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61" r:id="rId2"/>
    <p:sldId id="284" r:id="rId3"/>
    <p:sldId id="286" r:id="rId4"/>
    <p:sldId id="303" r:id="rId5"/>
    <p:sldId id="287" r:id="rId6"/>
    <p:sldId id="304" r:id="rId7"/>
    <p:sldId id="305" r:id="rId8"/>
    <p:sldId id="306" r:id="rId9"/>
    <p:sldId id="323" r:id="rId10"/>
    <p:sldId id="307" r:id="rId11"/>
    <p:sldId id="308" r:id="rId12"/>
    <p:sldId id="326" r:id="rId13"/>
    <p:sldId id="309" r:id="rId14"/>
    <p:sldId id="320" r:id="rId15"/>
    <p:sldId id="324" r:id="rId16"/>
    <p:sldId id="311" r:id="rId17"/>
    <p:sldId id="317" r:id="rId18"/>
    <p:sldId id="312" r:id="rId19"/>
    <p:sldId id="318" r:id="rId20"/>
    <p:sldId id="313" r:id="rId21"/>
    <p:sldId id="314" r:id="rId22"/>
    <p:sldId id="315" r:id="rId23"/>
    <p:sldId id="316" r:id="rId24"/>
    <p:sldId id="325" r:id="rId25"/>
    <p:sldId id="319" r:id="rId26"/>
    <p:sldId id="321" r:id="rId27"/>
    <p:sldId id="294" r:id="rId28"/>
    <p:sldId id="322" r:id="rId29"/>
  </p:sldIdLst>
  <p:sldSz cx="9144000" cy="6858000" type="screen4x3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0599"/>
    <a:srgbClr val="990099"/>
    <a:srgbClr val="F8D088"/>
    <a:srgbClr val="010000"/>
    <a:srgbClr val="352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774" y="-96"/>
      </p:cViewPr>
      <p:guideLst>
        <p:guide orient="horz" pos="3149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r>
              <a:rPr lang="nl-BE"/>
              <a:t>Titel samenkomst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01C8A165-4581-4FFE-9B19-2459FBB10ECB}" type="datetime4">
              <a:rPr lang="nl-BE" smtClean="0"/>
              <a:t>13 februari 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r>
              <a:rPr lang="nl-BE"/>
              <a:t>Naam van de spreker of dienst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9109" y="9496436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867658F5-B6A6-40FF-8421-58EF003772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956043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r>
              <a:rPr lang="nl-BE"/>
              <a:t>Titel samenkomst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2CB8C6C2-8386-436C-B19D-C47D0F82F22A}" type="datetime4">
              <a:rPr lang="nl-BE" smtClean="0"/>
              <a:t>13 februari 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9038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6594" y="4749086"/>
            <a:ext cx="5492750" cy="4499134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r>
              <a:rPr lang="nl-BE"/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9109" y="9496436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4B5155E-4972-4CE7-B1DF-77F91BF733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574209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2921" indent="-3011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4493" indent="-24089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6291" indent="-24089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68088" indent="-24089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49885" indent="-240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1683" indent="-240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3480" indent="-240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95278" indent="-240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2FDB6B-5E9F-482C-B8E9-26CD962B19AE}" type="slidenum">
              <a:rPr lang="nl-NL" altLang="nl-BE" sz="1300"/>
              <a:pPr eaLnBrk="1" hangingPunct="1"/>
              <a:t>1</a:t>
            </a:fld>
            <a:endParaRPr lang="nl-NL" altLang="nl-BE" sz="1300"/>
          </a:p>
        </p:txBody>
      </p:sp>
    </p:spTree>
    <p:extLst>
      <p:ext uri="{BB962C8B-B14F-4D97-AF65-F5344CB8AC3E}">
        <p14:creationId xmlns:p14="http://schemas.microsoft.com/office/powerpoint/2010/main" val="76583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b="6939"/>
          <a:stretch/>
        </p:blipFill>
        <p:spPr>
          <a:xfrm>
            <a:off x="-33486" y="-171400"/>
            <a:ext cx="5532105" cy="23335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2"/>
          <a:stretch/>
        </p:blipFill>
        <p:spPr>
          <a:xfrm>
            <a:off x="7934595" y="4756993"/>
            <a:ext cx="1585097" cy="21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281095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5918977" y="-99392"/>
            <a:ext cx="333240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6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5960" r="8561"/>
          <a:stretch/>
        </p:blipFill>
        <p:spPr bwMode="auto">
          <a:xfrm>
            <a:off x="-28575" y="-1"/>
            <a:ext cx="9172575" cy="694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5724128" y="5349602"/>
            <a:ext cx="333240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6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atlas.vsko.be\Fotodatabase\2012-02-16 't Grafiekje Tongerlo\_MG_657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627" y="-2927"/>
            <a:ext cx="4343722" cy="64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4705348" y="634504"/>
            <a:ext cx="4043115" cy="504031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6937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3" r="4871"/>
          <a:stretch/>
        </p:blipFill>
        <p:spPr>
          <a:xfrm>
            <a:off x="4411875" y="-8389"/>
            <a:ext cx="4741649" cy="5021565"/>
          </a:xfrm>
          <a:prstGeom prst="rect">
            <a:avLst/>
          </a:prstGeom>
        </p:spPr>
      </p:pic>
      <p:sp>
        <p:nvSpPr>
          <p:cNvPr id="12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360000" y="788528"/>
            <a:ext cx="3923968" cy="504031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86368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atlas.vsko.be\Fotodatabase\2014-03-27 Brugge\imma-vertic-int-1F4C791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0"/>
            <a:ext cx="4206213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4645099" y="634504"/>
            <a:ext cx="3743325" cy="504031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94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4716016" y="634504"/>
            <a:ext cx="3672408" cy="504031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8" y="-13296"/>
            <a:ext cx="4263082" cy="63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256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07498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30716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Vr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Vragen</a:t>
            </a:r>
            <a:endParaRPr lang="nl-BE" dirty="0"/>
          </a:p>
        </p:txBody>
      </p:sp>
      <p:pic>
        <p:nvPicPr>
          <p:cNvPr id="7174" name="Picture 6" descr="http://zwibbler.com/posti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14790"/>
            <a:ext cx="19240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 userDrawn="1"/>
        </p:nvSpPr>
        <p:spPr>
          <a:xfrm rot="21407866">
            <a:off x="4220928" y="2339008"/>
            <a:ext cx="8980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2000" b="0" cap="none" spc="0" dirty="0">
                <a:ln>
                  <a:noFill/>
                </a:ln>
                <a:solidFill>
                  <a:srgbClr val="990099"/>
                </a:solidFill>
                <a:effectLst/>
              </a:rPr>
              <a:t>?</a:t>
            </a:r>
          </a:p>
        </p:txBody>
      </p:sp>
      <p:pic>
        <p:nvPicPr>
          <p:cNvPr id="13" name="Picture 6" descr="http://zwibbler.com/posti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4094">
            <a:off x="6549550" y="2250483"/>
            <a:ext cx="19240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 userDrawn="1"/>
        </p:nvSpPr>
        <p:spPr>
          <a:xfrm rot="1111960">
            <a:off x="7062574" y="2474701"/>
            <a:ext cx="8980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2000" b="0" cap="none" spc="0" dirty="0">
                <a:ln>
                  <a:noFill/>
                </a:ln>
                <a:solidFill>
                  <a:srgbClr val="990099"/>
                </a:solidFill>
                <a:effectLst/>
              </a:rPr>
              <a:t>?</a:t>
            </a:r>
          </a:p>
        </p:txBody>
      </p:sp>
      <p:pic>
        <p:nvPicPr>
          <p:cNvPr id="15" name="Picture 6" descr="http://zwibbler.com/posti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5358">
            <a:off x="1036722" y="2376682"/>
            <a:ext cx="19240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/>
          <p:cNvSpPr/>
          <p:nvPr userDrawn="1"/>
        </p:nvSpPr>
        <p:spPr>
          <a:xfrm rot="20313224">
            <a:off x="1549746" y="2600900"/>
            <a:ext cx="8980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2000" b="0" cap="none" spc="0" dirty="0">
                <a:ln>
                  <a:noFill/>
                </a:ln>
                <a:solidFill>
                  <a:srgbClr val="990099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6524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/>
          <p:cNvSpPr>
            <a:spLocks noGrp="1"/>
          </p:cNvSpPr>
          <p:nvPr>
            <p:ph sz="quarter" idx="13" hasCustomPrompt="1"/>
          </p:nvPr>
        </p:nvSpPr>
        <p:spPr>
          <a:xfrm>
            <a:off x="1187624" y="3212976"/>
            <a:ext cx="6984776" cy="243445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BE" dirty="0"/>
              <a:t>Naam, e-mail en telefoonnummer</a:t>
            </a:r>
          </a:p>
        </p:txBody>
      </p:sp>
      <p:pic>
        <p:nvPicPr>
          <p:cNvPr id="8194" name="Picture 2" descr="http://www.healthalliance.co.nz/portals/0/Images/Services/contac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0688"/>
            <a:ext cx="4032448" cy="218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820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292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>
                <a:latin typeface="Trebuchet MS" panose="020B0603020202020204" pitchFamily="34" charset="0"/>
              </a:defRPr>
            </a:lvl1pPr>
            <a:lvl2pPr>
              <a:defRPr sz="20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>
                <a:latin typeface="Trebuchet MS" panose="020B0603020202020204" pitchFamily="34" charset="0"/>
              </a:defRPr>
            </a:lvl1pPr>
            <a:lvl2pPr>
              <a:defRPr sz="20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759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6544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1"/>
          <a:stretch/>
        </p:blipFill>
        <p:spPr>
          <a:xfrm>
            <a:off x="2" y="0"/>
            <a:ext cx="9163048" cy="687705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107504" y="3660"/>
            <a:ext cx="333240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7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-9525" y="-36909"/>
            <a:ext cx="9163050" cy="6912161"/>
            <a:chOff x="-9525" y="-36909"/>
            <a:chExt cx="9163050" cy="6912161"/>
          </a:xfrm>
        </p:grpSpPr>
        <p:sp>
          <p:nvSpPr>
            <p:cNvPr id="5" name="Rechthoek 4"/>
            <p:cNvSpPr/>
            <p:nvPr userDrawn="1"/>
          </p:nvSpPr>
          <p:spPr>
            <a:xfrm>
              <a:off x="-9525" y="5505449"/>
              <a:ext cx="9163050" cy="1369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074" name="Picture 2" descr="\\atlas.vsko.be\Fotodatabase\2010-06-24_Sint Bavo Gent\_MG_3969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97"/>
            <a:stretch/>
          </p:blipFill>
          <p:spPr bwMode="auto">
            <a:xfrm>
              <a:off x="-9525" y="-36909"/>
              <a:ext cx="9163050" cy="554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2905799" y="5434266"/>
            <a:ext cx="333240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6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6"/>
          <a:stretch/>
        </p:blipFill>
        <p:spPr bwMode="auto">
          <a:xfrm>
            <a:off x="-23565" y="3083"/>
            <a:ext cx="9196139" cy="68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29766" y="5374406"/>
            <a:ext cx="333240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9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 userDrawn="1"/>
        </p:nvGrpSpPr>
        <p:grpSpPr>
          <a:xfrm>
            <a:off x="-39562" y="-9526"/>
            <a:ext cx="9193089" cy="6955960"/>
            <a:chOff x="-39562" y="-9526"/>
            <a:chExt cx="9193089" cy="6955960"/>
          </a:xfrm>
        </p:grpSpPr>
        <p:pic>
          <p:nvPicPr>
            <p:cNvPr id="205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2" r="9346"/>
            <a:stretch/>
          </p:blipFill>
          <p:spPr bwMode="auto">
            <a:xfrm>
              <a:off x="-39562" y="-9526"/>
              <a:ext cx="9193089" cy="686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hthoek 2"/>
            <p:cNvSpPr/>
            <p:nvPr userDrawn="1"/>
          </p:nvSpPr>
          <p:spPr>
            <a:xfrm>
              <a:off x="-39562" y="5488656"/>
              <a:ext cx="9193089" cy="1369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8" name="Afbeelding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/>
            <a:stretch/>
          </p:blipFill>
          <p:spPr>
            <a:xfrm>
              <a:off x="2905799" y="5434266"/>
              <a:ext cx="3332402" cy="1512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0549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1"/>
            <a:ext cx="360000" cy="650315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1" name="Rechthoek 10"/>
          <p:cNvSpPr/>
          <p:nvPr/>
        </p:nvSpPr>
        <p:spPr>
          <a:xfrm>
            <a:off x="-8706" y="6489510"/>
            <a:ext cx="3240000" cy="378925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15" name="Tijdelijke aanduiding voor dianummer 4"/>
          <p:cNvSpPr txBox="1">
            <a:spLocks/>
          </p:cNvSpPr>
          <p:nvPr/>
        </p:nvSpPr>
        <p:spPr>
          <a:xfrm>
            <a:off x="9508" y="6489511"/>
            <a:ext cx="633402" cy="395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9E3A5C-986B-47BE-8F96-3787467B82A8}" type="slidenum">
              <a:rPr lang="nl-BE" smtClean="0">
                <a:solidFill>
                  <a:schemeClr val="bg1"/>
                </a:solidFill>
                <a:latin typeface="Trebuchet MS" panose="020B0603020202020204" pitchFamily="34" charset="0"/>
              </a:rPr>
              <a:pPr/>
              <a:t>‹nr.›</a:t>
            </a:fld>
            <a:endParaRPr lang="nl-BE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2"/>
          <a:stretch/>
        </p:blipFill>
        <p:spPr>
          <a:xfrm>
            <a:off x="7934595" y="4756993"/>
            <a:ext cx="1585097" cy="21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86" r:id="rId12"/>
    <p:sldLayoutId id="2147483685" r:id="rId13"/>
    <p:sldLayoutId id="2147483679" r:id="rId14"/>
    <p:sldLayoutId id="2147483692" r:id="rId15"/>
    <p:sldLayoutId id="2147483680" r:id="rId16"/>
    <p:sldLayoutId id="2147483681" r:id="rId17"/>
    <p:sldLayoutId id="2147483693" r:id="rId18"/>
    <p:sldLayoutId id="2147483694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990599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Werkvormen%20woordenschatspelletjes.docx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2921" y="3146763"/>
            <a:ext cx="3600400" cy="10810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l-BE" dirty="0"/>
              <a:t/>
            </a:r>
            <a:br>
              <a:rPr lang="nl-BE" dirty="0"/>
            </a:br>
            <a:endParaRPr lang="nl-NL" sz="3200" dirty="0"/>
          </a:p>
        </p:txBody>
      </p:sp>
      <p:pic>
        <p:nvPicPr>
          <p:cNvPr id="4098" name="Picture 2" descr="Afbeeldingsresultaat voor cl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9102"/>
            <a:ext cx="5185370" cy="411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“Language”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0" y="1556792"/>
            <a:ext cx="8353425" cy="5759996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Spraakkunst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Woordenschat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Discourse markers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Denkvaardigheid/taalfuncties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Vaardigheden</a:t>
            </a:r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6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Aan de slag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0" y="1556792"/>
            <a:ext cx="8353425" cy="5759996"/>
          </a:xfrm>
        </p:spPr>
        <p:txBody>
          <a:bodyPr/>
          <a:lstStyle/>
          <a:p>
            <a:pPr marL="0" lvl="1" indent="0">
              <a:buNone/>
            </a:pPr>
            <a:r>
              <a:rPr lang="nl-BE" dirty="0" smtClean="0"/>
              <a:t>Hoe talige doelen formuleren?</a:t>
            </a:r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D:\DPB\doelstel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4495440" cy="31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Gedifferentieerd aan de slag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0" y="1556792"/>
            <a:ext cx="8353425" cy="5759996"/>
          </a:xfrm>
        </p:spPr>
        <p:txBody>
          <a:bodyPr/>
          <a:lstStyle/>
          <a:p>
            <a:pPr marL="0" lvl="1" indent="0">
              <a:buNone/>
            </a:pPr>
            <a:endParaRPr lang="nl-BE" dirty="0" smtClean="0"/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Afbeeldingsresultaat voor keu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8680"/>
            <a:ext cx="3024336" cy="56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683569" y="1844824"/>
            <a:ext cx="8280920" cy="5471964"/>
          </a:xfrm>
        </p:spPr>
        <p:txBody>
          <a:bodyPr/>
          <a:lstStyle/>
          <a:p>
            <a:pPr marL="0" lvl="1" indent="0">
              <a:buNone/>
            </a:pPr>
            <a:endParaRPr lang="nl-BE" dirty="0" smtClean="0"/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Afbeeldingsresultaat voor 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780928"/>
            <a:ext cx="486844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 flipH="1">
            <a:off x="2915816" y="1867078"/>
            <a:ext cx="576063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0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Input 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0" y="1556792"/>
            <a:ext cx="8353425" cy="5759996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= lezen, kijken, luisteren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Moeilijkheidsgraad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Authenticiteit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Taal zaakvak ≠ taal taalvak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nl-BE" dirty="0" smtClean="0"/>
              <a:t>Relatie tekst-taak </a:t>
            </a:r>
          </a:p>
          <a:p>
            <a:pPr marL="0" lvl="1" indent="0">
              <a:buNone/>
            </a:pPr>
            <a:r>
              <a:rPr lang="nl-BE" dirty="0" smtClean="0">
                <a:sym typeface="Wingdings" panose="05000000000000000000" pitchFamily="2" charset="2"/>
              </a:rPr>
              <a:t>	</a:t>
            </a:r>
          </a:p>
          <a:p>
            <a:pPr marL="0" lvl="1" indent="0">
              <a:buNone/>
            </a:pPr>
            <a:r>
              <a:rPr lang="nl-BE" dirty="0">
                <a:sym typeface="Wingdings" panose="05000000000000000000" pitchFamily="2" charset="2"/>
              </a:rPr>
              <a:t>	</a:t>
            </a:r>
            <a:endParaRPr lang="nl-BE" altLang="nl-BE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683569" y="1844824"/>
            <a:ext cx="8280920" cy="5471964"/>
          </a:xfrm>
        </p:spPr>
        <p:txBody>
          <a:bodyPr/>
          <a:lstStyle/>
          <a:p>
            <a:pPr marL="0" lvl="1" indent="0">
              <a:buNone/>
            </a:pPr>
            <a:endParaRPr lang="nl-BE" dirty="0" smtClean="0"/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Afbeeldingsresultaat voor 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780928"/>
            <a:ext cx="486844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 flipH="1">
            <a:off x="4716015" y="1867078"/>
            <a:ext cx="576063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93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Input 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0" y="1556792"/>
            <a:ext cx="8353425" cy="5759996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</a:pPr>
            <a:endParaRPr lang="nl-BE" dirty="0" smtClean="0"/>
          </a:p>
          <a:p>
            <a:pPr marL="0" lvl="1" indent="0">
              <a:buNone/>
            </a:pPr>
            <a:r>
              <a:rPr lang="nl-BE" dirty="0" smtClean="0">
                <a:sym typeface="Wingdings" panose="05000000000000000000" pitchFamily="2" charset="2"/>
              </a:rPr>
              <a:t>	</a:t>
            </a:r>
            <a:r>
              <a:rPr lang="nl-BE" dirty="0"/>
              <a:t>Input ≠ intake</a:t>
            </a:r>
          </a:p>
          <a:p>
            <a:pPr marL="0" lvl="1" indent="0">
              <a:buNone/>
            </a:pPr>
            <a:endParaRPr lang="nl-BE" dirty="0" smtClean="0">
              <a:sym typeface="Wingdings" panose="05000000000000000000" pitchFamily="2" charset="2"/>
            </a:endParaRPr>
          </a:p>
          <a:p>
            <a:pPr marL="0" lvl="1" indent="0">
              <a:buNone/>
            </a:pPr>
            <a:r>
              <a:rPr lang="nl-BE" dirty="0">
                <a:sym typeface="Wingdings" panose="05000000000000000000" pitchFamily="2" charset="2"/>
              </a:rPr>
              <a:t>	</a:t>
            </a:r>
            <a:r>
              <a:rPr lang="nl-BE" dirty="0" smtClean="0">
                <a:sym typeface="Wingdings" panose="05000000000000000000" pitchFamily="2" charset="2"/>
              </a:rPr>
              <a:t> Input bestendigen</a:t>
            </a:r>
          </a:p>
          <a:p>
            <a:pPr marL="0" lvl="1" indent="0">
              <a:buNone/>
            </a:pPr>
            <a:r>
              <a:rPr lang="nl-BE" dirty="0" smtClean="0"/>
              <a:t>			</a:t>
            </a:r>
            <a:r>
              <a:rPr lang="nl-BE" dirty="0" smtClean="0">
                <a:hlinkClick r:id="rId2" action="ppaction://hlinkfile"/>
              </a:rPr>
              <a:t>1.</a:t>
            </a:r>
            <a:r>
              <a:rPr lang="nl-BE" dirty="0" smtClean="0"/>
              <a:t>Op woord- en korte zinniveau</a:t>
            </a:r>
          </a:p>
          <a:p>
            <a:pPr marL="0" lvl="1" indent="0">
              <a:buNone/>
            </a:pPr>
            <a:r>
              <a:rPr lang="nl-BE" dirty="0" smtClean="0"/>
              <a:t>			2.Op tekstniveau</a:t>
            </a:r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9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Input bestendigen</a:t>
            </a:r>
            <a:b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woord- en korte zinniveau 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1" y="1556792"/>
            <a:ext cx="8064946" cy="5759996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</a:pPr>
            <a:endParaRPr lang="nl-BE" dirty="0" smtClean="0"/>
          </a:p>
          <a:p>
            <a:pPr marL="0" lvl="1" indent="0">
              <a:buNone/>
            </a:pPr>
            <a:r>
              <a:rPr lang="nl-BE" dirty="0" smtClean="0">
                <a:sym typeface="Wingdings" panose="05000000000000000000" pitchFamily="2" charset="2"/>
              </a:rPr>
              <a:t>Gap </a:t>
            </a:r>
            <a:r>
              <a:rPr lang="nl-BE" dirty="0" err="1" smtClean="0">
                <a:sym typeface="Wingdings" panose="05000000000000000000" pitchFamily="2" charset="2"/>
              </a:rPr>
              <a:t>fill</a:t>
            </a:r>
            <a:r>
              <a:rPr lang="nl-BE" dirty="0" smtClean="0">
                <a:sym typeface="Wingdings" panose="05000000000000000000" pitchFamily="2" charset="2"/>
              </a:rPr>
              <a:t>/</a:t>
            </a:r>
            <a:r>
              <a:rPr lang="nl-BE" dirty="0" err="1" smtClean="0">
                <a:sym typeface="Wingdings" panose="05000000000000000000" pitchFamily="2" charset="2"/>
              </a:rPr>
              <a:t>cloze</a:t>
            </a:r>
            <a:r>
              <a:rPr lang="nl-BE" dirty="0" smtClean="0">
                <a:sym typeface="Wingdings" panose="05000000000000000000" pitchFamily="2" charset="2"/>
              </a:rPr>
              <a:t>; begrippen met definities matchen; begin en einde matchen; hoofdingen met alinea’s en foto’s matchen; tabel invullen; multiple </a:t>
            </a:r>
            <a:r>
              <a:rPr lang="nl-BE" dirty="0" err="1" smtClean="0">
                <a:sym typeface="Wingdings" panose="05000000000000000000" pitchFamily="2" charset="2"/>
              </a:rPr>
              <a:t>choice</a:t>
            </a:r>
            <a:r>
              <a:rPr lang="nl-BE" dirty="0" smtClean="0">
                <a:sym typeface="Wingdings" panose="05000000000000000000" pitchFamily="2" charset="2"/>
              </a:rPr>
              <a:t>; volgorde van zinnen herstellen; kaartjes sorteren; notities nemen op </a:t>
            </a:r>
            <a:r>
              <a:rPr lang="nl-BE" dirty="0" err="1" smtClean="0">
                <a:sym typeface="Wingdings" panose="05000000000000000000" pitchFamily="2" charset="2"/>
              </a:rPr>
              <a:t>voorgestructureerd</a:t>
            </a:r>
            <a:r>
              <a:rPr lang="nl-BE" dirty="0" smtClean="0">
                <a:sym typeface="Wingdings" panose="05000000000000000000" pitchFamily="2" charset="2"/>
              </a:rPr>
              <a:t> schema</a:t>
            </a:r>
          </a:p>
          <a:p>
            <a:pPr marL="0" lvl="1" indent="0">
              <a:buNone/>
            </a:pPr>
            <a:r>
              <a:rPr lang="nl-BE" dirty="0">
                <a:sym typeface="Wingdings" panose="05000000000000000000" pitchFamily="2" charset="2"/>
              </a:rPr>
              <a:t>	</a:t>
            </a:r>
            <a:endParaRPr lang="nl-BE" altLang="nl-BE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Input 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0" y="1556792"/>
            <a:ext cx="8353425" cy="5759996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</a:pPr>
            <a:endParaRPr lang="nl-BE" dirty="0" smtClean="0"/>
          </a:p>
          <a:p>
            <a:pPr marL="0" lvl="1" indent="0">
              <a:buNone/>
            </a:pPr>
            <a:r>
              <a:rPr lang="nl-BE" dirty="0" smtClean="0">
                <a:sym typeface="Wingdings" panose="05000000000000000000" pitchFamily="2" charset="2"/>
              </a:rPr>
              <a:t>	</a:t>
            </a:r>
          </a:p>
          <a:p>
            <a:pPr marL="0" lvl="1" indent="0">
              <a:buNone/>
            </a:pPr>
            <a:r>
              <a:rPr lang="nl-BE" dirty="0">
                <a:sym typeface="Wingdings" panose="05000000000000000000" pitchFamily="2" charset="2"/>
              </a:rPr>
              <a:t>	</a:t>
            </a:r>
            <a:r>
              <a:rPr lang="nl-BE" dirty="0" smtClean="0">
                <a:sym typeface="Wingdings" panose="05000000000000000000" pitchFamily="2" charset="2"/>
              </a:rPr>
              <a:t> Input bestendigen</a:t>
            </a:r>
          </a:p>
          <a:p>
            <a:pPr marL="0" lvl="1" indent="0">
              <a:buNone/>
            </a:pPr>
            <a:r>
              <a:rPr lang="nl-BE" dirty="0" smtClean="0"/>
              <a:t>			1.Op woord- en korte zinniveau</a:t>
            </a:r>
          </a:p>
          <a:p>
            <a:pPr marL="0" lvl="1" indent="0">
              <a:buNone/>
            </a:pPr>
            <a:r>
              <a:rPr lang="nl-BE" dirty="0" smtClean="0"/>
              <a:t>			</a:t>
            </a:r>
            <a:r>
              <a:rPr lang="nl-BE" dirty="0" smtClean="0">
                <a:solidFill>
                  <a:srgbClr val="FF6600"/>
                </a:solidFill>
              </a:rPr>
              <a:t>2.Op tekstniveau</a:t>
            </a:r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Input bestendigen</a:t>
            </a:r>
            <a:b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tekstniveau 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1" y="1556792"/>
            <a:ext cx="8064946" cy="5759996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</a:pPr>
            <a:endParaRPr lang="nl-BE" dirty="0" smtClean="0"/>
          </a:p>
          <a:p>
            <a:pPr marL="0" lvl="1" indent="0">
              <a:buNone/>
            </a:pPr>
            <a:r>
              <a:rPr lang="nl-BE" dirty="0" err="1" smtClean="0">
                <a:sym typeface="Wingdings" panose="05000000000000000000" pitchFamily="2" charset="2"/>
              </a:rPr>
              <a:t>Mindmap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smtClean="0">
                <a:sym typeface="Wingdings" panose="05000000000000000000" pitchFamily="2" charset="2"/>
              </a:rPr>
              <a:t>opstellen; tabel invullen; flowdiagram maken; boomstructuur opstellen; schrijfkader aanvullen</a:t>
            </a:r>
            <a:endParaRPr lang="nl-BE" altLang="nl-BE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BE" dirty="0">
                <a:solidFill>
                  <a:srgbClr val="0070C0"/>
                </a:solidFill>
              </a:rPr>
              <a:t/>
            </a:r>
            <a:br>
              <a:rPr lang="nl-BE" dirty="0">
                <a:solidFill>
                  <a:srgbClr val="0070C0"/>
                </a:solidFill>
              </a:rPr>
            </a:br>
            <a:endParaRPr lang="nl-BE" sz="13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Afbeeldingsresultaat voor present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12" y="1412776"/>
            <a:ext cx="6148464" cy="416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>
            <a:off x="5949864" y="49207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Ovaal 3"/>
          <p:cNvSpPr/>
          <p:nvPr/>
        </p:nvSpPr>
        <p:spPr>
          <a:xfrm>
            <a:off x="5580112" y="1599096"/>
            <a:ext cx="1368152" cy="1757896"/>
          </a:xfrm>
          <a:prstGeom prst="ellipse">
            <a:avLst/>
          </a:prstGeom>
          <a:noFill/>
          <a:ln>
            <a:solidFill>
              <a:srgbClr val="9900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28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683569" y="1844824"/>
            <a:ext cx="8280920" cy="5471964"/>
          </a:xfrm>
        </p:spPr>
        <p:txBody>
          <a:bodyPr/>
          <a:lstStyle/>
          <a:p>
            <a:pPr marL="0" lvl="1" indent="0">
              <a:buNone/>
            </a:pPr>
            <a:endParaRPr lang="nl-BE" dirty="0" smtClean="0"/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Afbeeldingsresultaat voor 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780928"/>
            <a:ext cx="486844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 flipH="1">
            <a:off x="6588224" y="1867078"/>
            <a:ext cx="576063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2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Output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0" y="1556792"/>
            <a:ext cx="8353425" cy="5759996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</a:pPr>
            <a:endParaRPr lang="nl-BE" dirty="0" smtClean="0"/>
          </a:p>
          <a:p>
            <a:pPr marL="0" lvl="1" indent="0">
              <a:buNone/>
            </a:pPr>
            <a:r>
              <a:rPr lang="nl-BE" dirty="0" smtClean="0">
                <a:sym typeface="Wingdings" panose="05000000000000000000" pitchFamily="2" charset="2"/>
              </a:rPr>
              <a:t>	</a:t>
            </a:r>
          </a:p>
          <a:p>
            <a:pPr marL="0" lvl="1" indent="0">
              <a:buNone/>
            </a:pPr>
            <a:r>
              <a:rPr lang="nl-BE" dirty="0" smtClean="0">
                <a:sym typeface="Wingdings" panose="05000000000000000000" pitchFamily="2" charset="2"/>
              </a:rPr>
              <a:t>Plaats van het Nederlands?</a:t>
            </a:r>
            <a:endParaRPr lang="nl-BE" dirty="0" smtClean="0">
              <a:solidFill>
                <a:srgbClr val="FF6600"/>
              </a:solidFill>
            </a:endParaRPr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5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err="1" smtClean="0">
                <a:solidFill>
                  <a:schemeClr val="accent5">
                    <a:lumMod val="75000"/>
                  </a:schemeClr>
                </a:solidFill>
              </a:rPr>
              <a:t>Mehisto</a:t>
            </a: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nl-BE" dirty="0" err="1" smtClean="0">
                <a:solidFill>
                  <a:schemeClr val="accent5">
                    <a:lumMod val="75000"/>
                  </a:schemeClr>
                </a:solidFill>
              </a:rPr>
              <a:t>Marsh</a:t>
            </a: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nl-BE" dirty="0" err="1" smtClean="0">
                <a:solidFill>
                  <a:schemeClr val="accent5">
                    <a:lumMod val="75000"/>
                  </a:schemeClr>
                </a:solidFill>
              </a:rPr>
              <a:t>Frigols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1" y="1556792"/>
            <a:ext cx="7992938" cy="5759996"/>
          </a:xfrm>
        </p:spPr>
        <p:txBody>
          <a:bodyPr/>
          <a:lstStyle/>
          <a:p>
            <a:pPr marL="0" lvl="1" indent="0">
              <a:buNone/>
            </a:pPr>
            <a:r>
              <a:rPr lang="nl-BE" dirty="0" smtClean="0"/>
              <a:t>“</a:t>
            </a:r>
            <a:r>
              <a:rPr lang="nl-BE" dirty="0" err="1" smtClean="0"/>
              <a:t>Although</a:t>
            </a:r>
            <a:r>
              <a:rPr lang="nl-BE" dirty="0" smtClean="0"/>
              <a:t> </a:t>
            </a:r>
            <a:r>
              <a:rPr lang="nl-BE" dirty="0" err="1" smtClean="0"/>
              <a:t>students</a:t>
            </a:r>
            <a:r>
              <a:rPr lang="nl-BE" dirty="0" smtClean="0"/>
              <a:t> are </a:t>
            </a:r>
            <a:r>
              <a:rPr lang="nl-BE" dirty="0" err="1" smtClean="0"/>
              <a:t>encouraged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use</a:t>
            </a:r>
            <a:r>
              <a:rPr lang="nl-BE" dirty="0" smtClean="0"/>
              <a:t> the CLIL </a:t>
            </a:r>
            <a:r>
              <a:rPr lang="nl-BE" dirty="0" err="1" smtClean="0"/>
              <a:t>language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the </a:t>
            </a:r>
            <a:r>
              <a:rPr lang="nl-BE" dirty="0" err="1" smtClean="0"/>
              <a:t>outset</a:t>
            </a:r>
            <a:r>
              <a:rPr lang="nl-BE" dirty="0" smtClean="0"/>
              <a:t> of the first </a:t>
            </a:r>
            <a:r>
              <a:rPr lang="nl-BE" dirty="0" err="1" smtClean="0"/>
              <a:t>lesson</a:t>
            </a:r>
            <a:r>
              <a:rPr lang="nl-BE" dirty="0" smtClean="0"/>
              <a:t>, </a:t>
            </a:r>
            <a:r>
              <a:rPr lang="nl-BE" dirty="0" err="1" smtClean="0"/>
              <a:t>they</a:t>
            </a:r>
            <a:r>
              <a:rPr lang="nl-BE" dirty="0" smtClean="0"/>
              <a:t> </a:t>
            </a:r>
            <a:r>
              <a:rPr lang="nl-BE" dirty="0" err="1" smtClean="0"/>
              <a:t>will</a:t>
            </a:r>
            <a:r>
              <a:rPr lang="nl-BE" dirty="0" smtClean="0"/>
              <a:t> </a:t>
            </a:r>
            <a:r>
              <a:rPr lang="nl-BE" dirty="0" err="1" smtClean="0"/>
              <a:t>often</a:t>
            </a:r>
            <a:r>
              <a:rPr lang="nl-BE" dirty="0" smtClean="0"/>
              <a:t> </a:t>
            </a:r>
            <a:r>
              <a:rPr lang="nl-BE" dirty="0" err="1" smtClean="0"/>
              <a:t>answer</a:t>
            </a:r>
            <a:r>
              <a:rPr lang="nl-BE" dirty="0" smtClean="0"/>
              <a:t> </a:t>
            </a:r>
            <a:r>
              <a:rPr lang="nl-BE" dirty="0" err="1" smtClean="0"/>
              <a:t>questions</a:t>
            </a:r>
            <a:r>
              <a:rPr lang="nl-BE" dirty="0" smtClean="0"/>
              <a:t> in </a:t>
            </a:r>
            <a:r>
              <a:rPr lang="nl-BE" dirty="0" err="1" smtClean="0"/>
              <a:t>their</a:t>
            </a:r>
            <a:r>
              <a:rPr lang="nl-BE" dirty="0" smtClean="0"/>
              <a:t> first </a:t>
            </a:r>
            <a:r>
              <a:rPr lang="nl-BE" dirty="0" err="1" smtClean="0"/>
              <a:t>language</a:t>
            </a:r>
            <a:r>
              <a:rPr lang="nl-BE" dirty="0" smtClean="0"/>
              <a:t>. </a:t>
            </a:r>
            <a:r>
              <a:rPr lang="nl-BE" dirty="0" err="1" smtClean="0"/>
              <a:t>This</a:t>
            </a:r>
            <a:r>
              <a:rPr lang="nl-BE" dirty="0" smtClean="0"/>
              <a:t> is </a:t>
            </a:r>
            <a:r>
              <a:rPr lang="nl-BE" dirty="0" err="1" smtClean="0"/>
              <a:t>natural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should</a:t>
            </a:r>
            <a:r>
              <a:rPr lang="nl-BE" dirty="0" smtClean="0"/>
              <a:t> </a:t>
            </a:r>
            <a:r>
              <a:rPr lang="nl-BE" dirty="0" err="1" smtClean="0"/>
              <a:t>not</a:t>
            </a:r>
            <a:r>
              <a:rPr lang="nl-BE" dirty="0" smtClean="0"/>
              <a:t> </a:t>
            </a:r>
            <a:r>
              <a:rPr lang="nl-BE" dirty="0" err="1" smtClean="0"/>
              <a:t>be</a:t>
            </a:r>
            <a:r>
              <a:rPr lang="nl-BE" dirty="0" smtClean="0"/>
              <a:t> </a:t>
            </a:r>
            <a:r>
              <a:rPr lang="nl-BE" dirty="0" err="1" smtClean="0"/>
              <a:t>discouraged</a:t>
            </a:r>
            <a:r>
              <a:rPr lang="nl-BE" dirty="0" smtClean="0"/>
              <a:t>. The teacher </a:t>
            </a:r>
            <a:r>
              <a:rPr lang="nl-BE" dirty="0" err="1" smtClean="0"/>
              <a:t>can</a:t>
            </a:r>
            <a:r>
              <a:rPr lang="nl-BE" dirty="0" smtClean="0"/>
              <a:t> </a:t>
            </a:r>
            <a:r>
              <a:rPr lang="nl-BE" dirty="0" err="1" smtClean="0">
                <a:solidFill>
                  <a:srgbClr val="FF6600"/>
                </a:solidFill>
              </a:rPr>
              <a:t>recast</a:t>
            </a:r>
            <a:r>
              <a:rPr lang="nl-BE" dirty="0" smtClean="0">
                <a:solidFill>
                  <a:srgbClr val="FF6600"/>
                </a:solidFill>
              </a:rPr>
              <a:t> </a:t>
            </a:r>
            <a:r>
              <a:rPr lang="nl-BE" dirty="0" smtClean="0"/>
              <a:t>the </a:t>
            </a:r>
            <a:r>
              <a:rPr lang="nl-BE" dirty="0" err="1" smtClean="0"/>
              <a:t>student’s</a:t>
            </a:r>
            <a:r>
              <a:rPr lang="nl-BE" dirty="0" smtClean="0"/>
              <a:t> </a:t>
            </a:r>
            <a:r>
              <a:rPr lang="nl-BE" dirty="0" err="1" smtClean="0"/>
              <a:t>answer</a:t>
            </a:r>
            <a:r>
              <a:rPr lang="nl-BE" dirty="0" smtClean="0"/>
              <a:t> in the CLIL </a:t>
            </a:r>
            <a:r>
              <a:rPr lang="nl-BE" dirty="0" err="1" smtClean="0"/>
              <a:t>language</a:t>
            </a:r>
            <a:r>
              <a:rPr lang="nl-BE" dirty="0" smtClean="0"/>
              <a:t>. </a:t>
            </a:r>
            <a:r>
              <a:rPr lang="nl-BE" dirty="0" err="1" smtClean="0"/>
              <a:t>Also</a:t>
            </a:r>
            <a:r>
              <a:rPr lang="nl-BE" dirty="0" smtClean="0"/>
              <a:t>, </a:t>
            </a:r>
            <a:r>
              <a:rPr lang="nl-BE" dirty="0" err="1" smtClean="0"/>
              <a:t>providing</a:t>
            </a:r>
            <a:r>
              <a:rPr lang="nl-BE" dirty="0" smtClean="0"/>
              <a:t> </a:t>
            </a:r>
            <a:r>
              <a:rPr lang="nl-BE" dirty="0" err="1" smtClean="0">
                <a:solidFill>
                  <a:srgbClr val="FF6600"/>
                </a:solidFill>
              </a:rPr>
              <a:t>praise</a:t>
            </a:r>
            <a:r>
              <a:rPr lang="nl-BE" dirty="0" smtClean="0">
                <a:solidFill>
                  <a:srgbClr val="FF6600"/>
                </a:solidFill>
              </a:rPr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students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even </a:t>
            </a:r>
            <a:r>
              <a:rPr lang="nl-BE" dirty="0" err="1" smtClean="0"/>
              <a:t>attempting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respond</a:t>
            </a:r>
            <a:r>
              <a:rPr lang="nl-BE" dirty="0" smtClean="0"/>
              <a:t> in the CLIL </a:t>
            </a:r>
            <a:r>
              <a:rPr lang="nl-BE" dirty="0" err="1" smtClean="0"/>
              <a:t>language</a:t>
            </a:r>
            <a:r>
              <a:rPr lang="nl-BE" dirty="0" smtClean="0"/>
              <a:t> </a:t>
            </a:r>
            <a:r>
              <a:rPr lang="nl-BE" dirty="0" err="1" smtClean="0"/>
              <a:t>will</a:t>
            </a:r>
            <a:r>
              <a:rPr lang="nl-BE" dirty="0" smtClean="0"/>
              <a:t> </a:t>
            </a:r>
            <a:r>
              <a:rPr lang="nl-BE" dirty="0" err="1" smtClean="0"/>
              <a:t>encourage</a:t>
            </a:r>
            <a:r>
              <a:rPr lang="nl-BE" dirty="0" smtClean="0"/>
              <a:t> </a:t>
            </a:r>
            <a:r>
              <a:rPr lang="nl-BE" dirty="0" err="1" smtClean="0"/>
              <a:t>them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start </a:t>
            </a:r>
            <a:r>
              <a:rPr lang="nl-BE" dirty="0" err="1" smtClean="0"/>
              <a:t>using</a:t>
            </a:r>
            <a:r>
              <a:rPr lang="nl-BE" dirty="0" smtClean="0"/>
              <a:t> the </a:t>
            </a:r>
            <a:r>
              <a:rPr lang="nl-BE" dirty="0" err="1" smtClean="0"/>
              <a:t>language</a:t>
            </a:r>
            <a:r>
              <a:rPr lang="nl-BE" dirty="0" smtClean="0"/>
              <a:t>.”</a:t>
            </a:r>
          </a:p>
          <a:p>
            <a:pPr marL="0" lvl="1" indent="0">
              <a:buNone/>
            </a:pPr>
            <a:r>
              <a:rPr lang="nl-BE" dirty="0" smtClean="0">
                <a:sym typeface="Wingdings" panose="05000000000000000000" pitchFamily="2" charset="2"/>
              </a:rPr>
              <a:t>	</a:t>
            </a:r>
          </a:p>
          <a:p>
            <a:pPr marL="0" lvl="1" indent="0">
              <a:buNone/>
            </a:pPr>
            <a:endParaRPr lang="nl-BE" dirty="0" smtClean="0">
              <a:solidFill>
                <a:srgbClr val="FF6600"/>
              </a:solidFill>
            </a:endParaRPr>
          </a:p>
          <a:p>
            <a:pPr marL="342900" lvl="1" indent="-342900">
              <a:buNone/>
            </a:pPr>
            <a:endParaRPr lang="nl-BE" altLang="nl-BE" sz="28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6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err="1" smtClean="0">
                <a:solidFill>
                  <a:schemeClr val="accent5">
                    <a:lumMod val="75000"/>
                  </a:schemeClr>
                </a:solidFill>
              </a:rPr>
              <a:t>Mehisto</a:t>
            </a: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nl-BE" dirty="0" err="1" smtClean="0">
                <a:solidFill>
                  <a:schemeClr val="accent5">
                    <a:lumMod val="75000"/>
                  </a:schemeClr>
                </a:solidFill>
              </a:rPr>
              <a:t>Marsh</a:t>
            </a: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nl-BE" dirty="0" err="1" smtClean="0">
                <a:solidFill>
                  <a:schemeClr val="accent5">
                    <a:lumMod val="75000"/>
                  </a:schemeClr>
                </a:solidFill>
              </a:rPr>
              <a:t>Frigols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1" y="1556792"/>
            <a:ext cx="7992938" cy="5759996"/>
          </a:xfrm>
        </p:spPr>
        <p:txBody>
          <a:bodyPr/>
          <a:lstStyle/>
          <a:p>
            <a:pPr marL="0" lvl="1" indent="0">
              <a:buNone/>
            </a:pPr>
            <a:r>
              <a:rPr lang="nl-BE" altLang="nl-BE" dirty="0" smtClean="0"/>
              <a:t>“</a:t>
            </a:r>
            <a:r>
              <a:rPr lang="nl-BE" altLang="nl-BE" dirty="0" err="1" smtClean="0"/>
              <a:t>If</a:t>
            </a:r>
            <a:r>
              <a:rPr lang="nl-BE" altLang="nl-BE" dirty="0" smtClean="0"/>
              <a:t> a student switches </a:t>
            </a:r>
            <a:r>
              <a:rPr lang="nl-BE" altLang="nl-BE" dirty="0" err="1" smtClean="0"/>
              <a:t>to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speaking</a:t>
            </a:r>
            <a:r>
              <a:rPr lang="nl-BE" altLang="nl-BE" dirty="0" smtClean="0"/>
              <a:t> in the </a:t>
            </a:r>
            <a:r>
              <a:rPr lang="nl-BE" altLang="nl-BE" dirty="0" err="1" smtClean="0"/>
              <a:t>mother</a:t>
            </a:r>
            <a:r>
              <a:rPr lang="nl-BE" altLang="nl-BE" dirty="0" smtClean="0"/>
              <a:t> tongue </a:t>
            </a:r>
            <a:r>
              <a:rPr lang="nl-BE" altLang="nl-BE" dirty="0" err="1" smtClean="0"/>
              <a:t>and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you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think</a:t>
            </a:r>
            <a:r>
              <a:rPr lang="nl-BE" altLang="nl-BE" dirty="0" smtClean="0"/>
              <a:t> he or </a:t>
            </a:r>
            <a:r>
              <a:rPr lang="nl-BE" altLang="nl-BE" dirty="0" err="1" smtClean="0"/>
              <a:t>she</a:t>
            </a:r>
            <a:r>
              <a:rPr lang="nl-BE" altLang="nl-BE" dirty="0" smtClean="0"/>
              <a:t> has the skills </a:t>
            </a:r>
            <a:r>
              <a:rPr lang="nl-BE" altLang="nl-BE" dirty="0" err="1" smtClean="0"/>
              <a:t>to</a:t>
            </a:r>
            <a:r>
              <a:rPr lang="nl-BE" altLang="nl-BE" dirty="0" smtClean="0"/>
              <a:t> get the point </a:t>
            </a:r>
            <a:r>
              <a:rPr lang="nl-BE" altLang="nl-BE" dirty="0" err="1" smtClean="0"/>
              <a:t>across</a:t>
            </a:r>
            <a:r>
              <a:rPr lang="nl-BE" altLang="nl-BE" dirty="0" smtClean="0"/>
              <a:t> in the CLIL </a:t>
            </a:r>
            <a:r>
              <a:rPr lang="nl-BE" altLang="nl-BE" dirty="0" err="1" smtClean="0"/>
              <a:t>language</a:t>
            </a:r>
            <a:r>
              <a:rPr lang="nl-BE" altLang="nl-BE" dirty="0" smtClean="0"/>
              <a:t>, </a:t>
            </a:r>
            <a:r>
              <a:rPr lang="nl-BE" altLang="nl-BE" dirty="0" err="1" smtClean="0"/>
              <a:t>you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will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ask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some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guiding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questions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and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give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some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clues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to</a:t>
            </a:r>
            <a:r>
              <a:rPr lang="nl-BE" altLang="nl-BE" dirty="0" smtClean="0"/>
              <a:t> help </a:t>
            </a:r>
            <a:r>
              <a:rPr lang="nl-BE" altLang="nl-BE" dirty="0" err="1" smtClean="0"/>
              <a:t>students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to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use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circumlocation</a:t>
            </a:r>
            <a:r>
              <a:rPr lang="nl-BE" altLang="nl-BE" dirty="0" smtClean="0"/>
              <a:t>, e.g. </a:t>
            </a:r>
            <a:r>
              <a:rPr lang="nl-BE" altLang="nl-BE" i="1" dirty="0" err="1" smtClean="0"/>
              <a:t>You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don’t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know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how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to</a:t>
            </a:r>
            <a:r>
              <a:rPr lang="nl-BE" altLang="nl-BE" i="1" dirty="0" smtClean="0"/>
              <a:t> say ‘</a:t>
            </a:r>
            <a:r>
              <a:rPr lang="nl-BE" altLang="nl-BE" i="1" dirty="0" err="1" smtClean="0"/>
              <a:t>submarine</a:t>
            </a:r>
            <a:r>
              <a:rPr lang="nl-BE" altLang="nl-BE" i="1" dirty="0" smtClean="0"/>
              <a:t>’ in the CLIL </a:t>
            </a:r>
            <a:r>
              <a:rPr lang="nl-BE" altLang="nl-BE" i="1" dirty="0" err="1" smtClean="0"/>
              <a:t>language</a:t>
            </a:r>
            <a:r>
              <a:rPr lang="nl-BE" altLang="nl-BE" i="1" dirty="0" smtClean="0"/>
              <a:t>, but </a:t>
            </a:r>
            <a:r>
              <a:rPr lang="nl-BE" altLang="nl-BE" i="1" dirty="0" err="1" smtClean="0"/>
              <a:t>how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could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you</a:t>
            </a:r>
            <a:r>
              <a:rPr lang="nl-BE" altLang="nl-BE" i="1" dirty="0" smtClean="0"/>
              <a:t> get </a:t>
            </a:r>
            <a:r>
              <a:rPr lang="nl-BE" altLang="nl-BE" i="1" dirty="0" err="1" smtClean="0"/>
              <a:t>your</a:t>
            </a:r>
            <a:r>
              <a:rPr lang="nl-BE" altLang="nl-BE" i="1" dirty="0" smtClean="0"/>
              <a:t> point </a:t>
            </a:r>
            <a:r>
              <a:rPr lang="nl-BE" altLang="nl-BE" i="1" dirty="0" err="1" smtClean="0"/>
              <a:t>across</a:t>
            </a:r>
            <a:r>
              <a:rPr lang="nl-BE" altLang="nl-BE" i="1" dirty="0" smtClean="0"/>
              <a:t> without </a:t>
            </a:r>
            <a:r>
              <a:rPr lang="nl-BE" altLang="nl-BE" i="1" dirty="0" err="1" smtClean="0"/>
              <a:t>using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your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mother</a:t>
            </a:r>
            <a:r>
              <a:rPr lang="nl-BE" altLang="nl-BE" i="1" dirty="0" smtClean="0"/>
              <a:t> tongue? </a:t>
            </a:r>
            <a:r>
              <a:rPr lang="nl-BE" altLang="nl-BE" i="1" dirty="0" err="1" smtClean="0"/>
              <a:t>You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know</a:t>
            </a:r>
            <a:r>
              <a:rPr lang="nl-BE" altLang="nl-BE" i="1" dirty="0" smtClean="0"/>
              <a:t> the word </a:t>
            </a:r>
            <a:r>
              <a:rPr lang="nl-BE" altLang="nl-BE" i="1" dirty="0" err="1" smtClean="0"/>
              <a:t>for</a:t>
            </a:r>
            <a:r>
              <a:rPr lang="nl-BE" altLang="nl-BE" i="1" dirty="0" smtClean="0"/>
              <a:t> ‘</a:t>
            </a:r>
            <a:r>
              <a:rPr lang="nl-BE" altLang="nl-BE" i="1" dirty="0" err="1" smtClean="0"/>
              <a:t>boat</a:t>
            </a:r>
            <a:r>
              <a:rPr lang="nl-BE" altLang="nl-BE" i="1" dirty="0" smtClean="0"/>
              <a:t>’ </a:t>
            </a:r>
            <a:r>
              <a:rPr lang="nl-BE" altLang="nl-BE" i="1" dirty="0" err="1" smtClean="0"/>
              <a:t>and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how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to</a:t>
            </a:r>
            <a:r>
              <a:rPr lang="nl-BE" altLang="nl-BE" i="1" dirty="0" smtClean="0"/>
              <a:t> say ‘</a:t>
            </a:r>
            <a:r>
              <a:rPr lang="nl-BE" altLang="nl-BE" i="1" dirty="0" err="1" smtClean="0"/>
              <a:t>under</a:t>
            </a:r>
            <a:r>
              <a:rPr lang="nl-BE" altLang="nl-BE" i="1" dirty="0" smtClean="0"/>
              <a:t> water’, </a:t>
            </a:r>
            <a:r>
              <a:rPr lang="nl-BE" altLang="nl-BE" i="1" dirty="0" err="1" smtClean="0"/>
              <a:t>don’t</a:t>
            </a:r>
            <a:r>
              <a:rPr lang="nl-BE" altLang="nl-BE" i="1" dirty="0" smtClean="0"/>
              <a:t> </a:t>
            </a:r>
            <a:r>
              <a:rPr lang="nl-BE" altLang="nl-BE" i="1" dirty="0" err="1" smtClean="0"/>
              <a:t>you</a:t>
            </a:r>
            <a:r>
              <a:rPr lang="nl-BE" altLang="nl-BE" i="1" dirty="0" smtClean="0"/>
              <a:t>?”</a:t>
            </a:r>
            <a:endParaRPr lang="nl-BE" altLang="nl-BE" sz="28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Ramen wassen</a:t>
            </a:r>
            <a:b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filmpje_gkracht_rame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196752"/>
            <a:ext cx="7128792" cy="5346963"/>
          </a:xfrm>
        </p:spPr>
      </p:pic>
    </p:spTree>
    <p:extLst>
      <p:ext uri="{BB962C8B-B14F-4D97-AF65-F5344CB8AC3E}">
        <p14:creationId xmlns:p14="http://schemas.microsoft.com/office/powerpoint/2010/main" val="16570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Output ondersteunen</a:t>
            </a:r>
            <a:b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spreken</a:t>
            </a:r>
            <a:b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1" y="1556792"/>
            <a:ext cx="8064946" cy="5759996"/>
          </a:xfrm>
        </p:spPr>
        <p:txBody>
          <a:bodyPr/>
          <a:lstStyle/>
          <a:p>
            <a:pPr marL="0" lvl="1" indent="0">
              <a:buNone/>
            </a:pPr>
            <a:r>
              <a:rPr lang="nl-BE" dirty="0" smtClean="0"/>
              <a:t>Volledig script; modellen; korte dril- en transferoefening; woordenlijst in context; info gap; expertgroepen; begin van zin opgeven; substitutietabellen; tekeningen en sleutelwoorden; vraagcirkel; spreekkader; notities</a:t>
            </a:r>
          </a:p>
        </p:txBody>
      </p:sp>
    </p:spTree>
    <p:extLst>
      <p:ext uri="{BB962C8B-B14F-4D97-AF65-F5344CB8AC3E}">
        <p14:creationId xmlns:p14="http://schemas.microsoft.com/office/powerpoint/2010/main" val="6210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Output ondersteunen</a:t>
            </a:r>
            <a:b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schrijven</a:t>
            </a:r>
            <a:b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1" y="1556792"/>
            <a:ext cx="8064946" cy="5759996"/>
          </a:xfrm>
        </p:spPr>
        <p:txBody>
          <a:bodyPr/>
          <a:lstStyle/>
          <a:p>
            <a:pPr marL="0" lvl="1" indent="0">
              <a:buNone/>
            </a:pPr>
            <a:r>
              <a:rPr lang="nl-BE" dirty="0" smtClean="0"/>
              <a:t>Niveau zinnen: begin van zin opgegeven; woordenlijsten; </a:t>
            </a:r>
            <a:r>
              <a:rPr lang="nl-BE" dirty="0" err="1" smtClean="0"/>
              <a:t>subsititutietabellen</a:t>
            </a:r>
            <a:endParaRPr lang="nl-BE" dirty="0" smtClean="0"/>
          </a:p>
          <a:p>
            <a:pPr marL="0" lvl="1" indent="0">
              <a:buNone/>
            </a:pPr>
            <a:endParaRPr lang="nl-BE" dirty="0"/>
          </a:p>
          <a:p>
            <a:pPr marL="0" lvl="1" indent="0">
              <a:buNone/>
            </a:pPr>
            <a:r>
              <a:rPr lang="nl-BE" dirty="0" smtClean="0"/>
              <a:t>Niveau paragrafen: uitgebreide substitutietabellen</a:t>
            </a:r>
          </a:p>
          <a:p>
            <a:pPr marL="0" lvl="1" indent="0">
              <a:buNone/>
            </a:pPr>
            <a:endParaRPr lang="nl-BE" dirty="0"/>
          </a:p>
          <a:p>
            <a:pPr marL="0" lvl="1" indent="0">
              <a:buNone/>
            </a:pPr>
            <a:r>
              <a:rPr lang="nl-BE" dirty="0" smtClean="0"/>
              <a:t>Niveau tekst: schrijfkader</a:t>
            </a:r>
          </a:p>
        </p:txBody>
      </p:sp>
    </p:spTree>
    <p:extLst>
      <p:ext uri="{BB962C8B-B14F-4D97-AF65-F5344CB8AC3E}">
        <p14:creationId xmlns:p14="http://schemas.microsoft.com/office/powerpoint/2010/main" val="23197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7868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971551" y="1556792"/>
            <a:ext cx="8064946" cy="5759996"/>
          </a:xfrm>
        </p:spPr>
        <p:txBody>
          <a:bodyPr/>
          <a:lstStyle/>
          <a:p>
            <a:pPr marL="0" lvl="1" indent="0">
              <a:buNone/>
            </a:pPr>
            <a:endParaRPr lang="nl-BE" dirty="0" smtClean="0"/>
          </a:p>
        </p:txBody>
      </p:sp>
      <p:pic>
        <p:nvPicPr>
          <p:cNvPr id="4098" name="Picture 2" descr="D:\DPB\uitdag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7992888" cy="448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9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16718"/>
            <a:ext cx="8748464" cy="253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BE" dirty="0">
                <a:solidFill>
                  <a:srgbClr val="0070C0"/>
                </a:solidFill>
              </a:rPr>
              <a:t/>
            </a:r>
            <a:br>
              <a:rPr lang="nl-BE" dirty="0">
                <a:solidFill>
                  <a:srgbClr val="0070C0"/>
                </a:solidFill>
              </a:rPr>
            </a:br>
            <a:endParaRPr lang="nl-BE" sz="13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Afbeeldingsresultaat voor present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76760"/>
            <a:ext cx="6148464" cy="416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>
            <a:off x="2627784" y="98127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Ovaal 3"/>
          <p:cNvSpPr/>
          <p:nvPr/>
        </p:nvSpPr>
        <p:spPr>
          <a:xfrm>
            <a:off x="1187624" y="2204863"/>
            <a:ext cx="5544616" cy="3232359"/>
          </a:xfrm>
          <a:prstGeom prst="ellipse">
            <a:avLst/>
          </a:prstGeom>
          <a:noFill/>
          <a:ln>
            <a:solidFill>
              <a:srgbClr val="9900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73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1400" dirty="0" smtClean="0">
                <a:solidFill>
                  <a:srgbClr val="0070C0"/>
                </a:solidFill>
              </a:rPr>
              <a:t> </a:t>
            </a:r>
            <a:endParaRPr lang="nl-BE" sz="14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nl-BE" dirty="0" smtClean="0"/>
              <a:t>Naam – naam school/dienst</a:t>
            </a:r>
            <a:endParaRPr lang="nl-BE" dirty="0"/>
          </a:p>
          <a:p>
            <a:pPr marL="914400" lvl="2" indent="0">
              <a:buNone/>
            </a:pPr>
            <a:endParaRPr lang="nl-BE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 smtClean="0"/>
              <a:t>Functie – vak/werkgroep</a:t>
            </a:r>
            <a:endParaRPr lang="nl-BE" dirty="0"/>
          </a:p>
          <a:p>
            <a:pPr marL="914400" lvl="2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 smtClean="0"/>
              <a:t>Ervaring met CLIL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BE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 smtClean="0"/>
              <a:t>(Noden)</a:t>
            </a:r>
          </a:p>
          <a:p>
            <a:pPr marL="457200" lvl="1" indent="0">
              <a:buNone/>
            </a:pPr>
            <a:endParaRPr lang="nl-BE" dirty="0"/>
          </a:p>
          <a:p>
            <a:pPr marL="914400" lvl="2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ü"/>
            </a:pPr>
            <a:endParaRPr lang="nl-BE" dirty="0"/>
          </a:p>
          <a:p>
            <a:pPr lvl="2">
              <a:buFont typeface="Wingdings" panose="05000000000000000000" pitchFamily="2" charset="2"/>
              <a:buChar char="ü"/>
            </a:pP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50730"/>
            <a:ext cx="2660731" cy="173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0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trike="sngStrike" dirty="0" smtClean="0">
                <a:solidFill>
                  <a:schemeClr val="accent5">
                    <a:lumMod val="75000"/>
                  </a:schemeClr>
                </a:solidFill>
              </a:rPr>
              <a:t>CLIL </a:t>
            </a:r>
            <a:endParaRPr lang="nl-BE" strike="sngStrik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611561" y="1556792"/>
            <a:ext cx="7488832" cy="475252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nl-BE" altLang="nl-BE" sz="2800" i="1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768752" cy="45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4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CLIL =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611561" y="1556792"/>
            <a:ext cx="7488832" cy="475252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nl-BE" altLang="nl-BE" sz="2800" dirty="0" smtClean="0">
                <a:solidFill>
                  <a:srgbClr val="990599"/>
                </a:solidFill>
              </a:rPr>
              <a:t>Content (eigen leerplan) </a:t>
            </a:r>
          </a:p>
          <a:p>
            <a:pPr>
              <a:buFont typeface="Wingdings" pitchFamily="2" charset="2"/>
              <a:buNone/>
            </a:pPr>
            <a:r>
              <a:rPr lang="nl-BE" altLang="nl-BE" sz="2800" dirty="0">
                <a:solidFill>
                  <a:srgbClr val="990599"/>
                </a:solidFill>
              </a:rPr>
              <a:t>	</a:t>
            </a:r>
            <a:r>
              <a:rPr lang="nl-BE" altLang="nl-BE" sz="2800" dirty="0" smtClean="0">
                <a:solidFill>
                  <a:srgbClr val="990599"/>
                </a:solidFill>
              </a:rPr>
              <a:t>		</a:t>
            </a:r>
          </a:p>
          <a:p>
            <a:pPr>
              <a:buFont typeface="Wingdings" pitchFamily="2" charset="2"/>
              <a:buNone/>
            </a:pPr>
            <a:r>
              <a:rPr lang="nl-BE" altLang="nl-BE" sz="2800" dirty="0" smtClean="0">
                <a:solidFill>
                  <a:srgbClr val="990599"/>
                </a:solidFill>
              </a:rPr>
              <a:t>+ </a:t>
            </a:r>
            <a:r>
              <a:rPr lang="nl-BE" altLang="nl-BE" sz="2800" dirty="0" err="1" smtClean="0">
                <a:solidFill>
                  <a:srgbClr val="990599"/>
                </a:solidFill>
              </a:rPr>
              <a:t>language</a:t>
            </a:r>
            <a:r>
              <a:rPr lang="nl-BE" altLang="nl-BE" sz="2800" dirty="0" smtClean="0">
                <a:solidFill>
                  <a:srgbClr val="990599"/>
                </a:solidFill>
              </a:rPr>
              <a:t> </a:t>
            </a:r>
            <a:r>
              <a:rPr lang="nl-BE" altLang="nl-BE" sz="2800" dirty="0" err="1" smtClean="0">
                <a:solidFill>
                  <a:srgbClr val="990599"/>
                </a:solidFill>
              </a:rPr>
              <a:t>learning</a:t>
            </a:r>
            <a:r>
              <a:rPr lang="nl-BE" altLang="nl-BE" sz="2800" dirty="0" smtClean="0">
                <a:solidFill>
                  <a:srgbClr val="990599"/>
                </a:solidFill>
              </a:rPr>
              <a:t> (door leerlingen)</a:t>
            </a:r>
          </a:p>
          <a:p>
            <a:pPr>
              <a:buFont typeface="Wingdings" pitchFamily="2" charset="2"/>
              <a:buNone/>
            </a:pPr>
            <a:endParaRPr lang="nl-BE" altLang="nl-BE" sz="2800" dirty="0">
              <a:solidFill>
                <a:srgbClr val="990599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BE" altLang="nl-BE" sz="2800" dirty="0" smtClean="0">
                <a:solidFill>
                  <a:srgbClr val="990599"/>
                </a:solidFill>
              </a:rPr>
              <a:t>Hoe talige doelen bepalen?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altLang="nl-BE" sz="2800" dirty="0" smtClean="0">
                <a:solidFill>
                  <a:srgbClr val="990599"/>
                </a:solidFill>
              </a:rPr>
              <a:t>Hoe werken aan talige input? (D)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altLang="nl-BE" sz="2800" dirty="0" smtClean="0">
                <a:solidFill>
                  <a:srgbClr val="990599"/>
                </a:solidFill>
              </a:rPr>
              <a:t>Hoe bestendigen van talige input? (D)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altLang="nl-BE" sz="2800" dirty="0" smtClean="0">
                <a:solidFill>
                  <a:srgbClr val="990599"/>
                </a:solidFill>
              </a:rPr>
              <a:t>Hoe talige output ondersteunen? (D)</a:t>
            </a:r>
          </a:p>
        </p:txBody>
      </p:sp>
    </p:spTree>
    <p:extLst>
      <p:ext uri="{BB962C8B-B14F-4D97-AF65-F5344CB8AC3E}">
        <p14:creationId xmlns:p14="http://schemas.microsoft.com/office/powerpoint/2010/main" val="382686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700808"/>
            <a:ext cx="8641407" cy="5615980"/>
          </a:xfrm>
        </p:spPr>
        <p:txBody>
          <a:bodyPr>
            <a:normAutofit/>
          </a:bodyPr>
          <a:lstStyle/>
          <a:p>
            <a:pPr marL="342900" lvl="1" indent="-342900" algn="ctr">
              <a:buNone/>
            </a:pPr>
            <a:endParaRPr lang="nl-BE" altLang="nl-BE" sz="4800" dirty="0" smtClean="0">
              <a:solidFill>
                <a:srgbClr val="00B050"/>
              </a:solidFill>
              <a:latin typeface="AR CENA" panose="02000000000000000000" pitchFamily="2" charset="0"/>
            </a:endParaRPr>
          </a:p>
          <a:p>
            <a:pPr marL="342900" lvl="1" indent="-342900" algn="ctr">
              <a:buNone/>
            </a:pPr>
            <a:r>
              <a:rPr lang="nl-BE" altLang="nl-BE" sz="4800" dirty="0" smtClean="0">
                <a:solidFill>
                  <a:srgbClr val="990099"/>
                </a:solidFill>
                <a:latin typeface="AR CENA" panose="02000000000000000000" pitchFamily="2" charset="0"/>
              </a:rPr>
              <a:t>Teaching is </a:t>
            </a:r>
            <a:r>
              <a:rPr lang="nl-BE" altLang="nl-BE" sz="4800" dirty="0" err="1" smtClean="0">
                <a:solidFill>
                  <a:srgbClr val="990099"/>
                </a:solidFill>
                <a:latin typeface="AR CENA" panose="02000000000000000000" pitchFamily="2" charset="0"/>
              </a:rPr>
              <a:t>assumptive</a:t>
            </a:r>
            <a:endParaRPr lang="nl-BE" altLang="nl-BE" sz="4800" dirty="0">
              <a:solidFill>
                <a:srgbClr val="990099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700808"/>
            <a:ext cx="8641407" cy="5615980"/>
          </a:xfrm>
        </p:spPr>
        <p:txBody>
          <a:bodyPr>
            <a:normAutofit/>
          </a:bodyPr>
          <a:lstStyle/>
          <a:p>
            <a:pPr marL="342900" lvl="1" indent="-342900" algn="ctr">
              <a:buNone/>
            </a:pPr>
            <a:endParaRPr lang="nl-BE" altLang="nl-BE" sz="4800" dirty="0" smtClean="0">
              <a:solidFill>
                <a:srgbClr val="00B050"/>
              </a:solidFill>
              <a:latin typeface="AR CENA" panose="02000000000000000000" pitchFamily="2" charset="0"/>
            </a:endParaRPr>
          </a:p>
          <a:p>
            <a:pPr marL="342900" lvl="1" indent="-342900" algn="ctr">
              <a:buNone/>
            </a:pPr>
            <a:endParaRPr lang="nl-BE" altLang="nl-BE" sz="4800" dirty="0">
              <a:solidFill>
                <a:srgbClr val="990099"/>
              </a:solidFill>
              <a:latin typeface="AR CENA" panose="02000000000000000000" pitchFamily="2" charset="0"/>
            </a:endParaRPr>
          </a:p>
        </p:txBody>
      </p:sp>
      <p:pic>
        <p:nvPicPr>
          <p:cNvPr id="5122" name="Picture 2" descr="D:\DPB\41Bwc1b5I6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467753"/>
            <a:ext cx="5054178" cy="50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3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VSKO 2.0">
  <a:themeElements>
    <a:clrScheme name="Aangepast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9A9C1D"/>
      </a:accent1>
      <a:accent2>
        <a:srgbClr val="FF8427"/>
      </a:accent2>
      <a:accent3>
        <a:srgbClr val="A31EAE"/>
      </a:accent3>
      <a:accent4>
        <a:srgbClr val="2FBDC9"/>
      </a:accent4>
      <a:accent5>
        <a:srgbClr val="C1C525"/>
      </a:accent5>
      <a:accent6>
        <a:srgbClr val="FFB781"/>
      </a:accent6>
      <a:hlink>
        <a:srgbClr val="DC69E5"/>
      </a:hlink>
      <a:folHlink>
        <a:srgbClr val="5F7791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363</Words>
  <Application>Microsoft Office PowerPoint</Application>
  <PresentationFormat>Diavoorstelling (4:3)</PresentationFormat>
  <Paragraphs>82</Paragraphs>
  <Slides>28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AR CENA</vt:lpstr>
      <vt:lpstr>Arial</vt:lpstr>
      <vt:lpstr>Calibri</vt:lpstr>
      <vt:lpstr>Times New Roman</vt:lpstr>
      <vt:lpstr>Trebuchet MS</vt:lpstr>
      <vt:lpstr>Wingdings</vt:lpstr>
      <vt:lpstr>Powerpoint VSKO 2.0</vt:lpstr>
      <vt:lpstr> </vt:lpstr>
      <vt:lpstr> </vt:lpstr>
      <vt:lpstr>PowerPoint-presentatie</vt:lpstr>
      <vt:lpstr> </vt:lpstr>
      <vt:lpstr> </vt:lpstr>
      <vt:lpstr>CLIL </vt:lpstr>
      <vt:lpstr>CLIL =</vt:lpstr>
      <vt:lpstr>PowerPoint-presentatie</vt:lpstr>
      <vt:lpstr>PowerPoint-presentatie</vt:lpstr>
      <vt:lpstr>“Language”</vt:lpstr>
      <vt:lpstr>Aan de slag</vt:lpstr>
      <vt:lpstr>Gedifferentieerd aan de slag</vt:lpstr>
      <vt:lpstr>PowerPoint-presentatie</vt:lpstr>
      <vt:lpstr>Input </vt:lpstr>
      <vt:lpstr>PowerPoint-presentatie</vt:lpstr>
      <vt:lpstr>Input </vt:lpstr>
      <vt:lpstr>Input bestendigen woord- en korte zinniveau </vt:lpstr>
      <vt:lpstr>Input </vt:lpstr>
      <vt:lpstr>Input bestendigen tekstniveau </vt:lpstr>
      <vt:lpstr>PowerPoint-presentatie</vt:lpstr>
      <vt:lpstr>Output</vt:lpstr>
      <vt:lpstr>Mehisto, Marsh, Frigols</vt:lpstr>
      <vt:lpstr>Mehisto, Marsh, Frigols</vt:lpstr>
      <vt:lpstr>Ramen wassen </vt:lpstr>
      <vt:lpstr>Output ondersteunen spreken </vt:lpstr>
      <vt:lpstr>Output ondersteunen schrijven 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Ria</dc:creator>
  <cp:lastModifiedBy>Stoops, Luc</cp:lastModifiedBy>
  <cp:revision>46</cp:revision>
  <cp:lastPrinted>2016-02-14T19:08:10Z</cp:lastPrinted>
  <dcterms:created xsi:type="dcterms:W3CDTF">2015-09-02T18:46:16Z</dcterms:created>
  <dcterms:modified xsi:type="dcterms:W3CDTF">2017-02-13T11:45:38Z</dcterms:modified>
</cp:coreProperties>
</file>