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57" r:id="rId5"/>
    <p:sldMasterId id="2147483773" r:id="rId6"/>
    <p:sldMasterId id="2147483789" r:id="rId7"/>
  </p:sldMasterIdLst>
  <p:notesMasterIdLst>
    <p:notesMasterId r:id="rId76"/>
  </p:notesMasterIdLst>
  <p:handoutMasterIdLst>
    <p:handoutMasterId r:id="rId77"/>
  </p:handoutMasterIdLst>
  <p:sldIdLst>
    <p:sldId id="265" r:id="rId8"/>
    <p:sldId id="268" r:id="rId9"/>
    <p:sldId id="343" r:id="rId10"/>
    <p:sldId id="284" r:id="rId11"/>
    <p:sldId id="275" r:id="rId12"/>
    <p:sldId id="276" r:id="rId13"/>
    <p:sldId id="306" r:id="rId14"/>
    <p:sldId id="322" r:id="rId15"/>
    <p:sldId id="307" r:id="rId16"/>
    <p:sldId id="308" r:id="rId17"/>
    <p:sldId id="310" r:id="rId18"/>
    <p:sldId id="309" r:id="rId19"/>
    <p:sldId id="312" r:id="rId20"/>
    <p:sldId id="313" r:id="rId21"/>
    <p:sldId id="315" r:id="rId22"/>
    <p:sldId id="354" r:id="rId23"/>
    <p:sldId id="355" r:id="rId24"/>
    <p:sldId id="356" r:id="rId25"/>
    <p:sldId id="357" r:id="rId26"/>
    <p:sldId id="358" r:id="rId27"/>
    <p:sldId id="316" r:id="rId28"/>
    <p:sldId id="318" r:id="rId29"/>
    <p:sldId id="319" r:id="rId30"/>
    <p:sldId id="320" r:id="rId31"/>
    <p:sldId id="321" r:id="rId32"/>
    <p:sldId id="323" r:id="rId33"/>
    <p:sldId id="334" r:id="rId34"/>
    <p:sldId id="277" r:id="rId35"/>
    <p:sldId id="290" r:id="rId36"/>
    <p:sldId id="350" r:id="rId37"/>
    <p:sldId id="324" r:id="rId38"/>
    <p:sldId id="285" r:id="rId39"/>
    <p:sldId id="325" r:id="rId40"/>
    <p:sldId id="351" r:id="rId41"/>
    <p:sldId id="278" r:id="rId42"/>
    <p:sldId id="291" r:id="rId43"/>
    <p:sldId id="352" r:id="rId44"/>
    <p:sldId id="326" r:id="rId45"/>
    <p:sldId id="348" r:id="rId46"/>
    <p:sldId id="349" r:id="rId47"/>
    <p:sldId id="280" r:id="rId48"/>
    <p:sldId id="327" r:id="rId49"/>
    <p:sldId id="279" r:id="rId50"/>
    <p:sldId id="281" r:id="rId51"/>
    <p:sldId id="335" r:id="rId52"/>
    <p:sldId id="288" r:id="rId53"/>
    <p:sldId id="344" r:id="rId54"/>
    <p:sldId id="302" r:id="rId55"/>
    <p:sldId id="304" r:id="rId56"/>
    <p:sldId id="330" r:id="rId57"/>
    <p:sldId id="329" r:id="rId58"/>
    <p:sldId id="336" r:id="rId59"/>
    <p:sldId id="353" r:id="rId60"/>
    <p:sldId id="286" r:id="rId61"/>
    <p:sldId id="287" r:id="rId62"/>
    <p:sldId id="294" r:id="rId63"/>
    <p:sldId id="293" r:id="rId64"/>
    <p:sldId id="331" r:id="rId65"/>
    <p:sldId id="347" r:id="rId66"/>
    <p:sldId id="337" r:id="rId67"/>
    <p:sldId id="332" r:id="rId68"/>
    <p:sldId id="305" r:id="rId69"/>
    <p:sldId id="340" r:id="rId70"/>
    <p:sldId id="341" r:id="rId71"/>
    <p:sldId id="338" r:id="rId72"/>
    <p:sldId id="339" r:id="rId73"/>
    <p:sldId id="333" r:id="rId74"/>
    <p:sldId id="342" r:id="rId75"/>
  </p:sldIdLst>
  <p:sldSz cx="9144000" cy="6858000" type="screen4x3"/>
  <p:notesSz cx="7010400" cy="9296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llemaes, Sandrine" initials="KS" lastIdx="1" clrIdx="0">
    <p:extLst>
      <p:ext uri="{19B8F6BF-5375-455C-9EA6-DF929625EA0E}">
        <p15:presenceInfo xmlns:p15="http://schemas.microsoft.com/office/powerpoint/2012/main" userId="S-1-5-21-3662605696-431538287-2476864782-115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6DA5"/>
    <a:srgbClr val="5DBE55"/>
    <a:srgbClr val="543F5E"/>
    <a:srgbClr val="D26E25"/>
    <a:srgbClr val="15465B"/>
    <a:srgbClr val="247FB0"/>
    <a:srgbClr val="4FB543"/>
    <a:srgbClr val="D26E5B"/>
    <a:srgbClr val="154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74" autoAdjust="0"/>
    <p:restoredTop sz="76663" autoAdjust="0"/>
  </p:normalViewPr>
  <p:slideViewPr>
    <p:cSldViewPr snapToGrid="0" showGuides="1">
      <p:cViewPr varScale="1">
        <p:scale>
          <a:sx n="57" d="100"/>
          <a:sy n="57" d="100"/>
        </p:scale>
        <p:origin x="1182" y="66"/>
      </p:cViewPr>
      <p:guideLst>
        <p:guide orient="horz" pos="2160"/>
        <p:guide pos="2880"/>
        <p:guide pos="5581"/>
      </p:guideLst>
    </p:cSldViewPr>
  </p:slideViewPr>
  <p:outlineViewPr>
    <p:cViewPr>
      <p:scale>
        <a:sx n="33" d="100"/>
        <a:sy n="33" d="100"/>
      </p:scale>
      <p:origin x="0" y="-7476"/>
    </p:cViewPr>
  </p:outlineViewPr>
  <p:notesTextViewPr>
    <p:cViewPr>
      <p:scale>
        <a:sx n="1" d="1"/>
        <a:sy n="1" d="1"/>
      </p:scale>
      <p:origin x="0" y="0"/>
    </p:cViewPr>
  </p:notesTextViewPr>
  <p:sorterViewPr>
    <p:cViewPr>
      <p:scale>
        <a:sx n="100" d="100"/>
        <a:sy n="100" d="100"/>
      </p:scale>
      <p:origin x="0" y="-9366"/>
    </p:cViewPr>
  </p:sorterViewPr>
  <p:notesViewPr>
    <p:cSldViewPr snapToGrid="0">
      <p:cViewPr varScale="1">
        <p:scale>
          <a:sx n="57" d="100"/>
          <a:sy n="57" d="100"/>
        </p:scale>
        <p:origin x="2832" y="72"/>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notesMaster" Target="notesMasters/notesMaster1.xml"/><Relationship Id="rId7" Type="http://schemas.openxmlformats.org/officeDocument/2006/relationships/slideMaster" Target="slideMasters/slideMaster4.xml"/><Relationship Id="rId71"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54.xml"/><Relationship Id="rId82"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D81C0-8DC8-49EB-A527-F9C3EDF1B5E5}" type="doc">
      <dgm:prSet loTypeId="urn:microsoft.com/office/officeart/2005/8/layout/chevron1" loCatId="process" qsTypeId="urn:microsoft.com/office/officeart/2005/8/quickstyle/simple3" qsCatId="simple" csTypeId="urn:microsoft.com/office/officeart/2005/8/colors/accent1_2" csCatId="accent1" phldr="1"/>
      <dgm:spPr/>
    </dgm:pt>
    <dgm:pt modelId="{CA52A5DE-152B-44D8-AE5C-C424271362DC}">
      <dgm:prSet phldrT="[Tekst]"/>
      <dgm:spPr/>
      <dgm:t>
        <a:bodyPr/>
        <a:lstStyle/>
        <a:p>
          <a:r>
            <a:rPr lang="nl-BE" dirty="0" smtClean="0"/>
            <a:t>Nieuw personeelslid</a:t>
          </a:r>
          <a:endParaRPr lang="nl-BE" dirty="0"/>
        </a:p>
      </dgm:t>
    </dgm:pt>
    <dgm:pt modelId="{5E1875A6-23D1-49BC-9970-E112FBBFE255}" type="parTrans" cxnId="{C7DF4942-FBAC-4832-8A46-2D5858ACF837}">
      <dgm:prSet/>
      <dgm:spPr/>
      <dgm:t>
        <a:bodyPr/>
        <a:lstStyle/>
        <a:p>
          <a:endParaRPr lang="nl-BE"/>
        </a:p>
      </dgm:t>
    </dgm:pt>
    <dgm:pt modelId="{70002A0A-7991-4EB6-BAA3-E2C0EB2A94E0}" type="sibTrans" cxnId="{C7DF4942-FBAC-4832-8A46-2D5858ACF837}">
      <dgm:prSet/>
      <dgm:spPr/>
      <dgm:t>
        <a:bodyPr/>
        <a:lstStyle/>
        <a:p>
          <a:endParaRPr lang="nl-BE"/>
        </a:p>
      </dgm:t>
    </dgm:pt>
    <dgm:pt modelId="{FFE2550A-2138-4155-AB95-FCD382DB5631}">
      <dgm:prSet phldrT="[Tekst]"/>
      <dgm:spPr/>
      <dgm:t>
        <a:bodyPr/>
        <a:lstStyle/>
        <a:p>
          <a:r>
            <a:rPr lang="nl-BE" dirty="0" smtClean="0"/>
            <a:t>Tijdelijke aanstelling  bepaalde duur</a:t>
          </a:r>
          <a:endParaRPr lang="nl-BE" dirty="0"/>
        </a:p>
      </dgm:t>
    </dgm:pt>
    <dgm:pt modelId="{620AFF86-32C5-456D-9FBE-8F7CEA91823F}" type="parTrans" cxnId="{F748F78A-878D-4EEE-B6C6-E4728AC97EB3}">
      <dgm:prSet/>
      <dgm:spPr/>
      <dgm:t>
        <a:bodyPr/>
        <a:lstStyle/>
        <a:p>
          <a:endParaRPr lang="nl-BE"/>
        </a:p>
      </dgm:t>
    </dgm:pt>
    <dgm:pt modelId="{809A0A43-C530-4384-8A31-1B55656CB3E6}" type="sibTrans" cxnId="{F748F78A-878D-4EEE-B6C6-E4728AC97EB3}">
      <dgm:prSet/>
      <dgm:spPr/>
      <dgm:t>
        <a:bodyPr/>
        <a:lstStyle/>
        <a:p>
          <a:endParaRPr lang="nl-BE"/>
        </a:p>
      </dgm:t>
    </dgm:pt>
    <dgm:pt modelId="{30DED7A5-B5D9-4C57-804A-3CE45C22C06C}">
      <dgm:prSet phldrT="[Tekst]"/>
      <dgm:spPr/>
      <dgm:t>
        <a:bodyPr/>
        <a:lstStyle/>
        <a:p>
          <a:r>
            <a:rPr lang="nl-BE" dirty="0" smtClean="0"/>
            <a:t>Tijdelijke aanstelling onbepaalde duur</a:t>
          </a:r>
          <a:endParaRPr lang="nl-BE" dirty="0"/>
        </a:p>
      </dgm:t>
    </dgm:pt>
    <dgm:pt modelId="{8DF929B4-9594-4653-B3A4-5EEDF0CD5F9B}" type="parTrans" cxnId="{DD3A695A-A0A4-41B0-9634-CF60AD0937DD}">
      <dgm:prSet/>
      <dgm:spPr/>
      <dgm:t>
        <a:bodyPr/>
        <a:lstStyle/>
        <a:p>
          <a:endParaRPr lang="nl-BE"/>
        </a:p>
      </dgm:t>
    </dgm:pt>
    <dgm:pt modelId="{A4064E71-26E1-4CB0-8741-FA7DFC63E946}" type="sibTrans" cxnId="{DD3A695A-A0A4-41B0-9634-CF60AD0937DD}">
      <dgm:prSet/>
      <dgm:spPr/>
      <dgm:t>
        <a:bodyPr/>
        <a:lstStyle/>
        <a:p>
          <a:endParaRPr lang="nl-BE"/>
        </a:p>
      </dgm:t>
    </dgm:pt>
    <dgm:pt modelId="{2870393E-FF56-4B2D-9513-3BAF82184F6C}" type="pres">
      <dgm:prSet presAssocID="{C75D81C0-8DC8-49EB-A527-F9C3EDF1B5E5}" presName="Name0" presStyleCnt="0">
        <dgm:presLayoutVars>
          <dgm:dir/>
          <dgm:animLvl val="lvl"/>
          <dgm:resizeHandles val="exact"/>
        </dgm:presLayoutVars>
      </dgm:prSet>
      <dgm:spPr/>
    </dgm:pt>
    <dgm:pt modelId="{6357C294-3902-413F-A451-E4A5F47A5427}" type="pres">
      <dgm:prSet presAssocID="{CA52A5DE-152B-44D8-AE5C-C424271362DC}" presName="parTxOnly" presStyleLbl="node1" presStyleIdx="0" presStyleCnt="3">
        <dgm:presLayoutVars>
          <dgm:chMax val="0"/>
          <dgm:chPref val="0"/>
          <dgm:bulletEnabled val="1"/>
        </dgm:presLayoutVars>
      </dgm:prSet>
      <dgm:spPr/>
      <dgm:t>
        <a:bodyPr/>
        <a:lstStyle/>
        <a:p>
          <a:endParaRPr lang="nl-BE"/>
        </a:p>
      </dgm:t>
    </dgm:pt>
    <dgm:pt modelId="{DEC9A66D-FFE4-47C7-A6E9-A210B870A4C5}" type="pres">
      <dgm:prSet presAssocID="{70002A0A-7991-4EB6-BAA3-E2C0EB2A94E0}" presName="parTxOnlySpace" presStyleCnt="0"/>
      <dgm:spPr/>
    </dgm:pt>
    <dgm:pt modelId="{FAA7F2E9-DBAA-47C6-B8E6-3D1CC44980B2}" type="pres">
      <dgm:prSet presAssocID="{FFE2550A-2138-4155-AB95-FCD382DB5631}" presName="parTxOnly" presStyleLbl="node1" presStyleIdx="1" presStyleCnt="3">
        <dgm:presLayoutVars>
          <dgm:chMax val="0"/>
          <dgm:chPref val="0"/>
          <dgm:bulletEnabled val="1"/>
        </dgm:presLayoutVars>
      </dgm:prSet>
      <dgm:spPr/>
      <dgm:t>
        <a:bodyPr/>
        <a:lstStyle/>
        <a:p>
          <a:endParaRPr lang="nl-BE"/>
        </a:p>
      </dgm:t>
    </dgm:pt>
    <dgm:pt modelId="{49FE3F68-53C9-4003-8684-CD403DA20119}" type="pres">
      <dgm:prSet presAssocID="{809A0A43-C530-4384-8A31-1B55656CB3E6}" presName="parTxOnlySpace" presStyleCnt="0"/>
      <dgm:spPr/>
    </dgm:pt>
    <dgm:pt modelId="{604AC287-3C58-457F-99BC-7A46B302A40D}" type="pres">
      <dgm:prSet presAssocID="{30DED7A5-B5D9-4C57-804A-3CE45C22C06C}" presName="parTxOnly" presStyleLbl="node1" presStyleIdx="2" presStyleCnt="3">
        <dgm:presLayoutVars>
          <dgm:chMax val="0"/>
          <dgm:chPref val="0"/>
          <dgm:bulletEnabled val="1"/>
        </dgm:presLayoutVars>
      </dgm:prSet>
      <dgm:spPr/>
      <dgm:t>
        <a:bodyPr/>
        <a:lstStyle/>
        <a:p>
          <a:endParaRPr lang="nl-BE"/>
        </a:p>
      </dgm:t>
    </dgm:pt>
  </dgm:ptLst>
  <dgm:cxnLst>
    <dgm:cxn modelId="{43E88D04-4E7C-44E5-A81E-183D42E513DE}" type="presOf" srcId="{CA52A5DE-152B-44D8-AE5C-C424271362DC}" destId="{6357C294-3902-413F-A451-E4A5F47A5427}" srcOrd="0" destOrd="0" presId="urn:microsoft.com/office/officeart/2005/8/layout/chevron1"/>
    <dgm:cxn modelId="{C7DF4942-FBAC-4832-8A46-2D5858ACF837}" srcId="{C75D81C0-8DC8-49EB-A527-F9C3EDF1B5E5}" destId="{CA52A5DE-152B-44D8-AE5C-C424271362DC}" srcOrd="0" destOrd="0" parTransId="{5E1875A6-23D1-49BC-9970-E112FBBFE255}" sibTransId="{70002A0A-7991-4EB6-BAA3-E2C0EB2A94E0}"/>
    <dgm:cxn modelId="{18029C8C-6C32-40C9-94A9-EB3F8E4A60D1}" type="presOf" srcId="{FFE2550A-2138-4155-AB95-FCD382DB5631}" destId="{FAA7F2E9-DBAA-47C6-B8E6-3D1CC44980B2}" srcOrd="0" destOrd="0" presId="urn:microsoft.com/office/officeart/2005/8/layout/chevron1"/>
    <dgm:cxn modelId="{28979D10-1BA9-4A0C-BFC5-005F64C6A9CA}" type="presOf" srcId="{C75D81C0-8DC8-49EB-A527-F9C3EDF1B5E5}" destId="{2870393E-FF56-4B2D-9513-3BAF82184F6C}" srcOrd="0" destOrd="0" presId="urn:microsoft.com/office/officeart/2005/8/layout/chevron1"/>
    <dgm:cxn modelId="{DD3A695A-A0A4-41B0-9634-CF60AD0937DD}" srcId="{C75D81C0-8DC8-49EB-A527-F9C3EDF1B5E5}" destId="{30DED7A5-B5D9-4C57-804A-3CE45C22C06C}" srcOrd="2" destOrd="0" parTransId="{8DF929B4-9594-4653-B3A4-5EEDF0CD5F9B}" sibTransId="{A4064E71-26E1-4CB0-8741-FA7DFC63E946}"/>
    <dgm:cxn modelId="{F748F78A-878D-4EEE-B6C6-E4728AC97EB3}" srcId="{C75D81C0-8DC8-49EB-A527-F9C3EDF1B5E5}" destId="{FFE2550A-2138-4155-AB95-FCD382DB5631}" srcOrd="1" destOrd="0" parTransId="{620AFF86-32C5-456D-9FBE-8F7CEA91823F}" sibTransId="{809A0A43-C530-4384-8A31-1B55656CB3E6}"/>
    <dgm:cxn modelId="{C3F3F2BC-3061-4A45-9DD0-C199012D4FB9}" type="presOf" srcId="{30DED7A5-B5D9-4C57-804A-3CE45C22C06C}" destId="{604AC287-3C58-457F-99BC-7A46B302A40D}" srcOrd="0" destOrd="0" presId="urn:microsoft.com/office/officeart/2005/8/layout/chevron1"/>
    <dgm:cxn modelId="{EEC42062-4C2E-4F11-87A6-88B4BFFF2AA5}" type="presParOf" srcId="{2870393E-FF56-4B2D-9513-3BAF82184F6C}" destId="{6357C294-3902-413F-A451-E4A5F47A5427}" srcOrd="0" destOrd="0" presId="urn:microsoft.com/office/officeart/2005/8/layout/chevron1"/>
    <dgm:cxn modelId="{50AC12D5-3D25-4042-A61C-4CEC0EFCEC37}" type="presParOf" srcId="{2870393E-FF56-4B2D-9513-3BAF82184F6C}" destId="{DEC9A66D-FFE4-47C7-A6E9-A210B870A4C5}" srcOrd="1" destOrd="0" presId="urn:microsoft.com/office/officeart/2005/8/layout/chevron1"/>
    <dgm:cxn modelId="{C293C711-94C3-4A2A-80D6-11DFA5741239}" type="presParOf" srcId="{2870393E-FF56-4B2D-9513-3BAF82184F6C}" destId="{FAA7F2E9-DBAA-47C6-B8E6-3D1CC44980B2}" srcOrd="2" destOrd="0" presId="urn:microsoft.com/office/officeart/2005/8/layout/chevron1"/>
    <dgm:cxn modelId="{E99B3637-BC8C-408B-9AFE-C039DA245375}" type="presParOf" srcId="{2870393E-FF56-4B2D-9513-3BAF82184F6C}" destId="{49FE3F68-53C9-4003-8684-CD403DA20119}" srcOrd="3" destOrd="0" presId="urn:microsoft.com/office/officeart/2005/8/layout/chevron1"/>
    <dgm:cxn modelId="{7217B191-C018-4107-A44C-586417C04247}" type="presParOf" srcId="{2870393E-FF56-4B2D-9513-3BAF82184F6C}" destId="{604AC287-3C58-457F-99BC-7A46B302A40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EDEA9E-0E86-41D0-AC08-532E33775655}" type="doc">
      <dgm:prSet loTypeId="urn:microsoft.com/office/officeart/2005/8/layout/chevron1" loCatId="process" qsTypeId="urn:microsoft.com/office/officeart/2005/8/quickstyle/simple1" qsCatId="simple" csTypeId="urn:microsoft.com/office/officeart/2005/8/colors/accent1_2" csCatId="accent1" phldr="1"/>
      <dgm:spPr/>
    </dgm:pt>
    <dgm:pt modelId="{619A36BE-0539-41FA-A44D-99E500067970}">
      <dgm:prSet phldrT="[Tekst]"/>
      <dgm:spPr>
        <a:solidFill>
          <a:srgbClr val="92D050"/>
        </a:solidFill>
      </dgm:spPr>
      <dgm:t>
        <a:bodyPr/>
        <a:lstStyle/>
        <a:p>
          <a:r>
            <a:rPr lang="nl-BE" dirty="0" smtClean="0"/>
            <a:t>31/08: lijst anciënniteit</a:t>
          </a:r>
          <a:endParaRPr lang="nl-BE" dirty="0"/>
        </a:p>
      </dgm:t>
    </dgm:pt>
    <dgm:pt modelId="{7BB9FC73-57CE-4ED5-8943-2B1535C71326}" type="parTrans" cxnId="{C8E1AE98-B451-4C75-9D62-CAC3DF694C76}">
      <dgm:prSet/>
      <dgm:spPr/>
      <dgm:t>
        <a:bodyPr/>
        <a:lstStyle/>
        <a:p>
          <a:endParaRPr lang="nl-BE"/>
        </a:p>
      </dgm:t>
    </dgm:pt>
    <dgm:pt modelId="{49BB8EFB-FC6A-4B35-BFE8-158C1254940A}" type="sibTrans" cxnId="{C8E1AE98-B451-4C75-9D62-CAC3DF694C76}">
      <dgm:prSet/>
      <dgm:spPr/>
      <dgm:t>
        <a:bodyPr/>
        <a:lstStyle/>
        <a:p>
          <a:endParaRPr lang="nl-BE"/>
        </a:p>
      </dgm:t>
    </dgm:pt>
    <dgm:pt modelId="{5B0A6593-71F5-4C12-AD7A-FF305231A233}">
      <dgm:prSet phldrT="[Tekst]"/>
      <dgm:spPr>
        <a:solidFill>
          <a:srgbClr val="92D050"/>
        </a:solidFill>
      </dgm:spPr>
      <dgm:t>
        <a:bodyPr/>
        <a:lstStyle/>
        <a:p>
          <a:r>
            <a:rPr lang="nl-BE" dirty="0" smtClean="0"/>
            <a:t>15/09: ijkpunt organieke VTE en puntenenveloppe</a:t>
          </a:r>
          <a:endParaRPr lang="nl-BE" dirty="0"/>
        </a:p>
      </dgm:t>
    </dgm:pt>
    <dgm:pt modelId="{E48A6E87-CFF0-4090-9207-6E4D0FE721FC}" type="parTrans" cxnId="{47B1B924-164C-4CB8-AB12-4FE85DD1CFFF}">
      <dgm:prSet/>
      <dgm:spPr/>
      <dgm:t>
        <a:bodyPr/>
        <a:lstStyle/>
        <a:p>
          <a:endParaRPr lang="nl-BE"/>
        </a:p>
      </dgm:t>
    </dgm:pt>
    <dgm:pt modelId="{A8FE6300-351B-4100-BFDC-A59CA9E8A4AB}" type="sibTrans" cxnId="{47B1B924-164C-4CB8-AB12-4FE85DD1CFFF}">
      <dgm:prSet/>
      <dgm:spPr/>
      <dgm:t>
        <a:bodyPr/>
        <a:lstStyle/>
        <a:p>
          <a:endParaRPr lang="nl-BE"/>
        </a:p>
      </dgm:t>
    </dgm:pt>
    <dgm:pt modelId="{FEF0FC0F-8CEC-4388-94D0-36DC47F406D7}">
      <dgm:prSet phldrT="[Tekst]"/>
      <dgm:spPr>
        <a:solidFill>
          <a:srgbClr val="92D050"/>
        </a:solidFill>
      </dgm:spPr>
      <dgm:t>
        <a:bodyPr/>
        <a:lstStyle/>
        <a:p>
          <a:r>
            <a:rPr lang="nl-BE" dirty="0" smtClean="0"/>
            <a:t>15/10 mededeling vacante betrekkingen </a:t>
          </a:r>
          <a:endParaRPr lang="nl-BE" dirty="0"/>
        </a:p>
      </dgm:t>
    </dgm:pt>
    <dgm:pt modelId="{41D735EC-84C0-4A53-8AD7-BAEC207D7376}" type="parTrans" cxnId="{045682F0-E52C-43A4-B4C1-2E8660EC62EF}">
      <dgm:prSet/>
      <dgm:spPr/>
      <dgm:t>
        <a:bodyPr/>
        <a:lstStyle/>
        <a:p>
          <a:endParaRPr lang="nl-BE"/>
        </a:p>
      </dgm:t>
    </dgm:pt>
    <dgm:pt modelId="{FF2FCE48-3C0A-43DD-9035-5D730D74B67A}" type="sibTrans" cxnId="{045682F0-E52C-43A4-B4C1-2E8660EC62EF}">
      <dgm:prSet/>
      <dgm:spPr/>
      <dgm:t>
        <a:bodyPr/>
        <a:lstStyle/>
        <a:p>
          <a:endParaRPr lang="nl-BE"/>
        </a:p>
      </dgm:t>
    </dgm:pt>
    <dgm:pt modelId="{392A3ED4-2E5D-4D35-A2FE-7BEFA71317AC}">
      <dgm:prSet phldrT="[Tekst]"/>
      <dgm:spPr>
        <a:solidFill>
          <a:srgbClr val="5DBE55"/>
        </a:solidFill>
      </dgm:spPr>
      <dgm:t>
        <a:bodyPr/>
        <a:lstStyle/>
        <a:p>
          <a:r>
            <a:rPr lang="nl-BE" dirty="0" smtClean="0"/>
            <a:t>01/01: vaste </a:t>
          </a:r>
          <a:r>
            <a:rPr lang="nl-BE" dirty="0" err="1" smtClean="0"/>
            <a:t>benoemng</a:t>
          </a:r>
          <a:r>
            <a:rPr lang="nl-BE" dirty="0" smtClean="0"/>
            <a:t> volume vooravond</a:t>
          </a:r>
          <a:endParaRPr lang="nl-BE" dirty="0"/>
        </a:p>
      </dgm:t>
    </dgm:pt>
    <dgm:pt modelId="{7BA54DFE-4BEE-4D61-8366-B7B09CAB4FEA}" type="parTrans" cxnId="{982EBF88-8CFD-4A8E-9CC6-C0D83A90CE42}">
      <dgm:prSet/>
      <dgm:spPr/>
      <dgm:t>
        <a:bodyPr/>
        <a:lstStyle/>
        <a:p>
          <a:endParaRPr lang="nl-BE"/>
        </a:p>
      </dgm:t>
    </dgm:pt>
    <dgm:pt modelId="{0F5E2DFE-FB20-4FF9-9C80-6A59481886DA}" type="sibTrans" cxnId="{982EBF88-8CFD-4A8E-9CC6-C0D83A90CE42}">
      <dgm:prSet/>
      <dgm:spPr/>
      <dgm:t>
        <a:bodyPr/>
        <a:lstStyle/>
        <a:p>
          <a:endParaRPr lang="nl-BE"/>
        </a:p>
      </dgm:t>
    </dgm:pt>
    <dgm:pt modelId="{398E692A-60A9-49A6-A205-0F2908D9B095}" type="pres">
      <dgm:prSet presAssocID="{BAEDEA9E-0E86-41D0-AC08-532E33775655}" presName="Name0" presStyleCnt="0">
        <dgm:presLayoutVars>
          <dgm:dir/>
          <dgm:animLvl val="lvl"/>
          <dgm:resizeHandles val="exact"/>
        </dgm:presLayoutVars>
      </dgm:prSet>
      <dgm:spPr/>
    </dgm:pt>
    <dgm:pt modelId="{078E095E-EE0B-416C-AE7A-8FA466B3D9CD}" type="pres">
      <dgm:prSet presAssocID="{619A36BE-0539-41FA-A44D-99E500067970}" presName="parTxOnly" presStyleLbl="node1" presStyleIdx="0" presStyleCnt="4">
        <dgm:presLayoutVars>
          <dgm:chMax val="0"/>
          <dgm:chPref val="0"/>
          <dgm:bulletEnabled val="1"/>
        </dgm:presLayoutVars>
      </dgm:prSet>
      <dgm:spPr/>
      <dgm:t>
        <a:bodyPr/>
        <a:lstStyle/>
        <a:p>
          <a:endParaRPr lang="nl-BE"/>
        </a:p>
      </dgm:t>
    </dgm:pt>
    <dgm:pt modelId="{8B3B16E8-343C-4DB3-826A-726BFE1F7D05}" type="pres">
      <dgm:prSet presAssocID="{49BB8EFB-FC6A-4B35-BFE8-158C1254940A}" presName="parTxOnlySpace" presStyleCnt="0"/>
      <dgm:spPr/>
    </dgm:pt>
    <dgm:pt modelId="{CA112A8B-013F-4EF7-BF0F-B16141876CBB}" type="pres">
      <dgm:prSet presAssocID="{5B0A6593-71F5-4C12-AD7A-FF305231A233}" presName="parTxOnly" presStyleLbl="node1" presStyleIdx="1" presStyleCnt="4">
        <dgm:presLayoutVars>
          <dgm:chMax val="0"/>
          <dgm:chPref val="0"/>
          <dgm:bulletEnabled val="1"/>
        </dgm:presLayoutVars>
      </dgm:prSet>
      <dgm:spPr/>
      <dgm:t>
        <a:bodyPr/>
        <a:lstStyle/>
        <a:p>
          <a:endParaRPr lang="nl-BE"/>
        </a:p>
      </dgm:t>
    </dgm:pt>
    <dgm:pt modelId="{6CB6E0F5-105B-4E0D-8453-45810F4E5DC8}" type="pres">
      <dgm:prSet presAssocID="{A8FE6300-351B-4100-BFDC-A59CA9E8A4AB}" presName="parTxOnlySpace" presStyleCnt="0"/>
      <dgm:spPr/>
    </dgm:pt>
    <dgm:pt modelId="{7BE7972B-EC38-4767-9D81-EE1822FEF43C}" type="pres">
      <dgm:prSet presAssocID="{FEF0FC0F-8CEC-4388-94D0-36DC47F406D7}" presName="parTxOnly" presStyleLbl="node1" presStyleIdx="2" presStyleCnt="4">
        <dgm:presLayoutVars>
          <dgm:chMax val="0"/>
          <dgm:chPref val="0"/>
          <dgm:bulletEnabled val="1"/>
        </dgm:presLayoutVars>
      </dgm:prSet>
      <dgm:spPr/>
      <dgm:t>
        <a:bodyPr/>
        <a:lstStyle/>
        <a:p>
          <a:endParaRPr lang="nl-BE"/>
        </a:p>
      </dgm:t>
    </dgm:pt>
    <dgm:pt modelId="{7031F55E-EEF6-4907-83F0-08AF57E851FB}" type="pres">
      <dgm:prSet presAssocID="{FF2FCE48-3C0A-43DD-9035-5D730D74B67A}" presName="parTxOnlySpace" presStyleCnt="0"/>
      <dgm:spPr/>
    </dgm:pt>
    <dgm:pt modelId="{2F86A0A5-FA61-424D-A47B-0B87CEA2ADC1}" type="pres">
      <dgm:prSet presAssocID="{392A3ED4-2E5D-4D35-A2FE-7BEFA71317AC}" presName="parTxOnly" presStyleLbl="node1" presStyleIdx="3" presStyleCnt="4">
        <dgm:presLayoutVars>
          <dgm:chMax val="0"/>
          <dgm:chPref val="0"/>
          <dgm:bulletEnabled val="1"/>
        </dgm:presLayoutVars>
      </dgm:prSet>
      <dgm:spPr/>
      <dgm:t>
        <a:bodyPr/>
        <a:lstStyle/>
        <a:p>
          <a:endParaRPr lang="nl-BE"/>
        </a:p>
      </dgm:t>
    </dgm:pt>
  </dgm:ptLst>
  <dgm:cxnLst>
    <dgm:cxn modelId="{C8E1AE98-B451-4C75-9D62-CAC3DF694C76}" srcId="{BAEDEA9E-0E86-41D0-AC08-532E33775655}" destId="{619A36BE-0539-41FA-A44D-99E500067970}" srcOrd="0" destOrd="0" parTransId="{7BB9FC73-57CE-4ED5-8943-2B1535C71326}" sibTransId="{49BB8EFB-FC6A-4B35-BFE8-158C1254940A}"/>
    <dgm:cxn modelId="{72CFFBD2-0CF6-4EC0-AA81-FD6F9E81BEE3}" type="presOf" srcId="{FEF0FC0F-8CEC-4388-94D0-36DC47F406D7}" destId="{7BE7972B-EC38-4767-9D81-EE1822FEF43C}" srcOrd="0" destOrd="0" presId="urn:microsoft.com/office/officeart/2005/8/layout/chevron1"/>
    <dgm:cxn modelId="{4713DB26-51DD-4FD8-8804-164FCFFC9CDB}" type="presOf" srcId="{392A3ED4-2E5D-4D35-A2FE-7BEFA71317AC}" destId="{2F86A0A5-FA61-424D-A47B-0B87CEA2ADC1}" srcOrd="0" destOrd="0" presId="urn:microsoft.com/office/officeart/2005/8/layout/chevron1"/>
    <dgm:cxn modelId="{982EBF88-8CFD-4A8E-9CC6-C0D83A90CE42}" srcId="{BAEDEA9E-0E86-41D0-AC08-532E33775655}" destId="{392A3ED4-2E5D-4D35-A2FE-7BEFA71317AC}" srcOrd="3" destOrd="0" parTransId="{7BA54DFE-4BEE-4D61-8366-B7B09CAB4FEA}" sibTransId="{0F5E2DFE-FB20-4FF9-9C80-6A59481886DA}"/>
    <dgm:cxn modelId="{0445E5E5-1EE3-4E7C-B2F4-6A22636E9EB8}" type="presOf" srcId="{BAEDEA9E-0E86-41D0-AC08-532E33775655}" destId="{398E692A-60A9-49A6-A205-0F2908D9B095}" srcOrd="0" destOrd="0" presId="urn:microsoft.com/office/officeart/2005/8/layout/chevron1"/>
    <dgm:cxn modelId="{F9B64659-81C5-4EAB-94FD-EAA9C76A498E}" type="presOf" srcId="{5B0A6593-71F5-4C12-AD7A-FF305231A233}" destId="{CA112A8B-013F-4EF7-BF0F-B16141876CBB}" srcOrd="0" destOrd="0" presId="urn:microsoft.com/office/officeart/2005/8/layout/chevron1"/>
    <dgm:cxn modelId="{4168CF40-1881-4701-8B3D-CF17A35A38EC}" type="presOf" srcId="{619A36BE-0539-41FA-A44D-99E500067970}" destId="{078E095E-EE0B-416C-AE7A-8FA466B3D9CD}" srcOrd="0" destOrd="0" presId="urn:microsoft.com/office/officeart/2005/8/layout/chevron1"/>
    <dgm:cxn modelId="{47B1B924-164C-4CB8-AB12-4FE85DD1CFFF}" srcId="{BAEDEA9E-0E86-41D0-AC08-532E33775655}" destId="{5B0A6593-71F5-4C12-AD7A-FF305231A233}" srcOrd="1" destOrd="0" parTransId="{E48A6E87-CFF0-4090-9207-6E4D0FE721FC}" sibTransId="{A8FE6300-351B-4100-BFDC-A59CA9E8A4AB}"/>
    <dgm:cxn modelId="{045682F0-E52C-43A4-B4C1-2E8660EC62EF}" srcId="{BAEDEA9E-0E86-41D0-AC08-532E33775655}" destId="{FEF0FC0F-8CEC-4388-94D0-36DC47F406D7}" srcOrd="2" destOrd="0" parTransId="{41D735EC-84C0-4A53-8AD7-BAEC207D7376}" sibTransId="{FF2FCE48-3C0A-43DD-9035-5D730D74B67A}"/>
    <dgm:cxn modelId="{6D184FE5-4A22-44F2-82F8-B217E987C43C}" type="presParOf" srcId="{398E692A-60A9-49A6-A205-0F2908D9B095}" destId="{078E095E-EE0B-416C-AE7A-8FA466B3D9CD}" srcOrd="0" destOrd="0" presId="urn:microsoft.com/office/officeart/2005/8/layout/chevron1"/>
    <dgm:cxn modelId="{17138D80-48EC-4FED-893A-8DBC342A9CCA}" type="presParOf" srcId="{398E692A-60A9-49A6-A205-0F2908D9B095}" destId="{8B3B16E8-343C-4DB3-826A-726BFE1F7D05}" srcOrd="1" destOrd="0" presId="urn:microsoft.com/office/officeart/2005/8/layout/chevron1"/>
    <dgm:cxn modelId="{C9319265-9999-4E23-8BF1-AAC0B4B76072}" type="presParOf" srcId="{398E692A-60A9-49A6-A205-0F2908D9B095}" destId="{CA112A8B-013F-4EF7-BF0F-B16141876CBB}" srcOrd="2" destOrd="0" presId="urn:microsoft.com/office/officeart/2005/8/layout/chevron1"/>
    <dgm:cxn modelId="{100F8C35-9950-4776-82FE-33826222D9EA}" type="presParOf" srcId="{398E692A-60A9-49A6-A205-0F2908D9B095}" destId="{6CB6E0F5-105B-4E0D-8453-45810F4E5DC8}" srcOrd="3" destOrd="0" presId="urn:microsoft.com/office/officeart/2005/8/layout/chevron1"/>
    <dgm:cxn modelId="{08136A0E-F60C-4A4D-91AD-110862B8B614}" type="presParOf" srcId="{398E692A-60A9-49A6-A205-0F2908D9B095}" destId="{7BE7972B-EC38-4767-9D81-EE1822FEF43C}" srcOrd="4" destOrd="0" presId="urn:microsoft.com/office/officeart/2005/8/layout/chevron1"/>
    <dgm:cxn modelId="{D715C52F-99A4-4A6F-8B72-F5CE0B351690}" type="presParOf" srcId="{398E692A-60A9-49A6-A205-0F2908D9B095}" destId="{7031F55E-EEF6-4907-83F0-08AF57E851FB}" srcOrd="5" destOrd="0" presId="urn:microsoft.com/office/officeart/2005/8/layout/chevron1"/>
    <dgm:cxn modelId="{8AA731F8-B5C6-459E-89D6-A4B8032020DB}" type="presParOf" srcId="{398E692A-60A9-49A6-A205-0F2908D9B095}" destId="{2F86A0A5-FA61-424D-A47B-0B87CEA2ADC1}"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0E6B10-C25E-4615-AEC2-DB01AFE28312}"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nl-BE"/>
        </a:p>
      </dgm:t>
    </dgm:pt>
    <dgm:pt modelId="{1FF78274-039E-41B7-A6F0-0B49CFFCEB05}">
      <dgm:prSet phldrT="[Tekst]"/>
      <dgm:spPr/>
      <dgm:t>
        <a:bodyPr/>
        <a:lstStyle/>
        <a:p>
          <a:r>
            <a:rPr lang="nl-BE" dirty="0" smtClean="0"/>
            <a:t>VB</a:t>
          </a:r>
          <a:endParaRPr lang="nl-BE" dirty="0"/>
        </a:p>
      </dgm:t>
    </dgm:pt>
    <dgm:pt modelId="{825EDD7A-F6BE-48CD-B566-BCBFEBD3357A}" type="parTrans" cxnId="{4BAF70F7-6F7E-4614-9C7B-9DC9AE24FEDD}">
      <dgm:prSet/>
      <dgm:spPr/>
      <dgm:t>
        <a:bodyPr/>
        <a:lstStyle/>
        <a:p>
          <a:endParaRPr lang="nl-BE"/>
        </a:p>
      </dgm:t>
    </dgm:pt>
    <dgm:pt modelId="{DBA19335-49BD-41A0-A0B2-55F7AF5FB61A}" type="sibTrans" cxnId="{4BAF70F7-6F7E-4614-9C7B-9DC9AE24FEDD}">
      <dgm:prSet/>
      <dgm:spPr/>
      <dgm:t>
        <a:bodyPr/>
        <a:lstStyle/>
        <a:p>
          <a:endParaRPr lang="nl-BE"/>
        </a:p>
      </dgm:t>
    </dgm:pt>
    <dgm:pt modelId="{833A0DFD-EAC2-49DC-9C69-A0BCA73A17AD}">
      <dgm:prSet phldrT="[Tekst]"/>
      <dgm:spPr/>
      <dgm:t>
        <a:bodyPr/>
        <a:lstStyle/>
        <a:p>
          <a:r>
            <a:rPr lang="nl-BE" dirty="0" smtClean="0"/>
            <a:t>TAO</a:t>
          </a:r>
          <a:endParaRPr lang="nl-BE" dirty="0"/>
        </a:p>
      </dgm:t>
    </dgm:pt>
    <dgm:pt modelId="{3F3B52F6-A7DE-470A-BB4A-15DFE6A9F747}" type="parTrans" cxnId="{FF31CE10-08C8-4E93-AB27-6DAAF37C79DF}">
      <dgm:prSet/>
      <dgm:spPr/>
      <dgm:t>
        <a:bodyPr/>
        <a:lstStyle/>
        <a:p>
          <a:endParaRPr lang="nl-BE"/>
        </a:p>
      </dgm:t>
    </dgm:pt>
    <dgm:pt modelId="{27269FD7-2B9C-44FD-90E8-A374481CD1EC}" type="sibTrans" cxnId="{FF31CE10-08C8-4E93-AB27-6DAAF37C79DF}">
      <dgm:prSet/>
      <dgm:spPr/>
      <dgm:t>
        <a:bodyPr/>
        <a:lstStyle/>
        <a:p>
          <a:endParaRPr lang="nl-BE"/>
        </a:p>
      </dgm:t>
    </dgm:pt>
    <dgm:pt modelId="{22AE63FA-F563-44DA-8AA9-B10D8EAF6EDB}">
      <dgm:prSet phldrT="[Tekst]"/>
      <dgm:spPr/>
      <dgm:t>
        <a:bodyPr/>
        <a:lstStyle/>
        <a:p>
          <a:r>
            <a:rPr lang="nl-BE" dirty="0" smtClean="0"/>
            <a:t>Zelfde of ander centrum + in extra NT2uren en in eigen middelen (via PWB)</a:t>
          </a:r>
          <a:endParaRPr lang="nl-BE" dirty="0"/>
        </a:p>
      </dgm:t>
    </dgm:pt>
    <dgm:pt modelId="{2E27BB8F-320B-4FC7-9EB8-B7274936F028}" type="parTrans" cxnId="{AD28FA14-B92C-4F92-B804-635EC94B29E2}">
      <dgm:prSet/>
      <dgm:spPr/>
      <dgm:t>
        <a:bodyPr/>
        <a:lstStyle/>
        <a:p>
          <a:endParaRPr lang="nl-BE"/>
        </a:p>
      </dgm:t>
    </dgm:pt>
    <dgm:pt modelId="{2A666B67-B72E-4153-B829-392ABD5CF41D}" type="sibTrans" cxnId="{AD28FA14-B92C-4F92-B804-635EC94B29E2}">
      <dgm:prSet/>
      <dgm:spPr/>
      <dgm:t>
        <a:bodyPr/>
        <a:lstStyle/>
        <a:p>
          <a:endParaRPr lang="nl-BE"/>
        </a:p>
      </dgm:t>
    </dgm:pt>
    <dgm:pt modelId="{C1D690D0-FD82-4E15-9CD5-06B5F3631A03}">
      <dgm:prSet phldrT="[Tekst]"/>
      <dgm:spPr/>
      <dgm:t>
        <a:bodyPr/>
        <a:lstStyle/>
        <a:p>
          <a:r>
            <a:rPr lang="nl-BE" dirty="0" smtClean="0"/>
            <a:t>Ander onderwijsniveau</a:t>
          </a:r>
          <a:endParaRPr lang="nl-BE" dirty="0"/>
        </a:p>
      </dgm:t>
    </dgm:pt>
    <dgm:pt modelId="{90AD47E8-FEFB-4AAF-8769-A812005AF348}" type="parTrans" cxnId="{46A8E999-1322-4CAD-B01B-A0623C7B9D86}">
      <dgm:prSet/>
      <dgm:spPr/>
      <dgm:t>
        <a:bodyPr/>
        <a:lstStyle/>
        <a:p>
          <a:endParaRPr lang="nl-BE"/>
        </a:p>
      </dgm:t>
    </dgm:pt>
    <dgm:pt modelId="{58601102-833A-4824-9EB0-42E23D9790ED}" type="sibTrans" cxnId="{46A8E999-1322-4CAD-B01B-A0623C7B9D86}">
      <dgm:prSet/>
      <dgm:spPr/>
      <dgm:t>
        <a:bodyPr/>
        <a:lstStyle/>
        <a:p>
          <a:endParaRPr lang="nl-BE"/>
        </a:p>
      </dgm:t>
    </dgm:pt>
    <dgm:pt modelId="{A3D88A32-CC18-4D55-B276-F8D7663CA504}">
      <dgm:prSet phldrT="[Tekst]"/>
      <dgm:spPr/>
      <dgm:t>
        <a:bodyPr/>
        <a:lstStyle/>
        <a:p>
          <a:r>
            <a:rPr lang="nl-BE" dirty="0" smtClean="0"/>
            <a:t>detachering</a:t>
          </a:r>
          <a:endParaRPr lang="nl-BE" dirty="0"/>
        </a:p>
      </dgm:t>
    </dgm:pt>
    <dgm:pt modelId="{756E0FF8-361E-44EB-BB50-1BDD4897B7DE}" type="parTrans" cxnId="{92F628C2-A0C1-4F59-8903-174B3476E6D5}">
      <dgm:prSet/>
      <dgm:spPr/>
      <dgm:t>
        <a:bodyPr/>
        <a:lstStyle/>
        <a:p>
          <a:endParaRPr lang="nl-BE"/>
        </a:p>
      </dgm:t>
    </dgm:pt>
    <dgm:pt modelId="{99F82439-3C3B-4A45-982A-24BE258A6346}" type="sibTrans" cxnId="{92F628C2-A0C1-4F59-8903-174B3476E6D5}">
      <dgm:prSet/>
      <dgm:spPr/>
      <dgm:t>
        <a:bodyPr/>
        <a:lstStyle/>
        <a:p>
          <a:endParaRPr lang="nl-BE"/>
        </a:p>
      </dgm:t>
    </dgm:pt>
    <dgm:pt modelId="{F4E187A3-0722-42CC-9E6B-DB462F3D686C}">
      <dgm:prSet phldrT="[Tekst]"/>
      <dgm:spPr/>
      <dgm:t>
        <a:bodyPr/>
        <a:lstStyle/>
        <a:p>
          <a:r>
            <a:rPr lang="nl-BE" dirty="0" smtClean="0"/>
            <a:t>Federatie, VOCVO en vakbonden</a:t>
          </a:r>
          <a:endParaRPr lang="nl-BE" dirty="0"/>
        </a:p>
      </dgm:t>
    </dgm:pt>
    <dgm:pt modelId="{20862115-34A0-4F7C-8A88-70031716D935}" type="parTrans" cxnId="{0293C16E-9F13-4A80-A3ED-5092AB3F728F}">
      <dgm:prSet/>
      <dgm:spPr/>
      <dgm:t>
        <a:bodyPr/>
        <a:lstStyle/>
        <a:p>
          <a:endParaRPr lang="nl-BE"/>
        </a:p>
      </dgm:t>
    </dgm:pt>
    <dgm:pt modelId="{6AFB04C6-F16F-4F08-99A4-AB127D8F3926}" type="sibTrans" cxnId="{0293C16E-9F13-4A80-A3ED-5092AB3F728F}">
      <dgm:prSet/>
      <dgm:spPr/>
      <dgm:t>
        <a:bodyPr/>
        <a:lstStyle/>
        <a:p>
          <a:endParaRPr lang="nl-BE"/>
        </a:p>
      </dgm:t>
    </dgm:pt>
    <dgm:pt modelId="{8D07F2AA-8214-4829-A3DD-E4F2D5A91335}" type="pres">
      <dgm:prSet presAssocID="{300E6B10-C25E-4615-AEC2-DB01AFE28312}" presName="diagram" presStyleCnt="0">
        <dgm:presLayoutVars>
          <dgm:chPref val="1"/>
          <dgm:dir/>
          <dgm:animOne val="branch"/>
          <dgm:animLvl val="lvl"/>
          <dgm:resizeHandles val="exact"/>
        </dgm:presLayoutVars>
      </dgm:prSet>
      <dgm:spPr/>
      <dgm:t>
        <a:bodyPr/>
        <a:lstStyle/>
        <a:p>
          <a:endParaRPr lang="nl-BE"/>
        </a:p>
      </dgm:t>
    </dgm:pt>
    <dgm:pt modelId="{33F75C82-FB0F-400D-825F-58015AED4D41}" type="pres">
      <dgm:prSet presAssocID="{1FF78274-039E-41B7-A6F0-0B49CFFCEB05}" presName="root1" presStyleCnt="0"/>
      <dgm:spPr/>
    </dgm:pt>
    <dgm:pt modelId="{6D17125C-F0F8-4C8A-9EC2-F65ACC636B22}" type="pres">
      <dgm:prSet presAssocID="{1FF78274-039E-41B7-A6F0-0B49CFFCEB05}" presName="LevelOneTextNode" presStyleLbl="node0" presStyleIdx="0" presStyleCnt="1">
        <dgm:presLayoutVars>
          <dgm:chPref val="3"/>
        </dgm:presLayoutVars>
      </dgm:prSet>
      <dgm:spPr/>
      <dgm:t>
        <a:bodyPr/>
        <a:lstStyle/>
        <a:p>
          <a:endParaRPr lang="nl-BE"/>
        </a:p>
      </dgm:t>
    </dgm:pt>
    <dgm:pt modelId="{668D639E-E19E-4C00-9DA2-4FBFBE80B2EC}" type="pres">
      <dgm:prSet presAssocID="{1FF78274-039E-41B7-A6F0-0B49CFFCEB05}" presName="level2hierChild" presStyleCnt="0"/>
      <dgm:spPr/>
    </dgm:pt>
    <dgm:pt modelId="{9F3C5017-6870-4220-9A4B-BA8A9128FD21}" type="pres">
      <dgm:prSet presAssocID="{3F3B52F6-A7DE-470A-BB4A-15DFE6A9F747}" presName="conn2-1" presStyleLbl="parChTrans1D2" presStyleIdx="0" presStyleCnt="2"/>
      <dgm:spPr/>
      <dgm:t>
        <a:bodyPr/>
        <a:lstStyle/>
        <a:p>
          <a:endParaRPr lang="nl-BE"/>
        </a:p>
      </dgm:t>
    </dgm:pt>
    <dgm:pt modelId="{55BF7255-1E48-4A0A-BCEA-DAC4BA615F2A}" type="pres">
      <dgm:prSet presAssocID="{3F3B52F6-A7DE-470A-BB4A-15DFE6A9F747}" presName="connTx" presStyleLbl="parChTrans1D2" presStyleIdx="0" presStyleCnt="2"/>
      <dgm:spPr/>
      <dgm:t>
        <a:bodyPr/>
        <a:lstStyle/>
        <a:p>
          <a:endParaRPr lang="nl-BE"/>
        </a:p>
      </dgm:t>
    </dgm:pt>
    <dgm:pt modelId="{1BEFD9D0-3ADE-4746-BDC6-BB1043EAD618}" type="pres">
      <dgm:prSet presAssocID="{833A0DFD-EAC2-49DC-9C69-A0BCA73A17AD}" presName="root2" presStyleCnt="0"/>
      <dgm:spPr/>
    </dgm:pt>
    <dgm:pt modelId="{0DADCD0E-D81B-4FD2-B795-04CEBF5BC475}" type="pres">
      <dgm:prSet presAssocID="{833A0DFD-EAC2-49DC-9C69-A0BCA73A17AD}" presName="LevelTwoTextNode" presStyleLbl="node2" presStyleIdx="0" presStyleCnt="2">
        <dgm:presLayoutVars>
          <dgm:chPref val="3"/>
        </dgm:presLayoutVars>
      </dgm:prSet>
      <dgm:spPr/>
      <dgm:t>
        <a:bodyPr/>
        <a:lstStyle/>
        <a:p>
          <a:endParaRPr lang="nl-BE"/>
        </a:p>
      </dgm:t>
    </dgm:pt>
    <dgm:pt modelId="{68A1E6A5-4D76-4E41-8D29-8156BEE781B1}" type="pres">
      <dgm:prSet presAssocID="{833A0DFD-EAC2-49DC-9C69-A0BCA73A17AD}" presName="level3hierChild" presStyleCnt="0"/>
      <dgm:spPr/>
    </dgm:pt>
    <dgm:pt modelId="{CF697109-014C-4730-A281-45BB91075131}" type="pres">
      <dgm:prSet presAssocID="{2E27BB8F-320B-4FC7-9EB8-B7274936F028}" presName="conn2-1" presStyleLbl="parChTrans1D3" presStyleIdx="0" presStyleCnt="3"/>
      <dgm:spPr/>
      <dgm:t>
        <a:bodyPr/>
        <a:lstStyle/>
        <a:p>
          <a:endParaRPr lang="nl-BE"/>
        </a:p>
      </dgm:t>
    </dgm:pt>
    <dgm:pt modelId="{130A0CAB-29B4-4041-9D10-9E739900D096}" type="pres">
      <dgm:prSet presAssocID="{2E27BB8F-320B-4FC7-9EB8-B7274936F028}" presName="connTx" presStyleLbl="parChTrans1D3" presStyleIdx="0" presStyleCnt="3"/>
      <dgm:spPr/>
      <dgm:t>
        <a:bodyPr/>
        <a:lstStyle/>
        <a:p>
          <a:endParaRPr lang="nl-BE"/>
        </a:p>
      </dgm:t>
    </dgm:pt>
    <dgm:pt modelId="{B6AC9A8C-E637-4F9D-96AA-839C41E9B45F}" type="pres">
      <dgm:prSet presAssocID="{22AE63FA-F563-44DA-8AA9-B10D8EAF6EDB}" presName="root2" presStyleCnt="0"/>
      <dgm:spPr/>
    </dgm:pt>
    <dgm:pt modelId="{260B78E9-F1F0-40D2-A9D3-72676489FE84}" type="pres">
      <dgm:prSet presAssocID="{22AE63FA-F563-44DA-8AA9-B10D8EAF6EDB}" presName="LevelTwoTextNode" presStyleLbl="node3" presStyleIdx="0" presStyleCnt="3">
        <dgm:presLayoutVars>
          <dgm:chPref val="3"/>
        </dgm:presLayoutVars>
      </dgm:prSet>
      <dgm:spPr/>
      <dgm:t>
        <a:bodyPr/>
        <a:lstStyle/>
        <a:p>
          <a:endParaRPr lang="nl-BE"/>
        </a:p>
      </dgm:t>
    </dgm:pt>
    <dgm:pt modelId="{A1FD5E93-4E88-4561-AFA5-ABFDF684A0C0}" type="pres">
      <dgm:prSet presAssocID="{22AE63FA-F563-44DA-8AA9-B10D8EAF6EDB}" presName="level3hierChild" presStyleCnt="0"/>
      <dgm:spPr/>
    </dgm:pt>
    <dgm:pt modelId="{952BFCE5-E024-456C-98A3-5B977E4208B9}" type="pres">
      <dgm:prSet presAssocID="{90AD47E8-FEFB-4AAF-8769-A812005AF348}" presName="conn2-1" presStyleLbl="parChTrans1D3" presStyleIdx="1" presStyleCnt="3"/>
      <dgm:spPr/>
      <dgm:t>
        <a:bodyPr/>
        <a:lstStyle/>
        <a:p>
          <a:endParaRPr lang="nl-BE"/>
        </a:p>
      </dgm:t>
    </dgm:pt>
    <dgm:pt modelId="{BF44D8A0-CAF0-4FA8-9010-1A3917EE7BAF}" type="pres">
      <dgm:prSet presAssocID="{90AD47E8-FEFB-4AAF-8769-A812005AF348}" presName="connTx" presStyleLbl="parChTrans1D3" presStyleIdx="1" presStyleCnt="3"/>
      <dgm:spPr/>
      <dgm:t>
        <a:bodyPr/>
        <a:lstStyle/>
        <a:p>
          <a:endParaRPr lang="nl-BE"/>
        </a:p>
      </dgm:t>
    </dgm:pt>
    <dgm:pt modelId="{5337DE0F-E4B9-48E2-8538-048F55629C48}" type="pres">
      <dgm:prSet presAssocID="{C1D690D0-FD82-4E15-9CD5-06B5F3631A03}" presName="root2" presStyleCnt="0"/>
      <dgm:spPr/>
    </dgm:pt>
    <dgm:pt modelId="{80A99B79-A8D9-4F5D-9913-1A6791EF8CC3}" type="pres">
      <dgm:prSet presAssocID="{C1D690D0-FD82-4E15-9CD5-06B5F3631A03}" presName="LevelTwoTextNode" presStyleLbl="node3" presStyleIdx="1" presStyleCnt="3">
        <dgm:presLayoutVars>
          <dgm:chPref val="3"/>
        </dgm:presLayoutVars>
      </dgm:prSet>
      <dgm:spPr/>
      <dgm:t>
        <a:bodyPr/>
        <a:lstStyle/>
        <a:p>
          <a:endParaRPr lang="nl-BE"/>
        </a:p>
      </dgm:t>
    </dgm:pt>
    <dgm:pt modelId="{5CADBDD6-0EBF-409F-A9EE-DB8B7D782D86}" type="pres">
      <dgm:prSet presAssocID="{C1D690D0-FD82-4E15-9CD5-06B5F3631A03}" presName="level3hierChild" presStyleCnt="0"/>
      <dgm:spPr/>
    </dgm:pt>
    <dgm:pt modelId="{7FBBF04A-423B-4AE1-B7EF-EBC2AF3E6AEB}" type="pres">
      <dgm:prSet presAssocID="{756E0FF8-361E-44EB-BB50-1BDD4897B7DE}" presName="conn2-1" presStyleLbl="parChTrans1D2" presStyleIdx="1" presStyleCnt="2"/>
      <dgm:spPr/>
      <dgm:t>
        <a:bodyPr/>
        <a:lstStyle/>
        <a:p>
          <a:endParaRPr lang="nl-BE"/>
        </a:p>
      </dgm:t>
    </dgm:pt>
    <dgm:pt modelId="{BA66B79B-0A4C-464E-BFD0-1E6BF7CC5F46}" type="pres">
      <dgm:prSet presAssocID="{756E0FF8-361E-44EB-BB50-1BDD4897B7DE}" presName="connTx" presStyleLbl="parChTrans1D2" presStyleIdx="1" presStyleCnt="2"/>
      <dgm:spPr/>
      <dgm:t>
        <a:bodyPr/>
        <a:lstStyle/>
        <a:p>
          <a:endParaRPr lang="nl-BE"/>
        </a:p>
      </dgm:t>
    </dgm:pt>
    <dgm:pt modelId="{8495A50D-A1DD-4A08-956D-24FC4D4C6A1B}" type="pres">
      <dgm:prSet presAssocID="{A3D88A32-CC18-4D55-B276-F8D7663CA504}" presName="root2" presStyleCnt="0"/>
      <dgm:spPr/>
    </dgm:pt>
    <dgm:pt modelId="{DB3D021A-30CD-4896-82BE-1D6273ECC595}" type="pres">
      <dgm:prSet presAssocID="{A3D88A32-CC18-4D55-B276-F8D7663CA504}" presName="LevelTwoTextNode" presStyleLbl="node2" presStyleIdx="1" presStyleCnt="2">
        <dgm:presLayoutVars>
          <dgm:chPref val="3"/>
        </dgm:presLayoutVars>
      </dgm:prSet>
      <dgm:spPr/>
      <dgm:t>
        <a:bodyPr/>
        <a:lstStyle/>
        <a:p>
          <a:endParaRPr lang="nl-BE"/>
        </a:p>
      </dgm:t>
    </dgm:pt>
    <dgm:pt modelId="{EC8AAF9D-0288-4727-8F4C-8EBD78CEF093}" type="pres">
      <dgm:prSet presAssocID="{A3D88A32-CC18-4D55-B276-F8D7663CA504}" presName="level3hierChild" presStyleCnt="0"/>
      <dgm:spPr/>
    </dgm:pt>
    <dgm:pt modelId="{E5BDE459-2A1C-41D9-96A9-425A9C84FA38}" type="pres">
      <dgm:prSet presAssocID="{20862115-34A0-4F7C-8A88-70031716D935}" presName="conn2-1" presStyleLbl="parChTrans1D3" presStyleIdx="2" presStyleCnt="3"/>
      <dgm:spPr/>
      <dgm:t>
        <a:bodyPr/>
        <a:lstStyle/>
        <a:p>
          <a:endParaRPr lang="nl-BE"/>
        </a:p>
      </dgm:t>
    </dgm:pt>
    <dgm:pt modelId="{47EAC5EF-4485-44A3-945D-ABE2FDC2666D}" type="pres">
      <dgm:prSet presAssocID="{20862115-34A0-4F7C-8A88-70031716D935}" presName="connTx" presStyleLbl="parChTrans1D3" presStyleIdx="2" presStyleCnt="3"/>
      <dgm:spPr/>
      <dgm:t>
        <a:bodyPr/>
        <a:lstStyle/>
        <a:p>
          <a:endParaRPr lang="nl-BE"/>
        </a:p>
      </dgm:t>
    </dgm:pt>
    <dgm:pt modelId="{9BC0F382-F6D4-49AC-AE6C-6DED33D6D47D}" type="pres">
      <dgm:prSet presAssocID="{F4E187A3-0722-42CC-9E6B-DB462F3D686C}" presName="root2" presStyleCnt="0"/>
      <dgm:spPr/>
    </dgm:pt>
    <dgm:pt modelId="{C1E295B5-F7D8-4CA7-8431-EA04C2EC715B}" type="pres">
      <dgm:prSet presAssocID="{F4E187A3-0722-42CC-9E6B-DB462F3D686C}" presName="LevelTwoTextNode" presStyleLbl="node3" presStyleIdx="2" presStyleCnt="3">
        <dgm:presLayoutVars>
          <dgm:chPref val="3"/>
        </dgm:presLayoutVars>
      </dgm:prSet>
      <dgm:spPr/>
      <dgm:t>
        <a:bodyPr/>
        <a:lstStyle/>
        <a:p>
          <a:endParaRPr lang="nl-BE"/>
        </a:p>
      </dgm:t>
    </dgm:pt>
    <dgm:pt modelId="{7293E846-C31A-4353-B1C4-3752893469A9}" type="pres">
      <dgm:prSet presAssocID="{F4E187A3-0722-42CC-9E6B-DB462F3D686C}" presName="level3hierChild" presStyleCnt="0"/>
      <dgm:spPr/>
    </dgm:pt>
  </dgm:ptLst>
  <dgm:cxnLst>
    <dgm:cxn modelId="{7AA67D73-D691-4DE5-BA5D-4F250DB6562E}" type="presOf" srcId="{756E0FF8-361E-44EB-BB50-1BDD4897B7DE}" destId="{BA66B79B-0A4C-464E-BFD0-1E6BF7CC5F46}" srcOrd="1" destOrd="0" presId="urn:microsoft.com/office/officeart/2005/8/layout/hierarchy2"/>
    <dgm:cxn modelId="{0BE39FE8-CCF3-4854-952C-B610C80932D1}" type="presOf" srcId="{2E27BB8F-320B-4FC7-9EB8-B7274936F028}" destId="{CF697109-014C-4730-A281-45BB91075131}" srcOrd="0" destOrd="0" presId="urn:microsoft.com/office/officeart/2005/8/layout/hierarchy2"/>
    <dgm:cxn modelId="{1C818820-D657-4B6C-B118-8ED10FB523FB}" type="presOf" srcId="{F4E187A3-0722-42CC-9E6B-DB462F3D686C}" destId="{C1E295B5-F7D8-4CA7-8431-EA04C2EC715B}" srcOrd="0" destOrd="0" presId="urn:microsoft.com/office/officeart/2005/8/layout/hierarchy2"/>
    <dgm:cxn modelId="{4FEF4B95-F7C7-4A83-9399-4085F811A55C}" type="presOf" srcId="{A3D88A32-CC18-4D55-B276-F8D7663CA504}" destId="{DB3D021A-30CD-4896-82BE-1D6273ECC595}" srcOrd="0" destOrd="0" presId="urn:microsoft.com/office/officeart/2005/8/layout/hierarchy2"/>
    <dgm:cxn modelId="{08035F44-0497-4ABE-A36E-95CEC71A28F9}" type="presOf" srcId="{1FF78274-039E-41B7-A6F0-0B49CFFCEB05}" destId="{6D17125C-F0F8-4C8A-9EC2-F65ACC636B22}" srcOrd="0" destOrd="0" presId="urn:microsoft.com/office/officeart/2005/8/layout/hierarchy2"/>
    <dgm:cxn modelId="{B13ADF96-C3CB-4AF4-8F77-25E4544E5D38}" type="presOf" srcId="{3F3B52F6-A7DE-470A-BB4A-15DFE6A9F747}" destId="{9F3C5017-6870-4220-9A4B-BA8A9128FD21}" srcOrd="0" destOrd="0" presId="urn:microsoft.com/office/officeart/2005/8/layout/hierarchy2"/>
    <dgm:cxn modelId="{9A00853E-BD3D-4FAA-9E3A-135B3FF0C667}" type="presOf" srcId="{90AD47E8-FEFB-4AAF-8769-A812005AF348}" destId="{BF44D8A0-CAF0-4FA8-9010-1A3917EE7BAF}" srcOrd="1" destOrd="0" presId="urn:microsoft.com/office/officeart/2005/8/layout/hierarchy2"/>
    <dgm:cxn modelId="{0293C16E-9F13-4A80-A3ED-5092AB3F728F}" srcId="{A3D88A32-CC18-4D55-B276-F8D7663CA504}" destId="{F4E187A3-0722-42CC-9E6B-DB462F3D686C}" srcOrd="0" destOrd="0" parTransId="{20862115-34A0-4F7C-8A88-70031716D935}" sibTransId="{6AFB04C6-F16F-4F08-99A4-AB127D8F3926}"/>
    <dgm:cxn modelId="{2D081B3F-5601-4E6F-9C81-97ABB8595267}" type="presOf" srcId="{22AE63FA-F563-44DA-8AA9-B10D8EAF6EDB}" destId="{260B78E9-F1F0-40D2-A9D3-72676489FE84}" srcOrd="0" destOrd="0" presId="urn:microsoft.com/office/officeart/2005/8/layout/hierarchy2"/>
    <dgm:cxn modelId="{FF31CE10-08C8-4E93-AB27-6DAAF37C79DF}" srcId="{1FF78274-039E-41B7-A6F0-0B49CFFCEB05}" destId="{833A0DFD-EAC2-49DC-9C69-A0BCA73A17AD}" srcOrd="0" destOrd="0" parTransId="{3F3B52F6-A7DE-470A-BB4A-15DFE6A9F747}" sibTransId="{27269FD7-2B9C-44FD-90E8-A374481CD1EC}"/>
    <dgm:cxn modelId="{BFE2A426-3436-4F04-A7B0-A9786FFD8562}" type="presOf" srcId="{20862115-34A0-4F7C-8A88-70031716D935}" destId="{47EAC5EF-4485-44A3-945D-ABE2FDC2666D}" srcOrd="1" destOrd="0" presId="urn:microsoft.com/office/officeart/2005/8/layout/hierarchy2"/>
    <dgm:cxn modelId="{E89EEE99-85DA-4FA3-9E4B-D12386AEDF60}" type="presOf" srcId="{2E27BB8F-320B-4FC7-9EB8-B7274936F028}" destId="{130A0CAB-29B4-4041-9D10-9E739900D096}" srcOrd="1" destOrd="0" presId="urn:microsoft.com/office/officeart/2005/8/layout/hierarchy2"/>
    <dgm:cxn modelId="{BD8EF7B2-BB4A-4114-A360-0FC899E20623}" type="presOf" srcId="{756E0FF8-361E-44EB-BB50-1BDD4897B7DE}" destId="{7FBBF04A-423B-4AE1-B7EF-EBC2AF3E6AEB}" srcOrd="0" destOrd="0" presId="urn:microsoft.com/office/officeart/2005/8/layout/hierarchy2"/>
    <dgm:cxn modelId="{46A8E999-1322-4CAD-B01B-A0623C7B9D86}" srcId="{833A0DFD-EAC2-49DC-9C69-A0BCA73A17AD}" destId="{C1D690D0-FD82-4E15-9CD5-06B5F3631A03}" srcOrd="1" destOrd="0" parTransId="{90AD47E8-FEFB-4AAF-8769-A812005AF348}" sibTransId="{58601102-833A-4824-9EB0-42E23D9790ED}"/>
    <dgm:cxn modelId="{D9E9B966-8494-4C96-B4AF-A6BE34939672}" type="presOf" srcId="{3F3B52F6-A7DE-470A-BB4A-15DFE6A9F747}" destId="{55BF7255-1E48-4A0A-BCEA-DAC4BA615F2A}" srcOrd="1" destOrd="0" presId="urn:microsoft.com/office/officeart/2005/8/layout/hierarchy2"/>
    <dgm:cxn modelId="{92F628C2-A0C1-4F59-8903-174B3476E6D5}" srcId="{1FF78274-039E-41B7-A6F0-0B49CFFCEB05}" destId="{A3D88A32-CC18-4D55-B276-F8D7663CA504}" srcOrd="1" destOrd="0" parTransId="{756E0FF8-361E-44EB-BB50-1BDD4897B7DE}" sibTransId="{99F82439-3C3B-4A45-982A-24BE258A6346}"/>
    <dgm:cxn modelId="{231EF67E-DCFC-4865-B03C-A0C228E67747}" type="presOf" srcId="{90AD47E8-FEFB-4AAF-8769-A812005AF348}" destId="{952BFCE5-E024-456C-98A3-5B977E4208B9}" srcOrd="0" destOrd="0" presId="urn:microsoft.com/office/officeart/2005/8/layout/hierarchy2"/>
    <dgm:cxn modelId="{AD28FA14-B92C-4F92-B804-635EC94B29E2}" srcId="{833A0DFD-EAC2-49DC-9C69-A0BCA73A17AD}" destId="{22AE63FA-F563-44DA-8AA9-B10D8EAF6EDB}" srcOrd="0" destOrd="0" parTransId="{2E27BB8F-320B-4FC7-9EB8-B7274936F028}" sibTransId="{2A666B67-B72E-4153-B829-392ABD5CF41D}"/>
    <dgm:cxn modelId="{08A4A5EB-568A-4238-97C1-1838442FA0DC}" type="presOf" srcId="{300E6B10-C25E-4615-AEC2-DB01AFE28312}" destId="{8D07F2AA-8214-4829-A3DD-E4F2D5A91335}" srcOrd="0" destOrd="0" presId="urn:microsoft.com/office/officeart/2005/8/layout/hierarchy2"/>
    <dgm:cxn modelId="{7951E775-0504-4EBF-A6C8-182ECC6BFA7B}" type="presOf" srcId="{20862115-34A0-4F7C-8A88-70031716D935}" destId="{E5BDE459-2A1C-41D9-96A9-425A9C84FA38}" srcOrd="0" destOrd="0" presId="urn:microsoft.com/office/officeart/2005/8/layout/hierarchy2"/>
    <dgm:cxn modelId="{408EB4B5-9EA8-476A-A2C2-B47B14BB7674}" type="presOf" srcId="{833A0DFD-EAC2-49DC-9C69-A0BCA73A17AD}" destId="{0DADCD0E-D81B-4FD2-B795-04CEBF5BC475}" srcOrd="0" destOrd="0" presId="urn:microsoft.com/office/officeart/2005/8/layout/hierarchy2"/>
    <dgm:cxn modelId="{DB6C3E8B-ACC0-462B-A8DF-2A2C746F9AC3}" type="presOf" srcId="{C1D690D0-FD82-4E15-9CD5-06B5F3631A03}" destId="{80A99B79-A8D9-4F5D-9913-1A6791EF8CC3}" srcOrd="0" destOrd="0" presId="urn:microsoft.com/office/officeart/2005/8/layout/hierarchy2"/>
    <dgm:cxn modelId="{4BAF70F7-6F7E-4614-9C7B-9DC9AE24FEDD}" srcId="{300E6B10-C25E-4615-AEC2-DB01AFE28312}" destId="{1FF78274-039E-41B7-A6F0-0B49CFFCEB05}" srcOrd="0" destOrd="0" parTransId="{825EDD7A-F6BE-48CD-B566-BCBFEBD3357A}" sibTransId="{DBA19335-49BD-41A0-A0B2-55F7AF5FB61A}"/>
    <dgm:cxn modelId="{2B7F8646-148A-4F72-B8EB-BF9AC9327AFE}" type="presParOf" srcId="{8D07F2AA-8214-4829-A3DD-E4F2D5A91335}" destId="{33F75C82-FB0F-400D-825F-58015AED4D41}" srcOrd="0" destOrd="0" presId="urn:microsoft.com/office/officeart/2005/8/layout/hierarchy2"/>
    <dgm:cxn modelId="{33F28B1E-E6F3-4F1C-A8F7-8416791D48E7}" type="presParOf" srcId="{33F75C82-FB0F-400D-825F-58015AED4D41}" destId="{6D17125C-F0F8-4C8A-9EC2-F65ACC636B22}" srcOrd="0" destOrd="0" presId="urn:microsoft.com/office/officeart/2005/8/layout/hierarchy2"/>
    <dgm:cxn modelId="{260B47F4-06F6-45FC-B3C7-32EBE8497D5F}" type="presParOf" srcId="{33F75C82-FB0F-400D-825F-58015AED4D41}" destId="{668D639E-E19E-4C00-9DA2-4FBFBE80B2EC}" srcOrd="1" destOrd="0" presId="urn:microsoft.com/office/officeart/2005/8/layout/hierarchy2"/>
    <dgm:cxn modelId="{21C6058E-05E1-4852-86E1-00826A420B6E}" type="presParOf" srcId="{668D639E-E19E-4C00-9DA2-4FBFBE80B2EC}" destId="{9F3C5017-6870-4220-9A4B-BA8A9128FD21}" srcOrd="0" destOrd="0" presId="urn:microsoft.com/office/officeart/2005/8/layout/hierarchy2"/>
    <dgm:cxn modelId="{F1191B12-FB9F-444D-B2D7-ABAC18A442ED}" type="presParOf" srcId="{9F3C5017-6870-4220-9A4B-BA8A9128FD21}" destId="{55BF7255-1E48-4A0A-BCEA-DAC4BA615F2A}" srcOrd="0" destOrd="0" presId="urn:microsoft.com/office/officeart/2005/8/layout/hierarchy2"/>
    <dgm:cxn modelId="{CA495F38-D443-4B8F-A46C-B19869CADE86}" type="presParOf" srcId="{668D639E-E19E-4C00-9DA2-4FBFBE80B2EC}" destId="{1BEFD9D0-3ADE-4746-BDC6-BB1043EAD618}" srcOrd="1" destOrd="0" presId="urn:microsoft.com/office/officeart/2005/8/layout/hierarchy2"/>
    <dgm:cxn modelId="{87069484-B1B1-4B31-B4F8-8C6F331C9D91}" type="presParOf" srcId="{1BEFD9D0-3ADE-4746-BDC6-BB1043EAD618}" destId="{0DADCD0E-D81B-4FD2-B795-04CEBF5BC475}" srcOrd="0" destOrd="0" presId="urn:microsoft.com/office/officeart/2005/8/layout/hierarchy2"/>
    <dgm:cxn modelId="{EC521CA9-754E-424D-87D8-435426C4D622}" type="presParOf" srcId="{1BEFD9D0-3ADE-4746-BDC6-BB1043EAD618}" destId="{68A1E6A5-4D76-4E41-8D29-8156BEE781B1}" srcOrd="1" destOrd="0" presId="urn:microsoft.com/office/officeart/2005/8/layout/hierarchy2"/>
    <dgm:cxn modelId="{9E5D307F-0058-4152-9024-CEB3036BDC3D}" type="presParOf" srcId="{68A1E6A5-4D76-4E41-8D29-8156BEE781B1}" destId="{CF697109-014C-4730-A281-45BB91075131}" srcOrd="0" destOrd="0" presId="urn:microsoft.com/office/officeart/2005/8/layout/hierarchy2"/>
    <dgm:cxn modelId="{A8209D75-2517-4A49-9BEE-B01D45F831EA}" type="presParOf" srcId="{CF697109-014C-4730-A281-45BB91075131}" destId="{130A0CAB-29B4-4041-9D10-9E739900D096}" srcOrd="0" destOrd="0" presId="urn:microsoft.com/office/officeart/2005/8/layout/hierarchy2"/>
    <dgm:cxn modelId="{67F827D2-45DF-4FA4-AC04-250E29D76B6E}" type="presParOf" srcId="{68A1E6A5-4D76-4E41-8D29-8156BEE781B1}" destId="{B6AC9A8C-E637-4F9D-96AA-839C41E9B45F}" srcOrd="1" destOrd="0" presId="urn:microsoft.com/office/officeart/2005/8/layout/hierarchy2"/>
    <dgm:cxn modelId="{B7FD50F2-E976-4DED-AA7D-2BE60628C4EA}" type="presParOf" srcId="{B6AC9A8C-E637-4F9D-96AA-839C41E9B45F}" destId="{260B78E9-F1F0-40D2-A9D3-72676489FE84}" srcOrd="0" destOrd="0" presId="urn:microsoft.com/office/officeart/2005/8/layout/hierarchy2"/>
    <dgm:cxn modelId="{4D05BA09-D4E8-463C-BF89-C88DF9DAC32E}" type="presParOf" srcId="{B6AC9A8C-E637-4F9D-96AA-839C41E9B45F}" destId="{A1FD5E93-4E88-4561-AFA5-ABFDF684A0C0}" srcOrd="1" destOrd="0" presId="urn:microsoft.com/office/officeart/2005/8/layout/hierarchy2"/>
    <dgm:cxn modelId="{94FC1669-A84A-40F6-8C4C-DAC565070ED8}" type="presParOf" srcId="{68A1E6A5-4D76-4E41-8D29-8156BEE781B1}" destId="{952BFCE5-E024-456C-98A3-5B977E4208B9}" srcOrd="2" destOrd="0" presId="urn:microsoft.com/office/officeart/2005/8/layout/hierarchy2"/>
    <dgm:cxn modelId="{477DDAEF-B87E-4555-BF88-802A13E09C09}" type="presParOf" srcId="{952BFCE5-E024-456C-98A3-5B977E4208B9}" destId="{BF44D8A0-CAF0-4FA8-9010-1A3917EE7BAF}" srcOrd="0" destOrd="0" presId="urn:microsoft.com/office/officeart/2005/8/layout/hierarchy2"/>
    <dgm:cxn modelId="{D5CCA4E8-5D02-466E-821E-4C0702D8FA2C}" type="presParOf" srcId="{68A1E6A5-4D76-4E41-8D29-8156BEE781B1}" destId="{5337DE0F-E4B9-48E2-8538-048F55629C48}" srcOrd="3" destOrd="0" presId="urn:microsoft.com/office/officeart/2005/8/layout/hierarchy2"/>
    <dgm:cxn modelId="{538C8540-80F7-4CE7-80CB-BD9B42248C03}" type="presParOf" srcId="{5337DE0F-E4B9-48E2-8538-048F55629C48}" destId="{80A99B79-A8D9-4F5D-9913-1A6791EF8CC3}" srcOrd="0" destOrd="0" presId="urn:microsoft.com/office/officeart/2005/8/layout/hierarchy2"/>
    <dgm:cxn modelId="{19BD6C34-2ED2-44B1-8C30-483F1E2F3AB3}" type="presParOf" srcId="{5337DE0F-E4B9-48E2-8538-048F55629C48}" destId="{5CADBDD6-0EBF-409F-A9EE-DB8B7D782D86}" srcOrd="1" destOrd="0" presId="urn:microsoft.com/office/officeart/2005/8/layout/hierarchy2"/>
    <dgm:cxn modelId="{ECC25CF9-3F90-40A3-81E0-C70E2ADA98F1}" type="presParOf" srcId="{668D639E-E19E-4C00-9DA2-4FBFBE80B2EC}" destId="{7FBBF04A-423B-4AE1-B7EF-EBC2AF3E6AEB}" srcOrd="2" destOrd="0" presId="urn:microsoft.com/office/officeart/2005/8/layout/hierarchy2"/>
    <dgm:cxn modelId="{7B35745D-FAF9-4055-86B0-B37EF42AC9E2}" type="presParOf" srcId="{7FBBF04A-423B-4AE1-B7EF-EBC2AF3E6AEB}" destId="{BA66B79B-0A4C-464E-BFD0-1E6BF7CC5F46}" srcOrd="0" destOrd="0" presId="urn:microsoft.com/office/officeart/2005/8/layout/hierarchy2"/>
    <dgm:cxn modelId="{C176AE94-5C99-485E-A2A5-590D41A248A5}" type="presParOf" srcId="{668D639E-E19E-4C00-9DA2-4FBFBE80B2EC}" destId="{8495A50D-A1DD-4A08-956D-24FC4D4C6A1B}" srcOrd="3" destOrd="0" presId="urn:microsoft.com/office/officeart/2005/8/layout/hierarchy2"/>
    <dgm:cxn modelId="{CCA95CE6-92E3-4158-A374-F5AF7722B4DB}" type="presParOf" srcId="{8495A50D-A1DD-4A08-956D-24FC4D4C6A1B}" destId="{DB3D021A-30CD-4896-82BE-1D6273ECC595}" srcOrd="0" destOrd="0" presId="urn:microsoft.com/office/officeart/2005/8/layout/hierarchy2"/>
    <dgm:cxn modelId="{E1D4B376-BCA7-496D-9EC8-A465D81C1C8D}" type="presParOf" srcId="{8495A50D-A1DD-4A08-956D-24FC4D4C6A1B}" destId="{EC8AAF9D-0288-4727-8F4C-8EBD78CEF093}" srcOrd="1" destOrd="0" presId="urn:microsoft.com/office/officeart/2005/8/layout/hierarchy2"/>
    <dgm:cxn modelId="{57382144-1406-4900-97F2-FDA24ECAA313}" type="presParOf" srcId="{EC8AAF9D-0288-4727-8F4C-8EBD78CEF093}" destId="{E5BDE459-2A1C-41D9-96A9-425A9C84FA38}" srcOrd="0" destOrd="0" presId="urn:microsoft.com/office/officeart/2005/8/layout/hierarchy2"/>
    <dgm:cxn modelId="{799F878C-9072-465A-8095-8AA9C3BD13F1}" type="presParOf" srcId="{E5BDE459-2A1C-41D9-96A9-425A9C84FA38}" destId="{47EAC5EF-4485-44A3-945D-ABE2FDC2666D}" srcOrd="0" destOrd="0" presId="urn:microsoft.com/office/officeart/2005/8/layout/hierarchy2"/>
    <dgm:cxn modelId="{14ECCD52-D1D1-4E60-AE52-62475610AB54}" type="presParOf" srcId="{EC8AAF9D-0288-4727-8F4C-8EBD78CEF093}" destId="{9BC0F382-F6D4-49AC-AE6C-6DED33D6D47D}" srcOrd="1" destOrd="0" presId="urn:microsoft.com/office/officeart/2005/8/layout/hierarchy2"/>
    <dgm:cxn modelId="{5006F73B-9A0D-43FD-9CEE-4754E81829FB}" type="presParOf" srcId="{9BC0F382-F6D4-49AC-AE6C-6DED33D6D47D}" destId="{C1E295B5-F7D8-4CA7-8431-EA04C2EC715B}" srcOrd="0" destOrd="0" presId="urn:microsoft.com/office/officeart/2005/8/layout/hierarchy2"/>
    <dgm:cxn modelId="{AD45FD41-B286-4850-93C9-6E7A73CCD236}" type="presParOf" srcId="{9BC0F382-F6D4-49AC-AE6C-6DED33D6D47D}" destId="{7293E846-C31A-4353-B1C4-3752893469A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0FF83F-9FD5-463F-9A7A-24512CA51DF2}"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nl-BE"/>
        </a:p>
      </dgm:t>
    </dgm:pt>
    <dgm:pt modelId="{7D97B977-58B8-41E4-8ADC-8C21FA6EFE36}">
      <dgm:prSet phldrT="[Tekst]"/>
      <dgm:spPr/>
      <dgm:t>
        <a:bodyPr/>
        <a:lstStyle/>
        <a:p>
          <a:r>
            <a:rPr lang="nl-BE" dirty="0" smtClean="0"/>
            <a:t>tijdelijke</a:t>
          </a:r>
          <a:endParaRPr lang="nl-BE" dirty="0"/>
        </a:p>
      </dgm:t>
    </dgm:pt>
    <dgm:pt modelId="{945C962A-6084-4F39-8B77-2BFFB5BE21F5}" type="parTrans" cxnId="{2E556A77-C043-46C8-8FD2-AD66E998B093}">
      <dgm:prSet/>
      <dgm:spPr/>
      <dgm:t>
        <a:bodyPr/>
        <a:lstStyle/>
        <a:p>
          <a:endParaRPr lang="nl-BE"/>
        </a:p>
      </dgm:t>
    </dgm:pt>
    <dgm:pt modelId="{09BE4A09-EC50-4174-855B-76D5DC5BEBC2}" type="sibTrans" cxnId="{2E556A77-C043-46C8-8FD2-AD66E998B093}">
      <dgm:prSet/>
      <dgm:spPr/>
      <dgm:t>
        <a:bodyPr/>
        <a:lstStyle/>
        <a:p>
          <a:endParaRPr lang="nl-BE"/>
        </a:p>
      </dgm:t>
    </dgm:pt>
    <dgm:pt modelId="{AAA60D21-A31B-4556-AE92-5D9FCC1D6F4A}">
      <dgm:prSet phldrT="[Tekst]"/>
      <dgm:spPr/>
      <dgm:t>
        <a:bodyPr/>
        <a:lstStyle/>
        <a:p>
          <a:r>
            <a:rPr lang="nl-BE" dirty="0" smtClean="0"/>
            <a:t>AVP</a:t>
          </a:r>
          <a:endParaRPr lang="nl-BE" dirty="0"/>
        </a:p>
      </dgm:t>
    </dgm:pt>
    <dgm:pt modelId="{C26C385F-8E7B-4A0A-9341-2F29BEE87796}" type="parTrans" cxnId="{3E447C68-B5D0-4F19-9039-51E01DBA53ED}">
      <dgm:prSet/>
      <dgm:spPr/>
      <dgm:t>
        <a:bodyPr/>
        <a:lstStyle/>
        <a:p>
          <a:endParaRPr lang="nl-BE"/>
        </a:p>
      </dgm:t>
    </dgm:pt>
    <dgm:pt modelId="{2A8D2C46-7B23-40AC-92E7-D70E07FE8211}" type="sibTrans" cxnId="{3E447C68-B5D0-4F19-9039-51E01DBA53ED}">
      <dgm:prSet/>
      <dgm:spPr/>
      <dgm:t>
        <a:bodyPr/>
        <a:lstStyle/>
        <a:p>
          <a:endParaRPr lang="nl-BE"/>
        </a:p>
      </dgm:t>
    </dgm:pt>
    <dgm:pt modelId="{AC2B2614-A9A8-45FC-BC84-3FE8DA6ACBEF}">
      <dgm:prSet phldrT="[Tekst]"/>
      <dgm:spPr/>
      <dgm:t>
        <a:bodyPr/>
        <a:lstStyle/>
        <a:p>
          <a:r>
            <a:rPr lang="nl-BE" dirty="0" smtClean="0"/>
            <a:t>Ander centrum</a:t>
          </a:r>
          <a:endParaRPr lang="nl-BE" dirty="0"/>
        </a:p>
      </dgm:t>
    </dgm:pt>
    <dgm:pt modelId="{68BBDC22-C0B3-471F-9303-ED7D57F26A37}" type="parTrans" cxnId="{DB2CCB79-8620-41B0-9ABF-0D05E81248D6}">
      <dgm:prSet/>
      <dgm:spPr/>
      <dgm:t>
        <a:bodyPr/>
        <a:lstStyle/>
        <a:p>
          <a:endParaRPr lang="nl-BE"/>
        </a:p>
      </dgm:t>
    </dgm:pt>
    <dgm:pt modelId="{6FFFE618-9423-4280-BA41-5F19348D0F86}" type="sibTrans" cxnId="{DB2CCB79-8620-41B0-9ABF-0D05E81248D6}">
      <dgm:prSet/>
      <dgm:spPr/>
      <dgm:t>
        <a:bodyPr/>
        <a:lstStyle/>
        <a:p>
          <a:endParaRPr lang="nl-BE"/>
        </a:p>
      </dgm:t>
    </dgm:pt>
    <dgm:pt modelId="{286108E3-BC54-4A38-A9E8-CA6B6FE14718}">
      <dgm:prSet phldrT="[Tekst]"/>
      <dgm:spPr/>
      <dgm:t>
        <a:bodyPr/>
        <a:lstStyle/>
        <a:p>
          <a:r>
            <a:rPr lang="nl-BE" dirty="0" smtClean="0"/>
            <a:t>Ander onderwijsniveau</a:t>
          </a:r>
          <a:endParaRPr lang="nl-BE" dirty="0"/>
        </a:p>
      </dgm:t>
    </dgm:pt>
    <dgm:pt modelId="{AD7503AA-C191-48DC-A343-7BA5081FEECD}" type="parTrans" cxnId="{213C56FB-D412-416E-815C-6D36780B97D1}">
      <dgm:prSet/>
      <dgm:spPr/>
      <dgm:t>
        <a:bodyPr/>
        <a:lstStyle/>
        <a:p>
          <a:endParaRPr lang="nl-BE"/>
        </a:p>
      </dgm:t>
    </dgm:pt>
    <dgm:pt modelId="{65C58B39-6FD5-4162-AA60-6B1A71C4BDA1}" type="sibTrans" cxnId="{213C56FB-D412-416E-815C-6D36780B97D1}">
      <dgm:prSet/>
      <dgm:spPr/>
      <dgm:t>
        <a:bodyPr/>
        <a:lstStyle/>
        <a:p>
          <a:endParaRPr lang="nl-BE"/>
        </a:p>
      </dgm:t>
    </dgm:pt>
    <dgm:pt modelId="{F59FD4A9-9A04-4B56-89AB-5E2BFCD6CFBA}">
      <dgm:prSet phldrT="[Tekst]"/>
      <dgm:spPr/>
      <dgm:t>
        <a:bodyPr/>
        <a:lstStyle/>
        <a:p>
          <a:r>
            <a:rPr lang="nl-BE" dirty="0" smtClean="0"/>
            <a:t>detachering</a:t>
          </a:r>
          <a:endParaRPr lang="nl-BE" dirty="0"/>
        </a:p>
      </dgm:t>
    </dgm:pt>
    <dgm:pt modelId="{E14DDC28-790A-48D1-8701-E23AAAEBA4AA}" type="parTrans" cxnId="{2225F564-0D99-4E21-A875-0BD52C6BA373}">
      <dgm:prSet/>
      <dgm:spPr/>
      <dgm:t>
        <a:bodyPr/>
        <a:lstStyle/>
        <a:p>
          <a:endParaRPr lang="nl-BE"/>
        </a:p>
      </dgm:t>
    </dgm:pt>
    <dgm:pt modelId="{A4D4C642-317C-470A-819F-8256D6F634BA}" type="sibTrans" cxnId="{2225F564-0D99-4E21-A875-0BD52C6BA373}">
      <dgm:prSet/>
      <dgm:spPr/>
      <dgm:t>
        <a:bodyPr/>
        <a:lstStyle/>
        <a:p>
          <a:endParaRPr lang="nl-BE"/>
        </a:p>
      </dgm:t>
    </dgm:pt>
    <dgm:pt modelId="{D1BD4061-3C35-4892-9328-22AB9D03DC8A}">
      <dgm:prSet phldrT="[Tekst]"/>
      <dgm:spPr/>
      <dgm:t>
        <a:bodyPr/>
        <a:lstStyle/>
        <a:p>
          <a:r>
            <a:rPr lang="nl-BE" dirty="0" smtClean="0"/>
            <a:t>Federatie, VOCVO, vakbonden</a:t>
          </a:r>
          <a:endParaRPr lang="nl-BE" dirty="0"/>
        </a:p>
      </dgm:t>
    </dgm:pt>
    <dgm:pt modelId="{DC94ACF3-136B-4FC9-B41E-6F53895CFF32}" type="parTrans" cxnId="{4821092A-6FCC-422C-9DDC-281E622F8995}">
      <dgm:prSet/>
      <dgm:spPr/>
      <dgm:t>
        <a:bodyPr/>
        <a:lstStyle/>
        <a:p>
          <a:endParaRPr lang="nl-BE"/>
        </a:p>
      </dgm:t>
    </dgm:pt>
    <dgm:pt modelId="{40E5B8BF-097F-45BF-9A5F-FD321A0AB93A}" type="sibTrans" cxnId="{4821092A-6FCC-422C-9DDC-281E622F8995}">
      <dgm:prSet/>
      <dgm:spPr/>
      <dgm:t>
        <a:bodyPr/>
        <a:lstStyle/>
        <a:p>
          <a:endParaRPr lang="nl-BE"/>
        </a:p>
      </dgm:t>
    </dgm:pt>
    <dgm:pt modelId="{71BECBDC-49A9-4374-AC95-EB1F635131B0}" type="pres">
      <dgm:prSet presAssocID="{3A0FF83F-9FD5-463F-9A7A-24512CA51DF2}" presName="diagram" presStyleCnt="0">
        <dgm:presLayoutVars>
          <dgm:chPref val="1"/>
          <dgm:dir/>
          <dgm:animOne val="branch"/>
          <dgm:animLvl val="lvl"/>
          <dgm:resizeHandles val="exact"/>
        </dgm:presLayoutVars>
      </dgm:prSet>
      <dgm:spPr/>
      <dgm:t>
        <a:bodyPr/>
        <a:lstStyle/>
        <a:p>
          <a:endParaRPr lang="nl-BE"/>
        </a:p>
      </dgm:t>
    </dgm:pt>
    <dgm:pt modelId="{0D5FAB98-C0AE-47AB-BCB0-96D2B79C6E07}" type="pres">
      <dgm:prSet presAssocID="{7D97B977-58B8-41E4-8ADC-8C21FA6EFE36}" presName="root1" presStyleCnt="0"/>
      <dgm:spPr/>
    </dgm:pt>
    <dgm:pt modelId="{9B28042A-3EB3-44B9-A5C5-52AEB1D0A739}" type="pres">
      <dgm:prSet presAssocID="{7D97B977-58B8-41E4-8ADC-8C21FA6EFE36}" presName="LevelOneTextNode" presStyleLbl="node0" presStyleIdx="0" presStyleCnt="1">
        <dgm:presLayoutVars>
          <dgm:chPref val="3"/>
        </dgm:presLayoutVars>
      </dgm:prSet>
      <dgm:spPr/>
      <dgm:t>
        <a:bodyPr/>
        <a:lstStyle/>
        <a:p>
          <a:endParaRPr lang="nl-BE"/>
        </a:p>
      </dgm:t>
    </dgm:pt>
    <dgm:pt modelId="{0FF06D00-10B5-4D8B-BA07-578F3F033772}" type="pres">
      <dgm:prSet presAssocID="{7D97B977-58B8-41E4-8ADC-8C21FA6EFE36}" presName="level2hierChild" presStyleCnt="0"/>
      <dgm:spPr/>
    </dgm:pt>
    <dgm:pt modelId="{EFFF9C53-C8C0-4534-BFEE-5284E55A777A}" type="pres">
      <dgm:prSet presAssocID="{C26C385F-8E7B-4A0A-9341-2F29BEE87796}" presName="conn2-1" presStyleLbl="parChTrans1D2" presStyleIdx="0" presStyleCnt="2"/>
      <dgm:spPr/>
      <dgm:t>
        <a:bodyPr/>
        <a:lstStyle/>
        <a:p>
          <a:endParaRPr lang="nl-BE"/>
        </a:p>
      </dgm:t>
    </dgm:pt>
    <dgm:pt modelId="{BCF15B5D-981D-4771-949E-88A5A158515F}" type="pres">
      <dgm:prSet presAssocID="{C26C385F-8E7B-4A0A-9341-2F29BEE87796}" presName="connTx" presStyleLbl="parChTrans1D2" presStyleIdx="0" presStyleCnt="2"/>
      <dgm:spPr/>
      <dgm:t>
        <a:bodyPr/>
        <a:lstStyle/>
        <a:p>
          <a:endParaRPr lang="nl-BE"/>
        </a:p>
      </dgm:t>
    </dgm:pt>
    <dgm:pt modelId="{240DE409-73C9-47FF-9436-1EE2A38A036B}" type="pres">
      <dgm:prSet presAssocID="{AAA60D21-A31B-4556-AE92-5D9FCC1D6F4A}" presName="root2" presStyleCnt="0"/>
      <dgm:spPr/>
    </dgm:pt>
    <dgm:pt modelId="{0E9F67DE-3E06-4547-8B3E-6E78BCE53EFD}" type="pres">
      <dgm:prSet presAssocID="{AAA60D21-A31B-4556-AE92-5D9FCC1D6F4A}" presName="LevelTwoTextNode" presStyleLbl="node2" presStyleIdx="0" presStyleCnt="2" custScaleX="39515">
        <dgm:presLayoutVars>
          <dgm:chPref val="3"/>
        </dgm:presLayoutVars>
      </dgm:prSet>
      <dgm:spPr/>
      <dgm:t>
        <a:bodyPr/>
        <a:lstStyle/>
        <a:p>
          <a:endParaRPr lang="nl-BE"/>
        </a:p>
      </dgm:t>
    </dgm:pt>
    <dgm:pt modelId="{B4C107A7-FCA5-443D-BB5D-D8882379D21E}" type="pres">
      <dgm:prSet presAssocID="{AAA60D21-A31B-4556-AE92-5D9FCC1D6F4A}" presName="level3hierChild" presStyleCnt="0"/>
      <dgm:spPr/>
    </dgm:pt>
    <dgm:pt modelId="{EAF3E828-4174-4730-833E-CBF0DC57D820}" type="pres">
      <dgm:prSet presAssocID="{68BBDC22-C0B3-471F-9303-ED7D57F26A37}" presName="conn2-1" presStyleLbl="parChTrans1D3" presStyleIdx="0" presStyleCnt="3"/>
      <dgm:spPr/>
      <dgm:t>
        <a:bodyPr/>
        <a:lstStyle/>
        <a:p>
          <a:endParaRPr lang="nl-BE"/>
        </a:p>
      </dgm:t>
    </dgm:pt>
    <dgm:pt modelId="{22BCF4FC-1381-404A-A8BD-02193560CEF3}" type="pres">
      <dgm:prSet presAssocID="{68BBDC22-C0B3-471F-9303-ED7D57F26A37}" presName="connTx" presStyleLbl="parChTrans1D3" presStyleIdx="0" presStyleCnt="3"/>
      <dgm:spPr/>
      <dgm:t>
        <a:bodyPr/>
        <a:lstStyle/>
        <a:p>
          <a:endParaRPr lang="nl-BE"/>
        </a:p>
      </dgm:t>
    </dgm:pt>
    <dgm:pt modelId="{707AEEC3-B687-465D-8031-59C398C259F8}" type="pres">
      <dgm:prSet presAssocID="{AC2B2614-A9A8-45FC-BC84-3FE8DA6ACBEF}" presName="root2" presStyleCnt="0"/>
      <dgm:spPr/>
    </dgm:pt>
    <dgm:pt modelId="{B9AD3E6D-1A61-4996-8CEB-9801AA8DBFD0}" type="pres">
      <dgm:prSet presAssocID="{AC2B2614-A9A8-45FC-BC84-3FE8DA6ACBEF}" presName="LevelTwoTextNode" presStyleLbl="node3" presStyleIdx="0" presStyleCnt="3">
        <dgm:presLayoutVars>
          <dgm:chPref val="3"/>
        </dgm:presLayoutVars>
      </dgm:prSet>
      <dgm:spPr/>
      <dgm:t>
        <a:bodyPr/>
        <a:lstStyle/>
        <a:p>
          <a:endParaRPr lang="nl-BE"/>
        </a:p>
      </dgm:t>
    </dgm:pt>
    <dgm:pt modelId="{74981833-ACFB-4EEE-A863-9804836622AA}" type="pres">
      <dgm:prSet presAssocID="{AC2B2614-A9A8-45FC-BC84-3FE8DA6ACBEF}" presName="level3hierChild" presStyleCnt="0"/>
      <dgm:spPr/>
    </dgm:pt>
    <dgm:pt modelId="{84BA508C-C7FF-47F6-8173-FD009D0A46B4}" type="pres">
      <dgm:prSet presAssocID="{AD7503AA-C191-48DC-A343-7BA5081FEECD}" presName="conn2-1" presStyleLbl="parChTrans1D3" presStyleIdx="1" presStyleCnt="3"/>
      <dgm:spPr/>
      <dgm:t>
        <a:bodyPr/>
        <a:lstStyle/>
        <a:p>
          <a:endParaRPr lang="nl-BE"/>
        </a:p>
      </dgm:t>
    </dgm:pt>
    <dgm:pt modelId="{B171DC6E-52ED-4374-9B05-5B74E912654E}" type="pres">
      <dgm:prSet presAssocID="{AD7503AA-C191-48DC-A343-7BA5081FEECD}" presName="connTx" presStyleLbl="parChTrans1D3" presStyleIdx="1" presStyleCnt="3"/>
      <dgm:spPr/>
      <dgm:t>
        <a:bodyPr/>
        <a:lstStyle/>
        <a:p>
          <a:endParaRPr lang="nl-BE"/>
        </a:p>
      </dgm:t>
    </dgm:pt>
    <dgm:pt modelId="{6F58C5E7-AB80-46C8-A14C-5A5F16CFB544}" type="pres">
      <dgm:prSet presAssocID="{286108E3-BC54-4A38-A9E8-CA6B6FE14718}" presName="root2" presStyleCnt="0"/>
      <dgm:spPr/>
    </dgm:pt>
    <dgm:pt modelId="{2DCB3D9D-6990-4370-893B-BAE62F8C6F7E}" type="pres">
      <dgm:prSet presAssocID="{286108E3-BC54-4A38-A9E8-CA6B6FE14718}" presName="LevelTwoTextNode" presStyleLbl="node3" presStyleIdx="1" presStyleCnt="3">
        <dgm:presLayoutVars>
          <dgm:chPref val="3"/>
        </dgm:presLayoutVars>
      </dgm:prSet>
      <dgm:spPr/>
      <dgm:t>
        <a:bodyPr/>
        <a:lstStyle/>
        <a:p>
          <a:endParaRPr lang="nl-BE"/>
        </a:p>
      </dgm:t>
    </dgm:pt>
    <dgm:pt modelId="{2FB1566A-FBD3-4E16-8796-D535E8C313B5}" type="pres">
      <dgm:prSet presAssocID="{286108E3-BC54-4A38-A9E8-CA6B6FE14718}" presName="level3hierChild" presStyleCnt="0"/>
      <dgm:spPr/>
    </dgm:pt>
    <dgm:pt modelId="{B236D84D-C8FD-430C-AD83-D6EB77DD1D82}" type="pres">
      <dgm:prSet presAssocID="{E14DDC28-790A-48D1-8701-E23AAAEBA4AA}" presName="conn2-1" presStyleLbl="parChTrans1D2" presStyleIdx="1" presStyleCnt="2"/>
      <dgm:spPr/>
      <dgm:t>
        <a:bodyPr/>
        <a:lstStyle/>
        <a:p>
          <a:endParaRPr lang="nl-BE"/>
        </a:p>
      </dgm:t>
    </dgm:pt>
    <dgm:pt modelId="{21D02F38-14FC-4482-912A-62EBCD9F745A}" type="pres">
      <dgm:prSet presAssocID="{E14DDC28-790A-48D1-8701-E23AAAEBA4AA}" presName="connTx" presStyleLbl="parChTrans1D2" presStyleIdx="1" presStyleCnt="2"/>
      <dgm:spPr/>
      <dgm:t>
        <a:bodyPr/>
        <a:lstStyle/>
        <a:p>
          <a:endParaRPr lang="nl-BE"/>
        </a:p>
      </dgm:t>
    </dgm:pt>
    <dgm:pt modelId="{5E7533B7-61E6-4593-A337-38959F5A005F}" type="pres">
      <dgm:prSet presAssocID="{F59FD4A9-9A04-4B56-89AB-5E2BFCD6CFBA}" presName="root2" presStyleCnt="0"/>
      <dgm:spPr/>
    </dgm:pt>
    <dgm:pt modelId="{C40D4114-DF35-487D-9A9E-C78CBBC3C760}" type="pres">
      <dgm:prSet presAssocID="{F59FD4A9-9A04-4B56-89AB-5E2BFCD6CFBA}" presName="LevelTwoTextNode" presStyleLbl="node2" presStyleIdx="1" presStyleCnt="2">
        <dgm:presLayoutVars>
          <dgm:chPref val="3"/>
        </dgm:presLayoutVars>
      </dgm:prSet>
      <dgm:spPr/>
      <dgm:t>
        <a:bodyPr/>
        <a:lstStyle/>
        <a:p>
          <a:endParaRPr lang="nl-BE"/>
        </a:p>
      </dgm:t>
    </dgm:pt>
    <dgm:pt modelId="{0C4DC7E2-9913-420A-8E55-E0F135E4F880}" type="pres">
      <dgm:prSet presAssocID="{F59FD4A9-9A04-4B56-89AB-5E2BFCD6CFBA}" presName="level3hierChild" presStyleCnt="0"/>
      <dgm:spPr/>
    </dgm:pt>
    <dgm:pt modelId="{1EC11934-361B-43D4-85A8-0C042B176DAC}" type="pres">
      <dgm:prSet presAssocID="{DC94ACF3-136B-4FC9-B41E-6F53895CFF32}" presName="conn2-1" presStyleLbl="parChTrans1D3" presStyleIdx="2" presStyleCnt="3"/>
      <dgm:spPr/>
      <dgm:t>
        <a:bodyPr/>
        <a:lstStyle/>
        <a:p>
          <a:endParaRPr lang="nl-BE"/>
        </a:p>
      </dgm:t>
    </dgm:pt>
    <dgm:pt modelId="{E18627D1-3058-4B3A-AC2F-98798838EB12}" type="pres">
      <dgm:prSet presAssocID="{DC94ACF3-136B-4FC9-B41E-6F53895CFF32}" presName="connTx" presStyleLbl="parChTrans1D3" presStyleIdx="2" presStyleCnt="3"/>
      <dgm:spPr/>
      <dgm:t>
        <a:bodyPr/>
        <a:lstStyle/>
        <a:p>
          <a:endParaRPr lang="nl-BE"/>
        </a:p>
      </dgm:t>
    </dgm:pt>
    <dgm:pt modelId="{B103D599-4B2E-43F7-847E-7C58C8C44A7C}" type="pres">
      <dgm:prSet presAssocID="{D1BD4061-3C35-4892-9328-22AB9D03DC8A}" presName="root2" presStyleCnt="0"/>
      <dgm:spPr/>
    </dgm:pt>
    <dgm:pt modelId="{ECB7F35B-F7CD-4881-B994-531C6C55D47C}" type="pres">
      <dgm:prSet presAssocID="{D1BD4061-3C35-4892-9328-22AB9D03DC8A}" presName="LevelTwoTextNode" presStyleLbl="node3" presStyleIdx="2" presStyleCnt="3">
        <dgm:presLayoutVars>
          <dgm:chPref val="3"/>
        </dgm:presLayoutVars>
      </dgm:prSet>
      <dgm:spPr/>
      <dgm:t>
        <a:bodyPr/>
        <a:lstStyle/>
        <a:p>
          <a:endParaRPr lang="nl-BE"/>
        </a:p>
      </dgm:t>
    </dgm:pt>
    <dgm:pt modelId="{46ABE75F-FF8C-4D5D-A226-EFCD1B77EDC2}" type="pres">
      <dgm:prSet presAssocID="{D1BD4061-3C35-4892-9328-22AB9D03DC8A}" presName="level3hierChild" presStyleCnt="0"/>
      <dgm:spPr/>
    </dgm:pt>
  </dgm:ptLst>
  <dgm:cxnLst>
    <dgm:cxn modelId="{0B1630D8-BBCC-4B71-88EC-EF659CBAB780}" type="presOf" srcId="{AD7503AA-C191-48DC-A343-7BA5081FEECD}" destId="{84BA508C-C7FF-47F6-8173-FD009D0A46B4}" srcOrd="0" destOrd="0" presId="urn:microsoft.com/office/officeart/2005/8/layout/hierarchy2"/>
    <dgm:cxn modelId="{2E556A77-C043-46C8-8FD2-AD66E998B093}" srcId="{3A0FF83F-9FD5-463F-9A7A-24512CA51DF2}" destId="{7D97B977-58B8-41E4-8ADC-8C21FA6EFE36}" srcOrd="0" destOrd="0" parTransId="{945C962A-6084-4F39-8B77-2BFFB5BE21F5}" sibTransId="{09BE4A09-EC50-4174-855B-76D5DC5BEBC2}"/>
    <dgm:cxn modelId="{65968958-D739-4992-BC89-A2CC91E03A41}" type="presOf" srcId="{C26C385F-8E7B-4A0A-9341-2F29BEE87796}" destId="{BCF15B5D-981D-4771-949E-88A5A158515F}" srcOrd="1" destOrd="0" presId="urn:microsoft.com/office/officeart/2005/8/layout/hierarchy2"/>
    <dgm:cxn modelId="{5B201F72-3DD3-470F-BDA9-9571E17A1546}" type="presOf" srcId="{286108E3-BC54-4A38-A9E8-CA6B6FE14718}" destId="{2DCB3D9D-6990-4370-893B-BAE62F8C6F7E}" srcOrd="0" destOrd="0" presId="urn:microsoft.com/office/officeart/2005/8/layout/hierarchy2"/>
    <dgm:cxn modelId="{0BA1D677-A299-4DDD-BD98-08D559686206}" type="presOf" srcId="{DC94ACF3-136B-4FC9-B41E-6F53895CFF32}" destId="{1EC11934-361B-43D4-85A8-0C042B176DAC}" srcOrd="0" destOrd="0" presId="urn:microsoft.com/office/officeart/2005/8/layout/hierarchy2"/>
    <dgm:cxn modelId="{3E447C68-B5D0-4F19-9039-51E01DBA53ED}" srcId="{7D97B977-58B8-41E4-8ADC-8C21FA6EFE36}" destId="{AAA60D21-A31B-4556-AE92-5D9FCC1D6F4A}" srcOrd="0" destOrd="0" parTransId="{C26C385F-8E7B-4A0A-9341-2F29BEE87796}" sibTransId="{2A8D2C46-7B23-40AC-92E7-D70E07FE8211}"/>
    <dgm:cxn modelId="{87A6A776-630D-4DD1-B4FB-4142F4EECD02}" type="presOf" srcId="{DC94ACF3-136B-4FC9-B41E-6F53895CFF32}" destId="{E18627D1-3058-4B3A-AC2F-98798838EB12}" srcOrd="1" destOrd="0" presId="urn:microsoft.com/office/officeart/2005/8/layout/hierarchy2"/>
    <dgm:cxn modelId="{213C56FB-D412-416E-815C-6D36780B97D1}" srcId="{AAA60D21-A31B-4556-AE92-5D9FCC1D6F4A}" destId="{286108E3-BC54-4A38-A9E8-CA6B6FE14718}" srcOrd="1" destOrd="0" parTransId="{AD7503AA-C191-48DC-A343-7BA5081FEECD}" sibTransId="{65C58B39-6FD5-4162-AA60-6B1A71C4BDA1}"/>
    <dgm:cxn modelId="{2225F564-0D99-4E21-A875-0BD52C6BA373}" srcId="{7D97B977-58B8-41E4-8ADC-8C21FA6EFE36}" destId="{F59FD4A9-9A04-4B56-89AB-5E2BFCD6CFBA}" srcOrd="1" destOrd="0" parTransId="{E14DDC28-790A-48D1-8701-E23AAAEBA4AA}" sibTransId="{A4D4C642-317C-470A-819F-8256D6F634BA}"/>
    <dgm:cxn modelId="{A5E6A38D-97FD-4BA2-A3C6-12F5744E8C8E}" type="presOf" srcId="{68BBDC22-C0B3-471F-9303-ED7D57F26A37}" destId="{EAF3E828-4174-4730-833E-CBF0DC57D820}" srcOrd="0" destOrd="0" presId="urn:microsoft.com/office/officeart/2005/8/layout/hierarchy2"/>
    <dgm:cxn modelId="{1DD93FE4-006A-4473-9D03-E5253065F8D9}" type="presOf" srcId="{E14DDC28-790A-48D1-8701-E23AAAEBA4AA}" destId="{21D02F38-14FC-4482-912A-62EBCD9F745A}" srcOrd="1" destOrd="0" presId="urn:microsoft.com/office/officeart/2005/8/layout/hierarchy2"/>
    <dgm:cxn modelId="{BF75E7A8-484D-4F7A-B20A-24D4ADB7F860}" type="presOf" srcId="{AAA60D21-A31B-4556-AE92-5D9FCC1D6F4A}" destId="{0E9F67DE-3E06-4547-8B3E-6E78BCE53EFD}" srcOrd="0" destOrd="0" presId="urn:microsoft.com/office/officeart/2005/8/layout/hierarchy2"/>
    <dgm:cxn modelId="{4821092A-6FCC-422C-9DDC-281E622F8995}" srcId="{F59FD4A9-9A04-4B56-89AB-5E2BFCD6CFBA}" destId="{D1BD4061-3C35-4892-9328-22AB9D03DC8A}" srcOrd="0" destOrd="0" parTransId="{DC94ACF3-136B-4FC9-B41E-6F53895CFF32}" sibTransId="{40E5B8BF-097F-45BF-9A5F-FD321A0AB93A}"/>
    <dgm:cxn modelId="{F2775A53-516C-40C1-AE19-F1CCCC1D6591}" type="presOf" srcId="{E14DDC28-790A-48D1-8701-E23AAAEBA4AA}" destId="{B236D84D-C8FD-430C-AD83-D6EB77DD1D82}" srcOrd="0" destOrd="0" presId="urn:microsoft.com/office/officeart/2005/8/layout/hierarchy2"/>
    <dgm:cxn modelId="{DB2CCB79-8620-41B0-9ABF-0D05E81248D6}" srcId="{AAA60D21-A31B-4556-AE92-5D9FCC1D6F4A}" destId="{AC2B2614-A9A8-45FC-BC84-3FE8DA6ACBEF}" srcOrd="0" destOrd="0" parTransId="{68BBDC22-C0B3-471F-9303-ED7D57F26A37}" sibTransId="{6FFFE618-9423-4280-BA41-5F19348D0F86}"/>
    <dgm:cxn modelId="{43017F7B-5A43-4A60-86C8-26B6F3FECF05}" type="presOf" srcId="{7D97B977-58B8-41E4-8ADC-8C21FA6EFE36}" destId="{9B28042A-3EB3-44B9-A5C5-52AEB1D0A739}" srcOrd="0" destOrd="0" presId="urn:microsoft.com/office/officeart/2005/8/layout/hierarchy2"/>
    <dgm:cxn modelId="{04EF89DC-79E9-489B-954A-EDD9C956F339}" type="presOf" srcId="{F59FD4A9-9A04-4B56-89AB-5E2BFCD6CFBA}" destId="{C40D4114-DF35-487D-9A9E-C78CBBC3C760}" srcOrd="0" destOrd="0" presId="urn:microsoft.com/office/officeart/2005/8/layout/hierarchy2"/>
    <dgm:cxn modelId="{12E1B4A0-BF76-4F06-96E3-7BF0A3F4D846}" type="presOf" srcId="{68BBDC22-C0B3-471F-9303-ED7D57F26A37}" destId="{22BCF4FC-1381-404A-A8BD-02193560CEF3}" srcOrd="1" destOrd="0" presId="urn:microsoft.com/office/officeart/2005/8/layout/hierarchy2"/>
    <dgm:cxn modelId="{E631F485-76CD-41F4-89B5-FAEC49445477}" type="presOf" srcId="{C26C385F-8E7B-4A0A-9341-2F29BEE87796}" destId="{EFFF9C53-C8C0-4534-BFEE-5284E55A777A}" srcOrd="0" destOrd="0" presId="urn:microsoft.com/office/officeart/2005/8/layout/hierarchy2"/>
    <dgm:cxn modelId="{5BAD11C0-62EA-4DAA-BCA7-B4F57EE5E30B}" type="presOf" srcId="{AD7503AA-C191-48DC-A343-7BA5081FEECD}" destId="{B171DC6E-52ED-4374-9B05-5B74E912654E}" srcOrd="1" destOrd="0" presId="urn:microsoft.com/office/officeart/2005/8/layout/hierarchy2"/>
    <dgm:cxn modelId="{2D0F9358-4B69-4A4E-9865-66D7B7030BB3}" type="presOf" srcId="{3A0FF83F-9FD5-463F-9A7A-24512CA51DF2}" destId="{71BECBDC-49A9-4374-AC95-EB1F635131B0}" srcOrd="0" destOrd="0" presId="urn:microsoft.com/office/officeart/2005/8/layout/hierarchy2"/>
    <dgm:cxn modelId="{C7749D98-E96B-4894-86DB-EA1D2850B0B6}" type="presOf" srcId="{D1BD4061-3C35-4892-9328-22AB9D03DC8A}" destId="{ECB7F35B-F7CD-4881-B994-531C6C55D47C}" srcOrd="0" destOrd="0" presId="urn:microsoft.com/office/officeart/2005/8/layout/hierarchy2"/>
    <dgm:cxn modelId="{6D2AC5BB-D288-4D20-B190-092EE81B35AD}" type="presOf" srcId="{AC2B2614-A9A8-45FC-BC84-3FE8DA6ACBEF}" destId="{B9AD3E6D-1A61-4996-8CEB-9801AA8DBFD0}" srcOrd="0" destOrd="0" presId="urn:microsoft.com/office/officeart/2005/8/layout/hierarchy2"/>
    <dgm:cxn modelId="{C306E8FA-2367-4CC4-847C-B3868709EA65}" type="presParOf" srcId="{71BECBDC-49A9-4374-AC95-EB1F635131B0}" destId="{0D5FAB98-C0AE-47AB-BCB0-96D2B79C6E07}" srcOrd="0" destOrd="0" presId="urn:microsoft.com/office/officeart/2005/8/layout/hierarchy2"/>
    <dgm:cxn modelId="{F5046FD1-7E6C-4829-A64D-EC8A6B6E92E9}" type="presParOf" srcId="{0D5FAB98-C0AE-47AB-BCB0-96D2B79C6E07}" destId="{9B28042A-3EB3-44B9-A5C5-52AEB1D0A739}" srcOrd="0" destOrd="0" presId="urn:microsoft.com/office/officeart/2005/8/layout/hierarchy2"/>
    <dgm:cxn modelId="{6D443477-F565-497C-B640-5BE5FB141ED4}" type="presParOf" srcId="{0D5FAB98-C0AE-47AB-BCB0-96D2B79C6E07}" destId="{0FF06D00-10B5-4D8B-BA07-578F3F033772}" srcOrd="1" destOrd="0" presId="urn:microsoft.com/office/officeart/2005/8/layout/hierarchy2"/>
    <dgm:cxn modelId="{93976313-489E-40F2-9A5B-91ACAC29C735}" type="presParOf" srcId="{0FF06D00-10B5-4D8B-BA07-578F3F033772}" destId="{EFFF9C53-C8C0-4534-BFEE-5284E55A777A}" srcOrd="0" destOrd="0" presId="urn:microsoft.com/office/officeart/2005/8/layout/hierarchy2"/>
    <dgm:cxn modelId="{A01F9845-0AC1-45D2-AB8F-C3B908BECC94}" type="presParOf" srcId="{EFFF9C53-C8C0-4534-BFEE-5284E55A777A}" destId="{BCF15B5D-981D-4771-949E-88A5A158515F}" srcOrd="0" destOrd="0" presId="urn:microsoft.com/office/officeart/2005/8/layout/hierarchy2"/>
    <dgm:cxn modelId="{4110C2E9-0723-473F-946F-37C6B269307C}" type="presParOf" srcId="{0FF06D00-10B5-4D8B-BA07-578F3F033772}" destId="{240DE409-73C9-47FF-9436-1EE2A38A036B}" srcOrd="1" destOrd="0" presId="urn:microsoft.com/office/officeart/2005/8/layout/hierarchy2"/>
    <dgm:cxn modelId="{8183AF85-7EB2-42A4-B984-758C28B7BB32}" type="presParOf" srcId="{240DE409-73C9-47FF-9436-1EE2A38A036B}" destId="{0E9F67DE-3E06-4547-8B3E-6E78BCE53EFD}" srcOrd="0" destOrd="0" presId="urn:microsoft.com/office/officeart/2005/8/layout/hierarchy2"/>
    <dgm:cxn modelId="{C923C932-7DDA-43BA-8A6F-2758B43DEC6D}" type="presParOf" srcId="{240DE409-73C9-47FF-9436-1EE2A38A036B}" destId="{B4C107A7-FCA5-443D-BB5D-D8882379D21E}" srcOrd="1" destOrd="0" presId="urn:microsoft.com/office/officeart/2005/8/layout/hierarchy2"/>
    <dgm:cxn modelId="{AA3C44F6-3372-4CDC-B827-5811819E616D}" type="presParOf" srcId="{B4C107A7-FCA5-443D-BB5D-D8882379D21E}" destId="{EAF3E828-4174-4730-833E-CBF0DC57D820}" srcOrd="0" destOrd="0" presId="urn:microsoft.com/office/officeart/2005/8/layout/hierarchy2"/>
    <dgm:cxn modelId="{9C5FBA8D-C31D-4622-8E90-59A78F6ACDFA}" type="presParOf" srcId="{EAF3E828-4174-4730-833E-CBF0DC57D820}" destId="{22BCF4FC-1381-404A-A8BD-02193560CEF3}" srcOrd="0" destOrd="0" presId="urn:microsoft.com/office/officeart/2005/8/layout/hierarchy2"/>
    <dgm:cxn modelId="{289F0FBC-D76E-4B20-B2DD-145973862250}" type="presParOf" srcId="{B4C107A7-FCA5-443D-BB5D-D8882379D21E}" destId="{707AEEC3-B687-465D-8031-59C398C259F8}" srcOrd="1" destOrd="0" presId="urn:microsoft.com/office/officeart/2005/8/layout/hierarchy2"/>
    <dgm:cxn modelId="{CC1B606C-4ABE-4514-B9CD-609D51D73476}" type="presParOf" srcId="{707AEEC3-B687-465D-8031-59C398C259F8}" destId="{B9AD3E6D-1A61-4996-8CEB-9801AA8DBFD0}" srcOrd="0" destOrd="0" presId="urn:microsoft.com/office/officeart/2005/8/layout/hierarchy2"/>
    <dgm:cxn modelId="{4E912610-CD86-4D4E-87CC-C4274E597679}" type="presParOf" srcId="{707AEEC3-B687-465D-8031-59C398C259F8}" destId="{74981833-ACFB-4EEE-A863-9804836622AA}" srcOrd="1" destOrd="0" presId="urn:microsoft.com/office/officeart/2005/8/layout/hierarchy2"/>
    <dgm:cxn modelId="{4AFE7AEE-666C-4281-8A39-11F8DFB61453}" type="presParOf" srcId="{B4C107A7-FCA5-443D-BB5D-D8882379D21E}" destId="{84BA508C-C7FF-47F6-8173-FD009D0A46B4}" srcOrd="2" destOrd="0" presId="urn:microsoft.com/office/officeart/2005/8/layout/hierarchy2"/>
    <dgm:cxn modelId="{70500E64-EDC9-47B0-B435-D8DD7DA04684}" type="presParOf" srcId="{84BA508C-C7FF-47F6-8173-FD009D0A46B4}" destId="{B171DC6E-52ED-4374-9B05-5B74E912654E}" srcOrd="0" destOrd="0" presId="urn:microsoft.com/office/officeart/2005/8/layout/hierarchy2"/>
    <dgm:cxn modelId="{787DA774-FAEB-4C6A-B0DA-8D6500D15C1B}" type="presParOf" srcId="{B4C107A7-FCA5-443D-BB5D-D8882379D21E}" destId="{6F58C5E7-AB80-46C8-A14C-5A5F16CFB544}" srcOrd="3" destOrd="0" presId="urn:microsoft.com/office/officeart/2005/8/layout/hierarchy2"/>
    <dgm:cxn modelId="{C60DD6AA-58C1-471D-B128-E5B94113A21F}" type="presParOf" srcId="{6F58C5E7-AB80-46C8-A14C-5A5F16CFB544}" destId="{2DCB3D9D-6990-4370-893B-BAE62F8C6F7E}" srcOrd="0" destOrd="0" presId="urn:microsoft.com/office/officeart/2005/8/layout/hierarchy2"/>
    <dgm:cxn modelId="{BFC33E65-9548-4F4E-A907-B1C9698AACA1}" type="presParOf" srcId="{6F58C5E7-AB80-46C8-A14C-5A5F16CFB544}" destId="{2FB1566A-FBD3-4E16-8796-D535E8C313B5}" srcOrd="1" destOrd="0" presId="urn:microsoft.com/office/officeart/2005/8/layout/hierarchy2"/>
    <dgm:cxn modelId="{4B465ACA-4C8D-46D3-8DA5-52CF47B321CC}" type="presParOf" srcId="{0FF06D00-10B5-4D8B-BA07-578F3F033772}" destId="{B236D84D-C8FD-430C-AD83-D6EB77DD1D82}" srcOrd="2" destOrd="0" presId="urn:microsoft.com/office/officeart/2005/8/layout/hierarchy2"/>
    <dgm:cxn modelId="{30FF3BC4-F5D2-435C-B239-F0F55492CD59}" type="presParOf" srcId="{B236D84D-C8FD-430C-AD83-D6EB77DD1D82}" destId="{21D02F38-14FC-4482-912A-62EBCD9F745A}" srcOrd="0" destOrd="0" presId="urn:microsoft.com/office/officeart/2005/8/layout/hierarchy2"/>
    <dgm:cxn modelId="{26C2FAD3-845A-4A88-830D-CAB0A50AB35D}" type="presParOf" srcId="{0FF06D00-10B5-4D8B-BA07-578F3F033772}" destId="{5E7533B7-61E6-4593-A337-38959F5A005F}" srcOrd="3" destOrd="0" presId="urn:microsoft.com/office/officeart/2005/8/layout/hierarchy2"/>
    <dgm:cxn modelId="{8ED641B3-78AB-4E9C-9CFC-CABE6F4D2736}" type="presParOf" srcId="{5E7533B7-61E6-4593-A337-38959F5A005F}" destId="{C40D4114-DF35-487D-9A9E-C78CBBC3C760}" srcOrd="0" destOrd="0" presId="urn:microsoft.com/office/officeart/2005/8/layout/hierarchy2"/>
    <dgm:cxn modelId="{E6CD68BB-526C-4538-9B12-D46B245BCB3E}" type="presParOf" srcId="{5E7533B7-61E6-4593-A337-38959F5A005F}" destId="{0C4DC7E2-9913-420A-8E55-E0F135E4F880}" srcOrd="1" destOrd="0" presId="urn:microsoft.com/office/officeart/2005/8/layout/hierarchy2"/>
    <dgm:cxn modelId="{449B8512-B9E9-4500-8615-828B6EEFBB04}" type="presParOf" srcId="{0C4DC7E2-9913-420A-8E55-E0F135E4F880}" destId="{1EC11934-361B-43D4-85A8-0C042B176DAC}" srcOrd="0" destOrd="0" presId="urn:microsoft.com/office/officeart/2005/8/layout/hierarchy2"/>
    <dgm:cxn modelId="{AA3EF743-3A4F-4ABF-804B-2FC7916BFEEA}" type="presParOf" srcId="{1EC11934-361B-43D4-85A8-0C042B176DAC}" destId="{E18627D1-3058-4B3A-AC2F-98798838EB12}" srcOrd="0" destOrd="0" presId="urn:microsoft.com/office/officeart/2005/8/layout/hierarchy2"/>
    <dgm:cxn modelId="{4DFB15BA-EDC1-40A0-8B17-B8F11B7CB287}" type="presParOf" srcId="{0C4DC7E2-9913-420A-8E55-E0F135E4F880}" destId="{B103D599-4B2E-43F7-847E-7C58C8C44A7C}" srcOrd="1" destOrd="0" presId="urn:microsoft.com/office/officeart/2005/8/layout/hierarchy2"/>
    <dgm:cxn modelId="{4FBF3A36-9676-4C22-AA89-6E3C96A675C6}" type="presParOf" srcId="{B103D599-4B2E-43F7-847E-7C58C8C44A7C}" destId="{ECB7F35B-F7CD-4881-B994-531C6C55D47C}" srcOrd="0" destOrd="0" presId="urn:microsoft.com/office/officeart/2005/8/layout/hierarchy2"/>
    <dgm:cxn modelId="{29E93EA8-259C-4190-8770-DE0FB76E4B49}" type="presParOf" srcId="{B103D599-4B2E-43F7-847E-7C58C8C44A7C}" destId="{46ABE75F-FF8C-4D5D-A226-EFCD1B77EDC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7C294-3902-413F-A451-E4A5F47A5427}">
      <dsp:nvSpPr>
        <dsp:cNvPr id="0" name=""/>
        <dsp:cNvSpPr/>
      </dsp:nvSpPr>
      <dsp:spPr>
        <a:xfrm>
          <a:off x="2172" y="1306482"/>
          <a:ext cx="2647305" cy="1058922"/>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nl-BE" sz="1800" kern="1200" dirty="0" smtClean="0"/>
            <a:t>Nieuw personeelslid</a:t>
          </a:r>
          <a:endParaRPr lang="nl-BE" sz="1800" kern="1200" dirty="0"/>
        </a:p>
      </dsp:txBody>
      <dsp:txXfrm>
        <a:off x="531633" y="1306482"/>
        <a:ext cx="1588383" cy="1058922"/>
      </dsp:txXfrm>
    </dsp:sp>
    <dsp:sp modelId="{FAA7F2E9-DBAA-47C6-B8E6-3D1CC44980B2}">
      <dsp:nvSpPr>
        <dsp:cNvPr id="0" name=""/>
        <dsp:cNvSpPr/>
      </dsp:nvSpPr>
      <dsp:spPr>
        <a:xfrm>
          <a:off x="2384747" y="1306482"/>
          <a:ext cx="2647305" cy="1058922"/>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nl-BE" sz="1800" kern="1200" dirty="0" smtClean="0"/>
            <a:t>Tijdelijke aanstelling  bepaalde duur</a:t>
          </a:r>
          <a:endParaRPr lang="nl-BE" sz="1800" kern="1200" dirty="0"/>
        </a:p>
      </dsp:txBody>
      <dsp:txXfrm>
        <a:off x="2914208" y="1306482"/>
        <a:ext cx="1588383" cy="1058922"/>
      </dsp:txXfrm>
    </dsp:sp>
    <dsp:sp modelId="{604AC287-3C58-457F-99BC-7A46B302A40D}">
      <dsp:nvSpPr>
        <dsp:cNvPr id="0" name=""/>
        <dsp:cNvSpPr/>
      </dsp:nvSpPr>
      <dsp:spPr>
        <a:xfrm>
          <a:off x="4767322" y="1306482"/>
          <a:ext cx="2647305" cy="1058922"/>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nl-BE" sz="1800" kern="1200" dirty="0" smtClean="0"/>
            <a:t>Tijdelijke aanstelling onbepaalde duur</a:t>
          </a:r>
          <a:endParaRPr lang="nl-BE" sz="1800" kern="1200" dirty="0"/>
        </a:p>
      </dsp:txBody>
      <dsp:txXfrm>
        <a:off x="5296783" y="1306482"/>
        <a:ext cx="1588383" cy="1058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E095E-EE0B-416C-AE7A-8FA466B3D9CD}">
      <dsp:nvSpPr>
        <dsp:cNvPr id="0" name=""/>
        <dsp:cNvSpPr/>
      </dsp:nvSpPr>
      <dsp:spPr>
        <a:xfrm>
          <a:off x="3440" y="1435407"/>
          <a:ext cx="2002680" cy="801072"/>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nl-BE" sz="1200" kern="1200" dirty="0" smtClean="0"/>
            <a:t>31/08: lijst anciënniteit</a:t>
          </a:r>
          <a:endParaRPr lang="nl-BE" sz="1200" kern="1200" dirty="0"/>
        </a:p>
      </dsp:txBody>
      <dsp:txXfrm>
        <a:off x="403976" y="1435407"/>
        <a:ext cx="1201608" cy="801072"/>
      </dsp:txXfrm>
    </dsp:sp>
    <dsp:sp modelId="{CA112A8B-013F-4EF7-BF0F-B16141876CBB}">
      <dsp:nvSpPr>
        <dsp:cNvPr id="0" name=""/>
        <dsp:cNvSpPr/>
      </dsp:nvSpPr>
      <dsp:spPr>
        <a:xfrm>
          <a:off x="1805853" y="1435407"/>
          <a:ext cx="2002680" cy="801072"/>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nl-BE" sz="1200" kern="1200" dirty="0" smtClean="0"/>
            <a:t>15/09: ijkpunt organieke VTE en puntenenveloppe</a:t>
          </a:r>
          <a:endParaRPr lang="nl-BE" sz="1200" kern="1200" dirty="0"/>
        </a:p>
      </dsp:txBody>
      <dsp:txXfrm>
        <a:off x="2206389" y="1435407"/>
        <a:ext cx="1201608" cy="801072"/>
      </dsp:txXfrm>
    </dsp:sp>
    <dsp:sp modelId="{7BE7972B-EC38-4767-9D81-EE1822FEF43C}">
      <dsp:nvSpPr>
        <dsp:cNvPr id="0" name=""/>
        <dsp:cNvSpPr/>
      </dsp:nvSpPr>
      <dsp:spPr>
        <a:xfrm>
          <a:off x="3608265" y="1435407"/>
          <a:ext cx="2002680" cy="801072"/>
        </a:xfrm>
        <a:prstGeom prst="chevr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nl-BE" sz="1200" kern="1200" dirty="0" smtClean="0"/>
            <a:t>15/10 mededeling vacante betrekkingen </a:t>
          </a:r>
          <a:endParaRPr lang="nl-BE" sz="1200" kern="1200" dirty="0"/>
        </a:p>
      </dsp:txBody>
      <dsp:txXfrm>
        <a:off x="4008801" y="1435407"/>
        <a:ext cx="1201608" cy="801072"/>
      </dsp:txXfrm>
    </dsp:sp>
    <dsp:sp modelId="{2F86A0A5-FA61-424D-A47B-0B87CEA2ADC1}">
      <dsp:nvSpPr>
        <dsp:cNvPr id="0" name=""/>
        <dsp:cNvSpPr/>
      </dsp:nvSpPr>
      <dsp:spPr>
        <a:xfrm>
          <a:off x="5410678" y="1435407"/>
          <a:ext cx="2002680" cy="801072"/>
        </a:xfrm>
        <a:prstGeom prst="chevron">
          <a:avLst/>
        </a:prstGeom>
        <a:solidFill>
          <a:srgbClr val="5DBE5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nl-BE" sz="1200" kern="1200" dirty="0" smtClean="0"/>
            <a:t>01/01: vaste </a:t>
          </a:r>
          <a:r>
            <a:rPr lang="nl-BE" sz="1200" kern="1200" dirty="0" err="1" smtClean="0"/>
            <a:t>benoemng</a:t>
          </a:r>
          <a:r>
            <a:rPr lang="nl-BE" sz="1200" kern="1200" dirty="0" smtClean="0"/>
            <a:t> volume vooravond</a:t>
          </a:r>
          <a:endParaRPr lang="nl-BE" sz="1200" kern="1200" dirty="0"/>
        </a:p>
      </dsp:txBody>
      <dsp:txXfrm>
        <a:off x="5811214" y="1435407"/>
        <a:ext cx="1201608" cy="801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7125C-F0F8-4C8A-9EC2-F65ACC636B22}">
      <dsp:nvSpPr>
        <dsp:cNvPr id="0" name=""/>
        <dsp:cNvSpPr/>
      </dsp:nvSpPr>
      <dsp:spPr>
        <a:xfrm>
          <a:off x="2088" y="1628683"/>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VB</a:t>
          </a:r>
          <a:endParaRPr lang="nl-BE" sz="1600" kern="1200" dirty="0"/>
        </a:p>
      </dsp:txBody>
      <dsp:txXfrm>
        <a:off x="30655" y="1657250"/>
        <a:ext cx="1893556" cy="918211"/>
      </dsp:txXfrm>
    </dsp:sp>
    <dsp:sp modelId="{9F3C5017-6870-4220-9A4B-BA8A9128FD21}">
      <dsp:nvSpPr>
        <dsp:cNvPr id="0" name=""/>
        <dsp:cNvSpPr/>
      </dsp:nvSpPr>
      <dsp:spPr>
        <a:xfrm rot="18770822">
          <a:off x="1769220" y="1671831"/>
          <a:ext cx="1147391" cy="47812"/>
        </a:xfrm>
        <a:custGeom>
          <a:avLst/>
          <a:gdLst/>
          <a:ahLst/>
          <a:cxnLst/>
          <a:rect l="0" t="0" r="0" b="0"/>
          <a:pathLst>
            <a:path>
              <a:moveTo>
                <a:pt x="0" y="23906"/>
              </a:moveTo>
              <a:lnTo>
                <a:pt x="1147391" y="239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2314231" y="1667053"/>
        <a:ext cx="57369" cy="57369"/>
      </dsp:txXfrm>
    </dsp:sp>
    <dsp:sp modelId="{0DADCD0E-D81B-4FD2-B795-04CEBF5BC475}">
      <dsp:nvSpPr>
        <dsp:cNvPr id="0" name=""/>
        <dsp:cNvSpPr/>
      </dsp:nvSpPr>
      <dsp:spPr>
        <a:xfrm>
          <a:off x="2733054" y="787447"/>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TAO</a:t>
          </a:r>
          <a:endParaRPr lang="nl-BE" sz="1600" kern="1200" dirty="0"/>
        </a:p>
      </dsp:txBody>
      <dsp:txXfrm>
        <a:off x="2761621" y="816014"/>
        <a:ext cx="1893556" cy="918211"/>
      </dsp:txXfrm>
    </dsp:sp>
    <dsp:sp modelId="{CF697109-014C-4730-A281-45BB91075131}">
      <dsp:nvSpPr>
        <dsp:cNvPr id="0" name=""/>
        <dsp:cNvSpPr/>
      </dsp:nvSpPr>
      <dsp:spPr>
        <a:xfrm rot="19457599">
          <a:off x="4593426" y="970802"/>
          <a:ext cx="960913" cy="47812"/>
        </a:xfrm>
        <a:custGeom>
          <a:avLst/>
          <a:gdLst/>
          <a:ahLst/>
          <a:cxnLst/>
          <a:rect l="0" t="0" r="0" b="0"/>
          <a:pathLst>
            <a:path>
              <a:moveTo>
                <a:pt x="0" y="23906"/>
              </a:moveTo>
              <a:lnTo>
                <a:pt x="960913" y="239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5049860" y="970685"/>
        <a:ext cx="48045" cy="48045"/>
      </dsp:txXfrm>
    </dsp:sp>
    <dsp:sp modelId="{260B78E9-F1F0-40D2-A9D3-72676489FE84}">
      <dsp:nvSpPr>
        <dsp:cNvPr id="0" name=""/>
        <dsp:cNvSpPr/>
      </dsp:nvSpPr>
      <dsp:spPr>
        <a:xfrm>
          <a:off x="5464021" y="226624"/>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Zelfde of ander centrum + in extra NT2uren en in eigen middelen (via PWB)</a:t>
          </a:r>
          <a:endParaRPr lang="nl-BE" sz="1600" kern="1200" dirty="0"/>
        </a:p>
      </dsp:txBody>
      <dsp:txXfrm>
        <a:off x="5492588" y="255191"/>
        <a:ext cx="1893556" cy="918211"/>
      </dsp:txXfrm>
    </dsp:sp>
    <dsp:sp modelId="{952BFCE5-E024-456C-98A3-5B977E4208B9}">
      <dsp:nvSpPr>
        <dsp:cNvPr id="0" name=""/>
        <dsp:cNvSpPr/>
      </dsp:nvSpPr>
      <dsp:spPr>
        <a:xfrm rot="2142401">
          <a:off x="4593426" y="1531625"/>
          <a:ext cx="960913" cy="47812"/>
        </a:xfrm>
        <a:custGeom>
          <a:avLst/>
          <a:gdLst/>
          <a:ahLst/>
          <a:cxnLst/>
          <a:rect l="0" t="0" r="0" b="0"/>
          <a:pathLst>
            <a:path>
              <a:moveTo>
                <a:pt x="0" y="23906"/>
              </a:moveTo>
              <a:lnTo>
                <a:pt x="960913" y="239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5049860" y="1531509"/>
        <a:ext cx="48045" cy="48045"/>
      </dsp:txXfrm>
    </dsp:sp>
    <dsp:sp modelId="{80A99B79-A8D9-4F5D-9913-1A6791EF8CC3}">
      <dsp:nvSpPr>
        <dsp:cNvPr id="0" name=""/>
        <dsp:cNvSpPr/>
      </dsp:nvSpPr>
      <dsp:spPr>
        <a:xfrm>
          <a:off x="5464021" y="1348271"/>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Ander onderwijsniveau</a:t>
          </a:r>
          <a:endParaRPr lang="nl-BE" sz="1600" kern="1200" dirty="0"/>
        </a:p>
      </dsp:txBody>
      <dsp:txXfrm>
        <a:off x="5492588" y="1376838"/>
        <a:ext cx="1893556" cy="918211"/>
      </dsp:txXfrm>
    </dsp:sp>
    <dsp:sp modelId="{7FBBF04A-423B-4AE1-B7EF-EBC2AF3E6AEB}">
      <dsp:nvSpPr>
        <dsp:cNvPr id="0" name=""/>
        <dsp:cNvSpPr/>
      </dsp:nvSpPr>
      <dsp:spPr>
        <a:xfrm rot="2829178">
          <a:off x="1769220" y="2513067"/>
          <a:ext cx="1147391" cy="47812"/>
        </a:xfrm>
        <a:custGeom>
          <a:avLst/>
          <a:gdLst/>
          <a:ahLst/>
          <a:cxnLst/>
          <a:rect l="0" t="0" r="0" b="0"/>
          <a:pathLst>
            <a:path>
              <a:moveTo>
                <a:pt x="0" y="23906"/>
              </a:moveTo>
              <a:lnTo>
                <a:pt x="1147391" y="239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2314231" y="2508288"/>
        <a:ext cx="57369" cy="57369"/>
      </dsp:txXfrm>
    </dsp:sp>
    <dsp:sp modelId="{DB3D021A-30CD-4896-82BE-1D6273ECC595}">
      <dsp:nvSpPr>
        <dsp:cNvPr id="0" name=""/>
        <dsp:cNvSpPr/>
      </dsp:nvSpPr>
      <dsp:spPr>
        <a:xfrm>
          <a:off x="2733054" y="2469918"/>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detachering</a:t>
          </a:r>
          <a:endParaRPr lang="nl-BE" sz="1600" kern="1200" dirty="0"/>
        </a:p>
      </dsp:txBody>
      <dsp:txXfrm>
        <a:off x="2761621" y="2498485"/>
        <a:ext cx="1893556" cy="918211"/>
      </dsp:txXfrm>
    </dsp:sp>
    <dsp:sp modelId="{E5BDE459-2A1C-41D9-96A9-425A9C84FA38}">
      <dsp:nvSpPr>
        <dsp:cNvPr id="0" name=""/>
        <dsp:cNvSpPr/>
      </dsp:nvSpPr>
      <dsp:spPr>
        <a:xfrm>
          <a:off x="4683745" y="2933684"/>
          <a:ext cx="780276" cy="47812"/>
        </a:xfrm>
        <a:custGeom>
          <a:avLst/>
          <a:gdLst/>
          <a:ahLst/>
          <a:cxnLst/>
          <a:rect l="0" t="0" r="0" b="0"/>
          <a:pathLst>
            <a:path>
              <a:moveTo>
                <a:pt x="0" y="23906"/>
              </a:moveTo>
              <a:lnTo>
                <a:pt x="780276" y="239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5054376" y="2938084"/>
        <a:ext cx="39013" cy="39013"/>
      </dsp:txXfrm>
    </dsp:sp>
    <dsp:sp modelId="{C1E295B5-F7D8-4CA7-8431-EA04C2EC715B}">
      <dsp:nvSpPr>
        <dsp:cNvPr id="0" name=""/>
        <dsp:cNvSpPr/>
      </dsp:nvSpPr>
      <dsp:spPr>
        <a:xfrm>
          <a:off x="5464021" y="2469918"/>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BE" sz="1600" kern="1200" dirty="0" smtClean="0"/>
            <a:t>Federatie, VOCVO en vakbonden</a:t>
          </a:r>
          <a:endParaRPr lang="nl-BE" sz="1600" kern="1200" dirty="0"/>
        </a:p>
      </dsp:txBody>
      <dsp:txXfrm>
        <a:off x="5492588" y="2498485"/>
        <a:ext cx="1893556" cy="9182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8042A-3EB3-44B9-A5C5-52AEB1D0A739}">
      <dsp:nvSpPr>
        <dsp:cNvPr id="0" name=""/>
        <dsp:cNvSpPr/>
      </dsp:nvSpPr>
      <dsp:spPr>
        <a:xfrm>
          <a:off x="2088" y="1628683"/>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BE" sz="2000" kern="1200" dirty="0" smtClean="0"/>
            <a:t>tijdelijke</a:t>
          </a:r>
          <a:endParaRPr lang="nl-BE" sz="2000" kern="1200" dirty="0"/>
        </a:p>
      </dsp:txBody>
      <dsp:txXfrm>
        <a:off x="30655" y="1657250"/>
        <a:ext cx="1893556" cy="918211"/>
      </dsp:txXfrm>
    </dsp:sp>
    <dsp:sp modelId="{EFFF9C53-C8C0-4534-BFEE-5284E55A777A}">
      <dsp:nvSpPr>
        <dsp:cNvPr id="0" name=""/>
        <dsp:cNvSpPr/>
      </dsp:nvSpPr>
      <dsp:spPr>
        <a:xfrm rot="18770822">
          <a:off x="1769220" y="1671831"/>
          <a:ext cx="1147391" cy="47812"/>
        </a:xfrm>
        <a:custGeom>
          <a:avLst/>
          <a:gdLst/>
          <a:ahLst/>
          <a:cxnLst/>
          <a:rect l="0" t="0" r="0" b="0"/>
          <a:pathLst>
            <a:path>
              <a:moveTo>
                <a:pt x="0" y="23906"/>
              </a:moveTo>
              <a:lnTo>
                <a:pt x="1147391" y="239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2314231" y="1667053"/>
        <a:ext cx="57369" cy="57369"/>
      </dsp:txXfrm>
    </dsp:sp>
    <dsp:sp modelId="{0E9F67DE-3E06-4547-8B3E-6E78BCE53EFD}">
      <dsp:nvSpPr>
        <dsp:cNvPr id="0" name=""/>
        <dsp:cNvSpPr/>
      </dsp:nvSpPr>
      <dsp:spPr>
        <a:xfrm>
          <a:off x="2733054" y="787447"/>
          <a:ext cx="770815"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BE" sz="2000" kern="1200" dirty="0" smtClean="0"/>
            <a:t>AVP</a:t>
          </a:r>
          <a:endParaRPr lang="nl-BE" sz="2000" kern="1200" dirty="0"/>
        </a:p>
      </dsp:txBody>
      <dsp:txXfrm>
        <a:off x="2755630" y="810023"/>
        <a:ext cx="725663" cy="930193"/>
      </dsp:txXfrm>
    </dsp:sp>
    <dsp:sp modelId="{EAF3E828-4174-4730-833E-CBF0DC57D820}">
      <dsp:nvSpPr>
        <dsp:cNvPr id="0" name=""/>
        <dsp:cNvSpPr/>
      </dsp:nvSpPr>
      <dsp:spPr>
        <a:xfrm rot="19457599">
          <a:off x="3413551" y="970802"/>
          <a:ext cx="960913" cy="47812"/>
        </a:xfrm>
        <a:custGeom>
          <a:avLst/>
          <a:gdLst/>
          <a:ahLst/>
          <a:cxnLst/>
          <a:rect l="0" t="0" r="0" b="0"/>
          <a:pathLst>
            <a:path>
              <a:moveTo>
                <a:pt x="0" y="23906"/>
              </a:moveTo>
              <a:lnTo>
                <a:pt x="960913" y="239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3869985" y="970685"/>
        <a:ext cx="48045" cy="48045"/>
      </dsp:txXfrm>
    </dsp:sp>
    <dsp:sp modelId="{B9AD3E6D-1A61-4996-8CEB-9801AA8DBFD0}">
      <dsp:nvSpPr>
        <dsp:cNvPr id="0" name=""/>
        <dsp:cNvSpPr/>
      </dsp:nvSpPr>
      <dsp:spPr>
        <a:xfrm>
          <a:off x="4284146" y="226624"/>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BE" sz="2000" kern="1200" dirty="0" smtClean="0"/>
            <a:t>Ander centrum</a:t>
          </a:r>
          <a:endParaRPr lang="nl-BE" sz="2000" kern="1200" dirty="0"/>
        </a:p>
      </dsp:txBody>
      <dsp:txXfrm>
        <a:off x="4312713" y="255191"/>
        <a:ext cx="1893556" cy="918211"/>
      </dsp:txXfrm>
    </dsp:sp>
    <dsp:sp modelId="{84BA508C-C7FF-47F6-8173-FD009D0A46B4}">
      <dsp:nvSpPr>
        <dsp:cNvPr id="0" name=""/>
        <dsp:cNvSpPr/>
      </dsp:nvSpPr>
      <dsp:spPr>
        <a:xfrm rot="2142401">
          <a:off x="3413551" y="1531625"/>
          <a:ext cx="960913" cy="47812"/>
        </a:xfrm>
        <a:custGeom>
          <a:avLst/>
          <a:gdLst/>
          <a:ahLst/>
          <a:cxnLst/>
          <a:rect l="0" t="0" r="0" b="0"/>
          <a:pathLst>
            <a:path>
              <a:moveTo>
                <a:pt x="0" y="23906"/>
              </a:moveTo>
              <a:lnTo>
                <a:pt x="960913" y="239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3869985" y="1531509"/>
        <a:ext cx="48045" cy="48045"/>
      </dsp:txXfrm>
    </dsp:sp>
    <dsp:sp modelId="{2DCB3D9D-6990-4370-893B-BAE62F8C6F7E}">
      <dsp:nvSpPr>
        <dsp:cNvPr id="0" name=""/>
        <dsp:cNvSpPr/>
      </dsp:nvSpPr>
      <dsp:spPr>
        <a:xfrm>
          <a:off x="4284146" y="1348271"/>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BE" sz="2000" kern="1200" dirty="0" smtClean="0"/>
            <a:t>Ander onderwijsniveau</a:t>
          </a:r>
          <a:endParaRPr lang="nl-BE" sz="2000" kern="1200" dirty="0"/>
        </a:p>
      </dsp:txBody>
      <dsp:txXfrm>
        <a:off x="4312713" y="1376838"/>
        <a:ext cx="1893556" cy="918211"/>
      </dsp:txXfrm>
    </dsp:sp>
    <dsp:sp modelId="{B236D84D-C8FD-430C-AD83-D6EB77DD1D82}">
      <dsp:nvSpPr>
        <dsp:cNvPr id="0" name=""/>
        <dsp:cNvSpPr/>
      </dsp:nvSpPr>
      <dsp:spPr>
        <a:xfrm rot="2829178">
          <a:off x="1769220" y="2513067"/>
          <a:ext cx="1147391" cy="47812"/>
        </a:xfrm>
        <a:custGeom>
          <a:avLst/>
          <a:gdLst/>
          <a:ahLst/>
          <a:cxnLst/>
          <a:rect l="0" t="0" r="0" b="0"/>
          <a:pathLst>
            <a:path>
              <a:moveTo>
                <a:pt x="0" y="23906"/>
              </a:moveTo>
              <a:lnTo>
                <a:pt x="1147391" y="239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2314231" y="2508288"/>
        <a:ext cx="57369" cy="57369"/>
      </dsp:txXfrm>
    </dsp:sp>
    <dsp:sp modelId="{C40D4114-DF35-487D-9A9E-C78CBBC3C760}">
      <dsp:nvSpPr>
        <dsp:cNvPr id="0" name=""/>
        <dsp:cNvSpPr/>
      </dsp:nvSpPr>
      <dsp:spPr>
        <a:xfrm>
          <a:off x="2733054" y="2469918"/>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BE" sz="2000" kern="1200" dirty="0" smtClean="0"/>
            <a:t>detachering</a:t>
          </a:r>
          <a:endParaRPr lang="nl-BE" sz="2000" kern="1200" dirty="0"/>
        </a:p>
      </dsp:txBody>
      <dsp:txXfrm>
        <a:off x="2761621" y="2498485"/>
        <a:ext cx="1893556" cy="918211"/>
      </dsp:txXfrm>
    </dsp:sp>
    <dsp:sp modelId="{1EC11934-361B-43D4-85A8-0C042B176DAC}">
      <dsp:nvSpPr>
        <dsp:cNvPr id="0" name=""/>
        <dsp:cNvSpPr/>
      </dsp:nvSpPr>
      <dsp:spPr>
        <a:xfrm>
          <a:off x="4683745" y="2933684"/>
          <a:ext cx="780276" cy="47812"/>
        </a:xfrm>
        <a:custGeom>
          <a:avLst/>
          <a:gdLst/>
          <a:ahLst/>
          <a:cxnLst/>
          <a:rect l="0" t="0" r="0" b="0"/>
          <a:pathLst>
            <a:path>
              <a:moveTo>
                <a:pt x="0" y="23906"/>
              </a:moveTo>
              <a:lnTo>
                <a:pt x="780276" y="239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BE" sz="500" kern="1200"/>
        </a:p>
      </dsp:txBody>
      <dsp:txXfrm>
        <a:off x="5054376" y="2938084"/>
        <a:ext cx="39013" cy="39013"/>
      </dsp:txXfrm>
    </dsp:sp>
    <dsp:sp modelId="{ECB7F35B-F7CD-4881-B994-531C6C55D47C}">
      <dsp:nvSpPr>
        <dsp:cNvPr id="0" name=""/>
        <dsp:cNvSpPr/>
      </dsp:nvSpPr>
      <dsp:spPr>
        <a:xfrm>
          <a:off x="5464021" y="2469918"/>
          <a:ext cx="1950690" cy="975345"/>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BE" sz="2000" kern="1200" dirty="0" smtClean="0"/>
            <a:t>Federatie, VOCVO, vakbonden</a:t>
          </a:r>
          <a:endParaRPr lang="nl-BE" sz="2000" kern="1200" dirty="0"/>
        </a:p>
      </dsp:txBody>
      <dsp:txXfrm>
        <a:off x="5492588" y="2498485"/>
        <a:ext cx="1893556" cy="9182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nl-BE"/>
          </a:p>
        </p:txBody>
      </p:sp>
      <p:sp>
        <p:nvSpPr>
          <p:cNvPr id="3" name="Tijdelijke aanduiding voor datum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815079F-7D3D-4284-86EF-23DF739E460A}" type="datetimeFigureOut">
              <a:rPr lang="nl-BE" smtClean="0"/>
              <a:t>9/05/2017</a:t>
            </a:fld>
            <a:endParaRPr lang="nl-BE"/>
          </a:p>
        </p:txBody>
      </p:sp>
      <p:sp>
        <p:nvSpPr>
          <p:cNvPr id="4" name="Tijdelijke aanduiding voor voettekst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D16863B-0DC5-4F35-A7D1-5B7A8930B8C5}" type="slidenum">
              <a:rPr lang="nl-BE" smtClean="0"/>
              <a:t>‹nr.›</a:t>
            </a:fld>
            <a:endParaRPr lang="nl-BE"/>
          </a:p>
        </p:txBody>
      </p:sp>
    </p:spTree>
    <p:extLst>
      <p:ext uri="{BB962C8B-B14F-4D97-AF65-F5344CB8AC3E}">
        <p14:creationId xmlns:p14="http://schemas.microsoft.com/office/powerpoint/2010/main" val="756083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nl-BE"/>
          </a:p>
        </p:txBody>
      </p:sp>
      <p:sp>
        <p:nvSpPr>
          <p:cNvPr id="3" name="Tijdelijke aanduiding voor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A937DD8-B20A-47A6-AA94-FD478FAA3C28}" type="datetimeFigureOut">
              <a:rPr lang="nl-BE" smtClean="0"/>
              <a:pPr/>
              <a:t>9/05/2017</a:t>
            </a:fld>
            <a:endParaRPr lang="nl-BE"/>
          </a:p>
        </p:txBody>
      </p:sp>
      <p:sp>
        <p:nvSpPr>
          <p:cNvPr id="4" name="Tijdelijke aanduiding voor dia-afbeelding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nl-BE"/>
          </a:p>
        </p:txBody>
      </p:sp>
      <p:sp>
        <p:nvSpPr>
          <p:cNvPr id="5" name="Tijdelijke aanduiding voor notiti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extLst>
      <p:ext uri="{BB962C8B-B14F-4D97-AF65-F5344CB8AC3E}">
        <p14:creationId xmlns:p14="http://schemas.microsoft.com/office/powerpoint/2010/main" val="307442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10</a:t>
            </a:fld>
            <a:endParaRPr lang="nl-BE"/>
          </a:p>
        </p:txBody>
      </p:sp>
    </p:spTree>
    <p:extLst>
      <p:ext uri="{BB962C8B-B14F-4D97-AF65-F5344CB8AC3E}">
        <p14:creationId xmlns:p14="http://schemas.microsoft.com/office/powerpoint/2010/main" val="1314452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11</a:t>
            </a:fld>
            <a:endParaRPr lang="nl-BE"/>
          </a:p>
        </p:txBody>
      </p:sp>
    </p:spTree>
    <p:extLst>
      <p:ext uri="{BB962C8B-B14F-4D97-AF65-F5344CB8AC3E}">
        <p14:creationId xmlns:p14="http://schemas.microsoft.com/office/powerpoint/2010/main" val="185036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12</a:t>
            </a:fld>
            <a:endParaRPr lang="nl-BE"/>
          </a:p>
        </p:txBody>
      </p:sp>
    </p:spTree>
    <p:extLst>
      <p:ext uri="{BB962C8B-B14F-4D97-AF65-F5344CB8AC3E}">
        <p14:creationId xmlns:p14="http://schemas.microsoft.com/office/powerpoint/2010/main" val="3352952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13</a:t>
            </a:fld>
            <a:endParaRPr lang="nl-BE"/>
          </a:p>
        </p:txBody>
      </p:sp>
    </p:spTree>
    <p:extLst>
      <p:ext uri="{BB962C8B-B14F-4D97-AF65-F5344CB8AC3E}">
        <p14:creationId xmlns:p14="http://schemas.microsoft.com/office/powerpoint/2010/main" val="269450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14</a:t>
            </a:fld>
            <a:endParaRPr lang="nl-BE"/>
          </a:p>
        </p:txBody>
      </p:sp>
    </p:spTree>
    <p:extLst>
      <p:ext uri="{BB962C8B-B14F-4D97-AF65-F5344CB8AC3E}">
        <p14:creationId xmlns:p14="http://schemas.microsoft.com/office/powerpoint/2010/main" val="1290512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15</a:t>
            </a:fld>
            <a:endParaRPr lang="nl-BE"/>
          </a:p>
        </p:txBody>
      </p:sp>
    </p:spTree>
    <p:extLst>
      <p:ext uri="{BB962C8B-B14F-4D97-AF65-F5344CB8AC3E}">
        <p14:creationId xmlns:p14="http://schemas.microsoft.com/office/powerpoint/2010/main" val="1775567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16</a:t>
            </a:fld>
            <a:endParaRPr lang="nl-BE"/>
          </a:p>
        </p:txBody>
      </p:sp>
    </p:spTree>
    <p:extLst>
      <p:ext uri="{BB962C8B-B14F-4D97-AF65-F5344CB8AC3E}">
        <p14:creationId xmlns:p14="http://schemas.microsoft.com/office/powerpoint/2010/main" val="333385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17</a:t>
            </a:fld>
            <a:endParaRPr lang="nl-BE"/>
          </a:p>
        </p:txBody>
      </p:sp>
    </p:spTree>
    <p:extLst>
      <p:ext uri="{BB962C8B-B14F-4D97-AF65-F5344CB8AC3E}">
        <p14:creationId xmlns:p14="http://schemas.microsoft.com/office/powerpoint/2010/main" val="3752970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18</a:t>
            </a:fld>
            <a:endParaRPr lang="nl-BE"/>
          </a:p>
        </p:txBody>
      </p:sp>
    </p:spTree>
    <p:extLst>
      <p:ext uri="{BB962C8B-B14F-4D97-AF65-F5344CB8AC3E}">
        <p14:creationId xmlns:p14="http://schemas.microsoft.com/office/powerpoint/2010/main" val="1910749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19</a:t>
            </a:fld>
            <a:endParaRPr lang="nl-BE"/>
          </a:p>
        </p:txBody>
      </p:sp>
    </p:spTree>
    <p:extLst>
      <p:ext uri="{BB962C8B-B14F-4D97-AF65-F5344CB8AC3E}">
        <p14:creationId xmlns:p14="http://schemas.microsoft.com/office/powerpoint/2010/main" val="1779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extLst>
      <p:ext uri="{BB962C8B-B14F-4D97-AF65-F5344CB8AC3E}">
        <p14:creationId xmlns:p14="http://schemas.microsoft.com/office/powerpoint/2010/main" val="816465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20</a:t>
            </a:fld>
            <a:endParaRPr lang="nl-BE"/>
          </a:p>
        </p:txBody>
      </p:sp>
    </p:spTree>
    <p:extLst>
      <p:ext uri="{BB962C8B-B14F-4D97-AF65-F5344CB8AC3E}">
        <p14:creationId xmlns:p14="http://schemas.microsoft.com/office/powerpoint/2010/main" val="1991470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21</a:t>
            </a:fld>
            <a:endParaRPr lang="nl-BE"/>
          </a:p>
        </p:txBody>
      </p:sp>
    </p:spTree>
    <p:extLst>
      <p:ext uri="{BB962C8B-B14F-4D97-AF65-F5344CB8AC3E}">
        <p14:creationId xmlns:p14="http://schemas.microsoft.com/office/powerpoint/2010/main" val="253173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22</a:t>
            </a:fld>
            <a:endParaRPr lang="nl-BE"/>
          </a:p>
        </p:txBody>
      </p:sp>
    </p:spTree>
    <p:extLst>
      <p:ext uri="{BB962C8B-B14F-4D97-AF65-F5344CB8AC3E}">
        <p14:creationId xmlns:p14="http://schemas.microsoft.com/office/powerpoint/2010/main" val="2238209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23</a:t>
            </a:fld>
            <a:endParaRPr lang="nl-BE"/>
          </a:p>
        </p:txBody>
      </p:sp>
    </p:spTree>
    <p:extLst>
      <p:ext uri="{BB962C8B-B14F-4D97-AF65-F5344CB8AC3E}">
        <p14:creationId xmlns:p14="http://schemas.microsoft.com/office/powerpoint/2010/main" val="4063897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24</a:t>
            </a:fld>
            <a:endParaRPr lang="nl-BE"/>
          </a:p>
        </p:txBody>
      </p:sp>
    </p:spTree>
    <p:extLst>
      <p:ext uri="{BB962C8B-B14F-4D97-AF65-F5344CB8AC3E}">
        <p14:creationId xmlns:p14="http://schemas.microsoft.com/office/powerpoint/2010/main" val="786429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25</a:t>
            </a:fld>
            <a:endParaRPr lang="nl-BE"/>
          </a:p>
        </p:txBody>
      </p:sp>
    </p:spTree>
    <p:extLst>
      <p:ext uri="{BB962C8B-B14F-4D97-AF65-F5344CB8AC3E}">
        <p14:creationId xmlns:p14="http://schemas.microsoft.com/office/powerpoint/2010/main" val="7696553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26</a:t>
            </a:fld>
            <a:endParaRPr lang="nl-BE"/>
          </a:p>
        </p:txBody>
      </p:sp>
    </p:spTree>
    <p:extLst>
      <p:ext uri="{BB962C8B-B14F-4D97-AF65-F5344CB8AC3E}">
        <p14:creationId xmlns:p14="http://schemas.microsoft.com/office/powerpoint/2010/main" val="25964323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28</a:t>
            </a:fld>
            <a:endParaRPr lang="nl-BE"/>
          </a:p>
        </p:txBody>
      </p:sp>
    </p:spTree>
    <p:extLst>
      <p:ext uri="{BB962C8B-B14F-4D97-AF65-F5344CB8AC3E}">
        <p14:creationId xmlns:p14="http://schemas.microsoft.com/office/powerpoint/2010/main" val="672116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29</a:t>
            </a:fld>
            <a:endParaRPr lang="nl-BE"/>
          </a:p>
        </p:txBody>
      </p:sp>
    </p:spTree>
    <p:extLst>
      <p:ext uri="{BB962C8B-B14F-4D97-AF65-F5344CB8AC3E}">
        <p14:creationId xmlns:p14="http://schemas.microsoft.com/office/powerpoint/2010/main" val="25012320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30</a:t>
            </a:fld>
            <a:endParaRPr lang="nl-BE"/>
          </a:p>
        </p:txBody>
      </p:sp>
    </p:spTree>
    <p:extLst>
      <p:ext uri="{BB962C8B-B14F-4D97-AF65-F5344CB8AC3E}">
        <p14:creationId xmlns:p14="http://schemas.microsoft.com/office/powerpoint/2010/main" val="402141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a:t>
            </a:fld>
            <a:endParaRPr lang="nl-BE"/>
          </a:p>
        </p:txBody>
      </p:sp>
    </p:spTree>
    <p:extLst>
      <p:ext uri="{BB962C8B-B14F-4D97-AF65-F5344CB8AC3E}">
        <p14:creationId xmlns:p14="http://schemas.microsoft.com/office/powerpoint/2010/main" val="30512486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31</a:t>
            </a:fld>
            <a:endParaRPr lang="nl-BE"/>
          </a:p>
        </p:txBody>
      </p:sp>
    </p:spTree>
    <p:extLst>
      <p:ext uri="{BB962C8B-B14F-4D97-AF65-F5344CB8AC3E}">
        <p14:creationId xmlns:p14="http://schemas.microsoft.com/office/powerpoint/2010/main" val="42294997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32</a:t>
            </a:fld>
            <a:endParaRPr lang="nl-BE"/>
          </a:p>
        </p:txBody>
      </p:sp>
    </p:spTree>
    <p:extLst>
      <p:ext uri="{BB962C8B-B14F-4D97-AF65-F5344CB8AC3E}">
        <p14:creationId xmlns:p14="http://schemas.microsoft.com/office/powerpoint/2010/main" val="12295719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33</a:t>
            </a:fld>
            <a:endParaRPr lang="nl-BE"/>
          </a:p>
        </p:txBody>
      </p:sp>
    </p:spTree>
    <p:extLst>
      <p:ext uri="{BB962C8B-B14F-4D97-AF65-F5344CB8AC3E}">
        <p14:creationId xmlns:p14="http://schemas.microsoft.com/office/powerpoint/2010/main" val="35963452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35</a:t>
            </a:fld>
            <a:endParaRPr lang="nl-BE"/>
          </a:p>
        </p:txBody>
      </p:sp>
    </p:spTree>
    <p:extLst>
      <p:ext uri="{BB962C8B-B14F-4D97-AF65-F5344CB8AC3E}">
        <p14:creationId xmlns:p14="http://schemas.microsoft.com/office/powerpoint/2010/main" val="34482078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36</a:t>
            </a:fld>
            <a:endParaRPr lang="nl-BE"/>
          </a:p>
        </p:txBody>
      </p:sp>
    </p:spTree>
    <p:extLst>
      <p:ext uri="{BB962C8B-B14F-4D97-AF65-F5344CB8AC3E}">
        <p14:creationId xmlns:p14="http://schemas.microsoft.com/office/powerpoint/2010/main" val="22106984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38</a:t>
            </a:fld>
            <a:endParaRPr lang="nl-BE"/>
          </a:p>
        </p:txBody>
      </p:sp>
    </p:spTree>
    <p:extLst>
      <p:ext uri="{BB962C8B-B14F-4D97-AF65-F5344CB8AC3E}">
        <p14:creationId xmlns:p14="http://schemas.microsoft.com/office/powerpoint/2010/main" val="10988225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D</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39</a:t>
            </a:fld>
            <a:endParaRPr lang="nl-BE"/>
          </a:p>
        </p:txBody>
      </p:sp>
    </p:spTree>
    <p:extLst>
      <p:ext uri="{BB962C8B-B14F-4D97-AF65-F5344CB8AC3E}">
        <p14:creationId xmlns:p14="http://schemas.microsoft.com/office/powerpoint/2010/main" val="6440498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40</a:t>
            </a:fld>
            <a:endParaRPr lang="nl-BE"/>
          </a:p>
        </p:txBody>
      </p:sp>
    </p:spTree>
    <p:extLst>
      <p:ext uri="{BB962C8B-B14F-4D97-AF65-F5344CB8AC3E}">
        <p14:creationId xmlns:p14="http://schemas.microsoft.com/office/powerpoint/2010/main" val="15822820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41</a:t>
            </a:fld>
            <a:endParaRPr lang="nl-BE"/>
          </a:p>
        </p:txBody>
      </p:sp>
    </p:spTree>
    <p:extLst>
      <p:ext uri="{BB962C8B-B14F-4D97-AF65-F5344CB8AC3E}">
        <p14:creationId xmlns:p14="http://schemas.microsoft.com/office/powerpoint/2010/main" val="7296752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42</a:t>
            </a:fld>
            <a:endParaRPr lang="nl-BE"/>
          </a:p>
        </p:txBody>
      </p:sp>
    </p:spTree>
    <p:extLst>
      <p:ext uri="{BB962C8B-B14F-4D97-AF65-F5344CB8AC3E}">
        <p14:creationId xmlns:p14="http://schemas.microsoft.com/office/powerpoint/2010/main" val="3101724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a:t>
            </a:fld>
            <a:endParaRPr lang="nl-BE"/>
          </a:p>
        </p:txBody>
      </p:sp>
    </p:spTree>
    <p:extLst>
      <p:ext uri="{BB962C8B-B14F-4D97-AF65-F5344CB8AC3E}">
        <p14:creationId xmlns:p14="http://schemas.microsoft.com/office/powerpoint/2010/main" val="14215905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43</a:t>
            </a:fld>
            <a:endParaRPr lang="nl-BE"/>
          </a:p>
        </p:txBody>
      </p:sp>
    </p:spTree>
    <p:extLst>
      <p:ext uri="{BB962C8B-B14F-4D97-AF65-F5344CB8AC3E}">
        <p14:creationId xmlns:p14="http://schemas.microsoft.com/office/powerpoint/2010/main" val="14632068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44</a:t>
            </a:fld>
            <a:endParaRPr lang="nl-BE"/>
          </a:p>
        </p:txBody>
      </p:sp>
    </p:spTree>
    <p:extLst>
      <p:ext uri="{BB962C8B-B14F-4D97-AF65-F5344CB8AC3E}">
        <p14:creationId xmlns:p14="http://schemas.microsoft.com/office/powerpoint/2010/main" val="37397308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46</a:t>
            </a:fld>
            <a:endParaRPr lang="nl-BE"/>
          </a:p>
        </p:txBody>
      </p:sp>
    </p:spTree>
    <p:extLst>
      <p:ext uri="{BB962C8B-B14F-4D97-AF65-F5344CB8AC3E}">
        <p14:creationId xmlns:p14="http://schemas.microsoft.com/office/powerpoint/2010/main" val="335594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47</a:t>
            </a:fld>
            <a:endParaRPr lang="nl-BE"/>
          </a:p>
        </p:txBody>
      </p:sp>
    </p:spTree>
    <p:extLst>
      <p:ext uri="{BB962C8B-B14F-4D97-AF65-F5344CB8AC3E}">
        <p14:creationId xmlns:p14="http://schemas.microsoft.com/office/powerpoint/2010/main" val="4803834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48</a:t>
            </a:fld>
            <a:endParaRPr lang="nl-BE"/>
          </a:p>
        </p:txBody>
      </p:sp>
    </p:spTree>
    <p:extLst>
      <p:ext uri="{BB962C8B-B14F-4D97-AF65-F5344CB8AC3E}">
        <p14:creationId xmlns:p14="http://schemas.microsoft.com/office/powerpoint/2010/main" val="17791805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49</a:t>
            </a:fld>
            <a:endParaRPr lang="nl-BE"/>
          </a:p>
        </p:txBody>
      </p:sp>
    </p:spTree>
    <p:extLst>
      <p:ext uri="{BB962C8B-B14F-4D97-AF65-F5344CB8AC3E}">
        <p14:creationId xmlns:p14="http://schemas.microsoft.com/office/powerpoint/2010/main" val="25263640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50</a:t>
            </a:fld>
            <a:endParaRPr lang="nl-BE"/>
          </a:p>
        </p:txBody>
      </p:sp>
    </p:spTree>
    <p:extLst>
      <p:ext uri="{BB962C8B-B14F-4D97-AF65-F5344CB8AC3E}">
        <p14:creationId xmlns:p14="http://schemas.microsoft.com/office/powerpoint/2010/main" val="1859261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51</a:t>
            </a:fld>
            <a:endParaRPr lang="nl-BE"/>
          </a:p>
        </p:txBody>
      </p:sp>
    </p:spTree>
    <p:extLst>
      <p:ext uri="{BB962C8B-B14F-4D97-AF65-F5344CB8AC3E}">
        <p14:creationId xmlns:p14="http://schemas.microsoft.com/office/powerpoint/2010/main" val="8439108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53</a:t>
            </a:fld>
            <a:endParaRPr lang="nl-BE"/>
          </a:p>
        </p:txBody>
      </p:sp>
    </p:spTree>
    <p:extLst>
      <p:ext uri="{BB962C8B-B14F-4D97-AF65-F5344CB8AC3E}">
        <p14:creationId xmlns:p14="http://schemas.microsoft.com/office/powerpoint/2010/main" val="16056770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54</a:t>
            </a:fld>
            <a:endParaRPr lang="nl-BE"/>
          </a:p>
        </p:txBody>
      </p:sp>
    </p:spTree>
    <p:extLst>
      <p:ext uri="{BB962C8B-B14F-4D97-AF65-F5344CB8AC3E}">
        <p14:creationId xmlns:p14="http://schemas.microsoft.com/office/powerpoint/2010/main" val="3080687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a:t>
            </a:fld>
            <a:endParaRPr lang="nl-BE"/>
          </a:p>
        </p:txBody>
      </p:sp>
    </p:spTree>
    <p:extLst>
      <p:ext uri="{BB962C8B-B14F-4D97-AF65-F5344CB8AC3E}">
        <p14:creationId xmlns:p14="http://schemas.microsoft.com/office/powerpoint/2010/main" val="33961896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55</a:t>
            </a:fld>
            <a:endParaRPr lang="nl-BE"/>
          </a:p>
        </p:txBody>
      </p:sp>
    </p:spTree>
    <p:extLst>
      <p:ext uri="{BB962C8B-B14F-4D97-AF65-F5344CB8AC3E}">
        <p14:creationId xmlns:p14="http://schemas.microsoft.com/office/powerpoint/2010/main" val="31943633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smtClean="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56</a:t>
            </a:fld>
            <a:endParaRPr lang="nl-BE"/>
          </a:p>
        </p:txBody>
      </p:sp>
    </p:spTree>
    <p:extLst>
      <p:ext uri="{BB962C8B-B14F-4D97-AF65-F5344CB8AC3E}">
        <p14:creationId xmlns:p14="http://schemas.microsoft.com/office/powerpoint/2010/main" val="40672776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57</a:t>
            </a:fld>
            <a:endParaRPr lang="nl-BE"/>
          </a:p>
        </p:txBody>
      </p:sp>
    </p:spTree>
    <p:extLst>
      <p:ext uri="{BB962C8B-B14F-4D97-AF65-F5344CB8AC3E}">
        <p14:creationId xmlns:p14="http://schemas.microsoft.com/office/powerpoint/2010/main" val="40516884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58</a:t>
            </a:fld>
            <a:endParaRPr lang="nl-BE"/>
          </a:p>
        </p:txBody>
      </p:sp>
    </p:spTree>
    <p:extLst>
      <p:ext uri="{BB962C8B-B14F-4D97-AF65-F5344CB8AC3E}">
        <p14:creationId xmlns:p14="http://schemas.microsoft.com/office/powerpoint/2010/main" val="40680337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59</a:t>
            </a:fld>
            <a:endParaRPr lang="nl-BE"/>
          </a:p>
        </p:txBody>
      </p:sp>
    </p:spTree>
    <p:extLst>
      <p:ext uri="{BB962C8B-B14F-4D97-AF65-F5344CB8AC3E}">
        <p14:creationId xmlns:p14="http://schemas.microsoft.com/office/powerpoint/2010/main" val="40088840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61</a:t>
            </a:fld>
            <a:endParaRPr lang="nl-BE"/>
          </a:p>
        </p:txBody>
      </p:sp>
    </p:spTree>
    <p:extLst>
      <p:ext uri="{BB962C8B-B14F-4D97-AF65-F5344CB8AC3E}">
        <p14:creationId xmlns:p14="http://schemas.microsoft.com/office/powerpoint/2010/main" val="6601013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62</a:t>
            </a:fld>
            <a:endParaRPr lang="nl-BE"/>
          </a:p>
        </p:txBody>
      </p:sp>
    </p:spTree>
    <p:extLst>
      <p:ext uri="{BB962C8B-B14F-4D97-AF65-F5344CB8AC3E}">
        <p14:creationId xmlns:p14="http://schemas.microsoft.com/office/powerpoint/2010/main" val="22055711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63</a:t>
            </a:fld>
            <a:endParaRPr lang="nl-BE"/>
          </a:p>
        </p:txBody>
      </p:sp>
    </p:spTree>
    <p:extLst>
      <p:ext uri="{BB962C8B-B14F-4D97-AF65-F5344CB8AC3E}">
        <p14:creationId xmlns:p14="http://schemas.microsoft.com/office/powerpoint/2010/main" val="1013373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64</a:t>
            </a:fld>
            <a:endParaRPr lang="nl-BE"/>
          </a:p>
        </p:txBody>
      </p:sp>
    </p:spTree>
    <p:extLst>
      <p:ext uri="{BB962C8B-B14F-4D97-AF65-F5344CB8AC3E}">
        <p14:creationId xmlns:p14="http://schemas.microsoft.com/office/powerpoint/2010/main" val="205900502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65</a:t>
            </a:fld>
            <a:endParaRPr lang="nl-BE"/>
          </a:p>
        </p:txBody>
      </p:sp>
    </p:spTree>
    <p:extLst>
      <p:ext uri="{BB962C8B-B14F-4D97-AF65-F5344CB8AC3E}">
        <p14:creationId xmlns:p14="http://schemas.microsoft.com/office/powerpoint/2010/main" val="74424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146692277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31774">
              <a:defRPr/>
            </a:pPr>
            <a:endParaRPr lang="nl-BE" dirty="0"/>
          </a:p>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66</a:t>
            </a:fld>
            <a:endParaRPr lang="nl-BE"/>
          </a:p>
        </p:txBody>
      </p:sp>
    </p:spTree>
    <p:extLst>
      <p:ext uri="{BB962C8B-B14F-4D97-AF65-F5344CB8AC3E}">
        <p14:creationId xmlns:p14="http://schemas.microsoft.com/office/powerpoint/2010/main" val="112627360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67</a:t>
            </a:fld>
            <a:endParaRPr lang="nl-BE"/>
          </a:p>
        </p:txBody>
      </p:sp>
    </p:spTree>
    <p:extLst>
      <p:ext uri="{BB962C8B-B14F-4D97-AF65-F5344CB8AC3E}">
        <p14:creationId xmlns:p14="http://schemas.microsoft.com/office/powerpoint/2010/main" val="2355976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7</a:t>
            </a:fld>
            <a:endParaRPr lang="nl-BE"/>
          </a:p>
        </p:txBody>
      </p:sp>
    </p:spTree>
    <p:extLst>
      <p:ext uri="{BB962C8B-B14F-4D97-AF65-F5344CB8AC3E}">
        <p14:creationId xmlns:p14="http://schemas.microsoft.com/office/powerpoint/2010/main" val="3183357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8</a:t>
            </a:fld>
            <a:endParaRPr lang="nl-BE"/>
          </a:p>
        </p:txBody>
      </p:sp>
    </p:spTree>
    <p:extLst>
      <p:ext uri="{BB962C8B-B14F-4D97-AF65-F5344CB8AC3E}">
        <p14:creationId xmlns:p14="http://schemas.microsoft.com/office/powerpoint/2010/main" val="384572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9</a:t>
            </a:fld>
            <a:endParaRPr lang="nl-BE"/>
          </a:p>
        </p:txBody>
      </p:sp>
    </p:spTree>
    <p:extLst>
      <p:ext uri="{BB962C8B-B14F-4D97-AF65-F5344CB8AC3E}">
        <p14:creationId xmlns:p14="http://schemas.microsoft.com/office/powerpoint/2010/main" val="2307252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0.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smtClean="0"/>
              <a:t> </a:t>
            </a:r>
            <a:r>
              <a:rPr lang="nl-BE" b="1" smtClean="0"/>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361987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smtClean="0"/>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dirty="0" smtClean="0"/>
              <a:t> </a:t>
            </a:r>
            <a:r>
              <a:rPr lang="nl-BE" b="1" dirty="0" smtClean="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smtClean="0"/>
              <a:t>Klik</a:t>
            </a:r>
            <a:r>
              <a:rPr lang="fr-FR" dirty="0" smtClean="0"/>
              <a:t> om de </a:t>
            </a:r>
            <a:r>
              <a:rPr lang="fr-FR" dirty="0" err="1" smtClean="0"/>
              <a:t>titelstijl</a:t>
            </a:r>
            <a:r>
              <a:rPr lang="fr-FR" dirty="0" smtClean="0"/>
              <a:t> van </a:t>
            </a:r>
            <a:r>
              <a:rPr lang="fr-FR" dirty="0" err="1" smtClean="0"/>
              <a:t>het</a:t>
            </a:r>
            <a:r>
              <a:rPr lang="fr-FR" dirty="0" smtClean="0"/>
              <a:t> model te </a:t>
            </a:r>
            <a:r>
              <a:rPr lang="fr-FR" dirty="0" err="1" smtClean="0"/>
              <a:t>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635579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1" i="0">
                <a:latin typeface="Calibri"/>
                <a:cs typeface="Calibri"/>
              </a:defRPr>
            </a:lvl1pPr>
          </a:lstStyle>
          <a:p>
            <a:r>
              <a:rPr lang="fr-FR" dirty="0" err="1" smtClean="0"/>
              <a:t>Titelstijl</a:t>
            </a:r>
            <a:r>
              <a:rPr lang="fr-FR" dirty="0" smtClean="0"/>
              <a:t> van model </a:t>
            </a:r>
            <a:r>
              <a:rPr lang="fr-FR" dirty="0" err="1" smtClean="0"/>
              <a:t>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fr-FR" dirty="0" err="1" smtClean="0"/>
              <a:t>Klik</a:t>
            </a:r>
            <a:r>
              <a:rPr lang="fr-FR" dirty="0" smtClean="0"/>
              <a:t> om de </a:t>
            </a:r>
            <a:r>
              <a:rPr lang="fr-FR" dirty="0" err="1" smtClean="0"/>
              <a:t>tekststijl</a:t>
            </a:r>
            <a:r>
              <a:rPr lang="fr-FR" dirty="0" smtClean="0"/>
              <a:t> van </a:t>
            </a:r>
            <a:r>
              <a:rPr lang="fr-FR" dirty="0" err="1" smtClean="0"/>
              <a:t>het</a:t>
            </a:r>
            <a:r>
              <a:rPr lang="fr-FR" dirty="0" smtClean="0"/>
              <a:t> model te </a:t>
            </a:r>
            <a:r>
              <a:rPr lang="fr-FR" dirty="0" err="1" smtClean="0"/>
              <a:t>bewerken</a:t>
            </a:r>
            <a:endParaRPr lang="fr-FR" dirty="0" smtClean="0"/>
          </a:p>
          <a:p>
            <a:pPr lvl="1"/>
            <a:r>
              <a:rPr lang="fr-FR" dirty="0" err="1" smtClean="0"/>
              <a:t>Tweede</a:t>
            </a:r>
            <a:r>
              <a:rPr lang="fr-FR" dirty="0" smtClean="0"/>
              <a:t> niveau</a:t>
            </a:r>
          </a:p>
          <a:p>
            <a:pPr lvl="2"/>
            <a:r>
              <a:rPr lang="fr-FR" dirty="0" err="1" smtClean="0"/>
              <a:t>Derde</a:t>
            </a:r>
            <a:r>
              <a:rPr lang="fr-FR" dirty="0" smtClean="0"/>
              <a:t> niveau</a:t>
            </a:r>
          </a:p>
          <a:p>
            <a:pPr lvl="3"/>
            <a:r>
              <a:rPr lang="fr-FR" dirty="0" err="1" smtClean="0"/>
              <a:t>Vierde</a:t>
            </a:r>
            <a:r>
              <a:rPr lang="fr-FR" dirty="0" smtClean="0"/>
              <a:t> niveau</a:t>
            </a:r>
          </a:p>
          <a:p>
            <a:pPr lvl="4"/>
            <a:r>
              <a:rPr lang="fr-FR" dirty="0" err="1" smtClean="0"/>
              <a:t>Vijfde</a:t>
            </a:r>
            <a:r>
              <a:rPr lang="fr-FR" dirty="0" smtClean="0"/>
              <a:t>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smtClean="0"/>
              <a:t> </a:t>
            </a:r>
            <a:r>
              <a:rPr lang="nl-BE" b="1" smtClean="0"/>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fr-FR" dirty="0" err="1" smtClean="0"/>
              <a:t>Klik</a:t>
            </a:r>
            <a:r>
              <a:rPr lang="fr-FR" dirty="0" smtClean="0"/>
              <a:t> om de </a:t>
            </a:r>
            <a:r>
              <a:rPr lang="fr-FR" dirty="0" err="1" smtClean="0"/>
              <a:t>tekststijl</a:t>
            </a:r>
            <a:r>
              <a:rPr lang="fr-FR" dirty="0" smtClean="0"/>
              <a:t> van </a:t>
            </a:r>
            <a:r>
              <a:rPr lang="fr-FR" dirty="0" err="1" smtClean="0"/>
              <a:t>het</a:t>
            </a:r>
            <a:r>
              <a:rPr lang="fr-FR" dirty="0" smtClean="0"/>
              <a:t> model te </a:t>
            </a:r>
            <a:r>
              <a:rPr lang="fr-FR" dirty="0" err="1" smtClean="0"/>
              <a:t>bewerken</a:t>
            </a:r>
            <a:endParaRPr lang="fr-FR" dirty="0" smtClean="0"/>
          </a:p>
          <a:p>
            <a:pPr lvl="1"/>
            <a:r>
              <a:rPr lang="fr-FR" dirty="0" err="1" smtClean="0"/>
              <a:t>Tweede</a:t>
            </a:r>
            <a:r>
              <a:rPr lang="fr-FR" dirty="0" smtClean="0"/>
              <a:t> niveau</a:t>
            </a:r>
          </a:p>
          <a:p>
            <a:pPr lvl="2"/>
            <a:r>
              <a:rPr lang="fr-FR" dirty="0" err="1" smtClean="0"/>
              <a:t>Derde</a:t>
            </a:r>
            <a:r>
              <a:rPr lang="fr-FR" dirty="0" smtClean="0"/>
              <a:t> niveau</a:t>
            </a:r>
          </a:p>
          <a:p>
            <a:pPr lvl="3"/>
            <a:r>
              <a:rPr lang="fr-FR" dirty="0" err="1" smtClean="0"/>
              <a:t>Vierde</a:t>
            </a:r>
            <a:r>
              <a:rPr lang="fr-FR" dirty="0" smtClean="0"/>
              <a:t> niveau</a:t>
            </a:r>
          </a:p>
          <a:p>
            <a:pPr lvl="4"/>
            <a:r>
              <a:rPr lang="fr-FR" dirty="0" err="1" smtClean="0"/>
              <a:t>Vijfde</a:t>
            </a:r>
            <a:r>
              <a:rPr lang="fr-FR" dirty="0" smtClean="0"/>
              <a:t>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27297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dirty="0"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fr-FR" smtClean="0"/>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Klik om de 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dirty="0" smtClean="0"/>
              <a:t> </a:t>
            </a:r>
            <a:r>
              <a:rPr lang="nl-BE" b="1" dirty="0" smtClean="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288114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smtClean="0"/>
              <a:t>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4501877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543F5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0" i="0">
                <a:solidFill>
                  <a:schemeClr val="bg1"/>
                </a:solidFill>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Calibri"/>
                <a:cs typeface="Calibri"/>
              </a:defRPr>
            </a:lvl1pPr>
            <a:lvl5pP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76527"/>
            <a:ext cx="2159997" cy="719998"/>
          </a:xfrm>
          <a:prstGeom prst="rect">
            <a:avLst/>
          </a:prstGeom>
        </p:spPr>
      </p:pic>
    </p:spTree>
    <p:extLst>
      <p:ext uri="{BB962C8B-B14F-4D97-AF65-F5344CB8AC3E}">
        <p14:creationId xmlns:p14="http://schemas.microsoft.com/office/powerpoint/2010/main" val="42949299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0" baseline="0">
                <a:solidFill>
                  <a:schemeClr val="bg1"/>
                </a:solidFill>
                <a:latin typeface="+mj-lt"/>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8844646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smtClean="0"/>
              <a:t>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8047775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Tree>
    <p:extLst>
      <p:ext uri="{BB962C8B-B14F-4D97-AF65-F5344CB8AC3E}">
        <p14:creationId xmlns:p14="http://schemas.microsoft.com/office/powerpoint/2010/main" val="16581742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543F5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1" i="0">
                <a:solidFill>
                  <a:schemeClr val="bg1"/>
                </a:solidFill>
                <a:latin typeface="Calibri"/>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Calibri"/>
                <a:cs typeface="Calibri"/>
              </a:defRPr>
            </a:lvl1pPr>
            <a:lvl5pP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76527"/>
            <a:ext cx="2159997" cy="719998"/>
          </a:xfrm>
          <a:prstGeom prst="rect">
            <a:avLst/>
          </a:prstGeom>
        </p:spPr>
      </p:pic>
    </p:spTree>
    <p:extLst>
      <p:ext uri="{BB962C8B-B14F-4D97-AF65-F5344CB8AC3E}">
        <p14:creationId xmlns:p14="http://schemas.microsoft.com/office/powerpoint/2010/main" val="40187502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smtClean="0"/>
              <a:t>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94970108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smtClean="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41010217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Tree>
    <p:extLst>
      <p:ext uri="{BB962C8B-B14F-4D97-AF65-F5344CB8AC3E}">
        <p14:creationId xmlns:p14="http://schemas.microsoft.com/office/powerpoint/2010/main" val="372766938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78329239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52355287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mj-lt"/>
                <a:cs typeface="Calibri"/>
              </a:defRPr>
            </a:lvl1pPr>
          </a:lstStyle>
          <a:p>
            <a:r>
              <a:rPr lang="nl-NL" smtClean="0"/>
              <a:t>Klik om de stijl te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406071647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smtClean="0"/>
              <a:t>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20504494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69979405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5"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Titel 1"/>
          <p:cNvSpPr>
            <a:spLocks noGrp="1"/>
          </p:cNvSpPr>
          <p:nvPr>
            <p:ph type="title"/>
          </p:nvPr>
        </p:nvSpPr>
        <p:spPr>
          <a:xfrm>
            <a:off x="1296000" y="756000"/>
            <a:ext cx="7416000" cy="1116000"/>
          </a:xfrm>
        </p:spPr>
        <p:txBody>
          <a:bodyPr anchor="t" anchorCtr="0"/>
          <a:lstStyle>
            <a:lvl1pPr>
              <a:defRPr>
                <a:latin typeface="+mj-lt"/>
                <a:cs typeface="Calibri"/>
              </a:defRPr>
            </a:lvl1pPr>
          </a:lstStyle>
          <a:p>
            <a:r>
              <a:rPr lang="nl-NL" smtClean="0"/>
              <a:t>Klik om de stijl te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cs typeface="Calibri"/>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cs typeface="Calibri"/>
              </a:defRPr>
            </a:lvl2pPr>
            <a:lvl3pPr>
              <a:lnSpc>
                <a:spcPct val="90000"/>
              </a:lnSpc>
              <a:buSzPct val="85000"/>
              <a:defRPr>
                <a:latin typeface="FlandersArtSans-Regular" panose="00000500000000000000" pitchFamily="2" charset="0"/>
                <a:cs typeface="Calibri"/>
              </a:defRPr>
            </a:lvl3pPr>
            <a:lvl4pPr>
              <a:lnSpc>
                <a:spcPct val="90000"/>
              </a:lnSpc>
              <a:defRPr>
                <a:latin typeface="FlandersArtSans-Regular" panose="00000500000000000000" pitchFamily="2" charset="0"/>
                <a:cs typeface="Calibri"/>
              </a:defRPr>
            </a:lvl4pPr>
            <a:lvl5pPr>
              <a:lnSpc>
                <a:spcPct val="90000"/>
              </a:lnSpc>
              <a:defRPr>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1" y="5958000"/>
            <a:ext cx="1908837" cy="720000"/>
          </a:xfrm>
          <a:prstGeom prst="rect">
            <a:avLst/>
          </a:prstGeom>
        </p:spPr>
      </p:pic>
      <p:sp>
        <p:nvSpPr>
          <p:cNvPr id="10" name="Rechthoek 9"/>
          <p:cNvSpPr/>
          <p:nvPr userDrawn="1"/>
        </p:nvSpPr>
        <p:spPr>
          <a:xfrm>
            <a:off x="1"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40" y="6058529"/>
            <a:ext cx="2159997" cy="719999"/>
          </a:xfrm>
          <a:prstGeom prst="rect">
            <a:avLst/>
          </a:prstGeom>
        </p:spPr>
      </p:pic>
    </p:spTree>
    <p:extLst>
      <p:ext uri="{BB962C8B-B14F-4D97-AF65-F5344CB8AC3E}">
        <p14:creationId xmlns:p14="http://schemas.microsoft.com/office/powerpoint/2010/main" val="374385953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smtClean="0"/>
              <a:t>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41078568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Calibri"/>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3842144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543F5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0" i="0">
                <a:solidFill>
                  <a:schemeClr val="bg1"/>
                </a:solidFill>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Calibri"/>
                <a:cs typeface="Calibri"/>
              </a:defRPr>
            </a:lvl1pPr>
            <a:lvl5pP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76527"/>
            <a:ext cx="2159997" cy="719998"/>
          </a:xfrm>
          <a:prstGeom prst="rect">
            <a:avLst/>
          </a:prstGeom>
        </p:spPr>
      </p:pic>
    </p:spTree>
    <p:extLst>
      <p:ext uri="{BB962C8B-B14F-4D97-AF65-F5344CB8AC3E}">
        <p14:creationId xmlns:p14="http://schemas.microsoft.com/office/powerpoint/2010/main" val="324816325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0" baseline="0">
                <a:solidFill>
                  <a:schemeClr val="bg1"/>
                </a:solidFill>
                <a:latin typeface="+mj-lt"/>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82859366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smtClean="0"/>
              <a:t>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264722590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Tree>
    <p:extLst>
      <p:ext uri="{BB962C8B-B14F-4D97-AF65-F5344CB8AC3E}">
        <p14:creationId xmlns:p14="http://schemas.microsoft.com/office/powerpoint/2010/main" val="209585832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smtClean="0"/>
              <a:t>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296228266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smtClean="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08751818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Tree>
    <p:extLst>
      <p:ext uri="{BB962C8B-B14F-4D97-AF65-F5344CB8AC3E}">
        <p14:creationId xmlns:p14="http://schemas.microsoft.com/office/powerpoint/2010/main" val="316577708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Titel 1"/>
          <p:cNvSpPr>
            <a:spLocks noGrp="1"/>
          </p:cNvSpPr>
          <p:nvPr>
            <p:ph type="title"/>
          </p:nvPr>
        </p:nvSpPr>
        <p:spPr>
          <a:xfrm>
            <a:off x="1296000" y="756000"/>
            <a:ext cx="7416000" cy="1116000"/>
          </a:xfrm>
        </p:spPr>
        <p:txBody>
          <a:bodyPr anchor="t" anchorCtr="0"/>
          <a:lstStyle>
            <a:lvl1pPr>
              <a:defRPr>
                <a:latin typeface="+mj-lt"/>
                <a:cs typeface="Calibri"/>
              </a:defRPr>
            </a:lvl1pPr>
          </a:lstStyle>
          <a:p>
            <a:r>
              <a:rPr lang="nl-NL" smtClean="0"/>
              <a:t>Klik om de stijl te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FlandersArtSans-Regular" panose="00000500000000000000" pitchFamily="2" charset="0"/>
                <a:cs typeface="Calibri"/>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cs typeface="Calibri"/>
              </a:defRPr>
            </a:lvl2pPr>
            <a:lvl3pPr>
              <a:lnSpc>
                <a:spcPct val="90000"/>
              </a:lnSpc>
              <a:buSzPct val="85000"/>
              <a:defRPr>
                <a:latin typeface="FlandersArtSans-Regular" panose="00000500000000000000" pitchFamily="2" charset="0"/>
                <a:cs typeface="Calibri"/>
              </a:defRPr>
            </a:lvl3pPr>
            <a:lvl4pPr>
              <a:lnSpc>
                <a:spcPct val="90000"/>
              </a:lnSpc>
              <a:defRPr>
                <a:latin typeface="FlandersArtSans-Regular" panose="00000500000000000000" pitchFamily="2" charset="0"/>
                <a:cs typeface="Calibri"/>
              </a:defRPr>
            </a:lvl4pPr>
            <a:lvl5pPr>
              <a:lnSpc>
                <a:spcPct val="90000"/>
              </a:lnSpc>
              <a:defRPr>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65872574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70830642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8325573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dirty="0"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mj-lt"/>
                <a:cs typeface="Calibri"/>
              </a:defRPr>
            </a:lvl1pPr>
          </a:lstStyle>
          <a:p>
            <a:r>
              <a:rPr lang="nl-NL" smtClean="0"/>
              <a:t>Klik om de stijl te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35154530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smtClean="0"/>
              <a:t>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41859634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84287021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5"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Titel 1"/>
          <p:cNvSpPr>
            <a:spLocks noGrp="1"/>
          </p:cNvSpPr>
          <p:nvPr>
            <p:ph type="title"/>
          </p:nvPr>
        </p:nvSpPr>
        <p:spPr>
          <a:xfrm>
            <a:off x="1296000" y="756000"/>
            <a:ext cx="7416000" cy="1116000"/>
          </a:xfrm>
        </p:spPr>
        <p:txBody>
          <a:bodyPr anchor="t" anchorCtr="0"/>
          <a:lstStyle>
            <a:lvl1pPr>
              <a:defRPr>
                <a:latin typeface="+mj-lt"/>
                <a:cs typeface="Calibri"/>
              </a:defRPr>
            </a:lvl1pPr>
          </a:lstStyle>
          <a:p>
            <a:r>
              <a:rPr lang="nl-NL" smtClean="0"/>
              <a:t>Klik om de stijl te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cs typeface="Calibri"/>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cs typeface="Calibri"/>
              </a:defRPr>
            </a:lvl2pPr>
            <a:lvl3pPr>
              <a:lnSpc>
                <a:spcPct val="90000"/>
              </a:lnSpc>
              <a:buSzPct val="85000"/>
              <a:defRPr>
                <a:latin typeface="FlandersArtSans-Regular" panose="00000500000000000000" pitchFamily="2" charset="0"/>
                <a:cs typeface="Calibri"/>
              </a:defRPr>
            </a:lvl3pPr>
            <a:lvl4pPr>
              <a:lnSpc>
                <a:spcPct val="90000"/>
              </a:lnSpc>
              <a:defRPr>
                <a:latin typeface="FlandersArtSans-Regular" panose="00000500000000000000" pitchFamily="2" charset="0"/>
                <a:cs typeface="Calibri"/>
              </a:defRPr>
            </a:lvl4pPr>
            <a:lvl5pPr>
              <a:lnSpc>
                <a:spcPct val="90000"/>
              </a:lnSpc>
              <a:defRPr>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1" y="5958000"/>
            <a:ext cx="1908837" cy="720000"/>
          </a:xfrm>
          <a:prstGeom prst="rect">
            <a:avLst/>
          </a:prstGeom>
        </p:spPr>
      </p:pic>
      <p:sp>
        <p:nvSpPr>
          <p:cNvPr id="10" name="Rechthoek 9"/>
          <p:cNvSpPr/>
          <p:nvPr userDrawn="1"/>
        </p:nvSpPr>
        <p:spPr>
          <a:xfrm>
            <a:off x="1"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40" y="6058529"/>
            <a:ext cx="2159997" cy="719999"/>
          </a:xfrm>
          <a:prstGeom prst="rect">
            <a:avLst/>
          </a:prstGeom>
        </p:spPr>
      </p:pic>
    </p:spTree>
    <p:extLst>
      <p:ext uri="{BB962C8B-B14F-4D97-AF65-F5344CB8AC3E}">
        <p14:creationId xmlns:p14="http://schemas.microsoft.com/office/powerpoint/2010/main" val="421836685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smtClean="0"/>
              <a:t>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340128543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543F5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0" i="0">
                <a:solidFill>
                  <a:schemeClr val="bg1"/>
                </a:solidFill>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Calibri"/>
                <a:cs typeface="Calibri"/>
              </a:defRPr>
            </a:lvl1pPr>
            <a:lvl5pP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76527"/>
            <a:ext cx="2159997" cy="719998"/>
          </a:xfrm>
          <a:prstGeom prst="rect">
            <a:avLst/>
          </a:prstGeom>
        </p:spPr>
      </p:pic>
    </p:spTree>
    <p:extLst>
      <p:ext uri="{BB962C8B-B14F-4D97-AF65-F5344CB8AC3E}">
        <p14:creationId xmlns:p14="http://schemas.microsoft.com/office/powerpoint/2010/main" val="148148124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solidFill>
                  <a:prstClr val="white"/>
                </a:solidFill>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0" baseline="0">
                <a:solidFill>
                  <a:schemeClr val="bg1"/>
                </a:solidFill>
                <a:latin typeface="+mj-lt"/>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22812413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smtClean="0"/>
              <a:t>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254342972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Tree>
    <p:extLst>
      <p:ext uri="{BB962C8B-B14F-4D97-AF65-F5344CB8AC3E}">
        <p14:creationId xmlns:p14="http://schemas.microsoft.com/office/powerpoint/2010/main" val="957961432"/>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smtClean="0"/>
              <a:t>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4677770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fr-FR" smtClean="0"/>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Klik om de 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dirty="0" smtClean="0"/>
              <a:t> </a:t>
            </a:r>
            <a:r>
              <a:rPr lang="nl-BE" b="1" dirty="0" smtClean="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mj-lt"/>
                <a:cs typeface="Calibri"/>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smtClean="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01106008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Tree>
    <p:extLst>
      <p:ext uri="{BB962C8B-B14F-4D97-AF65-F5344CB8AC3E}">
        <p14:creationId xmlns:p14="http://schemas.microsoft.com/office/powerpoint/2010/main" val="342349691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Titel 1"/>
          <p:cNvSpPr>
            <a:spLocks noGrp="1"/>
          </p:cNvSpPr>
          <p:nvPr>
            <p:ph type="title"/>
          </p:nvPr>
        </p:nvSpPr>
        <p:spPr>
          <a:xfrm>
            <a:off x="1296000" y="756000"/>
            <a:ext cx="7416000" cy="1116000"/>
          </a:xfrm>
        </p:spPr>
        <p:txBody>
          <a:bodyPr anchor="t" anchorCtr="0"/>
          <a:lstStyle>
            <a:lvl1pPr>
              <a:defRPr>
                <a:latin typeface="+mj-lt"/>
                <a:cs typeface="Calibri"/>
              </a:defRPr>
            </a:lvl1pPr>
          </a:lstStyle>
          <a:p>
            <a:r>
              <a:rPr lang="nl-NL" smtClean="0"/>
              <a:t>Klik om de stijl te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FlandersArtSans-Regular" panose="00000500000000000000" pitchFamily="2" charset="0"/>
                <a:cs typeface="Calibri"/>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cs typeface="Calibri"/>
              </a:defRPr>
            </a:lvl2pPr>
            <a:lvl3pPr>
              <a:lnSpc>
                <a:spcPct val="90000"/>
              </a:lnSpc>
              <a:buSzPct val="85000"/>
              <a:defRPr>
                <a:latin typeface="FlandersArtSans-Regular" panose="00000500000000000000" pitchFamily="2" charset="0"/>
                <a:cs typeface="Calibri"/>
              </a:defRPr>
            </a:lvl3pPr>
            <a:lvl4pPr>
              <a:lnSpc>
                <a:spcPct val="90000"/>
              </a:lnSpc>
              <a:defRPr>
                <a:latin typeface="FlandersArtSans-Regular" panose="00000500000000000000" pitchFamily="2" charset="0"/>
                <a:cs typeface="Calibri"/>
              </a:defRPr>
            </a:lvl4pPr>
            <a:lvl5pPr>
              <a:lnSpc>
                <a:spcPct val="90000"/>
              </a:lnSpc>
              <a:defRPr>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369132034"/>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494895825"/>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smtClean="0"/>
              <a:t>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smtClean="0"/>
              <a:t>Klik om de stijl te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436171709"/>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mj-lt"/>
                <a:cs typeface="Calibri"/>
              </a:defRPr>
            </a:lvl1pPr>
          </a:lstStyle>
          <a:p>
            <a:r>
              <a:rPr lang="nl-NL" smtClean="0"/>
              <a:t>Klik om de stijl te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032522814"/>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smtClean="0"/>
              <a:t>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smtClean="0"/>
              <a:t>Klik om de stijl te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176583898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br>
              <a:rPr lang="fr-FR" dirty="0" smtClean="0"/>
            </a:br>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dirty="0" smtClean="0">
                <a:solidFill>
                  <a:srgbClr val="373636">
                    <a:tint val="75000"/>
                  </a:srgbClr>
                </a:solidFill>
              </a:rPr>
              <a:t> </a:t>
            </a:r>
            <a:r>
              <a:rPr lang="nl-BE" b="1" dirty="0"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67789302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5" y="6336002"/>
            <a:ext cx="2141621" cy="365125"/>
          </a:xfrm>
        </p:spPr>
        <p:txBody>
          <a:bodyPr/>
          <a:lstStyle>
            <a:lvl1pPr>
              <a:defRPr sz="675">
                <a:latin typeface="FlandersArtSans-Regular" panose="00000500000000000000" pitchFamily="2" charset="0"/>
              </a:defRPr>
            </a:lvl1pPr>
          </a:lstStyle>
          <a:p>
            <a:fld id="{7749CDD0-7D77-4D23-9A27-F361E39BA472}" type="datetime1">
              <a:rPr lang="nl-BE" smtClean="0">
                <a:solidFill>
                  <a:srgbClr val="373636">
                    <a:tint val="75000"/>
                  </a:srgbClr>
                </a:solidFill>
              </a:rPr>
              <a:pPr/>
              <a:t>9/05/2017</a:t>
            </a:fld>
            <a:r>
              <a:rPr lang="nl-BE" smtClean="0">
                <a:solidFill>
                  <a:srgbClr val="373636">
                    <a:tint val="75000"/>
                  </a:srgbClr>
                </a:solidFill>
              </a:rPr>
              <a:t> </a:t>
            </a:r>
            <a:r>
              <a:rPr lang="nl-BE" b="1" smtClean="0">
                <a:solidFill>
                  <a:srgbClr val="373636">
                    <a:tint val="75000"/>
                  </a:srgbClr>
                </a:solidFill>
              </a:rPr>
              <a:t>│</a:t>
            </a:r>
            <a:fld id="{B263F6C6-2226-4286-8995-C42CB1E7C290}" type="slidenum">
              <a:rPr lang="nl-BE" smtClean="0">
                <a:solidFill>
                  <a:srgbClr val="373636">
                    <a:tint val="75000"/>
                  </a:srgbClr>
                </a:solidFill>
              </a:rPr>
              <a:pPr/>
              <a:t>‹nr.›</a:t>
            </a:fld>
            <a:endParaRPr lang="nl-BE" dirty="0">
              <a:solidFill>
                <a:srgbClr val="373636">
                  <a:tint val="75000"/>
                </a:srgbClr>
              </a:solidFill>
            </a:endParaRPr>
          </a:p>
        </p:txBody>
      </p:sp>
      <p:sp>
        <p:nvSpPr>
          <p:cNvPr id="8" name="Titel 1"/>
          <p:cNvSpPr>
            <a:spLocks noGrp="1"/>
          </p:cNvSpPr>
          <p:nvPr>
            <p:ph type="title"/>
          </p:nvPr>
        </p:nvSpPr>
        <p:spPr>
          <a:xfrm>
            <a:off x="1296000" y="756000"/>
            <a:ext cx="7416000" cy="1116000"/>
          </a:xfrm>
        </p:spPr>
        <p:txBody>
          <a:bodyPr anchor="t" anchorCtr="0"/>
          <a:lstStyle>
            <a:lvl1pPr>
              <a:defRPr>
                <a:latin typeface="+mj-lt"/>
                <a:cs typeface="Calibri"/>
              </a:defRPr>
            </a:lvl1pPr>
          </a:lstStyle>
          <a:p>
            <a:r>
              <a:rPr lang="nl-NL" smtClean="0"/>
              <a:t>Klik om de stijl te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1650">
                <a:latin typeface="FlandersArtSans-Regular" panose="00000500000000000000" pitchFamily="2" charset="0"/>
                <a:cs typeface="Calibri"/>
              </a:defRPr>
            </a:lvl1pPr>
            <a:lvl2pPr>
              <a:lnSpc>
                <a:spcPct val="90000"/>
              </a:lnSpc>
              <a:buSzPct val="75000"/>
              <a:buFontTx/>
              <a:buBlip>
                <a:blip r:embed="rId3"/>
              </a:buBlip>
              <a:defRPr sz="1650">
                <a:solidFill>
                  <a:schemeClr val="bg1">
                    <a:lumMod val="50000"/>
                  </a:schemeClr>
                </a:solidFill>
                <a:latin typeface="FlandersArtSans-Regular" panose="00000500000000000000" pitchFamily="2" charset="0"/>
                <a:cs typeface="Calibri"/>
              </a:defRPr>
            </a:lvl2pPr>
            <a:lvl3pPr>
              <a:lnSpc>
                <a:spcPct val="90000"/>
              </a:lnSpc>
              <a:buSzPct val="85000"/>
              <a:defRPr>
                <a:latin typeface="FlandersArtSans-Regular" panose="00000500000000000000" pitchFamily="2" charset="0"/>
                <a:cs typeface="Calibri"/>
              </a:defRPr>
            </a:lvl3pPr>
            <a:lvl4pPr>
              <a:lnSpc>
                <a:spcPct val="90000"/>
              </a:lnSpc>
              <a:defRPr>
                <a:latin typeface="FlandersArtSans-Regular" panose="00000500000000000000" pitchFamily="2" charset="0"/>
                <a:cs typeface="Calibri"/>
              </a:defRPr>
            </a:lvl4pPr>
            <a:lvl5pPr>
              <a:lnSpc>
                <a:spcPct val="90000"/>
              </a:lnSpc>
              <a:defRPr>
                <a:latin typeface="FlandersArtSans-Regular" panose="00000500000000000000" pitchFamily="2" charset="0"/>
                <a:cs typeface="Calibri"/>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1" y="5958000"/>
            <a:ext cx="1908837" cy="720000"/>
          </a:xfrm>
          <a:prstGeom prst="rect">
            <a:avLst/>
          </a:prstGeom>
        </p:spPr>
      </p:pic>
      <p:sp>
        <p:nvSpPr>
          <p:cNvPr id="10" name="Rechthoek 9"/>
          <p:cNvSpPr/>
          <p:nvPr userDrawn="1"/>
        </p:nvSpPr>
        <p:spPr>
          <a:xfrm>
            <a:off x="1"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40" y="6058529"/>
            <a:ext cx="2159997" cy="719999"/>
          </a:xfrm>
          <a:prstGeom prst="rect">
            <a:avLst/>
          </a:prstGeom>
        </p:spPr>
      </p:pic>
    </p:spTree>
    <p:extLst>
      <p:ext uri="{BB962C8B-B14F-4D97-AF65-F5344CB8AC3E}">
        <p14:creationId xmlns:p14="http://schemas.microsoft.com/office/powerpoint/2010/main" val="31734240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dirty="0"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smtClean="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1" i="0" baseline="0">
                <a:latin typeface="Calibri"/>
                <a:cs typeface="Calibri"/>
              </a:defRPr>
            </a:lvl1pPr>
          </a:lstStyle>
          <a:p>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err="1" smtClean="0"/>
              <a:t>Klik</a:t>
            </a:r>
            <a:r>
              <a:rPr lang="fr-FR" dirty="0" smtClean="0"/>
              <a:t> om de </a:t>
            </a:r>
            <a:r>
              <a:rPr lang="fr-FR" dirty="0" err="1" smtClean="0"/>
              <a:t>titelstijl</a:t>
            </a:r>
            <a:r>
              <a:rPr lang="fr-FR" dirty="0" smtClean="0"/>
              <a:t> van </a:t>
            </a:r>
            <a:r>
              <a:rPr lang="fr-FR" dirty="0" err="1" smtClean="0"/>
              <a:t>het</a:t>
            </a:r>
            <a:r>
              <a:rPr lang="fr-FR" dirty="0" smtClean="0"/>
              <a:t> model te </a:t>
            </a:r>
            <a:r>
              <a:rPr lang="fr-FR" dirty="0" err="1" smtClean="0"/>
              <a:t>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smtClean="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1290121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dirty="0" err="1" smtClean="0"/>
              <a:t>Sleep</a:t>
            </a:r>
            <a:r>
              <a:rPr lang="fr-FR" dirty="0" smtClean="0"/>
              <a:t> de </a:t>
            </a:r>
            <a:r>
              <a:rPr lang="fr-FR" dirty="0" err="1" smtClean="0"/>
              <a:t>afbeelding</a:t>
            </a:r>
            <a:r>
              <a:rPr lang="fr-FR" dirty="0" smtClean="0"/>
              <a:t> </a:t>
            </a:r>
            <a:r>
              <a:rPr lang="fr-FR" dirty="0" err="1" smtClean="0"/>
              <a:t>naar</a:t>
            </a:r>
            <a:r>
              <a:rPr lang="fr-FR" dirty="0" smtClean="0"/>
              <a:t> de </a:t>
            </a:r>
            <a:r>
              <a:rPr lang="fr-FR" dirty="0" err="1" smtClean="0"/>
              <a:t>tijdelijke</a:t>
            </a:r>
            <a:r>
              <a:rPr lang="fr-FR" dirty="0" smtClean="0"/>
              <a:t> </a:t>
            </a:r>
            <a:r>
              <a:rPr lang="fr-FR" dirty="0" err="1" smtClean="0"/>
              <a:t>aanduiding</a:t>
            </a:r>
            <a:r>
              <a:rPr lang="fr-FR" dirty="0" smtClean="0"/>
              <a:t> of </a:t>
            </a:r>
            <a:r>
              <a:rPr lang="fr-FR" dirty="0" err="1" smtClean="0"/>
              <a:t>klik</a:t>
            </a:r>
            <a:r>
              <a:rPr lang="fr-FR" dirty="0" smtClean="0"/>
              <a:t> op </a:t>
            </a:r>
            <a:r>
              <a:rPr lang="fr-FR" dirty="0" err="1" smtClean="0"/>
              <a:t>het</a:t>
            </a:r>
            <a:r>
              <a:rPr lang="fr-FR" dirty="0" smtClean="0"/>
              <a:t> </a:t>
            </a:r>
            <a:r>
              <a:rPr lang="fr-FR" dirty="0" err="1" smtClean="0"/>
              <a:t>pictogram</a:t>
            </a:r>
            <a:r>
              <a:rPr lang="fr-FR" dirty="0" smtClean="0"/>
              <a:t> </a:t>
            </a:r>
          </a:p>
          <a:p>
            <a:r>
              <a:rPr lang="fr-FR" dirty="0" err="1" smtClean="0"/>
              <a:t>als</a:t>
            </a:r>
            <a:r>
              <a:rPr lang="fr-FR" dirty="0" smtClean="0"/>
              <a:t> u </a:t>
            </a:r>
            <a:r>
              <a:rPr lang="fr-FR" dirty="0" err="1" smtClean="0"/>
              <a:t>een</a:t>
            </a:r>
            <a:r>
              <a:rPr lang="fr-FR" dirty="0" smtClean="0"/>
              <a:t> </a:t>
            </a:r>
            <a:r>
              <a:rPr lang="fr-FR" dirty="0" err="1" smtClean="0"/>
              <a:t>afbeelding</a:t>
            </a:r>
            <a:r>
              <a:rPr lang="fr-FR" dirty="0" smtClean="0"/>
              <a:t> </a:t>
            </a:r>
            <a:r>
              <a:rPr lang="fr-FR" dirty="0" err="1" smtClean="0"/>
              <a:t>wilt</a:t>
            </a:r>
            <a:r>
              <a:rPr lang="fr-FR" dirty="0" smtClean="0"/>
              <a:t> </a:t>
            </a:r>
            <a:r>
              <a:rPr lang="fr-FR" dirty="0" err="1" smtClean="0"/>
              <a:t>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fr-FR" smtClean="0"/>
              <a:t>Titelstijl van model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smtClean="0"/>
              <a:t> </a:t>
            </a:r>
            <a:r>
              <a:rPr lang="nl-BE" b="1" smtClean="0"/>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9/05/2017</a:t>
            </a:fld>
            <a:r>
              <a:rPr lang="nl-BE" smtClean="0"/>
              <a:t> </a:t>
            </a:r>
            <a:r>
              <a:rPr lang="nl-BE" b="1" smtClean="0"/>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a:latin typeface="Calibri"/>
                <a:cs typeface="Calibri"/>
              </a:defRPr>
            </a:lvl1pPr>
          </a:lstStyle>
          <a:p>
            <a:r>
              <a:rPr lang="fr-FR" dirty="0" err="1" smtClean="0"/>
              <a:t>Titelstijl</a:t>
            </a:r>
            <a:r>
              <a:rPr lang="fr-FR" dirty="0" smtClean="0"/>
              <a:t> van model </a:t>
            </a:r>
            <a:r>
              <a:rPr lang="fr-FR" dirty="0" err="1" smtClean="0"/>
              <a:t>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Calibri"/>
                <a:cs typeface="Calibri"/>
              </a:defRPr>
            </a:lvl1pPr>
            <a:lvl2pPr>
              <a:lnSpc>
                <a:spcPct val="90000"/>
              </a:lnSpc>
              <a:buSzPct val="75000"/>
              <a:buFontTx/>
              <a:buBlip>
                <a:blip r:embed="rId3"/>
              </a:buBlip>
              <a:defRPr sz="2200">
                <a:solidFill>
                  <a:schemeClr val="bg1">
                    <a:lumMod val="50000"/>
                  </a:schemeClr>
                </a:solidFill>
                <a:latin typeface="Calibri"/>
                <a:cs typeface="Calibri"/>
              </a:defRPr>
            </a:lvl2pPr>
            <a:lvl3pPr>
              <a:lnSpc>
                <a:spcPct val="90000"/>
              </a:lnSpc>
              <a:buSzPct val="85000"/>
              <a:defRPr>
                <a:latin typeface="Calibri"/>
                <a:cs typeface="Calibri"/>
              </a:defRPr>
            </a:lvl3pPr>
            <a:lvl4pPr>
              <a:lnSpc>
                <a:spcPct val="90000"/>
              </a:lnSpc>
              <a:defRPr>
                <a:latin typeface="Calibri"/>
                <a:cs typeface="Calibri"/>
              </a:defRPr>
            </a:lvl4pPr>
            <a:lvl5pPr>
              <a:lnSpc>
                <a:spcPct val="90000"/>
              </a:lnSpc>
              <a:defRPr>
                <a:latin typeface="Calibri"/>
                <a:cs typeface="Calibri"/>
              </a:defRPr>
            </a:lvl5pPr>
          </a:lstStyle>
          <a:p>
            <a:pPr lvl="0"/>
            <a:r>
              <a:rPr lang="fr-FR" dirty="0" err="1" smtClean="0"/>
              <a:t>Klik</a:t>
            </a:r>
            <a:r>
              <a:rPr lang="fr-FR" dirty="0" smtClean="0"/>
              <a:t> om de </a:t>
            </a:r>
            <a:r>
              <a:rPr lang="fr-FR" dirty="0" err="1" smtClean="0"/>
              <a:t>tekststijl</a:t>
            </a:r>
            <a:r>
              <a:rPr lang="fr-FR" dirty="0" smtClean="0"/>
              <a:t> van </a:t>
            </a:r>
            <a:r>
              <a:rPr lang="fr-FR" dirty="0" err="1" smtClean="0"/>
              <a:t>het</a:t>
            </a:r>
            <a:r>
              <a:rPr lang="fr-FR" dirty="0" smtClean="0"/>
              <a:t> model te </a:t>
            </a:r>
            <a:r>
              <a:rPr lang="fr-FR" dirty="0" err="1" smtClean="0"/>
              <a:t>bewerken</a:t>
            </a:r>
            <a:endParaRPr lang="fr-FR" dirty="0" smtClean="0"/>
          </a:p>
          <a:p>
            <a:pPr lvl="1"/>
            <a:r>
              <a:rPr lang="fr-FR" dirty="0" err="1" smtClean="0"/>
              <a:t>Tweede</a:t>
            </a:r>
            <a:r>
              <a:rPr lang="fr-FR" dirty="0" smtClean="0"/>
              <a:t> niveau</a:t>
            </a:r>
          </a:p>
          <a:p>
            <a:pPr lvl="2"/>
            <a:r>
              <a:rPr lang="fr-FR" dirty="0" err="1" smtClean="0"/>
              <a:t>Derde</a:t>
            </a:r>
            <a:r>
              <a:rPr lang="fr-FR" dirty="0" smtClean="0"/>
              <a:t> niveau</a:t>
            </a:r>
          </a:p>
          <a:p>
            <a:pPr lvl="3"/>
            <a:r>
              <a:rPr lang="fr-FR" dirty="0" err="1" smtClean="0"/>
              <a:t>Vierde</a:t>
            </a:r>
            <a:r>
              <a:rPr lang="fr-FR" dirty="0" smtClean="0"/>
              <a:t> niveau</a:t>
            </a:r>
          </a:p>
          <a:p>
            <a:pPr lvl="4"/>
            <a:r>
              <a:rPr lang="fr-FR" dirty="0" err="1" smtClean="0"/>
              <a:t>Vijfde</a:t>
            </a:r>
            <a:r>
              <a:rPr lang="fr-FR" dirty="0" smtClean="0"/>
              <a:t>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7851337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2.png"/><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19" Type="http://schemas.openxmlformats.org/officeDocument/2006/relationships/image" Target="../media/image4.png"/><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image" Target="../media/image2.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image" Target="../media/image1.png"/><Relationship Id="rId2" Type="http://schemas.openxmlformats.org/officeDocument/2006/relationships/slideLayout" Target="../slideLayouts/slideLayout30.xml"/><Relationship Id="rId16" Type="http://schemas.openxmlformats.org/officeDocument/2006/relationships/theme" Target="../theme/theme3.xml"/><Relationship Id="rId20" Type="http://schemas.openxmlformats.org/officeDocument/2006/relationships/image" Target="../media/image4.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image" Target="../media/image3.png"/><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image" Target="../media/image2.png"/><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image" Target="../media/image1.png"/><Relationship Id="rId2" Type="http://schemas.openxmlformats.org/officeDocument/2006/relationships/slideLayout" Target="../slideLayouts/slideLayout45.xml"/><Relationship Id="rId16" Type="http://schemas.openxmlformats.org/officeDocument/2006/relationships/theme" Target="../theme/theme4.xml"/><Relationship Id="rId20" Type="http://schemas.openxmlformats.org/officeDocument/2006/relationships/image" Target="../media/image4.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19" Type="http://schemas.openxmlformats.org/officeDocument/2006/relationships/image" Target="../media/image3.png"/><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smtClean="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9/05/2017</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 </a:t>
            </a:r>
            <a:endParaRPr lang="nl-BE" dirty="0" smtClean="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756" r:id="rId2"/>
    <p:sldLayoutId id="2147483677" r:id="rId3"/>
    <p:sldLayoutId id="2147483676" r:id="rId4"/>
    <p:sldLayoutId id="2147483683" r:id="rId5"/>
    <p:sldLayoutId id="2147483684" r:id="rId6"/>
    <p:sldLayoutId id="2147483687" r:id="rId7"/>
    <p:sldLayoutId id="2147483688" r:id="rId8"/>
    <p:sldLayoutId id="2147483689" r:id="rId9"/>
    <p:sldLayoutId id="2147483691" r:id="rId10"/>
    <p:sldLayoutId id="2147483674" r:id="rId11"/>
    <p:sldLayoutId id="2147483652" r:id="rId12"/>
    <p:sldLayoutId id="2147483682" r:id="rId13"/>
    <p:sldLayoutId id="2147483743" r:id="rId14"/>
  </p:sldLayoutIdLst>
  <p:timing>
    <p:tnLst>
      <p:par>
        <p:cTn id="1" dur="indefinite" restart="never" nodeType="tmRoot"/>
      </p:par>
    </p:tnLst>
  </p:timing>
  <p:txStyles>
    <p:titleStyle>
      <a:lvl1pPr algn="l" defTabSz="914400" rtl="0" eaLnBrk="1" latinLnBrk="0" hangingPunct="1">
        <a:lnSpc>
          <a:spcPts val="3800"/>
        </a:lnSpc>
        <a:spcBef>
          <a:spcPct val="0"/>
        </a:spcBef>
        <a:buNone/>
        <a:defRPr sz="3700" b="1" kern="1200">
          <a:solidFill>
            <a:schemeClr val="tx1"/>
          </a:solidFill>
          <a:latin typeface="Calibri" panose="020F0502020204030204" pitchFamily="34" charset="0"/>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smtClean="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solidFill>
                  <a:srgbClr val="373636">
                    <a:tint val="75000"/>
                  </a:srgbClr>
                </a:solidFill>
              </a:rPr>
              <a:pPr/>
              <a:t>9/05/2017</a:t>
            </a:fld>
            <a:endParaRPr lang="nl-BE" dirty="0">
              <a:solidFill>
                <a:srgbClr val="373636">
                  <a:tint val="75000"/>
                </a:srgbClr>
              </a:solidFill>
            </a:endParaRPr>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solidFill>
                <a:srgbClr val="373636">
                  <a:tint val="75000"/>
                </a:srgbClr>
              </a:solidFill>
            </a:endParaRPr>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solidFill>
                  <a:srgbClr val="373636">
                    <a:tint val="75000"/>
                  </a:srgbClr>
                </a:solidFill>
              </a:rPr>
              <a:pPr/>
              <a:t>‹nr.›</a:t>
            </a:fld>
            <a:endParaRPr lang="nl-BE" dirty="0">
              <a:solidFill>
                <a:srgbClr val="373636">
                  <a:tint val="75000"/>
                </a:srgbClr>
              </a:solidFill>
            </a:endParaRPr>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 </a:t>
            </a:r>
            <a:endParaRPr lang="nl-BE" dirty="0" smtClean="0"/>
          </a:p>
          <a:p>
            <a:pPr lvl="4"/>
            <a:endParaRPr lang="nl-BE" dirty="0"/>
          </a:p>
        </p:txBody>
      </p:sp>
    </p:spTree>
    <p:extLst>
      <p:ext uri="{BB962C8B-B14F-4D97-AF65-F5344CB8AC3E}">
        <p14:creationId xmlns:p14="http://schemas.microsoft.com/office/powerpoint/2010/main" val="88355787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7" r:id="rId9"/>
    <p:sldLayoutId id="2147483768" r:id="rId10"/>
    <p:sldLayoutId id="2147483769" r:id="rId11"/>
    <p:sldLayoutId id="2147483770" r:id="rId12"/>
    <p:sldLayoutId id="2147483771" r:id="rId13"/>
    <p:sldLayoutId id="2147483772" r:id="rId14"/>
  </p:sldLayoutIdLst>
  <p:timing>
    <p:tnLst>
      <p:par>
        <p:cTn id="1" dur="indefinite" restart="never" nodeType="tmRoot"/>
      </p:par>
    </p:tnLst>
  </p:timing>
  <p:txStyles>
    <p:titleStyle>
      <a:lvl1pPr algn="l" defTabSz="914400" rtl="0" eaLnBrk="1" latinLnBrk="0" hangingPunct="1">
        <a:lnSpc>
          <a:spcPts val="3800"/>
        </a:lnSpc>
        <a:spcBef>
          <a:spcPct val="0"/>
        </a:spcBef>
        <a:buNone/>
        <a:defRPr sz="3700" b="0" kern="1200">
          <a:solidFill>
            <a:schemeClr val="tx1"/>
          </a:solidFill>
          <a:latin typeface="+mj-lt"/>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FlandersArtSans-Regular" panose="00000500000000000000" pitchFamily="2" charset="0"/>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FlandersArtSans-Regular" panose="00000500000000000000" pitchFamily="2" charset="0"/>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FlandersArtSans-Regular" panose="00000500000000000000" pitchFamily="2" charset="0"/>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FlandersArtSans-Regular" panose="00000500000000000000" pitchFamily="2" charset="0"/>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FlandersArtSans-Regular" panose="00000500000000000000" pitchFamily="2" charset="0"/>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smtClean="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solidFill>
                  <a:srgbClr val="373636">
                    <a:tint val="75000"/>
                  </a:srgbClr>
                </a:solidFill>
              </a:rPr>
              <a:pPr/>
              <a:t>9/05/2017</a:t>
            </a:fld>
            <a:endParaRPr lang="nl-BE" dirty="0">
              <a:solidFill>
                <a:srgbClr val="373636">
                  <a:tint val="75000"/>
                </a:srgbClr>
              </a:solidFill>
            </a:endParaRPr>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solidFill>
                <a:srgbClr val="373636">
                  <a:tint val="75000"/>
                </a:srgbClr>
              </a:solidFill>
            </a:endParaRPr>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solidFill>
                  <a:srgbClr val="373636">
                    <a:tint val="75000"/>
                  </a:srgbClr>
                </a:solidFill>
              </a:rPr>
              <a:pPr/>
              <a:t>‹nr.›</a:t>
            </a:fld>
            <a:endParaRPr lang="nl-BE" dirty="0">
              <a:solidFill>
                <a:srgbClr val="373636">
                  <a:tint val="75000"/>
                </a:srgbClr>
              </a:solidFill>
            </a:endParaRPr>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 </a:t>
            </a:r>
            <a:endParaRPr lang="nl-BE" dirty="0" smtClean="0"/>
          </a:p>
          <a:p>
            <a:pPr lvl="4"/>
            <a:endParaRPr lang="nl-BE" dirty="0"/>
          </a:p>
        </p:txBody>
      </p:sp>
    </p:spTree>
    <p:extLst>
      <p:ext uri="{BB962C8B-B14F-4D97-AF65-F5344CB8AC3E}">
        <p14:creationId xmlns:p14="http://schemas.microsoft.com/office/powerpoint/2010/main" val="322991840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Lst>
  <p:timing>
    <p:tnLst>
      <p:par>
        <p:cTn id="1" dur="indefinite" restart="never" nodeType="tmRoot"/>
      </p:par>
    </p:tnLst>
  </p:timing>
  <p:txStyles>
    <p:titleStyle>
      <a:lvl1pPr algn="l" defTabSz="914400" rtl="0" eaLnBrk="1" latinLnBrk="0" hangingPunct="1">
        <a:lnSpc>
          <a:spcPts val="3800"/>
        </a:lnSpc>
        <a:spcBef>
          <a:spcPct val="0"/>
        </a:spcBef>
        <a:buNone/>
        <a:defRPr sz="3700" b="0" kern="1200">
          <a:solidFill>
            <a:schemeClr val="tx1"/>
          </a:solidFill>
          <a:latin typeface="+mj-lt"/>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7"/>
        </a:buBlip>
        <a:tabLst/>
        <a:defRPr sz="2200" kern="1200" spc="0" baseline="0">
          <a:solidFill>
            <a:schemeClr val="tx1"/>
          </a:solidFill>
          <a:latin typeface="FlandersArtSans-Regular" panose="00000500000000000000" pitchFamily="2" charset="0"/>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8"/>
        </a:buBlip>
        <a:tabLst/>
        <a:defRPr sz="2200" kern="1200" spc="0" baseline="0">
          <a:solidFill>
            <a:srgbClr val="9B9B9B"/>
          </a:solidFill>
          <a:latin typeface="FlandersArtSans-Regular" panose="00000500000000000000" pitchFamily="2" charset="0"/>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9"/>
        </a:buBlip>
        <a:tabLst/>
        <a:defRPr sz="2000" kern="1200" spc="0" baseline="0">
          <a:solidFill>
            <a:schemeClr val="tx1"/>
          </a:solidFill>
          <a:latin typeface="FlandersArtSans-Regular" panose="00000500000000000000" pitchFamily="2" charset="0"/>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20"/>
        </a:buBlip>
        <a:tabLst/>
        <a:defRPr sz="2000" kern="1200" spc="0" baseline="0">
          <a:solidFill>
            <a:schemeClr val="tx1"/>
          </a:solidFill>
          <a:latin typeface="FlandersArtSans-Regular" panose="00000500000000000000" pitchFamily="2" charset="0"/>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7"/>
        </a:buBlip>
        <a:tabLst/>
        <a:defRPr sz="2000" kern="1200" spc="0" baseline="0">
          <a:solidFill>
            <a:schemeClr val="tx1"/>
          </a:solidFill>
          <a:latin typeface="FlandersArtSans-Regular" panose="00000500000000000000" pitchFamily="2" charset="0"/>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smtClean="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solidFill>
                  <a:srgbClr val="373636">
                    <a:tint val="75000"/>
                  </a:srgbClr>
                </a:solidFill>
              </a:rPr>
              <a:pPr/>
              <a:t>9/05/2017</a:t>
            </a:fld>
            <a:endParaRPr lang="nl-BE" dirty="0">
              <a:solidFill>
                <a:srgbClr val="373636">
                  <a:tint val="75000"/>
                </a:srgbClr>
              </a:solidFill>
            </a:endParaRPr>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solidFill>
                <a:srgbClr val="373636">
                  <a:tint val="75000"/>
                </a:srgbClr>
              </a:solidFill>
            </a:endParaRPr>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solidFill>
                  <a:srgbClr val="373636">
                    <a:tint val="75000"/>
                  </a:srgbClr>
                </a:solidFill>
              </a:rPr>
              <a:pPr/>
              <a:t>‹nr.›</a:t>
            </a:fld>
            <a:endParaRPr lang="nl-BE" dirty="0">
              <a:solidFill>
                <a:srgbClr val="373636">
                  <a:tint val="75000"/>
                </a:srgbClr>
              </a:solidFill>
            </a:endParaRPr>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 </a:t>
            </a:r>
            <a:endParaRPr lang="nl-BE" dirty="0" smtClean="0"/>
          </a:p>
          <a:p>
            <a:pPr lvl="4"/>
            <a:endParaRPr lang="nl-BE" dirty="0"/>
          </a:p>
        </p:txBody>
      </p:sp>
    </p:spTree>
    <p:extLst>
      <p:ext uri="{BB962C8B-B14F-4D97-AF65-F5344CB8AC3E}">
        <p14:creationId xmlns:p14="http://schemas.microsoft.com/office/powerpoint/2010/main" val="1645443515"/>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Lst>
  <p:timing>
    <p:tnLst>
      <p:par>
        <p:cTn id="1" dur="indefinite" restart="never" nodeType="tmRoot"/>
      </p:par>
    </p:tnLst>
  </p:timing>
  <p:txStyles>
    <p:titleStyle>
      <a:lvl1pPr algn="l" defTabSz="914400" rtl="0" eaLnBrk="1" latinLnBrk="0" hangingPunct="1">
        <a:lnSpc>
          <a:spcPts val="3800"/>
        </a:lnSpc>
        <a:spcBef>
          <a:spcPct val="0"/>
        </a:spcBef>
        <a:buNone/>
        <a:defRPr sz="3700" b="0" kern="1200">
          <a:solidFill>
            <a:schemeClr val="tx1"/>
          </a:solidFill>
          <a:latin typeface="+mj-lt"/>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7"/>
        </a:buBlip>
        <a:tabLst/>
        <a:defRPr sz="2200" kern="1200" spc="0" baseline="0">
          <a:solidFill>
            <a:schemeClr val="tx1"/>
          </a:solidFill>
          <a:latin typeface="FlandersArtSans-Regular" panose="00000500000000000000" pitchFamily="2" charset="0"/>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8"/>
        </a:buBlip>
        <a:tabLst/>
        <a:defRPr sz="2200" kern="1200" spc="0" baseline="0">
          <a:solidFill>
            <a:srgbClr val="9B9B9B"/>
          </a:solidFill>
          <a:latin typeface="FlandersArtSans-Regular" panose="00000500000000000000" pitchFamily="2" charset="0"/>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9"/>
        </a:buBlip>
        <a:tabLst/>
        <a:defRPr sz="2000" kern="1200" spc="0" baseline="0">
          <a:solidFill>
            <a:schemeClr val="tx1"/>
          </a:solidFill>
          <a:latin typeface="FlandersArtSans-Regular" panose="00000500000000000000" pitchFamily="2" charset="0"/>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20"/>
        </a:buBlip>
        <a:tabLst/>
        <a:defRPr sz="2000" kern="1200" spc="0" baseline="0">
          <a:solidFill>
            <a:schemeClr val="tx1"/>
          </a:solidFill>
          <a:latin typeface="FlandersArtSans-Regular" panose="00000500000000000000" pitchFamily="2" charset="0"/>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7"/>
        </a:buBlip>
        <a:tabLst/>
        <a:defRPr sz="2000" kern="1200" spc="0" baseline="0">
          <a:solidFill>
            <a:schemeClr val="tx1"/>
          </a:solidFill>
          <a:latin typeface="FlandersArtSans-Regular" panose="00000500000000000000" pitchFamily="2" charset="0"/>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www.ejustice.just.fgov.be/cgi_loi/change_lg.pl?language=nl&amp;la=N&amp;cn=1978070301&amp;table_name=wet"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9.jp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0.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5.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documenten.onderwijspersoneel@ond.vlaanderen.be" TargetMode="External"/><Relationship Id="rId2" Type="http://schemas.openxmlformats.org/officeDocument/2006/relationships/notesSlide" Target="../notesSlides/notesSlide36.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9.jp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4.xml"/><Relationship Id="rId1" Type="http://schemas.openxmlformats.org/officeDocument/2006/relationships/slideLayout" Target="../slideLayouts/slideLayout37.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5.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6.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7.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9.jpg"/><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2.png"/></Relationships>
</file>

<file path=ppt/slides/_rels/slide6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9.jpg"/><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61.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68.xml.rels><?xml version="1.0" encoding="UTF-8" standalone="yes"?>
<Relationships xmlns="http://schemas.openxmlformats.org/package/2006/relationships"><Relationship Id="rId3" Type="http://schemas.openxmlformats.org/officeDocument/2006/relationships/hyperlink" Target="mailto:Ivan.Foubert@ond.vlaanderen.be" TargetMode="External"/><Relationship Id="rId2" Type="http://schemas.openxmlformats.org/officeDocument/2006/relationships/hyperlink" Target="mailto:Sandrine.Killemaes@ond.vlaanderen.be" TargetMode="External"/><Relationship Id="rId1" Type="http://schemas.openxmlformats.org/officeDocument/2006/relationships/slideLayout" Target="../slideLayouts/slideLayout9.xml"/><Relationship Id="rId5" Type="http://schemas.openxmlformats.org/officeDocument/2006/relationships/image" Target="../media/image12.png"/><Relationship Id="rId4" Type="http://schemas.openxmlformats.org/officeDocument/2006/relationships/hyperlink" Target="mailto:Dave.Bonte@ond.vlaanderen.b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Decreet rechtspositie</a:t>
            </a:r>
            <a:br>
              <a:rPr lang="nl-BE" dirty="0" smtClean="0"/>
            </a:br>
            <a:r>
              <a:rPr lang="nl-BE" dirty="0" smtClean="0"/>
              <a:t>basiseducatie</a:t>
            </a:r>
            <a:endParaRPr lang="nl-BE" dirty="0"/>
          </a:p>
        </p:txBody>
      </p:sp>
      <p:sp>
        <p:nvSpPr>
          <p:cNvPr id="3" name="Ondertitel 2"/>
          <p:cNvSpPr>
            <a:spLocks noGrp="1"/>
          </p:cNvSpPr>
          <p:nvPr>
            <p:ph type="subTitle" idx="1"/>
          </p:nvPr>
        </p:nvSpPr>
        <p:spPr/>
        <p:txBody>
          <a:bodyPr/>
          <a:lstStyle/>
          <a:p>
            <a:r>
              <a:rPr lang="nl-BE" dirty="0" smtClean="0"/>
              <a:t>Voorziene inwerkingtreding: 01/01/2018</a:t>
            </a:r>
            <a:endParaRPr lang="nl-BE" dirty="0"/>
          </a:p>
        </p:txBody>
      </p:sp>
      <p:sp>
        <p:nvSpPr>
          <p:cNvPr id="4" name="Tijdelijke aanduiding voor inhoud 3"/>
          <p:cNvSpPr>
            <a:spLocks noGrp="1"/>
          </p:cNvSpPr>
          <p:nvPr>
            <p:ph idx="12"/>
          </p:nvPr>
        </p:nvSpPr>
        <p:spPr/>
        <p:txBody>
          <a:bodyPr/>
          <a:lstStyle/>
          <a:p>
            <a:r>
              <a:rPr lang="nl-BE" dirty="0" smtClean="0"/>
              <a:t> </a:t>
            </a:r>
            <a:endParaRPr lang="nl-BE" dirty="0"/>
          </a:p>
        </p:txBody>
      </p:sp>
      <p:pic>
        <p:nvPicPr>
          <p:cNvPr id="8" name="Afbeelding 7"/>
          <p:cNvPicPr>
            <a:picLocks noChangeAspect="1"/>
          </p:cNvPicPr>
          <p:nvPr/>
        </p:nvPicPr>
        <p:blipFill>
          <a:blip r:embed="rId3"/>
          <a:stretch>
            <a:fillRect/>
          </a:stretch>
        </p:blipFill>
        <p:spPr>
          <a:xfrm>
            <a:off x="4011125" y="733259"/>
            <a:ext cx="2332525" cy="4177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Toepassingsgebied DRP BE</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Een CBE kan daarnaast ook recht hebben op een aantal niet-organieke middelen</a:t>
            </a:r>
          </a:p>
          <a:p>
            <a:pPr lvl="1"/>
            <a:r>
              <a:rPr lang="nl-BE" dirty="0"/>
              <a:t>Betreft ook VTE </a:t>
            </a:r>
            <a:r>
              <a:rPr lang="nl-BE" dirty="0" smtClean="0"/>
              <a:t>en/of </a:t>
            </a:r>
            <a:r>
              <a:rPr lang="nl-BE" dirty="0"/>
              <a:t>punten vanuit de overheid maar van tijdelijke aard</a:t>
            </a:r>
          </a:p>
          <a:p>
            <a:pPr lvl="1"/>
            <a:r>
              <a:rPr lang="nl-BE" dirty="0"/>
              <a:t>Geen vaste benoemingen mogelijk</a:t>
            </a:r>
          </a:p>
          <a:p>
            <a:pPr lvl="1"/>
            <a:r>
              <a:rPr lang="nl-BE" dirty="0"/>
              <a:t>Wel bezoldiging via AHOVOKS</a:t>
            </a:r>
          </a:p>
          <a:p>
            <a:pPr lvl="1"/>
            <a:r>
              <a:rPr lang="nl-BE" dirty="0"/>
              <a:t>Voorbeelden</a:t>
            </a:r>
          </a:p>
          <a:p>
            <a:pPr lvl="2"/>
            <a:r>
              <a:rPr lang="nl-BE" dirty="0"/>
              <a:t>Extra subsidiëringen </a:t>
            </a:r>
            <a:r>
              <a:rPr lang="nl-BE" dirty="0" smtClean="0"/>
              <a:t>NT2 (inburgering en verhoogde taalvereiste)</a:t>
            </a:r>
            <a:endParaRPr lang="nl-BE" dirty="0"/>
          </a:p>
          <a:p>
            <a:pPr lvl="2"/>
            <a:r>
              <a:rPr lang="nl-BE" dirty="0"/>
              <a:t>Projectfinanciering gecombineerd onderwijs</a:t>
            </a:r>
          </a:p>
          <a:p>
            <a:r>
              <a:rPr lang="nl-BE" dirty="0" smtClean="0"/>
              <a:t>Zowel </a:t>
            </a:r>
            <a:r>
              <a:rPr lang="nl-BE" dirty="0"/>
              <a:t>bij aanstellingen op organieke als op niet-organieke middelen is het DRP BE van toepassing</a:t>
            </a:r>
          </a:p>
        </p:txBody>
      </p:sp>
      <p:pic>
        <p:nvPicPr>
          <p:cNvPr id="4" name="Afbeelding 3"/>
          <p:cNvPicPr>
            <a:picLocks noChangeAspect="1"/>
          </p:cNvPicPr>
          <p:nvPr/>
        </p:nvPicPr>
        <p:blipFill>
          <a:blip r:embed="rId3"/>
          <a:stretch>
            <a:fillRect/>
          </a:stretch>
        </p:blipFill>
        <p:spPr>
          <a:xfrm>
            <a:off x="4075077" y="6082266"/>
            <a:ext cx="2274005" cy="408467"/>
          </a:xfrm>
          <a:prstGeom prst="rect">
            <a:avLst/>
          </a:prstGeom>
        </p:spPr>
      </p:pic>
    </p:spTree>
    <p:extLst>
      <p:ext uri="{BB962C8B-B14F-4D97-AF65-F5344CB8AC3E}">
        <p14:creationId xmlns:p14="http://schemas.microsoft.com/office/powerpoint/2010/main" val="3631722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Toepassingsgebied DRP BE</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Personeelsleden Werkingsbudget (PWB)</a:t>
            </a:r>
          </a:p>
          <a:p>
            <a:pPr lvl="1"/>
            <a:r>
              <a:rPr lang="nl-BE" dirty="0" smtClean="0"/>
              <a:t>Ruim gedefinieerd voor basiseducatie: ‘werkingsmiddelen </a:t>
            </a:r>
            <a:r>
              <a:rPr lang="nl-BE" u="sng" dirty="0" smtClean="0"/>
              <a:t>of andere middelen</a:t>
            </a:r>
            <a:r>
              <a:rPr lang="nl-BE" dirty="0" smtClean="0"/>
              <a:t>’.</a:t>
            </a:r>
          </a:p>
          <a:p>
            <a:pPr lvl="1"/>
            <a:r>
              <a:rPr lang="nl-BE" dirty="0" smtClean="0"/>
              <a:t>Vallen onder de bepalingen van het DRP BE	</a:t>
            </a:r>
          </a:p>
          <a:p>
            <a:pPr lvl="1"/>
            <a:r>
              <a:rPr lang="nl-BE" dirty="0" smtClean="0"/>
              <a:t>Steeds als tijdelijk personeelslid</a:t>
            </a:r>
          </a:p>
          <a:p>
            <a:pPr lvl="1"/>
            <a:r>
              <a:rPr lang="nl-BE" dirty="0" smtClean="0"/>
              <a:t>Bouwen dus rechten op binnen het statuut BE</a:t>
            </a:r>
          </a:p>
          <a:p>
            <a:pPr lvl="1"/>
            <a:r>
              <a:rPr lang="nl-BE" dirty="0" smtClean="0"/>
              <a:t>Bezoldiging gebeurt via het werkstation (AHOVOKS)</a:t>
            </a:r>
          </a:p>
          <a:p>
            <a:pPr marL="288000" lvl="1" indent="0">
              <a:buNone/>
            </a:pPr>
            <a:endParaRPr lang="nl-BE" u="sng" dirty="0" smtClean="0"/>
          </a:p>
          <a:p>
            <a:pPr marL="288000" lvl="1" indent="0">
              <a:buNone/>
            </a:pPr>
            <a:r>
              <a:rPr lang="nl-BE" i="1" u="sng" dirty="0" smtClean="0"/>
              <a:t>Voorbeeld</a:t>
            </a:r>
            <a:r>
              <a:rPr lang="nl-BE" i="1" dirty="0" smtClean="0"/>
              <a:t>: CBE beschikt over middelen van stad of gemeente: centrumbestuur richt een PWB- betrekking op waarin het personeelslid ook rechten zal opbouwen als tijdelijk personeelslid binnen het DRP BE. </a:t>
            </a:r>
            <a:endParaRPr lang="nl-BE" i="1" dirty="0"/>
          </a:p>
          <a:p>
            <a:pPr lvl="1"/>
            <a:endParaRPr lang="nl-BE" dirty="0"/>
          </a:p>
        </p:txBody>
      </p:sp>
      <p:pic>
        <p:nvPicPr>
          <p:cNvPr id="4" name="Afbeelding 3"/>
          <p:cNvPicPr>
            <a:picLocks noChangeAspect="1"/>
          </p:cNvPicPr>
          <p:nvPr/>
        </p:nvPicPr>
        <p:blipFill>
          <a:blip r:embed="rId3"/>
          <a:stretch>
            <a:fillRect/>
          </a:stretch>
        </p:blipFill>
        <p:spPr>
          <a:xfrm>
            <a:off x="4109367" y="6105126"/>
            <a:ext cx="2274005" cy="408467"/>
          </a:xfrm>
          <a:prstGeom prst="rect">
            <a:avLst/>
          </a:prstGeom>
        </p:spPr>
      </p:pic>
    </p:spTree>
    <p:extLst>
      <p:ext uri="{BB962C8B-B14F-4D97-AF65-F5344CB8AC3E}">
        <p14:creationId xmlns:p14="http://schemas.microsoft.com/office/powerpoint/2010/main" val="2353930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Toepassingsgebied DRP BE</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Personeelsleden aangesteld met eigen middelen van het CBE, los van het PWB-stelsel</a:t>
            </a:r>
          </a:p>
          <a:p>
            <a:pPr lvl="1"/>
            <a:r>
              <a:rPr lang="nl-BE" dirty="0" smtClean="0"/>
              <a:t>Op contractuele basis</a:t>
            </a:r>
          </a:p>
          <a:p>
            <a:pPr lvl="1"/>
            <a:r>
              <a:rPr lang="nl-BE" dirty="0" smtClean="0"/>
              <a:t>Vallen NIET onder de bepalingen van het DRP BE</a:t>
            </a:r>
          </a:p>
          <a:p>
            <a:pPr lvl="1"/>
            <a:r>
              <a:rPr lang="nl-BE" dirty="0" smtClean="0"/>
              <a:t>Zijn onderhevig aan het </a:t>
            </a:r>
            <a:r>
              <a:rPr lang="nl-BE" dirty="0"/>
              <a:t>gemene arbeidsrecht </a:t>
            </a:r>
            <a:r>
              <a:rPr lang="nl-BE" dirty="0" smtClean="0"/>
              <a:t>(</a:t>
            </a:r>
            <a:r>
              <a:rPr lang="nl-BE" dirty="0" smtClean="0">
                <a:hlinkClick r:id="rId3"/>
              </a:rPr>
              <a:t>Wet </a:t>
            </a:r>
            <a:r>
              <a:rPr lang="nl-BE" dirty="0">
                <a:hlinkClick r:id="rId3"/>
              </a:rPr>
              <a:t>Arbeidsovereenkomsten van 3 juli 1978</a:t>
            </a:r>
            <a:r>
              <a:rPr lang="nl-BE" dirty="0"/>
              <a:t>)</a:t>
            </a:r>
          </a:p>
          <a:p>
            <a:pPr lvl="1"/>
            <a:endParaRPr lang="nl-BE" dirty="0"/>
          </a:p>
        </p:txBody>
      </p:sp>
      <p:pic>
        <p:nvPicPr>
          <p:cNvPr id="4" name="Afbeelding 3"/>
          <p:cNvPicPr>
            <a:picLocks noChangeAspect="1"/>
          </p:cNvPicPr>
          <p:nvPr/>
        </p:nvPicPr>
        <p:blipFill>
          <a:blip r:embed="rId4"/>
          <a:stretch>
            <a:fillRect/>
          </a:stretch>
        </p:blipFill>
        <p:spPr>
          <a:xfrm>
            <a:off x="4075077" y="6105126"/>
            <a:ext cx="2274005" cy="408467"/>
          </a:xfrm>
          <a:prstGeom prst="rect">
            <a:avLst/>
          </a:prstGeom>
        </p:spPr>
      </p:pic>
    </p:spTree>
    <p:extLst>
      <p:ext uri="{BB962C8B-B14F-4D97-AF65-F5344CB8AC3E}">
        <p14:creationId xmlns:p14="http://schemas.microsoft.com/office/powerpoint/2010/main" val="11907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Ambten en betrekkingen</a:t>
            </a:r>
            <a:endParaRPr lang="nl-BE" dirty="0">
              <a:solidFill>
                <a:srgbClr val="FFC000"/>
              </a:solidFill>
            </a:endParaRPr>
          </a:p>
        </p:txBody>
      </p:sp>
      <p:sp>
        <p:nvSpPr>
          <p:cNvPr id="3" name="Tijdelijke aanduiding voor inhoud 2"/>
          <p:cNvSpPr>
            <a:spLocks noGrp="1"/>
          </p:cNvSpPr>
          <p:nvPr>
            <p:ph sz="half" idx="1"/>
          </p:nvPr>
        </p:nvSpPr>
        <p:spPr>
          <a:xfrm>
            <a:off x="1296000" y="1947415"/>
            <a:ext cx="7416000" cy="3672000"/>
          </a:xfrm>
        </p:spPr>
        <p:txBody>
          <a:bodyPr/>
          <a:lstStyle/>
          <a:p>
            <a:r>
              <a:rPr lang="nl-BE" dirty="0" smtClean="0"/>
              <a:t>Ambten binnen de basiseducatie – soorten </a:t>
            </a:r>
          </a:p>
          <a:p>
            <a:pPr lvl="1"/>
            <a:endParaRPr lang="nl-BE" sz="1000" dirty="0"/>
          </a:p>
          <a:p>
            <a:pPr lvl="1"/>
            <a:r>
              <a:rPr lang="nl-BE" dirty="0"/>
              <a:t>Wervingsambten</a:t>
            </a:r>
          </a:p>
          <a:p>
            <a:pPr lvl="2"/>
            <a:r>
              <a:rPr lang="nl-BE" dirty="0"/>
              <a:t>Leraar </a:t>
            </a:r>
            <a:r>
              <a:rPr lang="nl-BE" dirty="0" smtClean="0"/>
              <a:t>basiseducatie</a:t>
            </a:r>
          </a:p>
          <a:p>
            <a:pPr lvl="2"/>
            <a:r>
              <a:rPr lang="nl-BE" dirty="0" smtClean="0"/>
              <a:t>Stafmedewerker</a:t>
            </a:r>
            <a:endParaRPr lang="nl-BE" dirty="0"/>
          </a:p>
          <a:p>
            <a:pPr lvl="2"/>
            <a:r>
              <a:rPr lang="nl-BE" dirty="0" smtClean="0"/>
              <a:t>Beleidsondersteunend administratief medewerker</a:t>
            </a:r>
            <a:endParaRPr lang="nl-BE" dirty="0"/>
          </a:p>
          <a:p>
            <a:pPr lvl="2"/>
            <a:r>
              <a:rPr lang="nl-BE" dirty="0" smtClean="0"/>
              <a:t>Uitvoerend administratief medewerker</a:t>
            </a:r>
          </a:p>
          <a:p>
            <a:pPr lvl="2"/>
            <a:r>
              <a:rPr lang="nl-BE" dirty="0" smtClean="0"/>
              <a:t>Ervaringsdeskundige in de armoede </a:t>
            </a:r>
            <a:endParaRPr lang="nl-BE" dirty="0"/>
          </a:p>
          <a:p>
            <a:pPr lvl="1"/>
            <a:r>
              <a:rPr lang="nl-BE" dirty="0" smtClean="0"/>
              <a:t>Selectieambt</a:t>
            </a:r>
            <a:endParaRPr lang="nl-BE" dirty="0"/>
          </a:p>
          <a:p>
            <a:pPr lvl="2"/>
            <a:r>
              <a:rPr lang="nl-BE"/>
              <a:t>Adjunct-directeur </a:t>
            </a:r>
            <a:endParaRPr lang="nl-BE" dirty="0" smtClean="0"/>
          </a:p>
          <a:p>
            <a:pPr lvl="1"/>
            <a:r>
              <a:rPr lang="nl-BE" dirty="0" smtClean="0"/>
              <a:t>Bevorderingsambten</a:t>
            </a:r>
            <a:endParaRPr lang="nl-BE" dirty="0"/>
          </a:p>
          <a:p>
            <a:pPr lvl="2"/>
            <a:r>
              <a:rPr lang="nl-BE" dirty="0" smtClean="0"/>
              <a:t>Directeur</a:t>
            </a:r>
            <a:endParaRPr lang="nl-BE" dirty="0"/>
          </a:p>
          <a:p>
            <a:pPr lvl="2"/>
            <a:endParaRPr lang="nl-BE" dirty="0"/>
          </a:p>
          <a:p>
            <a:pPr lvl="1"/>
            <a:endParaRPr lang="nl-BE" dirty="0"/>
          </a:p>
        </p:txBody>
      </p:sp>
      <p:pic>
        <p:nvPicPr>
          <p:cNvPr id="4" name="Afbeelding 3"/>
          <p:cNvPicPr>
            <a:picLocks noChangeAspect="1"/>
          </p:cNvPicPr>
          <p:nvPr/>
        </p:nvPicPr>
        <p:blipFill>
          <a:blip r:embed="rId3"/>
          <a:stretch>
            <a:fillRect/>
          </a:stretch>
        </p:blipFill>
        <p:spPr>
          <a:xfrm>
            <a:off x="4097937" y="6116556"/>
            <a:ext cx="2274005" cy="408467"/>
          </a:xfrm>
          <a:prstGeom prst="rect">
            <a:avLst/>
          </a:prstGeom>
        </p:spPr>
      </p:pic>
    </p:spTree>
    <p:extLst>
      <p:ext uri="{BB962C8B-B14F-4D97-AF65-F5344CB8AC3E}">
        <p14:creationId xmlns:p14="http://schemas.microsoft.com/office/powerpoint/2010/main" val="845948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Ambten en betrekkingen</a:t>
            </a:r>
            <a:endParaRPr lang="nl-BE" dirty="0">
              <a:solidFill>
                <a:srgbClr val="FFC000"/>
              </a:solidFill>
            </a:endParaRPr>
          </a:p>
        </p:txBody>
      </p:sp>
      <p:sp>
        <p:nvSpPr>
          <p:cNvPr id="3" name="Tijdelijke aanduiding voor inhoud 2"/>
          <p:cNvSpPr>
            <a:spLocks noGrp="1"/>
          </p:cNvSpPr>
          <p:nvPr>
            <p:ph sz="half" idx="1"/>
          </p:nvPr>
        </p:nvSpPr>
        <p:spPr>
          <a:xfrm>
            <a:off x="1201732" y="1476073"/>
            <a:ext cx="7416000" cy="4143061"/>
          </a:xfrm>
        </p:spPr>
        <p:txBody>
          <a:bodyPr/>
          <a:lstStyle/>
          <a:p>
            <a:r>
              <a:rPr lang="nl-BE" dirty="0" smtClean="0"/>
              <a:t>Betrekking: de concrete werkgelegenheid</a:t>
            </a:r>
          </a:p>
          <a:p>
            <a:pPr lvl="1"/>
            <a:r>
              <a:rPr lang="nl-BE" dirty="0" smtClean="0"/>
              <a:t>Elke aanstelling van een personeelslid gebeurt steeds in een betrekking: in een bepaald CBE, in een bepaald ambt en voor een bepaalde opdrachtbreuk</a:t>
            </a:r>
          </a:p>
          <a:p>
            <a:r>
              <a:rPr lang="nl-BE" dirty="0" smtClean="0"/>
              <a:t>Elke tijdelijke aanstelling wordt </a:t>
            </a:r>
            <a:r>
              <a:rPr lang="nl-BE" b="1" dirty="0" smtClean="0"/>
              <a:t>schriftelijk vastgelegd</a:t>
            </a:r>
            <a:r>
              <a:rPr lang="nl-BE" dirty="0" smtClean="0"/>
              <a:t>. De schriftelijke overeenkomst vermeldt</a:t>
            </a:r>
          </a:p>
          <a:p>
            <a:pPr lvl="1"/>
            <a:r>
              <a:rPr lang="nl-BE" dirty="0" smtClean="0"/>
              <a:t>Naam en adres van het CBE</a:t>
            </a:r>
          </a:p>
          <a:p>
            <a:pPr lvl="1"/>
            <a:r>
              <a:rPr lang="nl-BE" dirty="0" smtClean="0"/>
              <a:t>Identiteit van het personeelslid</a:t>
            </a:r>
          </a:p>
          <a:p>
            <a:pPr lvl="1"/>
            <a:r>
              <a:rPr lang="nl-BE" dirty="0" smtClean="0"/>
              <a:t>Het uit te oefenen ambt en de omvang van de opdracht</a:t>
            </a:r>
          </a:p>
          <a:p>
            <a:pPr lvl="1"/>
            <a:r>
              <a:rPr lang="nl-BE" dirty="0" smtClean="0"/>
              <a:t>Periode van aanstelling (+ eventueel titularis die vervangen wordt)</a:t>
            </a:r>
          </a:p>
          <a:p>
            <a:pPr lvl="1"/>
            <a:r>
              <a:rPr lang="nl-BE" dirty="0" smtClean="0"/>
              <a:t>Of het al dan niet gaat over een vacante betrekking</a:t>
            </a:r>
            <a:endParaRPr lang="nl-BE" dirty="0"/>
          </a:p>
          <a:p>
            <a:pPr lvl="1"/>
            <a:endParaRPr lang="nl-BE" dirty="0"/>
          </a:p>
        </p:txBody>
      </p:sp>
      <p:pic>
        <p:nvPicPr>
          <p:cNvPr id="4" name="Afbeelding 4"/>
          <p:cNvPicPr>
            <a:picLocks noChangeAspect="1"/>
          </p:cNvPicPr>
          <p:nvPr/>
        </p:nvPicPr>
        <p:blipFill>
          <a:blip r:embed="rId3"/>
          <a:stretch>
            <a:fillRect/>
          </a:stretch>
        </p:blipFill>
        <p:spPr>
          <a:xfrm>
            <a:off x="4075077" y="6134973"/>
            <a:ext cx="2274005" cy="408467"/>
          </a:xfrm>
          <a:prstGeom prst="rect">
            <a:avLst/>
          </a:prstGeom>
        </p:spPr>
      </p:pic>
    </p:spTree>
    <p:extLst>
      <p:ext uri="{BB962C8B-B14F-4D97-AF65-F5344CB8AC3E}">
        <p14:creationId xmlns:p14="http://schemas.microsoft.com/office/powerpoint/2010/main" val="2010403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Ambten en betrekkingen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Aanstellingsvoorwaarden</a:t>
            </a:r>
          </a:p>
          <a:p>
            <a:pPr lvl="1"/>
            <a:endParaRPr lang="nl-BE" dirty="0"/>
          </a:p>
          <a:p>
            <a:pPr lvl="1"/>
            <a:r>
              <a:rPr lang="nl-BE" dirty="0" smtClean="0"/>
              <a:t>Burgerlijke en politieke rechten genieten</a:t>
            </a:r>
          </a:p>
          <a:p>
            <a:pPr lvl="1"/>
            <a:r>
              <a:rPr lang="nl-BE" dirty="0" smtClean="0"/>
              <a:t>Van onberispelijk gedrag zijn</a:t>
            </a:r>
          </a:p>
          <a:p>
            <a:pPr lvl="1"/>
            <a:r>
              <a:rPr lang="nl-BE" dirty="0"/>
              <a:t>Onderdaan zijn van de EU of EVA (of afwijking genieten) </a:t>
            </a:r>
          </a:p>
          <a:p>
            <a:pPr lvl="1"/>
            <a:r>
              <a:rPr lang="nl-BE" dirty="0"/>
              <a:t>Geschikt bekwaamheidsbewijs </a:t>
            </a:r>
          </a:p>
          <a:p>
            <a:pPr lvl="1"/>
            <a:r>
              <a:rPr lang="nl-BE" dirty="0"/>
              <a:t>Voldoen aan vereisten inzake de onderwijstaal </a:t>
            </a:r>
          </a:p>
          <a:p>
            <a:pPr lvl="1"/>
            <a:r>
              <a:rPr lang="nl-BE" dirty="0"/>
              <a:t>Medisch geschikt zijn </a:t>
            </a:r>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75077" y="6105126"/>
            <a:ext cx="2274005" cy="408467"/>
          </a:xfrm>
          <a:prstGeom prst="rect">
            <a:avLst/>
          </a:prstGeom>
        </p:spPr>
      </p:pic>
    </p:spTree>
    <p:extLst>
      <p:ext uri="{BB962C8B-B14F-4D97-AF65-F5344CB8AC3E}">
        <p14:creationId xmlns:p14="http://schemas.microsoft.com/office/powerpoint/2010/main" val="28049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Aanstellingsvoorwaarden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Burgerlijke en politieke rechten genieten</a:t>
            </a:r>
          </a:p>
          <a:p>
            <a:pPr lvl="1"/>
            <a:endParaRPr lang="nl-BE" dirty="0"/>
          </a:p>
          <a:p>
            <a:pPr lvl="1"/>
            <a:r>
              <a:rPr lang="nl-BE" dirty="0"/>
              <a:t>Aan te tonen via uittreksel uit het strafregister (model 596.2 SV)</a:t>
            </a:r>
          </a:p>
          <a:p>
            <a:pPr lvl="2"/>
            <a:r>
              <a:rPr lang="nl-BE" dirty="0"/>
              <a:t>Gemeente waar personeelslid is gedomicilieerd</a:t>
            </a:r>
          </a:p>
          <a:p>
            <a:pPr lvl="1"/>
            <a:r>
              <a:rPr lang="nl-BE" dirty="0"/>
              <a:t>Indien het personeelslid niet is gedomicilieerd in België</a:t>
            </a:r>
          </a:p>
          <a:p>
            <a:pPr lvl="2"/>
            <a:r>
              <a:rPr lang="nl-BE" dirty="0"/>
              <a:t>Een gelijkwaardig document</a:t>
            </a:r>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86507" y="6105126"/>
            <a:ext cx="2274005" cy="408467"/>
          </a:xfrm>
          <a:prstGeom prst="rect">
            <a:avLst/>
          </a:prstGeom>
        </p:spPr>
      </p:pic>
    </p:spTree>
    <p:extLst>
      <p:ext uri="{BB962C8B-B14F-4D97-AF65-F5344CB8AC3E}">
        <p14:creationId xmlns:p14="http://schemas.microsoft.com/office/powerpoint/2010/main" val="3652993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Aanstellingsvoorwaarden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Onderdaan zijn van de EU of de EVA</a:t>
            </a:r>
          </a:p>
          <a:p>
            <a:pPr lvl="1"/>
            <a:endParaRPr lang="nl-BE" dirty="0"/>
          </a:p>
          <a:p>
            <a:pPr lvl="1"/>
            <a:r>
              <a:rPr lang="nl-BE" dirty="0"/>
              <a:t>Onderdanen van EU of EVA-lidstaat </a:t>
            </a:r>
            <a:r>
              <a:rPr lang="nl-BE" dirty="0" smtClean="0">
                <a:sym typeface="Wingdings" panose="05000000000000000000" pitchFamily="2" charset="2"/>
              </a:rPr>
              <a:t></a:t>
            </a:r>
            <a:r>
              <a:rPr lang="nl-BE" dirty="0" smtClean="0"/>
              <a:t> </a:t>
            </a:r>
            <a:r>
              <a:rPr lang="nl-BE" dirty="0"/>
              <a:t>voldoen aan nationaliteitsvoorwaarde</a:t>
            </a:r>
          </a:p>
          <a:p>
            <a:pPr lvl="1"/>
            <a:r>
              <a:rPr lang="nl-BE" dirty="0"/>
              <a:t>Onderdanen van andere landen </a:t>
            </a:r>
            <a:r>
              <a:rPr lang="nl-BE" dirty="0" smtClean="0">
                <a:sym typeface="Wingdings" panose="05000000000000000000" pitchFamily="2" charset="2"/>
              </a:rPr>
              <a:t> </a:t>
            </a:r>
            <a:r>
              <a:rPr lang="nl-BE" dirty="0" smtClean="0"/>
              <a:t> </a:t>
            </a:r>
            <a:r>
              <a:rPr lang="nl-BE" dirty="0"/>
              <a:t>moeten in het bezit zijn van een arbeidskaart en een afwijking op de nationaliteitsvereiste aanvragen</a:t>
            </a:r>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120797" y="6116556"/>
            <a:ext cx="2274005" cy="408467"/>
          </a:xfrm>
          <a:prstGeom prst="rect">
            <a:avLst/>
          </a:prstGeom>
        </p:spPr>
      </p:pic>
    </p:spTree>
    <p:extLst>
      <p:ext uri="{BB962C8B-B14F-4D97-AF65-F5344CB8AC3E}">
        <p14:creationId xmlns:p14="http://schemas.microsoft.com/office/powerpoint/2010/main" val="4217014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Aanstellingsvoorwaarden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Medisch geschikt zijn</a:t>
            </a:r>
          </a:p>
          <a:p>
            <a:pPr lvl="1"/>
            <a:endParaRPr lang="nl-BE" dirty="0"/>
          </a:p>
          <a:p>
            <a:pPr lvl="1"/>
            <a:r>
              <a:rPr lang="nl-BE" dirty="0"/>
              <a:t>Via een attest, afgeleverd door de huisarts</a:t>
            </a:r>
          </a:p>
          <a:p>
            <a:pPr lvl="1"/>
            <a:r>
              <a:rPr lang="nl-BE" dirty="0" smtClean="0"/>
              <a:t>Datum van opmaak is vereist op attest</a:t>
            </a: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63647" y="6105126"/>
            <a:ext cx="2274005" cy="408467"/>
          </a:xfrm>
          <a:prstGeom prst="rect">
            <a:avLst/>
          </a:prstGeom>
        </p:spPr>
      </p:pic>
    </p:spTree>
    <p:extLst>
      <p:ext uri="{BB962C8B-B14F-4D97-AF65-F5344CB8AC3E}">
        <p14:creationId xmlns:p14="http://schemas.microsoft.com/office/powerpoint/2010/main" val="1824345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Aanstellingsvoorwaarden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Beschikken over een geschikt bekwaamheidsbewijs</a:t>
            </a:r>
          </a:p>
          <a:p>
            <a:pPr lvl="1"/>
            <a:endParaRPr lang="nl-BE" dirty="0"/>
          </a:p>
          <a:p>
            <a:pPr lvl="1"/>
            <a:r>
              <a:rPr lang="nl-BE" dirty="0" smtClean="0"/>
              <a:t>Twee soorten van bekwaamheidsbewijzen</a:t>
            </a:r>
          </a:p>
          <a:p>
            <a:pPr lvl="2"/>
            <a:r>
              <a:rPr lang="nl-BE" dirty="0" smtClean="0"/>
              <a:t>Voldoend geacht bekwaamheidsbewijs (VO)</a:t>
            </a:r>
          </a:p>
          <a:p>
            <a:pPr lvl="2"/>
            <a:r>
              <a:rPr lang="nl-BE" dirty="0" smtClean="0"/>
              <a:t>Ander bekwaamheidsbewijs (AND)</a:t>
            </a:r>
          </a:p>
          <a:p>
            <a:pPr lvl="1"/>
            <a:endParaRPr lang="nl-BE" dirty="0"/>
          </a:p>
          <a:p>
            <a:pPr lvl="1"/>
            <a:r>
              <a:rPr lang="nl-BE" dirty="0" smtClean="0"/>
              <a:t>Bekwaamheidsbewijzen zijn vastgelegd op het niveau van het ambt</a:t>
            </a:r>
          </a:p>
          <a:p>
            <a:pPr marL="288000" lvl="1" indent="0">
              <a:buNone/>
            </a:pP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75077" y="6116556"/>
            <a:ext cx="2274005" cy="408467"/>
          </a:xfrm>
          <a:prstGeom prst="rect">
            <a:avLst/>
          </a:prstGeom>
        </p:spPr>
      </p:pic>
    </p:spTree>
    <p:extLst>
      <p:ext uri="{BB962C8B-B14F-4D97-AF65-F5344CB8AC3E}">
        <p14:creationId xmlns:p14="http://schemas.microsoft.com/office/powerpoint/2010/main" val="1324590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1296000" y="799200"/>
            <a:ext cx="7416000" cy="1116000"/>
          </a:xfrm>
        </p:spPr>
        <p:txBody>
          <a:bodyPr/>
          <a:lstStyle/>
          <a:p>
            <a:r>
              <a:rPr lang="nl-BE" dirty="0" smtClean="0">
                <a:solidFill>
                  <a:srgbClr val="FFC000"/>
                </a:solidFill>
              </a:rPr>
              <a:t>Dagindeling</a:t>
            </a:r>
            <a:endParaRPr lang="nl-BE" dirty="0">
              <a:solidFill>
                <a:srgbClr val="FFC000"/>
              </a:solidFill>
            </a:endParaRPr>
          </a:p>
        </p:txBody>
      </p:sp>
      <p:sp>
        <p:nvSpPr>
          <p:cNvPr id="10" name="Tijdelijke aanduiding voor inhoud 9"/>
          <p:cNvSpPr>
            <a:spLocks noGrp="1"/>
          </p:cNvSpPr>
          <p:nvPr>
            <p:ph sz="half" idx="1"/>
          </p:nvPr>
        </p:nvSpPr>
        <p:spPr/>
        <p:txBody>
          <a:bodyPr/>
          <a:lstStyle/>
          <a:p>
            <a:r>
              <a:rPr lang="nl-BE" dirty="0" smtClean="0">
                <a:solidFill>
                  <a:schemeClr val="bg1">
                    <a:lumMod val="50000"/>
                  </a:schemeClr>
                </a:solidFill>
              </a:rPr>
              <a:t>9u30 – 11u : 	deel 1 (situering, toepassingsgebied, ambten, 			administratief statuut)</a:t>
            </a:r>
          </a:p>
          <a:p>
            <a:r>
              <a:rPr lang="nl-BE" dirty="0" smtClean="0">
                <a:solidFill>
                  <a:schemeClr val="bg1">
                    <a:lumMod val="50000"/>
                  </a:schemeClr>
                </a:solidFill>
              </a:rPr>
              <a:t>11u20 – 12u30 : deel 2 (tijdelijke aanstelling en vaste 			              benoeming, mobiliteit)</a:t>
            </a:r>
          </a:p>
          <a:p>
            <a:r>
              <a:rPr lang="nl-BE" dirty="0" smtClean="0">
                <a:solidFill>
                  <a:schemeClr val="bg1">
                    <a:lumMod val="50000"/>
                  </a:schemeClr>
                </a:solidFill>
              </a:rPr>
              <a:t>13u30 – 15u : deel 3 (ontwikkelcyclus, ontslag en 			              overgangsmaatregelen)</a:t>
            </a:r>
            <a:endParaRPr lang="nl-BE" dirty="0">
              <a:solidFill>
                <a:schemeClr val="bg1">
                  <a:lumMod val="50000"/>
                </a:schemeClr>
              </a:solidFill>
            </a:endParaRPr>
          </a:p>
        </p:txBody>
      </p:sp>
      <p:pic>
        <p:nvPicPr>
          <p:cNvPr id="2" name="Afbeelding 1"/>
          <p:cNvPicPr>
            <a:picLocks noChangeAspect="1"/>
          </p:cNvPicPr>
          <p:nvPr/>
        </p:nvPicPr>
        <p:blipFill>
          <a:blip r:embed="rId3"/>
          <a:stretch>
            <a:fillRect/>
          </a:stretch>
        </p:blipFill>
        <p:spPr>
          <a:xfrm>
            <a:off x="4091135" y="6095852"/>
            <a:ext cx="2275375" cy="40754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Aanstellingsvoorwaarden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Voldoen aan de vereisten inzake onderwijstaal</a:t>
            </a:r>
          </a:p>
          <a:p>
            <a:pPr lvl="1"/>
            <a:endParaRPr lang="nl-BE" dirty="0"/>
          </a:p>
          <a:p>
            <a:pPr lvl="1"/>
            <a:r>
              <a:rPr lang="nl-BE" dirty="0" smtClean="0"/>
              <a:t>Kennis van het Nederlands dient aangetoond te worden</a:t>
            </a:r>
          </a:p>
          <a:p>
            <a:pPr lvl="2"/>
            <a:r>
              <a:rPr lang="nl-BE" dirty="0" smtClean="0"/>
              <a:t>Afhankelijk van het ambt waarin men is aangesteld</a:t>
            </a:r>
          </a:p>
          <a:p>
            <a:pPr lvl="1"/>
            <a:endParaRPr lang="nl-BE" dirty="0"/>
          </a:p>
          <a:p>
            <a:pPr lvl="1"/>
            <a:r>
              <a:rPr lang="nl-BE" dirty="0" smtClean="0"/>
              <a:t>Bewijs van kennis van het Nederlands is mogelijk via</a:t>
            </a:r>
          </a:p>
          <a:p>
            <a:pPr lvl="2"/>
            <a:r>
              <a:rPr lang="nl-BE" dirty="0" smtClean="0"/>
              <a:t>Aanstelling is op basis van een Nederlandstalig diploma</a:t>
            </a:r>
          </a:p>
          <a:p>
            <a:pPr lvl="2"/>
            <a:r>
              <a:rPr lang="nl-BE" dirty="0" smtClean="0"/>
              <a:t>Opleiding NT2 (CVO – hogeschool – universiteit)</a:t>
            </a:r>
          </a:p>
          <a:p>
            <a:pPr lvl="2"/>
            <a:r>
              <a:rPr lang="nl-BE" dirty="0" smtClean="0"/>
              <a:t>Examen gekoppeld aan ERK</a:t>
            </a:r>
          </a:p>
          <a:p>
            <a:pPr lvl="1"/>
            <a:endParaRPr lang="nl-BE" dirty="0"/>
          </a:p>
          <a:p>
            <a:pPr lvl="1"/>
            <a:r>
              <a:rPr lang="nl-BE" dirty="0" smtClean="0"/>
              <a:t>Bij eerste aanstelling: mogelijkheid tot taalafwijking van </a:t>
            </a:r>
            <a:r>
              <a:rPr lang="nl-BE" smtClean="0"/>
              <a:t>3 kalenderjaren</a:t>
            </a:r>
            <a:endParaRPr lang="nl-BE" dirty="0" smtClean="0"/>
          </a:p>
          <a:p>
            <a:pPr marL="288000" lvl="1" indent="0">
              <a:buNone/>
            </a:pP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86507" y="6116556"/>
            <a:ext cx="2274005" cy="408467"/>
          </a:xfrm>
          <a:prstGeom prst="rect">
            <a:avLst/>
          </a:prstGeom>
        </p:spPr>
      </p:pic>
    </p:spTree>
    <p:extLst>
      <p:ext uri="{BB962C8B-B14F-4D97-AF65-F5344CB8AC3E}">
        <p14:creationId xmlns:p14="http://schemas.microsoft.com/office/powerpoint/2010/main" val="2351371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Ambten en betrekkingen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Subsidiëringsvoorwaarden</a:t>
            </a:r>
          </a:p>
          <a:p>
            <a:pPr lvl="1"/>
            <a:r>
              <a:rPr lang="nl-BE" dirty="0" smtClean="0"/>
              <a:t>Ten overstaan van het personeelslid</a:t>
            </a:r>
          </a:p>
          <a:p>
            <a:pPr lvl="2"/>
            <a:r>
              <a:rPr lang="nl-BE" dirty="0" smtClean="0"/>
              <a:t>Onderdaan </a:t>
            </a:r>
            <a:r>
              <a:rPr lang="nl-BE" dirty="0"/>
              <a:t>EU – EVA (of afwijking)</a:t>
            </a:r>
          </a:p>
          <a:p>
            <a:pPr lvl="2"/>
            <a:r>
              <a:rPr lang="nl-BE" dirty="0"/>
              <a:t>Burgerlijke en politieke rechten</a:t>
            </a:r>
          </a:p>
          <a:p>
            <a:pPr lvl="2"/>
            <a:r>
              <a:rPr lang="nl-BE" dirty="0"/>
              <a:t>In een gezondheidstoestand verkeren die gezondheid van cursisten niet in gevaar brengt</a:t>
            </a:r>
          </a:p>
          <a:p>
            <a:pPr lvl="2"/>
            <a:r>
              <a:rPr lang="nl-BE" dirty="0"/>
              <a:t>Taalvereisten zoals bepaald in DRP</a:t>
            </a:r>
          </a:p>
          <a:p>
            <a:pPr lvl="2"/>
            <a:r>
              <a:rPr lang="nl-BE" dirty="0"/>
              <a:t>In het bezit zijn van een door de Vlaamse Regering bepaald bekwaamheidsbewijs voor het ambt waarin aangesteld</a:t>
            </a:r>
          </a:p>
          <a:p>
            <a:pPr lvl="1"/>
            <a:r>
              <a:rPr lang="nl-BE" dirty="0" smtClean="0"/>
              <a:t>Ten overstaan van de betrekking</a:t>
            </a:r>
          </a:p>
          <a:p>
            <a:pPr lvl="2"/>
            <a:r>
              <a:rPr lang="nl-BE" dirty="0" smtClean="0"/>
              <a:t>Vervangingsregelgeving gerespecteerd</a:t>
            </a: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63647" y="6105126"/>
            <a:ext cx="2274005" cy="408467"/>
          </a:xfrm>
          <a:prstGeom prst="rect">
            <a:avLst/>
          </a:prstGeom>
        </p:spPr>
      </p:pic>
    </p:spTree>
    <p:extLst>
      <p:ext uri="{BB962C8B-B14F-4D97-AF65-F5344CB8AC3E}">
        <p14:creationId xmlns:p14="http://schemas.microsoft.com/office/powerpoint/2010/main" val="1850322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Administratief statuut</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Binnen een statutaire tewerkstelling zijn er 3 administratieve standen</a:t>
            </a:r>
          </a:p>
          <a:p>
            <a:pPr lvl="1"/>
            <a:r>
              <a:rPr lang="nl-BE" dirty="0" smtClean="0"/>
              <a:t>Dienstactiviteit</a:t>
            </a:r>
          </a:p>
          <a:p>
            <a:pPr lvl="1"/>
            <a:r>
              <a:rPr lang="nl-BE" dirty="0" smtClean="0"/>
              <a:t>Non-activiteit</a:t>
            </a:r>
          </a:p>
          <a:p>
            <a:pPr lvl="1"/>
            <a:r>
              <a:rPr lang="nl-BE" dirty="0" smtClean="0"/>
              <a:t>Terbeschikkingstelling</a:t>
            </a: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75077" y="6116556"/>
            <a:ext cx="2274005" cy="408467"/>
          </a:xfrm>
          <a:prstGeom prst="rect">
            <a:avLst/>
          </a:prstGeom>
        </p:spPr>
      </p:pic>
    </p:spTree>
    <p:extLst>
      <p:ext uri="{BB962C8B-B14F-4D97-AF65-F5344CB8AC3E}">
        <p14:creationId xmlns:p14="http://schemas.microsoft.com/office/powerpoint/2010/main" val="940948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Administratief statuut</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Dienstactiviteit: aan het werk</a:t>
            </a:r>
          </a:p>
          <a:p>
            <a:pPr lvl="1"/>
            <a:r>
              <a:rPr lang="nl-BE" dirty="0" smtClean="0"/>
              <a:t>In dienstactiviteit = recht op salaris, recht op verhoging van salaris </a:t>
            </a:r>
          </a:p>
          <a:p>
            <a:pPr lvl="1"/>
            <a:r>
              <a:rPr lang="nl-BE" dirty="0" smtClean="0"/>
              <a:t>De meerderheid van de verlofstelsels zijn gelijkgeschakeld met dienstactiviteit</a:t>
            </a:r>
          </a:p>
          <a:p>
            <a:pPr lvl="2"/>
            <a:r>
              <a:rPr lang="nl-BE" dirty="0" smtClean="0"/>
              <a:t>Loopbaanonderbreking, zorgkrediet, VVP,…</a:t>
            </a:r>
          </a:p>
          <a:p>
            <a:pPr lvl="2"/>
            <a:r>
              <a:rPr lang="nl-BE" dirty="0" smtClean="0"/>
              <a:t>Ook: (bezoldigd) ziekteverlof, bevallingsverlof,…</a:t>
            </a: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109367" y="6127986"/>
            <a:ext cx="2274005" cy="408467"/>
          </a:xfrm>
          <a:prstGeom prst="rect">
            <a:avLst/>
          </a:prstGeom>
        </p:spPr>
      </p:pic>
    </p:spTree>
    <p:extLst>
      <p:ext uri="{BB962C8B-B14F-4D97-AF65-F5344CB8AC3E}">
        <p14:creationId xmlns:p14="http://schemas.microsoft.com/office/powerpoint/2010/main" val="2540875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Administratief statuut</a:t>
            </a:r>
            <a:endParaRPr lang="nl-BE" dirty="0">
              <a:solidFill>
                <a:srgbClr val="FFC000"/>
              </a:solidFill>
            </a:endParaRPr>
          </a:p>
        </p:txBody>
      </p:sp>
      <p:sp>
        <p:nvSpPr>
          <p:cNvPr id="3" name="Tijdelijke aanduiding voor inhoud 2"/>
          <p:cNvSpPr>
            <a:spLocks noGrp="1"/>
          </p:cNvSpPr>
          <p:nvPr>
            <p:ph sz="half" idx="1"/>
          </p:nvPr>
        </p:nvSpPr>
        <p:spPr>
          <a:xfrm>
            <a:off x="1296000" y="1637294"/>
            <a:ext cx="7416000" cy="3672000"/>
          </a:xfrm>
        </p:spPr>
        <p:txBody>
          <a:bodyPr/>
          <a:lstStyle/>
          <a:p>
            <a:r>
              <a:rPr lang="nl-BE" dirty="0" smtClean="0"/>
              <a:t>Non-activiteit: niet op de werkvloer</a:t>
            </a:r>
          </a:p>
          <a:p>
            <a:pPr lvl="1"/>
            <a:r>
              <a:rPr lang="nl-BE" dirty="0" smtClean="0"/>
              <a:t>In non-activiteit = heeft geen recht op een salaris en heeft geen recht op verhoging van het salaris (bij volledige non-activiteit</a:t>
            </a:r>
          </a:p>
          <a:p>
            <a:pPr lvl="1"/>
            <a:r>
              <a:rPr lang="nl-BE" dirty="0" smtClean="0"/>
              <a:t>Doet zich voor in volgende gevallen</a:t>
            </a:r>
          </a:p>
          <a:p>
            <a:pPr lvl="2"/>
            <a:r>
              <a:rPr lang="nl-BE" dirty="0" smtClean="0"/>
              <a:t>Politiek verlof</a:t>
            </a:r>
          </a:p>
          <a:p>
            <a:pPr lvl="2"/>
            <a:r>
              <a:rPr lang="nl-BE" dirty="0" smtClean="0"/>
              <a:t>Tijdelijk rustpensioen (beslissing </a:t>
            </a:r>
            <a:r>
              <a:rPr lang="nl-BE" dirty="0" err="1" smtClean="0"/>
              <a:t>Medex</a:t>
            </a:r>
            <a:r>
              <a:rPr lang="nl-BE" dirty="0" smtClean="0"/>
              <a:t>)</a:t>
            </a:r>
          </a:p>
          <a:p>
            <a:pPr lvl="2"/>
            <a:r>
              <a:rPr lang="nl-BE" dirty="0" smtClean="0"/>
              <a:t>Bij niet-bezoldigde ziektedagen</a:t>
            </a:r>
          </a:p>
          <a:p>
            <a:pPr lvl="2"/>
            <a:r>
              <a:rPr lang="nl-BE" dirty="0" smtClean="0"/>
              <a:t>Tijdens een Afwezigheid voor verminderde prestaties (AVP)</a:t>
            </a:r>
          </a:p>
          <a:p>
            <a:pPr lvl="2"/>
            <a:r>
              <a:rPr lang="nl-BE" dirty="0" smtClean="0"/>
              <a:t>Ongewettigde afwezigheid</a:t>
            </a:r>
            <a:endParaRPr lang="nl-BE" dirty="0"/>
          </a:p>
          <a:p>
            <a:pPr marL="288000" lvl="1" indent="0">
              <a:buNone/>
            </a:pPr>
            <a:r>
              <a:rPr lang="nl-BE" i="1" u="sng" dirty="0"/>
              <a:t>Voorbeeld</a:t>
            </a:r>
            <a:r>
              <a:rPr lang="nl-BE" i="1" dirty="0"/>
              <a:t>: </a:t>
            </a:r>
            <a:r>
              <a:rPr lang="nl-BE" i="1" dirty="0" smtClean="0"/>
              <a:t>Een personeelslid neemt een voltijdse AVP op </a:t>
            </a:r>
            <a:r>
              <a:rPr lang="nl-BE" i="1" dirty="0" smtClean="0">
                <a:sym typeface="Wingdings" panose="05000000000000000000" pitchFamily="2" charset="2"/>
              </a:rPr>
              <a:t> geen recht op een salaris of op opbouw van geldelijke anciënniteit. Vanaf 1u dienstactiviteit : wel opbouw van geldelijke en dienstanciënniteit.</a:t>
            </a:r>
            <a:endParaRPr lang="nl-BE" i="1" dirty="0"/>
          </a:p>
          <a:p>
            <a:pPr marL="288000" lvl="1" indent="0">
              <a:buNone/>
            </a:pPr>
            <a:endParaRPr lang="nl-BE" dirty="0"/>
          </a:p>
          <a:p>
            <a:pPr lvl="1"/>
            <a:endParaRPr lang="nl-BE" dirty="0"/>
          </a:p>
        </p:txBody>
      </p:sp>
      <p:pic>
        <p:nvPicPr>
          <p:cNvPr id="5" name="Afbeelding 3"/>
          <p:cNvPicPr>
            <a:picLocks noChangeAspect="1"/>
          </p:cNvPicPr>
          <p:nvPr/>
        </p:nvPicPr>
        <p:blipFill>
          <a:blip r:embed="rId3"/>
          <a:stretch>
            <a:fillRect/>
          </a:stretch>
        </p:blipFill>
        <p:spPr>
          <a:xfrm>
            <a:off x="4052217" y="6093696"/>
            <a:ext cx="2274005" cy="408467"/>
          </a:xfrm>
          <a:prstGeom prst="rect">
            <a:avLst/>
          </a:prstGeom>
        </p:spPr>
      </p:pic>
    </p:spTree>
    <p:extLst>
      <p:ext uri="{BB962C8B-B14F-4D97-AF65-F5344CB8AC3E}">
        <p14:creationId xmlns:p14="http://schemas.microsoft.com/office/powerpoint/2010/main" val="606303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Administratief statuut</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Terbeschikkingstelling (TBS) = dienstanciënniteit</a:t>
            </a:r>
          </a:p>
          <a:p>
            <a:pPr lvl="1"/>
            <a:r>
              <a:rPr lang="nl-BE" dirty="0" smtClean="0"/>
              <a:t>Kan enkel onder de door de Vlaamse Regering bepaalde voorwaarden</a:t>
            </a:r>
          </a:p>
          <a:p>
            <a:pPr lvl="1"/>
            <a:r>
              <a:rPr lang="nl-BE" dirty="0" smtClean="0"/>
              <a:t>Voor sector basiseducatie: enkel TBS wegens ziekte</a:t>
            </a:r>
          </a:p>
          <a:p>
            <a:pPr lvl="2"/>
            <a:r>
              <a:rPr lang="nl-BE" dirty="0" smtClean="0"/>
              <a:t>Voor vast benoemde personeelsleden</a:t>
            </a:r>
          </a:p>
          <a:p>
            <a:pPr lvl="2"/>
            <a:r>
              <a:rPr lang="nl-BE" dirty="0" smtClean="0"/>
              <a:t>Na uitputting van het ziektekrediet</a:t>
            </a:r>
          </a:p>
          <a:p>
            <a:pPr lvl="2"/>
            <a:r>
              <a:rPr lang="nl-BE" dirty="0" smtClean="0"/>
              <a:t>Gevolg: oproeping voor </a:t>
            </a:r>
            <a:r>
              <a:rPr lang="nl-BE" dirty="0" err="1" smtClean="0"/>
              <a:t>Medex</a:t>
            </a:r>
            <a:r>
              <a:rPr lang="nl-BE" dirty="0" smtClean="0"/>
              <a:t> – pensioencommissie </a:t>
            </a:r>
          </a:p>
          <a:p>
            <a:r>
              <a:rPr lang="nl-BE" dirty="0" smtClean="0"/>
              <a:t>Niemand kan ter beschikking worden gesteld aan het einde van de maand waarin hij aanspraak kan maken op een rustpensioen en dertig dienstjaren telt die in aanmerking komen voor de berekening van het rustpensioen</a:t>
            </a:r>
            <a:endParaRPr lang="nl-BE" dirty="0"/>
          </a:p>
          <a:p>
            <a:pPr lvl="1"/>
            <a:endParaRPr lang="nl-BE" dirty="0"/>
          </a:p>
          <a:p>
            <a:pPr lvl="1"/>
            <a:endParaRPr lang="nl-BE" dirty="0"/>
          </a:p>
        </p:txBody>
      </p:sp>
      <p:pic>
        <p:nvPicPr>
          <p:cNvPr id="4" name="Afbeelding 4"/>
          <p:cNvPicPr>
            <a:picLocks noChangeAspect="1"/>
          </p:cNvPicPr>
          <p:nvPr/>
        </p:nvPicPr>
        <p:blipFill>
          <a:blip r:embed="rId3"/>
          <a:stretch>
            <a:fillRect/>
          </a:stretch>
        </p:blipFill>
        <p:spPr>
          <a:xfrm>
            <a:off x="4063647" y="6127986"/>
            <a:ext cx="2274005" cy="408467"/>
          </a:xfrm>
          <a:prstGeom prst="rect">
            <a:avLst/>
          </a:prstGeom>
        </p:spPr>
      </p:pic>
    </p:spTree>
    <p:extLst>
      <p:ext uri="{BB962C8B-B14F-4D97-AF65-F5344CB8AC3E}">
        <p14:creationId xmlns:p14="http://schemas.microsoft.com/office/powerpoint/2010/main" val="1536660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D</a:t>
            </a:r>
            <a:r>
              <a:rPr lang="nl-BE" dirty="0" smtClean="0">
                <a:solidFill>
                  <a:srgbClr val="FFC000"/>
                </a:solidFill>
              </a:rPr>
              <a:t>ienstanciënniteit</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Van belang bij</a:t>
            </a:r>
          </a:p>
          <a:p>
            <a:pPr lvl="1"/>
            <a:r>
              <a:rPr lang="nl-BE" dirty="0" smtClean="0"/>
              <a:t>tijdelijke aanstelling en vaste benoeming (ook bij overgangsmaatregel)</a:t>
            </a:r>
          </a:p>
          <a:p>
            <a:pPr lvl="1"/>
            <a:r>
              <a:rPr lang="nl-BE" dirty="0" smtClean="0"/>
              <a:t>Ontslag: opzegtermijnen</a:t>
            </a:r>
          </a:p>
          <a:p>
            <a:r>
              <a:rPr lang="nl-BE" dirty="0" smtClean="0"/>
              <a:t>Ononderbroken </a:t>
            </a:r>
            <a:r>
              <a:rPr lang="nl-BE" dirty="0" err="1" smtClean="0"/>
              <a:t>activiteitsperiode</a:t>
            </a:r>
            <a:r>
              <a:rPr lang="nl-BE" dirty="0" smtClean="0"/>
              <a:t> waarbij een aantal periodes worden gelijkgesteld: alle verlofstelsels met uitzondering van de periodes non-activiteit.</a:t>
            </a:r>
          </a:p>
          <a:p>
            <a:r>
              <a:rPr lang="nl-BE" dirty="0" smtClean="0"/>
              <a:t>Voorbeeld: personeelslid werkt vanaf 01/01 tem 10/01 en dan opnieuw van 20/01 tem 31/01: deze periodes tellen mee voor de dienstanciënniteit. Dit betekent 21 dagen dienstanciënniteit</a:t>
            </a:r>
          </a:p>
          <a:p>
            <a:pPr lvl="1"/>
            <a:endParaRPr lang="nl-BE" dirty="0" smtClean="0"/>
          </a:p>
          <a:p>
            <a:pPr indent="-288000">
              <a:buNone/>
            </a:pPr>
            <a:endParaRPr lang="nl-BE" dirty="0"/>
          </a:p>
        </p:txBody>
      </p:sp>
      <p:pic>
        <p:nvPicPr>
          <p:cNvPr id="4" name="Afbeelding 4"/>
          <p:cNvPicPr>
            <a:picLocks noChangeAspect="1"/>
          </p:cNvPicPr>
          <p:nvPr/>
        </p:nvPicPr>
        <p:blipFill>
          <a:blip r:embed="rId3"/>
          <a:stretch>
            <a:fillRect/>
          </a:stretch>
        </p:blipFill>
        <p:spPr>
          <a:xfrm>
            <a:off x="4086507" y="6105126"/>
            <a:ext cx="2274005" cy="408467"/>
          </a:xfrm>
          <a:prstGeom prst="rect">
            <a:avLst/>
          </a:prstGeom>
        </p:spPr>
      </p:pic>
    </p:spTree>
    <p:extLst>
      <p:ext uri="{BB962C8B-B14F-4D97-AF65-F5344CB8AC3E}">
        <p14:creationId xmlns:p14="http://schemas.microsoft.com/office/powerpoint/2010/main" val="3876162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Vragen?</a:t>
            </a:r>
            <a:endParaRPr lang="nl-BE" dirty="0"/>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6290" y="1914525"/>
            <a:ext cx="5875020" cy="3671888"/>
          </a:xfrm>
        </p:spPr>
      </p:pic>
      <p:pic>
        <p:nvPicPr>
          <p:cNvPr id="3" name="Afbeelding 4"/>
          <p:cNvPicPr>
            <a:picLocks noChangeAspect="1"/>
          </p:cNvPicPr>
          <p:nvPr/>
        </p:nvPicPr>
        <p:blipFill>
          <a:blip r:embed="rId3"/>
          <a:stretch>
            <a:fillRect/>
          </a:stretch>
        </p:blipFill>
        <p:spPr>
          <a:xfrm>
            <a:off x="4052217" y="6093696"/>
            <a:ext cx="2274005" cy="408467"/>
          </a:xfrm>
          <a:prstGeom prst="rect">
            <a:avLst/>
          </a:prstGeom>
        </p:spPr>
      </p:pic>
    </p:spTree>
    <p:extLst>
      <p:ext uri="{BB962C8B-B14F-4D97-AF65-F5344CB8AC3E}">
        <p14:creationId xmlns:p14="http://schemas.microsoft.com/office/powerpoint/2010/main" val="593961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Tijdelijke aanstelling van bepaalde duur</a:t>
            </a:r>
            <a:endParaRPr lang="nl-BE" dirty="0">
              <a:solidFill>
                <a:srgbClr val="FFC000"/>
              </a:solidFill>
            </a:endParaRPr>
          </a:p>
        </p:txBody>
      </p:sp>
      <p:sp>
        <p:nvSpPr>
          <p:cNvPr id="3" name="Tijdelijke aanduiding voor inhoud 2"/>
          <p:cNvSpPr>
            <a:spLocks noGrp="1"/>
          </p:cNvSpPr>
          <p:nvPr>
            <p:ph sz="half" idx="1"/>
          </p:nvPr>
        </p:nvSpPr>
        <p:spPr>
          <a:xfrm>
            <a:off x="1077636" y="1872000"/>
            <a:ext cx="7416000" cy="3672000"/>
          </a:xfrm>
        </p:spPr>
        <p:txBody>
          <a:bodyPr/>
          <a:lstStyle/>
          <a:p>
            <a:r>
              <a:rPr lang="nl-BE" dirty="0"/>
              <a:t>Arbeidsrelatie tussen centrum en personeelslid blijft privaatrechtelijk →bevoegdheid Arbeidsrechtbank</a:t>
            </a:r>
          </a:p>
          <a:p>
            <a:r>
              <a:rPr lang="nl-BE" dirty="0"/>
              <a:t> CODO valt onder toepassingsgebied Wet Arbeidsovereenkomsten </a:t>
            </a:r>
            <a:r>
              <a:rPr lang="nl-BE" dirty="0" smtClean="0"/>
              <a:t>(WAO</a:t>
            </a:r>
            <a:r>
              <a:rPr lang="nl-BE" dirty="0"/>
              <a:t>) en vanaf 01/01/2018 is dit het statuut.</a:t>
            </a:r>
          </a:p>
          <a:p>
            <a:r>
              <a:rPr lang="nl-BE" dirty="0"/>
              <a:t>Voorwaarden</a:t>
            </a:r>
          </a:p>
          <a:p>
            <a:pPr lvl="1"/>
            <a:r>
              <a:rPr lang="nl-BE" dirty="0"/>
              <a:t>Huidige </a:t>
            </a:r>
            <a:r>
              <a:rPr lang="nl-BE" dirty="0" smtClean="0"/>
              <a:t>subsidiëringsvoorwaarden </a:t>
            </a:r>
            <a:r>
              <a:rPr lang="nl-BE" dirty="0"/>
              <a:t>conform decreet VWO (</a:t>
            </a:r>
            <a:r>
              <a:rPr lang="nl-BE" dirty="0" err="1"/>
              <a:t>codo</a:t>
            </a:r>
            <a:r>
              <a:rPr lang="nl-BE" dirty="0"/>
              <a:t>)+ aanvullende voorwaarden:</a:t>
            </a:r>
          </a:p>
          <a:p>
            <a:pPr lvl="3"/>
            <a:r>
              <a:rPr lang="nl-BE" dirty="0"/>
              <a:t>Onberispelijk gedrag: zoals blijkt uit uittreksel van het strafregister</a:t>
            </a:r>
          </a:p>
          <a:p>
            <a:pPr lvl="3"/>
            <a:r>
              <a:rPr lang="nl-BE" dirty="0"/>
              <a:t>Lichamelijk geschikt</a:t>
            </a:r>
          </a:p>
          <a:p>
            <a:pPr marL="288000" lvl="1" indent="0">
              <a:buNone/>
            </a:pPr>
            <a:endParaRPr lang="nl-BE" dirty="0"/>
          </a:p>
          <a:p>
            <a:pPr lvl="1"/>
            <a:endParaRPr lang="nl-BE" dirty="0"/>
          </a:p>
          <a:p>
            <a:pPr marL="288000" lvl="1" indent="0">
              <a:buNone/>
            </a:pPr>
            <a:endParaRPr lang="nl-BE" dirty="0"/>
          </a:p>
          <a:p>
            <a:pPr lvl="1"/>
            <a:endParaRPr lang="nl-BE" dirty="0"/>
          </a:p>
          <a:p>
            <a:pPr lvl="1"/>
            <a:endParaRPr lang="nl-BE" dirty="0"/>
          </a:p>
          <a:p>
            <a:pPr marL="288000" lvl="1" indent="0">
              <a:buNone/>
            </a:pPr>
            <a:endParaRPr lang="nl-BE" dirty="0"/>
          </a:p>
        </p:txBody>
      </p:sp>
      <p:pic>
        <p:nvPicPr>
          <p:cNvPr id="4" name="Afbeelding 4"/>
          <p:cNvPicPr>
            <a:picLocks noChangeAspect="1"/>
          </p:cNvPicPr>
          <p:nvPr/>
        </p:nvPicPr>
        <p:blipFill>
          <a:blip r:embed="rId3"/>
          <a:stretch>
            <a:fillRect/>
          </a:stretch>
        </p:blipFill>
        <p:spPr>
          <a:xfrm>
            <a:off x="4075077" y="6116556"/>
            <a:ext cx="2274005" cy="408467"/>
          </a:xfrm>
          <a:prstGeom prst="rect">
            <a:avLst/>
          </a:prstGeom>
        </p:spPr>
      </p:pic>
    </p:spTree>
    <p:extLst>
      <p:ext uri="{BB962C8B-B14F-4D97-AF65-F5344CB8AC3E}">
        <p14:creationId xmlns:p14="http://schemas.microsoft.com/office/powerpoint/2010/main" val="1510153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 onbepaalde duur</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Aanstelling van onbepaalde duur</a:t>
            </a:r>
            <a:r>
              <a:rPr lang="nl-BE" dirty="0" smtClean="0"/>
              <a:t>:</a:t>
            </a:r>
          </a:p>
          <a:p>
            <a:pPr>
              <a:buNone/>
            </a:pPr>
            <a:endParaRPr lang="nl-BE" dirty="0"/>
          </a:p>
          <a:p>
            <a:pPr lvl="1"/>
            <a:r>
              <a:rPr lang="nl-BE" dirty="0"/>
              <a:t>24 maanden </a:t>
            </a:r>
            <a:r>
              <a:rPr lang="nl-BE" dirty="0" err="1"/>
              <a:t>dienstanc</a:t>
            </a:r>
            <a:r>
              <a:rPr lang="nl-BE" dirty="0"/>
              <a:t>. in het </a:t>
            </a:r>
            <a:r>
              <a:rPr lang="nl-BE" dirty="0" smtClean="0"/>
              <a:t>centrum in een ambt</a:t>
            </a:r>
            <a:endParaRPr lang="nl-BE" dirty="0"/>
          </a:p>
          <a:p>
            <a:pPr lvl="1"/>
            <a:r>
              <a:rPr lang="nl-BE" dirty="0"/>
              <a:t>binnen een periode van max. 36 maanden</a:t>
            </a:r>
          </a:p>
          <a:p>
            <a:pPr lvl="1"/>
            <a:r>
              <a:rPr lang="nl-BE" dirty="0" smtClean="0"/>
              <a:t>Aanstellingsvoorwaarden zelfde als bepaalde duur</a:t>
            </a:r>
            <a:endParaRPr lang="nl-BE" dirty="0"/>
          </a:p>
          <a:p>
            <a:pPr lvl="1"/>
            <a:r>
              <a:rPr lang="nl-BE" dirty="0"/>
              <a:t>Tenminste voor het volume op vooravond </a:t>
            </a:r>
            <a:endParaRPr lang="nl-BE" dirty="0" smtClean="0"/>
          </a:p>
          <a:p>
            <a:pPr marL="288000" lvl="1" indent="0">
              <a:buNone/>
            </a:pPr>
            <a:endParaRPr lang="nl-BE" dirty="0" smtClean="0"/>
          </a:p>
          <a:p>
            <a:r>
              <a:rPr lang="nl-BE" dirty="0" smtClean="0"/>
              <a:t>Schriftelijke vastlegging</a:t>
            </a:r>
          </a:p>
          <a:p>
            <a:pPr>
              <a:buNone/>
            </a:pPr>
            <a:endParaRPr lang="nl-BE" dirty="0">
              <a:solidFill>
                <a:srgbClr val="FF0000"/>
              </a:solidFill>
            </a:endParaRPr>
          </a:p>
          <a:p>
            <a:pPr>
              <a:buNone/>
            </a:pPr>
            <a:endParaRPr lang="nl-BE" dirty="0" smtClean="0"/>
          </a:p>
          <a:p>
            <a:endParaRPr lang="nl-BE" dirty="0" smtClean="0"/>
          </a:p>
          <a:p>
            <a:pPr>
              <a:buNone/>
            </a:pPr>
            <a:endParaRPr lang="nl-BE" dirty="0"/>
          </a:p>
          <a:p>
            <a:pPr>
              <a:buNone/>
            </a:pPr>
            <a:endParaRPr lang="nl-BE" dirty="0"/>
          </a:p>
        </p:txBody>
      </p:sp>
      <p:pic>
        <p:nvPicPr>
          <p:cNvPr id="4" name="Afbeelding 4"/>
          <p:cNvPicPr>
            <a:picLocks noChangeAspect="1"/>
          </p:cNvPicPr>
          <p:nvPr/>
        </p:nvPicPr>
        <p:blipFill>
          <a:blip r:embed="rId3"/>
          <a:stretch>
            <a:fillRect/>
          </a:stretch>
        </p:blipFill>
        <p:spPr>
          <a:xfrm>
            <a:off x="4063647" y="6116556"/>
            <a:ext cx="2274005" cy="408467"/>
          </a:xfrm>
          <a:prstGeom prst="rect">
            <a:avLst/>
          </a:prstGeom>
        </p:spPr>
      </p:pic>
    </p:spTree>
    <p:extLst>
      <p:ext uri="{BB962C8B-B14F-4D97-AF65-F5344CB8AC3E}">
        <p14:creationId xmlns:p14="http://schemas.microsoft.com/office/powerpoint/2010/main" val="188096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1296000" y="799200"/>
            <a:ext cx="7416000" cy="1116000"/>
          </a:xfrm>
        </p:spPr>
        <p:txBody>
          <a:bodyPr/>
          <a:lstStyle/>
          <a:p>
            <a:r>
              <a:rPr lang="nl-BE" dirty="0">
                <a:solidFill>
                  <a:srgbClr val="FFC000"/>
                </a:solidFill>
              </a:rPr>
              <a:t>Situering - cao</a:t>
            </a:r>
            <a:endParaRPr lang="nl-BE" dirty="0">
              <a:solidFill>
                <a:srgbClr val="FFFF00"/>
              </a:solidFill>
            </a:endParaRPr>
          </a:p>
        </p:txBody>
      </p:sp>
      <p:sp>
        <p:nvSpPr>
          <p:cNvPr id="10" name="Tijdelijke aanduiding voor inhoud 9"/>
          <p:cNvSpPr>
            <a:spLocks noGrp="1"/>
          </p:cNvSpPr>
          <p:nvPr>
            <p:ph sz="half" idx="1"/>
          </p:nvPr>
        </p:nvSpPr>
        <p:spPr/>
        <p:txBody>
          <a:bodyPr/>
          <a:lstStyle/>
          <a:p>
            <a:r>
              <a:rPr lang="nl-BE" dirty="0" smtClean="0"/>
              <a:t>Cao I: </a:t>
            </a:r>
          </a:p>
          <a:p>
            <a:pPr lvl="1"/>
            <a:r>
              <a:rPr lang="nl-BE" dirty="0" err="1" smtClean="0"/>
              <a:t>codo</a:t>
            </a:r>
            <a:r>
              <a:rPr lang="nl-BE" dirty="0" smtClean="0"/>
              <a:t>: compromis eigenheid sector en decreten rechtspositie</a:t>
            </a:r>
          </a:p>
          <a:p>
            <a:r>
              <a:rPr lang="nl-BE" dirty="0" smtClean="0"/>
              <a:t>Cao II:</a:t>
            </a:r>
          </a:p>
          <a:p>
            <a:pPr lvl="1"/>
            <a:r>
              <a:rPr lang="nl-BE" dirty="0" smtClean="0"/>
              <a:t>Werkgroep</a:t>
            </a:r>
          </a:p>
          <a:p>
            <a:pPr lvl="1"/>
            <a:r>
              <a:rPr lang="nl-BE" dirty="0" smtClean="0"/>
              <a:t>Haalbaarheid </a:t>
            </a:r>
            <a:r>
              <a:rPr lang="nl-BE" dirty="0" err="1" smtClean="0"/>
              <a:t>statutarisering</a:t>
            </a:r>
            <a:r>
              <a:rPr lang="nl-BE" dirty="0" smtClean="0"/>
              <a:t> en </a:t>
            </a:r>
            <a:r>
              <a:rPr lang="nl-BE" dirty="0" err="1" smtClean="0"/>
              <a:t>inkanteling</a:t>
            </a:r>
            <a:r>
              <a:rPr lang="nl-BE" dirty="0" smtClean="0"/>
              <a:t> in decreten rechtspositie onderwijs?</a:t>
            </a:r>
          </a:p>
          <a:p>
            <a:r>
              <a:rPr lang="nl-BE" dirty="0" smtClean="0"/>
              <a:t>Cao III:</a:t>
            </a:r>
          </a:p>
          <a:p>
            <a:pPr lvl="1"/>
            <a:r>
              <a:rPr lang="nl-BE" dirty="0" smtClean="0"/>
              <a:t>Eigen statuut haalbaar</a:t>
            </a:r>
          </a:p>
          <a:p>
            <a:pPr lvl="1"/>
            <a:r>
              <a:rPr lang="nl-BE" dirty="0" smtClean="0"/>
              <a:t>Startschot uitwerking decreet rechtspositie basiseducatie</a:t>
            </a:r>
            <a:endParaRPr lang="nl-BE" dirty="0"/>
          </a:p>
        </p:txBody>
      </p:sp>
      <p:pic>
        <p:nvPicPr>
          <p:cNvPr id="2" name="Afbeelding 1"/>
          <p:cNvPicPr>
            <a:picLocks noChangeAspect="1"/>
          </p:cNvPicPr>
          <p:nvPr/>
        </p:nvPicPr>
        <p:blipFill>
          <a:blip r:embed="rId3"/>
          <a:stretch>
            <a:fillRect/>
          </a:stretch>
        </p:blipFill>
        <p:spPr>
          <a:xfrm>
            <a:off x="4086507" y="6116556"/>
            <a:ext cx="2274005" cy="408467"/>
          </a:xfrm>
          <a:prstGeom prst="rect">
            <a:avLst/>
          </a:prstGeom>
        </p:spPr>
      </p:pic>
    </p:spTree>
    <p:extLst>
      <p:ext uri="{BB962C8B-B14F-4D97-AF65-F5344CB8AC3E}">
        <p14:creationId xmlns:p14="http://schemas.microsoft.com/office/powerpoint/2010/main" val="2788807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Aanstelling onbepaalde duur - praktisch</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In de elektronische zendingen (EPD) is het belangrijk om goed het onderscheid te bewaren tussen ATO 2 (vacante uren) en ATO 1 (niet-vacante uren)</a:t>
            </a:r>
          </a:p>
          <a:p>
            <a:endParaRPr lang="nl-BE" dirty="0">
              <a:solidFill>
                <a:srgbClr val="FF0000"/>
              </a:solidFill>
            </a:endParaRPr>
          </a:p>
          <a:p>
            <a:r>
              <a:rPr lang="nl-BE" dirty="0" smtClean="0"/>
              <a:t>Belangrijk voor aanwending!</a:t>
            </a:r>
          </a:p>
          <a:p>
            <a:pPr lvl="1"/>
            <a:r>
              <a:rPr lang="nl-BE" dirty="0" smtClean="0"/>
              <a:t>Enkel ATO2-uren worden ‘aangerekend’</a:t>
            </a:r>
          </a:p>
          <a:p>
            <a:pPr lvl="1"/>
            <a:r>
              <a:rPr lang="nl-BE" dirty="0" smtClean="0"/>
              <a:t>Volledige aanwending = totaal vast benoemde uren (ATO4) + totaal tijdelijk vacante uren (ATO2)</a:t>
            </a:r>
          </a:p>
          <a:p>
            <a:endParaRPr lang="nl-BE" dirty="0"/>
          </a:p>
          <a:p>
            <a:pPr>
              <a:buNone/>
            </a:pPr>
            <a:endParaRPr lang="nl-BE" dirty="0" smtClean="0"/>
          </a:p>
          <a:p>
            <a:endParaRPr lang="nl-BE" dirty="0" smtClean="0"/>
          </a:p>
          <a:p>
            <a:pPr>
              <a:buNone/>
            </a:pPr>
            <a:endParaRPr lang="nl-BE" dirty="0"/>
          </a:p>
          <a:p>
            <a:pPr>
              <a:buNone/>
            </a:pPr>
            <a:endParaRPr lang="nl-BE" dirty="0"/>
          </a:p>
        </p:txBody>
      </p:sp>
      <p:pic>
        <p:nvPicPr>
          <p:cNvPr id="4" name="Afbeelding 4"/>
          <p:cNvPicPr>
            <a:picLocks noChangeAspect="1"/>
          </p:cNvPicPr>
          <p:nvPr/>
        </p:nvPicPr>
        <p:blipFill>
          <a:blip r:embed="rId3"/>
          <a:stretch>
            <a:fillRect/>
          </a:stretch>
        </p:blipFill>
        <p:spPr>
          <a:xfrm>
            <a:off x="4075077" y="6116556"/>
            <a:ext cx="2274005" cy="408467"/>
          </a:xfrm>
          <a:prstGeom prst="rect">
            <a:avLst/>
          </a:prstGeom>
        </p:spPr>
      </p:pic>
    </p:spTree>
    <p:extLst>
      <p:ext uri="{BB962C8B-B14F-4D97-AF65-F5344CB8AC3E}">
        <p14:creationId xmlns:p14="http://schemas.microsoft.com/office/powerpoint/2010/main" val="24246128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Tijdslijn aanstellingen</a:t>
            </a:r>
            <a:endParaRPr lang="nl-BE" dirty="0">
              <a:solidFill>
                <a:srgbClr val="FFC000"/>
              </a:solidFill>
            </a:endParaRPr>
          </a:p>
        </p:txBody>
      </p:sp>
      <p:graphicFrame>
        <p:nvGraphicFramePr>
          <p:cNvPr id="4" name="Tijdelijke aanduiding voor inhoud 3"/>
          <p:cNvGraphicFramePr>
            <a:graphicFrameLocks noGrp="1"/>
          </p:cNvGraphicFramePr>
          <p:nvPr>
            <p:ph sz="half" idx="1"/>
            <p:extLst>
              <p:ext uri="{D42A27DB-BD31-4B8C-83A1-F6EECF244321}">
                <p14:modId xmlns:p14="http://schemas.microsoft.com/office/powerpoint/2010/main" val="2070701146"/>
              </p:ext>
            </p:extLst>
          </p:nvPr>
        </p:nvGraphicFramePr>
        <p:xfrm>
          <a:off x="985910" y="2083337"/>
          <a:ext cx="7416800" cy="367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kstvak 6"/>
          <p:cNvSpPr txBox="1"/>
          <p:nvPr/>
        </p:nvSpPr>
        <p:spPr>
          <a:xfrm>
            <a:off x="5190978" y="2083337"/>
            <a:ext cx="1423005" cy="1477328"/>
          </a:xfrm>
          <a:prstGeom prst="rect">
            <a:avLst/>
          </a:prstGeom>
          <a:noFill/>
        </p:spPr>
        <p:txBody>
          <a:bodyPr wrap="square" rtlCol="0">
            <a:spAutoFit/>
          </a:bodyPr>
          <a:lstStyle/>
          <a:p>
            <a:r>
              <a:rPr lang="nl-BE" dirty="0" smtClean="0"/>
              <a:t>Na 2 jaar DA binnen periode van 3 jaar</a:t>
            </a:r>
          </a:p>
          <a:p>
            <a:endParaRPr lang="nl-BE" dirty="0"/>
          </a:p>
        </p:txBody>
      </p:sp>
      <p:pic>
        <p:nvPicPr>
          <p:cNvPr id="3" name="Afbeelding 4"/>
          <p:cNvPicPr>
            <a:picLocks noChangeAspect="1"/>
          </p:cNvPicPr>
          <p:nvPr/>
        </p:nvPicPr>
        <p:blipFill>
          <a:blip r:embed="rId8"/>
          <a:stretch>
            <a:fillRect/>
          </a:stretch>
        </p:blipFill>
        <p:spPr>
          <a:xfrm>
            <a:off x="4053975" y="6093696"/>
            <a:ext cx="2274005" cy="408467"/>
          </a:xfrm>
          <a:prstGeom prst="rect">
            <a:avLst/>
          </a:prstGeom>
        </p:spPr>
      </p:pic>
    </p:spTree>
    <p:extLst>
      <p:ext uri="{BB962C8B-B14F-4D97-AF65-F5344CB8AC3E}">
        <p14:creationId xmlns:p14="http://schemas.microsoft.com/office/powerpoint/2010/main" val="3171494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Einde tijdelijke aanstelling</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Van rechtswege:  zonder opzeg – onmiddellijke </a:t>
            </a:r>
            <a:r>
              <a:rPr lang="nl-BE" dirty="0" smtClean="0"/>
              <a:t>uitwerking:</a:t>
            </a:r>
            <a:endParaRPr lang="nl-BE" dirty="0"/>
          </a:p>
          <a:p>
            <a:pPr lvl="1"/>
            <a:r>
              <a:rPr lang="nl-BE" sz="1800" dirty="0" smtClean="0"/>
              <a:t>Niet voldoen aan aanstellingsvoorwaarden</a:t>
            </a:r>
          </a:p>
          <a:p>
            <a:pPr lvl="1"/>
            <a:r>
              <a:rPr lang="nl-BE" sz="1800" dirty="0" smtClean="0"/>
              <a:t>Toewijzing betrekking door vaste benoeming</a:t>
            </a:r>
          </a:p>
          <a:p>
            <a:pPr lvl="1"/>
            <a:r>
              <a:rPr lang="nl-BE" sz="1800" dirty="0" smtClean="0"/>
              <a:t>Vaste benoeming</a:t>
            </a:r>
          </a:p>
          <a:p>
            <a:pPr lvl="1"/>
            <a:r>
              <a:rPr lang="nl-BE" sz="1800" dirty="0" smtClean="0"/>
              <a:t>Geen subsidiëring meer van betrekking</a:t>
            </a:r>
          </a:p>
          <a:p>
            <a:pPr lvl="1"/>
            <a:r>
              <a:rPr lang="nl-BE" sz="1800" dirty="0" smtClean="0"/>
              <a:t>Afwezigheid tien kalenderdagen</a:t>
            </a:r>
          </a:p>
          <a:p>
            <a:pPr lvl="1"/>
            <a:r>
              <a:rPr lang="nl-BE" sz="1800" dirty="0" smtClean="0"/>
              <a:t>Toepassing burgerlijke en strafwetten die de ambtsneerlegging tot gevolg heeft</a:t>
            </a:r>
          </a:p>
          <a:p>
            <a:pPr lvl="1"/>
            <a:r>
              <a:rPr lang="nl-BE" sz="1800" dirty="0" smtClean="0"/>
              <a:t>Rustpensioen</a:t>
            </a:r>
          </a:p>
          <a:p>
            <a:pPr lvl="1"/>
            <a:r>
              <a:rPr lang="nl-BE" sz="1800" dirty="0" smtClean="0"/>
              <a:t>Terugkeer titularis of personeelslid dat hem tijdelijk vervangt</a:t>
            </a:r>
          </a:p>
          <a:p>
            <a:pPr lvl="1"/>
            <a:r>
              <a:rPr lang="nl-BE" sz="1800" dirty="0" smtClean="0"/>
              <a:t>Ontslag om dringende reden</a:t>
            </a:r>
          </a:p>
          <a:p>
            <a:pPr lvl="1"/>
            <a:r>
              <a:rPr lang="nl-BE" sz="1800" dirty="0" smtClean="0"/>
              <a:t>Einde termijn aanstelling</a:t>
            </a:r>
          </a:p>
          <a:p>
            <a:pPr lvl="1"/>
            <a:r>
              <a:rPr lang="nl-BE" sz="1800" dirty="0" smtClean="0"/>
              <a:t>Aanstelling bepaalde duur: uiterlijk op het einde van het schooljaar</a:t>
            </a:r>
          </a:p>
          <a:p>
            <a:pPr lvl="1"/>
            <a:endParaRPr lang="nl-BE" dirty="0" smtClean="0"/>
          </a:p>
        </p:txBody>
      </p:sp>
      <p:pic>
        <p:nvPicPr>
          <p:cNvPr id="4" name="Afbeelding 4"/>
          <p:cNvPicPr>
            <a:picLocks noChangeAspect="1"/>
          </p:cNvPicPr>
          <p:nvPr/>
        </p:nvPicPr>
        <p:blipFill>
          <a:blip r:embed="rId3"/>
          <a:stretch>
            <a:fillRect/>
          </a:stretch>
        </p:blipFill>
        <p:spPr>
          <a:xfrm>
            <a:off x="4086507" y="6116556"/>
            <a:ext cx="2274005" cy="408467"/>
          </a:xfrm>
          <a:prstGeom prst="rect">
            <a:avLst/>
          </a:prstGeom>
        </p:spPr>
      </p:pic>
    </p:spTree>
    <p:extLst>
      <p:ext uri="{BB962C8B-B14F-4D97-AF65-F5344CB8AC3E}">
        <p14:creationId xmlns:p14="http://schemas.microsoft.com/office/powerpoint/2010/main" val="288302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Einde tijdelijke aanstelling</a:t>
            </a:r>
            <a:endParaRPr lang="nl-BE" dirty="0"/>
          </a:p>
        </p:txBody>
      </p:sp>
      <p:sp>
        <p:nvSpPr>
          <p:cNvPr id="3" name="Tijdelijke aanduiding voor inhoud 2"/>
          <p:cNvSpPr>
            <a:spLocks noGrp="1"/>
          </p:cNvSpPr>
          <p:nvPr>
            <p:ph sz="half" idx="1"/>
          </p:nvPr>
        </p:nvSpPr>
        <p:spPr/>
        <p:txBody>
          <a:bodyPr/>
          <a:lstStyle/>
          <a:p>
            <a:r>
              <a:rPr lang="nl-BE" dirty="0"/>
              <a:t>In hoofde van </a:t>
            </a:r>
            <a:r>
              <a:rPr lang="nl-BE" b="1" dirty="0"/>
              <a:t>personeelslid</a:t>
            </a:r>
            <a:r>
              <a:rPr lang="nl-BE" dirty="0"/>
              <a:t>: </a:t>
            </a:r>
          </a:p>
          <a:p>
            <a:pPr lvl="1"/>
            <a:r>
              <a:rPr lang="nl-BE" dirty="0"/>
              <a:t>aanstelling bepaalde duur: opzeg tijdens de eerste helft van de overeengekomen </a:t>
            </a:r>
            <a:r>
              <a:rPr lang="nl-BE" dirty="0" smtClean="0"/>
              <a:t>duurtijd conform regeling WAO</a:t>
            </a:r>
          </a:p>
          <a:p>
            <a:pPr lvl="2"/>
            <a:r>
              <a:rPr lang="nl-BE" dirty="0" smtClean="0"/>
              <a:t>Dienstanciënniteit beperkt tot de laatste ononderbroken aanstellingsperiode</a:t>
            </a:r>
          </a:p>
          <a:p>
            <a:pPr lvl="2"/>
            <a:r>
              <a:rPr lang="nl-BE" dirty="0" smtClean="0"/>
              <a:t>vb. aanstelling 6 maanden: opzeg tijdens de eerste drie maanden → drie weken opzeg bij dienstanciënniteit tussen zes maanden en minder dan twaalf maanden</a:t>
            </a:r>
          </a:p>
          <a:p>
            <a:pPr marL="576000" lvl="2" indent="0">
              <a:buNone/>
            </a:pPr>
            <a:endParaRPr lang="nl-BE" dirty="0"/>
          </a:p>
          <a:p>
            <a:pPr lvl="1"/>
            <a:r>
              <a:rPr lang="nl-BE" dirty="0"/>
              <a:t>aanstelling onbepaalde duur: opzeg conform regeling </a:t>
            </a:r>
            <a:r>
              <a:rPr lang="nl-BE" dirty="0" smtClean="0"/>
              <a:t>WAO: afhankelijk van dienstanciënniteit (1-13 weken)</a:t>
            </a:r>
          </a:p>
          <a:p>
            <a:pPr>
              <a:buNone/>
            </a:pPr>
            <a:endParaRPr lang="nl-BE" dirty="0">
              <a:solidFill>
                <a:srgbClr val="FF0000"/>
              </a:solidFill>
            </a:endParaRPr>
          </a:p>
        </p:txBody>
      </p:sp>
      <p:pic>
        <p:nvPicPr>
          <p:cNvPr id="4" name="Afbeelding 4"/>
          <p:cNvPicPr>
            <a:picLocks noChangeAspect="1"/>
          </p:cNvPicPr>
          <p:nvPr/>
        </p:nvPicPr>
        <p:blipFill>
          <a:blip r:embed="rId3"/>
          <a:stretch>
            <a:fillRect/>
          </a:stretch>
        </p:blipFill>
        <p:spPr>
          <a:xfrm>
            <a:off x="4029357" y="6116556"/>
            <a:ext cx="2274005" cy="408467"/>
          </a:xfrm>
          <a:prstGeom prst="rect">
            <a:avLst/>
          </a:prstGeom>
        </p:spPr>
      </p:pic>
    </p:spTree>
    <p:extLst>
      <p:ext uri="{BB962C8B-B14F-4D97-AF65-F5344CB8AC3E}">
        <p14:creationId xmlns:p14="http://schemas.microsoft.com/office/powerpoint/2010/main" val="19431057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Einde tijdelijke aanstelling</a:t>
            </a:r>
            <a:endParaRPr lang="nl-BE" dirty="0"/>
          </a:p>
        </p:txBody>
      </p:sp>
      <p:sp>
        <p:nvSpPr>
          <p:cNvPr id="3" name="Tijdelijke aanduiding voor inhoud 2"/>
          <p:cNvSpPr>
            <a:spLocks noGrp="1"/>
          </p:cNvSpPr>
          <p:nvPr>
            <p:ph sz="half" idx="1"/>
          </p:nvPr>
        </p:nvSpPr>
        <p:spPr/>
        <p:txBody>
          <a:bodyPr/>
          <a:lstStyle/>
          <a:p>
            <a:r>
              <a:rPr lang="nl-BE" dirty="0"/>
              <a:t>In hoofde van </a:t>
            </a:r>
            <a:r>
              <a:rPr lang="nl-BE" b="1" dirty="0"/>
              <a:t>werkgever</a:t>
            </a:r>
            <a:r>
              <a:rPr lang="nl-BE" dirty="0"/>
              <a:t>:</a:t>
            </a:r>
          </a:p>
          <a:p>
            <a:pPr lvl="1"/>
            <a:r>
              <a:rPr lang="nl-BE" dirty="0"/>
              <a:t>Ontslag om dringende reden</a:t>
            </a:r>
          </a:p>
          <a:p>
            <a:pPr lvl="2"/>
            <a:r>
              <a:rPr lang="nl-BE" dirty="0"/>
              <a:t>Beroepsmogelijkheid kamer van Beroep</a:t>
            </a:r>
          </a:p>
          <a:p>
            <a:pPr lvl="1"/>
            <a:r>
              <a:rPr lang="nl-BE" dirty="0"/>
              <a:t>N.a.v. ontwikkelcyclus</a:t>
            </a:r>
          </a:p>
          <a:p>
            <a:pPr lvl="2"/>
            <a:r>
              <a:rPr lang="nl-BE" dirty="0"/>
              <a:t>Beroepsmogelijkheid college van </a:t>
            </a:r>
            <a:r>
              <a:rPr lang="nl-BE" dirty="0" smtClean="0"/>
              <a:t>Beroep</a:t>
            </a:r>
          </a:p>
          <a:p>
            <a:pPr marL="576000" lvl="2" indent="0">
              <a:buNone/>
            </a:pPr>
            <a:endParaRPr lang="nl-BE" dirty="0"/>
          </a:p>
          <a:p>
            <a:r>
              <a:rPr lang="nl-BE" dirty="0"/>
              <a:t>In onderling akkoord: </a:t>
            </a:r>
            <a:r>
              <a:rPr lang="nl-BE" dirty="0" smtClean="0"/>
              <a:t>geschrift</a:t>
            </a:r>
          </a:p>
          <a:p>
            <a:pPr lvl="1"/>
            <a:r>
              <a:rPr lang="nl-BE" dirty="0" smtClean="0"/>
              <a:t>Ondertekening beide partijen</a:t>
            </a:r>
          </a:p>
          <a:p>
            <a:pPr lvl="1"/>
            <a:r>
              <a:rPr lang="nl-BE" dirty="0" smtClean="0"/>
              <a:t>Datum ambtsneerlegging</a:t>
            </a:r>
            <a:endParaRPr lang="nl-BE" dirty="0"/>
          </a:p>
          <a:p>
            <a:endParaRPr lang="nl-BE" dirty="0"/>
          </a:p>
        </p:txBody>
      </p:sp>
      <p:pic>
        <p:nvPicPr>
          <p:cNvPr id="4" name="Afbeelding 4"/>
          <p:cNvPicPr>
            <a:picLocks noChangeAspect="1"/>
          </p:cNvPicPr>
          <p:nvPr/>
        </p:nvPicPr>
        <p:blipFill>
          <a:blip r:embed="rId2"/>
          <a:stretch>
            <a:fillRect/>
          </a:stretch>
        </p:blipFill>
        <p:spPr>
          <a:xfrm>
            <a:off x="4086507" y="6093696"/>
            <a:ext cx="2274005" cy="408467"/>
          </a:xfrm>
          <a:prstGeom prst="rect">
            <a:avLst/>
          </a:prstGeom>
        </p:spPr>
      </p:pic>
    </p:spTree>
    <p:extLst>
      <p:ext uri="{BB962C8B-B14F-4D97-AF65-F5344CB8AC3E}">
        <p14:creationId xmlns:p14="http://schemas.microsoft.com/office/powerpoint/2010/main" val="36054998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Vaste benoeming – max. 90 %</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Max. percentage:</a:t>
            </a:r>
          </a:p>
          <a:p>
            <a:pPr lvl="1"/>
            <a:r>
              <a:rPr lang="nl-BE" dirty="0" smtClean="0"/>
              <a:t>Reden: geen TBSOB zoals in de rest van het onderwijs</a:t>
            </a:r>
            <a:endParaRPr lang="nl-BE" dirty="0"/>
          </a:p>
          <a:p>
            <a:pPr lvl="1"/>
            <a:r>
              <a:rPr lang="nl-BE" dirty="0"/>
              <a:t>Brede inzetbaarheid leraren</a:t>
            </a:r>
          </a:p>
          <a:p>
            <a:pPr lvl="1"/>
            <a:r>
              <a:rPr lang="nl-BE" dirty="0"/>
              <a:t>Buffer extra middelen inburgering NT2 en verhoogde taalvereisten NT2 </a:t>
            </a:r>
            <a:endParaRPr lang="nl-BE" dirty="0" smtClean="0"/>
          </a:p>
          <a:p>
            <a:r>
              <a:rPr lang="nl-BE" dirty="0" smtClean="0"/>
              <a:t>90</a:t>
            </a:r>
            <a:r>
              <a:rPr lang="nl-BE" dirty="0"/>
              <a:t>% van de </a:t>
            </a:r>
            <a:r>
              <a:rPr lang="nl-BE" dirty="0" smtClean="0"/>
              <a:t>organieke </a:t>
            </a:r>
            <a:r>
              <a:rPr lang="nl-BE" dirty="0" err="1" smtClean="0"/>
              <a:t>VTE’s</a:t>
            </a:r>
            <a:endParaRPr lang="nl-BE" dirty="0"/>
          </a:p>
          <a:p>
            <a:r>
              <a:rPr lang="nl-BE" dirty="0"/>
              <a:t>90% van de </a:t>
            </a:r>
            <a:r>
              <a:rPr lang="nl-BE" dirty="0" smtClean="0"/>
              <a:t>organieke </a:t>
            </a:r>
            <a:r>
              <a:rPr lang="nl-BE" dirty="0"/>
              <a:t>puntenenveloppe </a:t>
            </a:r>
          </a:p>
          <a:p>
            <a:pPr lvl="1"/>
            <a:r>
              <a:rPr lang="nl-BE" dirty="0" smtClean="0"/>
              <a:t>IJkpunt</a:t>
            </a:r>
            <a:r>
              <a:rPr lang="nl-BE" dirty="0"/>
              <a:t>: 15 september voorafgaand aan de vaste benoeming</a:t>
            </a:r>
          </a:p>
        </p:txBody>
      </p:sp>
      <p:pic>
        <p:nvPicPr>
          <p:cNvPr id="4" name="Afbeelding 4"/>
          <p:cNvPicPr>
            <a:picLocks noChangeAspect="1"/>
          </p:cNvPicPr>
          <p:nvPr/>
        </p:nvPicPr>
        <p:blipFill>
          <a:blip r:embed="rId3"/>
          <a:stretch>
            <a:fillRect/>
          </a:stretch>
        </p:blipFill>
        <p:spPr>
          <a:xfrm>
            <a:off x="4063647" y="6105126"/>
            <a:ext cx="2274005" cy="408467"/>
          </a:xfrm>
          <a:prstGeom prst="rect">
            <a:avLst/>
          </a:prstGeom>
        </p:spPr>
      </p:pic>
    </p:spTree>
    <p:extLst>
      <p:ext uri="{BB962C8B-B14F-4D97-AF65-F5344CB8AC3E}">
        <p14:creationId xmlns:p14="http://schemas.microsoft.com/office/powerpoint/2010/main" val="3204933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Vaste </a:t>
            </a:r>
            <a:r>
              <a:rPr lang="nl-BE" dirty="0" smtClean="0">
                <a:solidFill>
                  <a:srgbClr val="FFC000"/>
                </a:solidFill>
              </a:rPr>
              <a:t>benoeming</a:t>
            </a:r>
            <a:endParaRPr lang="nl-BE" dirty="0">
              <a:solidFill>
                <a:srgbClr val="FFC000"/>
              </a:solidFill>
            </a:endParaRPr>
          </a:p>
        </p:txBody>
      </p:sp>
      <p:sp>
        <p:nvSpPr>
          <p:cNvPr id="3" name="Tijdelijke aanduiding voor inhoud 2"/>
          <p:cNvSpPr>
            <a:spLocks noGrp="1"/>
          </p:cNvSpPr>
          <p:nvPr>
            <p:ph sz="half" idx="1"/>
          </p:nvPr>
        </p:nvSpPr>
        <p:spPr>
          <a:xfrm>
            <a:off x="1296000" y="1659988"/>
            <a:ext cx="7416000" cy="3927212"/>
          </a:xfrm>
        </p:spPr>
        <p:txBody>
          <a:bodyPr/>
          <a:lstStyle/>
          <a:p>
            <a:r>
              <a:rPr lang="nl-BE" dirty="0" smtClean="0"/>
              <a:t>Aanstellingsvoorwaarden +</a:t>
            </a:r>
            <a:endParaRPr lang="nl-BE" dirty="0"/>
          </a:p>
          <a:p>
            <a:pPr lvl="1"/>
            <a:r>
              <a:rPr lang="nl-BE" dirty="0"/>
              <a:t>Twee jaar dienstanciënniteit binnen een periode van 3 jaar op 31/08 in het </a:t>
            </a:r>
            <a:r>
              <a:rPr lang="nl-BE" dirty="0" smtClean="0"/>
              <a:t>ambt in het centrum</a:t>
            </a:r>
            <a:endParaRPr lang="nl-BE" dirty="0"/>
          </a:p>
          <a:p>
            <a:pPr lvl="1"/>
            <a:r>
              <a:rPr lang="nl-BE" dirty="0"/>
              <a:t>Houder van een voldoend geacht bekwaamheidsbewijs</a:t>
            </a:r>
          </a:p>
          <a:p>
            <a:pPr lvl="1"/>
            <a:r>
              <a:rPr lang="nl-BE" dirty="0"/>
              <a:t>Geen evaluatie “onvoldoende</a:t>
            </a:r>
            <a:r>
              <a:rPr lang="nl-BE" dirty="0" smtClean="0"/>
              <a:t>”</a:t>
            </a:r>
          </a:p>
          <a:p>
            <a:pPr marL="288000" lvl="1" indent="0">
              <a:buNone/>
            </a:pPr>
            <a:endParaRPr lang="nl-BE" dirty="0" smtClean="0"/>
          </a:p>
          <a:p>
            <a:r>
              <a:rPr lang="nl-BE" dirty="0" smtClean="0"/>
              <a:t>31/08: Rangorde vaste benoeming: lijst o.b.v. meeste dienstanciënniteit in het centrum</a:t>
            </a:r>
          </a:p>
          <a:p>
            <a:pPr lvl="1"/>
            <a:r>
              <a:rPr lang="nl-BE" dirty="0" smtClean="0"/>
              <a:t>Bv: 10 jaar als stafmedewerker en 1 jaar als leraar: 11 jaar in het centrum</a:t>
            </a:r>
          </a:p>
          <a:p>
            <a:pPr>
              <a:buNone/>
            </a:pPr>
            <a:endParaRPr lang="nl-BE" dirty="0">
              <a:solidFill>
                <a:srgbClr val="FF0000"/>
              </a:solidFill>
            </a:endParaRPr>
          </a:p>
        </p:txBody>
      </p:sp>
      <p:pic>
        <p:nvPicPr>
          <p:cNvPr id="4" name="Afbeelding 4"/>
          <p:cNvPicPr>
            <a:picLocks noChangeAspect="1"/>
          </p:cNvPicPr>
          <p:nvPr/>
        </p:nvPicPr>
        <p:blipFill>
          <a:blip r:embed="rId3"/>
          <a:stretch>
            <a:fillRect/>
          </a:stretch>
        </p:blipFill>
        <p:spPr>
          <a:xfrm>
            <a:off x="4097937" y="6082721"/>
            <a:ext cx="2274005" cy="408467"/>
          </a:xfrm>
          <a:prstGeom prst="rect">
            <a:avLst/>
          </a:prstGeom>
        </p:spPr>
      </p:pic>
    </p:spTree>
    <p:extLst>
      <p:ext uri="{BB962C8B-B14F-4D97-AF65-F5344CB8AC3E}">
        <p14:creationId xmlns:p14="http://schemas.microsoft.com/office/powerpoint/2010/main" val="39308712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Vaste benoeming </a:t>
            </a:r>
            <a:endParaRPr lang="nl-BE" dirty="0"/>
          </a:p>
        </p:txBody>
      </p:sp>
      <p:sp>
        <p:nvSpPr>
          <p:cNvPr id="3" name="Tijdelijke aanduiding voor inhoud 2"/>
          <p:cNvSpPr>
            <a:spLocks noGrp="1"/>
          </p:cNvSpPr>
          <p:nvPr>
            <p:ph sz="half" idx="1"/>
          </p:nvPr>
        </p:nvSpPr>
        <p:spPr/>
        <p:txBody>
          <a:bodyPr/>
          <a:lstStyle/>
          <a:p>
            <a:r>
              <a:rPr lang="nl-BE" dirty="0"/>
              <a:t>15/10: mededeling van elke vacante betrekking </a:t>
            </a:r>
          </a:p>
          <a:p>
            <a:r>
              <a:rPr lang="nl-BE" dirty="0"/>
              <a:t>Volume vaste benoeming = volume aanstelling onbepaalde duur vooravond of TAO op de vooravond van vaste </a:t>
            </a:r>
            <a:r>
              <a:rPr lang="nl-BE" dirty="0" smtClean="0"/>
              <a:t>benoeming</a:t>
            </a:r>
          </a:p>
          <a:p>
            <a:pPr lvl="1"/>
            <a:r>
              <a:rPr lang="nl-BE" dirty="0" smtClean="0"/>
              <a:t>Leraar heeft aanstelling onbepaalde duur voor 18/36 op 31/12</a:t>
            </a:r>
          </a:p>
          <a:p>
            <a:pPr lvl="2"/>
            <a:r>
              <a:rPr lang="nl-BE" dirty="0" smtClean="0"/>
              <a:t>Volume 18/36 vaste benoeming</a:t>
            </a:r>
          </a:p>
          <a:p>
            <a:pPr lvl="1"/>
            <a:r>
              <a:rPr lang="nl-BE" dirty="0" err="1" smtClean="0"/>
              <a:t>Vastbenoemd</a:t>
            </a:r>
            <a:r>
              <a:rPr lang="nl-BE" dirty="0" smtClean="0"/>
              <a:t> leraar neemt TAO naar ander centrum in het ambt van leraar voor 36/36: leraar zou </a:t>
            </a:r>
            <a:r>
              <a:rPr lang="nl-BE" dirty="0" err="1" smtClean="0"/>
              <a:t>vastbenoemd</a:t>
            </a:r>
            <a:r>
              <a:rPr lang="nl-BE" dirty="0" smtClean="0"/>
              <a:t> kunnen worden in het andere centrum en dit voor het volume 36/36 bij vervullen voorwaarden vaste benoeming</a:t>
            </a:r>
          </a:p>
          <a:p>
            <a:pPr lvl="1"/>
            <a:endParaRPr lang="nl-BE" dirty="0"/>
          </a:p>
          <a:p>
            <a:endParaRPr lang="nl-BE" dirty="0"/>
          </a:p>
        </p:txBody>
      </p:sp>
      <p:pic>
        <p:nvPicPr>
          <p:cNvPr id="4" name="Afbeelding 4"/>
          <p:cNvPicPr>
            <a:picLocks noChangeAspect="1"/>
          </p:cNvPicPr>
          <p:nvPr/>
        </p:nvPicPr>
        <p:blipFill>
          <a:blip r:embed="rId2"/>
          <a:stretch>
            <a:fillRect/>
          </a:stretch>
        </p:blipFill>
        <p:spPr>
          <a:xfrm>
            <a:off x="4075077" y="6105126"/>
            <a:ext cx="2274005" cy="408467"/>
          </a:xfrm>
          <a:prstGeom prst="rect">
            <a:avLst/>
          </a:prstGeom>
        </p:spPr>
      </p:pic>
    </p:spTree>
    <p:extLst>
      <p:ext uri="{BB962C8B-B14F-4D97-AF65-F5344CB8AC3E}">
        <p14:creationId xmlns:p14="http://schemas.microsoft.com/office/powerpoint/2010/main" val="36118471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09733" y="798525"/>
            <a:ext cx="7416000" cy="1116000"/>
          </a:xfrm>
        </p:spPr>
        <p:txBody>
          <a:bodyPr/>
          <a:lstStyle/>
          <a:p>
            <a:r>
              <a:rPr lang="nl-BE" dirty="0" smtClean="0">
                <a:solidFill>
                  <a:srgbClr val="FFC000"/>
                </a:solidFill>
              </a:rPr>
              <a:t>Tijdslijn vaste benoeming</a:t>
            </a:r>
            <a:endParaRPr lang="nl-BE" dirty="0">
              <a:solidFill>
                <a:srgbClr val="FFC000"/>
              </a:solidFill>
            </a:endParaRPr>
          </a:p>
        </p:txBody>
      </p:sp>
      <p:graphicFrame>
        <p:nvGraphicFramePr>
          <p:cNvPr id="4" name="Tijdelijke aanduiding voor inhoud 3"/>
          <p:cNvGraphicFramePr>
            <a:graphicFrameLocks noGrp="1"/>
          </p:cNvGraphicFramePr>
          <p:nvPr>
            <p:ph sz="half" idx="1"/>
            <p:extLst>
              <p:ext uri="{D42A27DB-BD31-4B8C-83A1-F6EECF244321}">
                <p14:modId xmlns:p14="http://schemas.microsoft.com/office/powerpoint/2010/main" val="3887172601"/>
              </p:ext>
            </p:extLst>
          </p:nvPr>
        </p:nvGraphicFramePr>
        <p:xfrm>
          <a:off x="1295400" y="1914525"/>
          <a:ext cx="7416800" cy="367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Afbeelding 4"/>
          <p:cNvPicPr>
            <a:picLocks noChangeAspect="1"/>
          </p:cNvPicPr>
          <p:nvPr/>
        </p:nvPicPr>
        <p:blipFill>
          <a:blip r:embed="rId8"/>
          <a:stretch>
            <a:fillRect/>
          </a:stretch>
        </p:blipFill>
        <p:spPr>
          <a:xfrm>
            <a:off x="4109367" y="6116556"/>
            <a:ext cx="2274005" cy="408467"/>
          </a:xfrm>
          <a:prstGeom prst="rect">
            <a:avLst/>
          </a:prstGeom>
        </p:spPr>
      </p:pic>
    </p:spTree>
    <p:extLst>
      <p:ext uri="{BB962C8B-B14F-4D97-AF65-F5344CB8AC3E}">
        <p14:creationId xmlns:p14="http://schemas.microsoft.com/office/powerpoint/2010/main" val="29869034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Vaste benoeming </a:t>
            </a:r>
            <a:r>
              <a:rPr lang="nl-BE" dirty="0" smtClean="0">
                <a:solidFill>
                  <a:srgbClr val="FFC000"/>
                </a:solidFill>
              </a:rPr>
              <a:t>– praktisch</a:t>
            </a:r>
            <a:endParaRPr lang="nl-BE" dirty="0">
              <a:solidFill>
                <a:srgbClr val="FFC000"/>
              </a:solidFill>
            </a:endParaRPr>
          </a:p>
        </p:txBody>
      </p:sp>
      <p:sp>
        <p:nvSpPr>
          <p:cNvPr id="3" name="Tijdelijke aanduiding voor inhoud 2"/>
          <p:cNvSpPr>
            <a:spLocks noGrp="1"/>
          </p:cNvSpPr>
          <p:nvPr>
            <p:ph sz="half" idx="1"/>
          </p:nvPr>
        </p:nvSpPr>
        <p:spPr>
          <a:xfrm>
            <a:off x="1296000" y="1659988"/>
            <a:ext cx="7416000" cy="3927212"/>
          </a:xfrm>
        </p:spPr>
        <p:txBody>
          <a:bodyPr/>
          <a:lstStyle/>
          <a:p>
            <a:r>
              <a:rPr lang="nl-BE" dirty="0" smtClean="0"/>
              <a:t>Bij elke eerste vaste benoeming van een personeelslid moet een centrumbestuur een recent uittreksel uit het strafregister aan het werkstation bezorgen</a:t>
            </a:r>
          </a:p>
          <a:p>
            <a:endParaRPr lang="nl-BE" dirty="0"/>
          </a:p>
          <a:p>
            <a:r>
              <a:rPr lang="nl-BE" dirty="0" smtClean="0"/>
              <a:t>Recent = &lt; 1 jaar</a:t>
            </a:r>
          </a:p>
          <a:p>
            <a:endParaRPr lang="nl-BE" dirty="0"/>
          </a:p>
          <a:p>
            <a:r>
              <a:rPr lang="nl-BE" dirty="0" smtClean="0"/>
              <a:t>Concreet: best model 2 van alle personeelsleden die zullen vast benoemd worden reeds ruim voor 01/01/2018 aan het werkstation bezorgen</a:t>
            </a:r>
          </a:p>
          <a:p>
            <a:endParaRPr lang="nl-BE" dirty="0"/>
          </a:p>
          <a:p>
            <a:r>
              <a:rPr lang="nl-BE" dirty="0"/>
              <a:t>Via </a:t>
            </a:r>
            <a:r>
              <a:rPr lang="nl-BE" dirty="0" smtClean="0">
                <a:hlinkClick r:id="rId3"/>
              </a:rPr>
              <a:t>documenten.onderwijspersoneel@ond.vlaanderen.be</a:t>
            </a:r>
            <a:r>
              <a:rPr lang="nl-BE" dirty="0" smtClean="0"/>
              <a:t> en stamboeknummer </a:t>
            </a:r>
            <a:r>
              <a:rPr lang="nl-BE" dirty="0"/>
              <a:t>van het personeelslid in onderwerp van de </a:t>
            </a:r>
            <a:r>
              <a:rPr lang="nl-BE" dirty="0" smtClean="0"/>
              <a:t>mail vermelden </a:t>
            </a:r>
            <a:r>
              <a:rPr lang="nl-BE" dirty="0"/>
              <a:t>!</a:t>
            </a:r>
          </a:p>
          <a:p>
            <a:endParaRPr lang="nl-BE" dirty="0"/>
          </a:p>
        </p:txBody>
      </p:sp>
      <p:pic>
        <p:nvPicPr>
          <p:cNvPr id="4" name="Afbeelding 4"/>
          <p:cNvPicPr>
            <a:picLocks noChangeAspect="1"/>
          </p:cNvPicPr>
          <p:nvPr/>
        </p:nvPicPr>
        <p:blipFill>
          <a:blip r:embed="rId4"/>
          <a:stretch>
            <a:fillRect/>
          </a:stretch>
        </p:blipFill>
        <p:spPr>
          <a:xfrm>
            <a:off x="4097937" y="6082721"/>
            <a:ext cx="2274005" cy="408467"/>
          </a:xfrm>
          <a:prstGeom prst="rect">
            <a:avLst/>
          </a:prstGeom>
        </p:spPr>
      </p:pic>
    </p:spTree>
    <p:extLst>
      <p:ext uri="{BB962C8B-B14F-4D97-AF65-F5344CB8AC3E}">
        <p14:creationId xmlns:p14="http://schemas.microsoft.com/office/powerpoint/2010/main" val="3126892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Doelstellingen DRP BE</a:t>
            </a:r>
            <a:endParaRPr lang="nl-BE" dirty="0">
              <a:solidFill>
                <a:srgbClr val="FFFF00"/>
              </a:solidFill>
            </a:endParaRPr>
          </a:p>
        </p:txBody>
      </p:sp>
      <p:sp>
        <p:nvSpPr>
          <p:cNvPr id="3" name="Tijdelijke aanduiding voor inhoud 2"/>
          <p:cNvSpPr>
            <a:spLocks noGrp="1"/>
          </p:cNvSpPr>
          <p:nvPr>
            <p:ph sz="half" idx="1"/>
          </p:nvPr>
        </p:nvSpPr>
        <p:spPr/>
        <p:txBody>
          <a:bodyPr/>
          <a:lstStyle/>
          <a:p>
            <a:endParaRPr lang="nl-BE" dirty="0" smtClean="0"/>
          </a:p>
          <a:p>
            <a:pPr marL="457200" indent="-457200">
              <a:buFont typeface="+mj-lt"/>
              <a:buAutoNum type="arabicPeriod"/>
            </a:pPr>
            <a:r>
              <a:rPr lang="nl-BE" dirty="0"/>
              <a:t>Apart en eenvoudig statuut voor de </a:t>
            </a:r>
            <a:r>
              <a:rPr lang="nl-BE" dirty="0" smtClean="0"/>
              <a:t>sector</a:t>
            </a:r>
          </a:p>
          <a:p>
            <a:pPr marL="457200" indent="-457200">
              <a:buFont typeface="+mj-lt"/>
              <a:buAutoNum type="arabicPeriod"/>
            </a:pPr>
            <a:r>
              <a:rPr lang="nl-BE" dirty="0" smtClean="0"/>
              <a:t>Behoud eigenheid sector</a:t>
            </a:r>
          </a:p>
          <a:p>
            <a:pPr marL="457200" indent="-457200">
              <a:buFont typeface="+mj-lt"/>
              <a:buAutoNum type="arabicPeriod"/>
            </a:pPr>
            <a:r>
              <a:rPr lang="nl-BE" dirty="0" smtClean="0"/>
              <a:t>Het voeren van een dynamisch personeelsbeleid</a:t>
            </a:r>
          </a:p>
          <a:p>
            <a:pPr marL="457200" indent="-457200">
              <a:buFont typeface="+mj-lt"/>
              <a:buAutoNum type="arabicPeriod"/>
            </a:pPr>
            <a:r>
              <a:rPr lang="nl-BE" dirty="0" smtClean="0"/>
              <a:t>Vaste benoeming garanderen in de door de overheid gesubsidieerde functies</a:t>
            </a:r>
          </a:p>
          <a:p>
            <a:pPr marL="457200" indent="-457200">
              <a:buFont typeface="+mj-lt"/>
              <a:buAutoNum type="arabicPeriod"/>
            </a:pPr>
            <a:r>
              <a:rPr lang="nl-BE" dirty="0" smtClean="0"/>
              <a:t>Geen </a:t>
            </a:r>
            <a:r>
              <a:rPr lang="nl-BE" dirty="0" err="1" smtClean="0"/>
              <a:t>meerkost</a:t>
            </a:r>
            <a:r>
              <a:rPr lang="nl-BE" dirty="0"/>
              <a:t> </a:t>
            </a:r>
            <a:r>
              <a:rPr lang="nl-BE" dirty="0" smtClean="0"/>
              <a:t>veroorzaken en opbrengsten herinvesteren in de sector</a:t>
            </a:r>
          </a:p>
          <a:p>
            <a:pPr>
              <a:buNone/>
            </a:pPr>
            <a:endParaRPr lang="nl-BE" dirty="0"/>
          </a:p>
        </p:txBody>
      </p:sp>
      <p:pic>
        <p:nvPicPr>
          <p:cNvPr id="4" name="Afbeelding 3"/>
          <p:cNvPicPr>
            <a:picLocks noChangeAspect="1"/>
          </p:cNvPicPr>
          <p:nvPr/>
        </p:nvPicPr>
        <p:blipFill>
          <a:blip r:embed="rId3"/>
          <a:stretch>
            <a:fillRect/>
          </a:stretch>
        </p:blipFill>
        <p:spPr>
          <a:xfrm>
            <a:off x="4097937" y="6093696"/>
            <a:ext cx="2274005" cy="408467"/>
          </a:xfrm>
          <a:prstGeom prst="rect">
            <a:avLst/>
          </a:prstGeom>
        </p:spPr>
      </p:pic>
    </p:spTree>
    <p:extLst>
      <p:ext uri="{BB962C8B-B14F-4D97-AF65-F5344CB8AC3E}">
        <p14:creationId xmlns:p14="http://schemas.microsoft.com/office/powerpoint/2010/main" val="19581341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Vaste benoeming </a:t>
            </a:r>
            <a:r>
              <a:rPr lang="nl-BE" dirty="0" smtClean="0">
                <a:solidFill>
                  <a:srgbClr val="FFC000"/>
                </a:solidFill>
              </a:rPr>
              <a:t>– praktisch</a:t>
            </a:r>
            <a:endParaRPr lang="nl-BE" dirty="0">
              <a:solidFill>
                <a:srgbClr val="FFC000"/>
              </a:solidFill>
            </a:endParaRPr>
          </a:p>
        </p:txBody>
      </p:sp>
      <p:sp>
        <p:nvSpPr>
          <p:cNvPr id="3" name="Tijdelijke aanduiding voor inhoud 2"/>
          <p:cNvSpPr>
            <a:spLocks noGrp="1"/>
          </p:cNvSpPr>
          <p:nvPr>
            <p:ph sz="half" idx="1"/>
          </p:nvPr>
        </p:nvSpPr>
        <p:spPr>
          <a:xfrm>
            <a:off x="1296000" y="1659988"/>
            <a:ext cx="7416000" cy="3927212"/>
          </a:xfrm>
        </p:spPr>
        <p:txBody>
          <a:bodyPr/>
          <a:lstStyle/>
          <a:p>
            <a:r>
              <a:rPr lang="nl-BE" dirty="0"/>
              <a:t>Om uitwerking te hebben ten overstaan van de overheid dient een vaste benoeming meegedeeld te worden aan </a:t>
            </a:r>
            <a:r>
              <a:rPr lang="nl-BE" dirty="0" smtClean="0"/>
              <a:t>AHOVOKS</a:t>
            </a:r>
          </a:p>
          <a:p>
            <a:pPr>
              <a:buNone/>
            </a:pPr>
            <a:endParaRPr lang="nl-BE" dirty="0"/>
          </a:p>
          <a:p>
            <a:r>
              <a:rPr lang="nl-BE" dirty="0"/>
              <a:t>Controle benoemingsvoorwaarden door werkstation</a:t>
            </a:r>
          </a:p>
          <a:p>
            <a:endParaRPr lang="nl-BE" dirty="0"/>
          </a:p>
          <a:p>
            <a:r>
              <a:rPr lang="nl-BE" dirty="0"/>
              <a:t>Uiterlijk 3 maanden na benoeming (31 maart)</a:t>
            </a:r>
          </a:p>
          <a:p>
            <a:endParaRPr lang="nl-BE" dirty="0"/>
          </a:p>
          <a:p>
            <a:r>
              <a:rPr lang="nl-BE" dirty="0"/>
              <a:t>Indien te laat: gedoogperiode van 45 dagen vanaf 1 april </a:t>
            </a:r>
            <a:r>
              <a:rPr lang="nl-BE" dirty="0" smtClean="0">
                <a:sym typeface="Wingdings" panose="05000000000000000000" pitchFamily="2" charset="2"/>
              </a:rPr>
              <a:t></a:t>
            </a:r>
            <a:r>
              <a:rPr lang="nl-BE" dirty="0" smtClean="0"/>
              <a:t> </a:t>
            </a:r>
            <a:r>
              <a:rPr lang="nl-BE" dirty="0"/>
              <a:t>benoeming gaat dan in op 1 </a:t>
            </a:r>
            <a:r>
              <a:rPr lang="nl-BE" dirty="0" smtClean="0"/>
              <a:t>juni</a:t>
            </a:r>
          </a:p>
          <a:p>
            <a:endParaRPr lang="nl-BE" dirty="0"/>
          </a:p>
          <a:p>
            <a:r>
              <a:rPr lang="nl-BE" dirty="0" smtClean="0"/>
              <a:t>Via elektronische zending</a:t>
            </a:r>
            <a:endParaRPr lang="nl-BE" dirty="0"/>
          </a:p>
          <a:p>
            <a:endParaRPr lang="nl-BE" dirty="0"/>
          </a:p>
          <a:p>
            <a:endParaRPr lang="nl-BE" dirty="0"/>
          </a:p>
        </p:txBody>
      </p:sp>
      <p:pic>
        <p:nvPicPr>
          <p:cNvPr id="4" name="Afbeelding 4"/>
          <p:cNvPicPr>
            <a:picLocks noChangeAspect="1"/>
          </p:cNvPicPr>
          <p:nvPr/>
        </p:nvPicPr>
        <p:blipFill>
          <a:blip r:embed="rId3"/>
          <a:stretch>
            <a:fillRect/>
          </a:stretch>
        </p:blipFill>
        <p:spPr>
          <a:xfrm>
            <a:off x="4086507" y="6082721"/>
            <a:ext cx="2274005" cy="408467"/>
          </a:xfrm>
          <a:prstGeom prst="rect">
            <a:avLst/>
          </a:prstGeom>
        </p:spPr>
      </p:pic>
    </p:spTree>
    <p:extLst>
      <p:ext uri="{BB962C8B-B14F-4D97-AF65-F5344CB8AC3E}">
        <p14:creationId xmlns:p14="http://schemas.microsoft.com/office/powerpoint/2010/main" val="8626747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Einde vaste benoeming</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Van rechtswege en zonder opzeg</a:t>
            </a:r>
          </a:p>
          <a:p>
            <a:pPr lvl="1"/>
            <a:r>
              <a:rPr lang="nl-BE" dirty="0" smtClean="0"/>
              <a:t>Niet meer voldoen aan aanstellingsvoorwaarden</a:t>
            </a:r>
          </a:p>
          <a:p>
            <a:pPr lvl="1"/>
            <a:r>
              <a:rPr lang="nl-BE" dirty="0" smtClean="0"/>
              <a:t>Afwezigheid van meer dan tien kalenderdagen</a:t>
            </a:r>
          </a:p>
          <a:p>
            <a:pPr lvl="2"/>
            <a:r>
              <a:rPr lang="nl-BE" dirty="0" smtClean="0"/>
              <a:t>Na een geoorloofde afwezigheid zonder geldige reden</a:t>
            </a:r>
          </a:p>
          <a:p>
            <a:pPr lvl="2"/>
            <a:r>
              <a:rPr lang="nl-BE" dirty="0" smtClean="0"/>
              <a:t>Zonder geldige reden de betrekking verlaten</a:t>
            </a:r>
          </a:p>
          <a:p>
            <a:pPr lvl="1"/>
            <a:r>
              <a:rPr lang="nl-BE" dirty="0" smtClean="0"/>
              <a:t>Toepassing door burgerlijke en strafwetten</a:t>
            </a:r>
          </a:p>
          <a:p>
            <a:pPr lvl="1"/>
            <a:r>
              <a:rPr lang="nl-BE" dirty="0" smtClean="0"/>
              <a:t>Definitief vroegtijdig pensioen wegens gezondheidsredenen of lichamelijke ongeschiktheid</a:t>
            </a:r>
          </a:p>
          <a:p>
            <a:pPr lvl="1"/>
            <a:r>
              <a:rPr lang="nl-BE" dirty="0" smtClean="0"/>
              <a:t>Na terugroeping in actieve dienst weigeren de betrekking te bekleden</a:t>
            </a:r>
          </a:p>
          <a:p>
            <a:pPr lvl="1"/>
            <a:r>
              <a:rPr lang="nl-BE" dirty="0" smtClean="0"/>
              <a:t>rustpensioen</a:t>
            </a:r>
          </a:p>
          <a:p>
            <a:pPr marL="288000" lvl="1" indent="0">
              <a:buNone/>
            </a:pPr>
            <a:endParaRPr lang="nl-BE" dirty="0" smtClean="0"/>
          </a:p>
          <a:p>
            <a:pPr marL="288000" lvl="1" indent="0">
              <a:buNone/>
            </a:pPr>
            <a:endParaRPr lang="nl-BE" dirty="0"/>
          </a:p>
          <a:p>
            <a:pPr marL="288000" lvl="1" indent="0">
              <a:buNone/>
            </a:pPr>
            <a:endParaRPr lang="nl-BE" dirty="0" smtClean="0"/>
          </a:p>
          <a:p>
            <a:pPr marL="288000" lvl="1" indent="0">
              <a:buNone/>
            </a:pPr>
            <a:endParaRPr lang="nl-BE" dirty="0" smtClean="0"/>
          </a:p>
          <a:p>
            <a:pPr lvl="2"/>
            <a:endParaRPr lang="nl-BE" dirty="0" smtClean="0"/>
          </a:p>
          <a:p>
            <a:pPr>
              <a:buNone/>
            </a:pPr>
            <a:endParaRPr lang="nl-BE" dirty="0"/>
          </a:p>
          <a:p>
            <a:pPr lvl="1">
              <a:buNone/>
            </a:pPr>
            <a:endParaRPr lang="nl-BE" dirty="0" smtClean="0"/>
          </a:p>
        </p:txBody>
      </p:sp>
      <p:pic>
        <p:nvPicPr>
          <p:cNvPr id="4" name="Afbeelding 4"/>
          <p:cNvPicPr>
            <a:picLocks noChangeAspect="1"/>
          </p:cNvPicPr>
          <p:nvPr/>
        </p:nvPicPr>
        <p:blipFill>
          <a:blip r:embed="rId3"/>
          <a:stretch>
            <a:fillRect/>
          </a:stretch>
        </p:blipFill>
        <p:spPr>
          <a:xfrm>
            <a:off x="4120797" y="6127986"/>
            <a:ext cx="2274005" cy="408467"/>
          </a:xfrm>
          <a:prstGeom prst="rect">
            <a:avLst/>
          </a:prstGeom>
        </p:spPr>
      </p:pic>
    </p:spTree>
    <p:extLst>
      <p:ext uri="{BB962C8B-B14F-4D97-AF65-F5344CB8AC3E}">
        <p14:creationId xmlns:p14="http://schemas.microsoft.com/office/powerpoint/2010/main" val="6414457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Einde vaste benoeming</a:t>
            </a:r>
          </a:p>
        </p:txBody>
      </p:sp>
      <p:sp>
        <p:nvSpPr>
          <p:cNvPr id="3" name="Tijdelijke aanduiding voor inhoud 2"/>
          <p:cNvSpPr>
            <a:spLocks noGrp="1"/>
          </p:cNvSpPr>
          <p:nvPr>
            <p:ph sz="half" idx="1"/>
          </p:nvPr>
        </p:nvSpPr>
        <p:spPr/>
        <p:txBody>
          <a:bodyPr/>
          <a:lstStyle/>
          <a:p>
            <a:r>
              <a:rPr lang="nl-BE" dirty="0"/>
              <a:t>In hoofde van het personeelslid</a:t>
            </a:r>
          </a:p>
          <a:p>
            <a:pPr lvl="1"/>
            <a:r>
              <a:rPr lang="nl-BE" dirty="0"/>
              <a:t>Vrijwillig: geheel of gedeeltelijk (max. 50 %)</a:t>
            </a:r>
          </a:p>
          <a:p>
            <a:pPr lvl="1"/>
            <a:r>
              <a:rPr lang="nl-BE" dirty="0"/>
              <a:t>Opzeg conform WAO</a:t>
            </a:r>
          </a:p>
          <a:p>
            <a:r>
              <a:rPr lang="nl-BE" dirty="0"/>
              <a:t>In hoofde van de werkgever</a:t>
            </a:r>
          </a:p>
          <a:p>
            <a:pPr lvl="1"/>
            <a:r>
              <a:rPr lang="nl-BE" dirty="0"/>
              <a:t>Ontwikkelcyclus</a:t>
            </a:r>
          </a:p>
          <a:p>
            <a:pPr lvl="2"/>
            <a:r>
              <a:rPr lang="nl-BE" dirty="0"/>
              <a:t>Beroepsmogelijkheid College van Beroep</a:t>
            </a:r>
          </a:p>
          <a:p>
            <a:pPr lvl="1"/>
            <a:r>
              <a:rPr lang="nl-BE" dirty="0"/>
              <a:t>Ontslag om dringende reden</a:t>
            </a:r>
          </a:p>
          <a:p>
            <a:pPr lvl="2"/>
            <a:r>
              <a:rPr lang="nl-BE" dirty="0"/>
              <a:t>Beroepsmogelijkheid Kamer van Beroep : beroep is niet-opschortend!</a:t>
            </a:r>
          </a:p>
          <a:p>
            <a:endParaRPr lang="nl-BE" dirty="0"/>
          </a:p>
        </p:txBody>
      </p:sp>
      <p:pic>
        <p:nvPicPr>
          <p:cNvPr id="4" name="Afbeelding 4"/>
          <p:cNvPicPr>
            <a:picLocks noChangeAspect="1"/>
          </p:cNvPicPr>
          <p:nvPr/>
        </p:nvPicPr>
        <p:blipFill>
          <a:blip r:embed="rId3"/>
          <a:stretch>
            <a:fillRect/>
          </a:stretch>
        </p:blipFill>
        <p:spPr>
          <a:xfrm>
            <a:off x="4075077" y="6127986"/>
            <a:ext cx="2274005" cy="408467"/>
          </a:xfrm>
          <a:prstGeom prst="rect">
            <a:avLst/>
          </a:prstGeom>
        </p:spPr>
      </p:pic>
    </p:spTree>
    <p:extLst>
      <p:ext uri="{BB962C8B-B14F-4D97-AF65-F5344CB8AC3E}">
        <p14:creationId xmlns:p14="http://schemas.microsoft.com/office/powerpoint/2010/main" val="42477743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Ambt van directeur</a:t>
            </a:r>
            <a:endParaRPr lang="nl-BE" dirty="0">
              <a:solidFill>
                <a:srgbClr val="FFC000"/>
              </a:solidFill>
            </a:endParaRPr>
          </a:p>
        </p:txBody>
      </p:sp>
      <p:sp>
        <p:nvSpPr>
          <p:cNvPr id="3" name="Tijdelijke aanduiding voor inhoud 2"/>
          <p:cNvSpPr>
            <a:spLocks noGrp="1"/>
          </p:cNvSpPr>
          <p:nvPr>
            <p:ph sz="half" idx="1"/>
          </p:nvPr>
        </p:nvSpPr>
        <p:spPr>
          <a:xfrm>
            <a:off x="1296000" y="1603717"/>
            <a:ext cx="7416000" cy="3983483"/>
          </a:xfrm>
        </p:spPr>
        <p:txBody>
          <a:bodyPr/>
          <a:lstStyle/>
          <a:p>
            <a:r>
              <a:rPr lang="nl-BE" dirty="0" smtClean="0"/>
              <a:t>Verdeling ambt</a:t>
            </a:r>
          </a:p>
          <a:p>
            <a:pPr lvl="1"/>
            <a:r>
              <a:rPr lang="nl-BE" dirty="0" smtClean="0"/>
              <a:t>1 voltijds of 2 halftijdse personeelsleden</a:t>
            </a:r>
          </a:p>
          <a:p>
            <a:r>
              <a:rPr lang="nl-BE" dirty="0" smtClean="0"/>
              <a:t>Tijdelijke aanstelling van bepaalde of onbepaalde duur</a:t>
            </a:r>
          </a:p>
          <a:p>
            <a:pPr lvl="1"/>
            <a:r>
              <a:rPr lang="nl-BE" dirty="0" smtClean="0"/>
              <a:t>Aanstellingsvoorwaarden </a:t>
            </a:r>
          </a:p>
          <a:p>
            <a:pPr lvl="1"/>
            <a:r>
              <a:rPr lang="nl-BE" dirty="0" smtClean="0"/>
              <a:t>Ontslag: conform andere personeelsleden</a:t>
            </a:r>
          </a:p>
          <a:p>
            <a:r>
              <a:rPr lang="nl-BE" dirty="0" smtClean="0"/>
              <a:t>Vaste benoeming</a:t>
            </a:r>
          </a:p>
          <a:p>
            <a:pPr lvl="1"/>
            <a:r>
              <a:rPr lang="nl-BE" dirty="0" smtClean="0"/>
              <a:t>Voorwaarden: conform andere personeelsleden</a:t>
            </a:r>
          </a:p>
          <a:p>
            <a:pPr lvl="2"/>
            <a:r>
              <a:rPr lang="nl-BE" dirty="0" smtClean="0"/>
              <a:t>Vacante betrekking</a:t>
            </a:r>
          </a:p>
          <a:p>
            <a:pPr lvl="2"/>
            <a:r>
              <a:rPr lang="nl-BE" dirty="0" smtClean="0"/>
              <a:t>Uiterlijk op het einde van het tweede volledige schooljaar vanaf de tijdelijke aanstelling</a:t>
            </a:r>
          </a:p>
          <a:p>
            <a:pPr lvl="1"/>
            <a:r>
              <a:rPr lang="nl-BE" dirty="0" smtClean="0"/>
              <a:t>Ontslag: conform andere personeelsleden</a:t>
            </a:r>
          </a:p>
          <a:p>
            <a:endParaRPr lang="nl-BE" dirty="0"/>
          </a:p>
        </p:txBody>
      </p:sp>
      <p:pic>
        <p:nvPicPr>
          <p:cNvPr id="4" name="Afbeelding 4"/>
          <p:cNvPicPr>
            <a:picLocks noChangeAspect="1"/>
          </p:cNvPicPr>
          <p:nvPr/>
        </p:nvPicPr>
        <p:blipFill>
          <a:blip r:embed="rId3"/>
          <a:stretch>
            <a:fillRect/>
          </a:stretch>
        </p:blipFill>
        <p:spPr>
          <a:xfrm>
            <a:off x="4086507" y="6116556"/>
            <a:ext cx="2274005" cy="408467"/>
          </a:xfrm>
          <a:prstGeom prst="rect">
            <a:avLst/>
          </a:prstGeom>
        </p:spPr>
      </p:pic>
    </p:spTree>
    <p:extLst>
      <p:ext uri="{BB962C8B-B14F-4D97-AF65-F5344CB8AC3E}">
        <p14:creationId xmlns:p14="http://schemas.microsoft.com/office/powerpoint/2010/main" val="11416284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Ambt van directeur: terugvalpositie</a:t>
            </a:r>
            <a:endParaRPr lang="nl-BE" dirty="0">
              <a:solidFill>
                <a:srgbClr val="FFC000"/>
              </a:solidFill>
            </a:endParaRPr>
          </a:p>
        </p:txBody>
      </p:sp>
      <p:sp>
        <p:nvSpPr>
          <p:cNvPr id="3" name="Tijdelijke aanduiding voor inhoud 2"/>
          <p:cNvSpPr>
            <a:spLocks noGrp="1"/>
          </p:cNvSpPr>
          <p:nvPr>
            <p:ph sz="half" idx="1"/>
          </p:nvPr>
        </p:nvSpPr>
        <p:spPr>
          <a:xfrm>
            <a:off x="1296000" y="1915200"/>
            <a:ext cx="7416000" cy="3951028"/>
          </a:xfrm>
        </p:spPr>
        <p:txBody>
          <a:bodyPr/>
          <a:lstStyle/>
          <a:p>
            <a:r>
              <a:rPr lang="nl-BE" dirty="0" smtClean="0"/>
              <a:t>Waarom? Stimulans om dit ambt op te nemen</a:t>
            </a:r>
          </a:p>
          <a:p>
            <a:r>
              <a:rPr lang="nl-BE" dirty="0" smtClean="0"/>
              <a:t>Terugvalpositie bij vrijwillige afstand van het ambt</a:t>
            </a:r>
          </a:p>
          <a:p>
            <a:pPr lvl="1"/>
            <a:r>
              <a:rPr lang="nl-BE" dirty="0" smtClean="0"/>
              <a:t>Na instemming van het centrumbestuur</a:t>
            </a:r>
          </a:p>
          <a:p>
            <a:pPr lvl="1"/>
            <a:r>
              <a:rPr lang="nl-BE" dirty="0" smtClean="0"/>
              <a:t>Terugval naar het ambt waarin personeelslid voorafgaand </a:t>
            </a:r>
            <a:r>
              <a:rPr lang="nl-BE" dirty="0" err="1" smtClean="0"/>
              <a:t>vastbenoemd</a:t>
            </a:r>
            <a:r>
              <a:rPr lang="nl-BE" dirty="0" smtClean="0"/>
              <a:t> was in dat centrum</a:t>
            </a:r>
          </a:p>
          <a:p>
            <a:r>
              <a:rPr lang="nl-BE" dirty="0" smtClean="0"/>
              <a:t>Afwijking van max. percentage is mogelijk indien het maximumpercentage werd bereikt </a:t>
            </a:r>
          </a:p>
          <a:p>
            <a:r>
              <a:rPr lang="nl-BE" dirty="0" smtClean="0"/>
              <a:t>Voorbeeld:</a:t>
            </a:r>
          </a:p>
          <a:p>
            <a:pPr lvl="1"/>
            <a:r>
              <a:rPr lang="nl-BE" dirty="0" smtClean="0"/>
              <a:t>Leraar → directeur VB → leraar (kan terug vaste benoeming innemen waarbij 90 % wordt overschreden)</a:t>
            </a:r>
          </a:p>
          <a:p>
            <a:pPr lvl="1"/>
            <a:r>
              <a:rPr lang="nl-BE" dirty="0" smtClean="0"/>
              <a:t>Opgelet: geen verdere benoeming in het centrum mogelijk tot terug op maximumpercentage, het centrum heeft daarnaast steeds recht op ambt van 1 directeur</a:t>
            </a:r>
            <a:endParaRPr lang="nl-BE" dirty="0"/>
          </a:p>
        </p:txBody>
      </p:sp>
      <p:pic>
        <p:nvPicPr>
          <p:cNvPr id="4" name="Afbeelding 4"/>
          <p:cNvPicPr>
            <a:picLocks noChangeAspect="1"/>
          </p:cNvPicPr>
          <p:nvPr/>
        </p:nvPicPr>
        <p:blipFill>
          <a:blip r:embed="rId3"/>
          <a:stretch>
            <a:fillRect/>
          </a:stretch>
        </p:blipFill>
        <p:spPr>
          <a:xfrm>
            <a:off x="4086507" y="6127986"/>
            <a:ext cx="2274005" cy="408467"/>
          </a:xfrm>
          <a:prstGeom prst="rect">
            <a:avLst/>
          </a:prstGeom>
        </p:spPr>
      </p:pic>
    </p:spTree>
    <p:extLst>
      <p:ext uri="{BB962C8B-B14F-4D97-AF65-F5344CB8AC3E}">
        <p14:creationId xmlns:p14="http://schemas.microsoft.com/office/powerpoint/2010/main" val="20506574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Vragen?</a:t>
            </a:r>
            <a:endParaRPr lang="nl-BE" dirty="0">
              <a:solidFill>
                <a:srgbClr val="FFC000"/>
              </a:solidFill>
            </a:endParaRPr>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6290" y="1914525"/>
            <a:ext cx="5875020" cy="3671888"/>
          </a:xfrm>
        </p:spPr>
      </p:pic>
      <p:pic>
        <p:nvPicPr>
          <p:cNvPr id="3" name="Afbeelding 4"/>
          <p:cNvPicPr>
            <a:picLocks noChangeAspect="1"/>
          </p:cNvPicPr>
          <p:nvPr/>
        </p:nvPicPr>
        <p:blipFill>
          <a:blip r:embed="rId3"/>
          <a:stretch>
            <a:fillRect/>
          </a:stretch>
        </p:blipFill>
        <p:spPr>
          <a:xfrm>
            <a:off x="4029357" y="6116556"/>
            <a:ext cx="2274005" cy="408467"/>
          </a:xfrm>
          <a:prstGeom prst="rect">
            <a:avLst/>
          </a:prstGeom>
        </p:spPr>
      </p:pic>
    </p:spTree>
    <p:extLst>
      <p:ext uri="{BB962C8B-B14F-4D97-AF65-F5344CB8AC3E}">
        <p14:creationId xmlns:p14="http://schemas.microsoft.com/office/powerpoint/2010/main" val="9001704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Mobiliteit</a:t>
            </a:r>
            <a:endParaRPr lang="nl-BE" dirty="0">
              <a:solidFill>
                <a:srgbClr val="FFC000"/>
              </a:solidFill>
            </a:endParaRPr>
          </a:p>
        </p:txBody>
      </p:sp>
      <p:sp>
        <p:nvSpPr>
          <p:cNvPr id="3" name="Tijdelijke aanduiding voor inhoud 2"/>
          <p:cNvSpPr>
            <a:spLocks noGrp="1"/>
          </p:cNvSpPr>
          <p:nvPr>
            <p:ph sz="half" idx="1"/>
          </p:nvPr>
        </p:nvSpPr>
        <p:spPr>
          <a:xfrm>
            <a:off x="1296000" y="1350498"/>
            <a:ext cx="7416000" cy="4236702"/>
          </a:xfrm>
        </p:spPr>
        <p:txBody>
          <a:bodyPr/>
          <a:lstStyle/>
          <a:p>
            <a:r>
              <a:rPr lang="nl-BE" dirty="0" smtClean="0">
                <a:ea typeface="+mj-ea"/>
              </a:rPr>
              <a:t>Systemen</a:t>
            </a:r>
          </a:p>
          <a:p>
            <a:pPr lvl="1"/>
            <a:r>
              <a:rPr lang="nl-BE" dirty="0" err="1" smtClean="0">
                <a:ea typeface="+mj-ea"/>
              </a:rPr>
              <a:t>Vastbenoemde</a:t>
            </a:r>
            <a:r>
              <a:rPr lang="nl-BE" dirty="0" smtClean="0">
                <a:ea typeface="+mj-ea"/>
              </a:rPr>
              <a:t> personeelsleden, tijdelijk belast in een andere opdracht (ander ambt, ander centrum, ander onderwijsniveau)</a:t>
            </a:r>
          </a:p>
          <a:p>
            <a:pPr lvl="1"/>
            <a:r>
              <a:rPr lang="nl-BE" dirty="0" smtClean="0">
                <a:ea typeface="+mj-ea"/>
              </a:rPr>
              <a:t>Tijdelijken en </a:t>
            </a:r>
            <a:r>
              <a:rPr lang="nl-BE" dirty="0" err="1" smtClean="0">
                <a:ea typeface="+mj-ea"/>
              </a:rPr>
              <a:t>vastbenoemden</a:t>
            </a:r>
            <a:r>
              <a:rPr lang="nl-BE" dirty="0" smtClean="0">
                <a:ea typeface="+mj-ea"/>
              </a:rPr>
              <a:t>: Verlof wegens opdracht (Federatie, VOCVO en vakbond), verlof wegens bijzondere opdracht of AVP (ander centrum)</a:t>
            </a:r>
          </a:p>
          <a:p>
            <a:pPr marL="342900" indent="-342900">
              <a:buFont typeface="Arial" panose="020B0604020202020204" pitchFamily="34" charset="0"/>
              <a:buChar char="•"/>
            </a:pPr>
            <a:r>
              <a:rPr lang="nl-BE" dirty="0" smtClean="0"/>
              <a:t>Voorbeelden:</a:t>
            </a:r>
            <a:endParaRPr lang="nl-BE" dirty="0"/>
          </a:p>
          <a:p>
            <a:pPr marL="739775" lvl="1"/>
            <a:r>
              <a:rPr lang="nl-BE" altLang="nl-BE" sz="2000" i="1" dirty="0"/>
              <a:t>Voorbeeld: VB leraar basiseducatie in CBE A neemt een verlof TAO om tijdelijk het ambt van stafmedewerker op te nemen in CBE </a:t>
            </a:r>
            <a:r>
              <a:rPr lang="nl-BE" altLang="nl-BE" sz="2000" i="1" dirty="0" smtClean="0"/>
              <a:t>A</a:t>
            </a:r>
            <a:endParaRPr lang="nl-BE" altLang="nl-BE" sz="2000" i="1" dirty="0"/>
          </a:p>
          <a:p>
            <a:pPr marL="739775" lvl="1"/>
            <a:r>
              <a:rPr lang="nl-BE" altLang="nl-BE" sz="2000" i="1" dirty="0"/>
              <a:t>Voorbeeld: VB leraar basiseducatie in CBE A neemt een verlof TAO om tijdelijk het ambt van stafmedewerker op te nemen in CBE A</a:t>
            </a:r>
          </a:p>
          <a:p>
            <a:pPr marL="342900" indent="-342900">
              <a:buFont typeface="Arial" panose="020B0604020202020204" pitchFamily="34" charset="0"/>
              <a:buChar char="•"/>
            </a:pPr>
            <a:endParaRPr lang="nl-BE" dirty="0"/>
          </a:p>
          <a:p>
            <a:endParaRPr lang="nl-BE" dirty="0" smtClean="0">
              <a:ea typeface="+mj-ea"/>
            </a:endParaRPr>
          </a:p>
          <a:p>
            <a:endParaRPr lang="nl-BE" dirty="0" smtClean="0">
              <a:ea typeface="+mj-ea"/>
            </a:endParaRPr>
          </a:p>
          <a:p>
            <a:pPr marL="288000" lvl="1" indent="0">
              <a:buNone/>
            </a:pPr>
            <a:endParaRPr lang="nl-BE" dirty="0">
              <a:ea typeface="+mj-ea"/>
            </a:endParaRPr>
          </a:p>
          <a:p>
            <a:pPr indent="-288000">
              <a:buNone/>
            </a:pPr>
            <a:endParaRPr lang="nl-BE" dirty="0" smtClean="0">
              <a:ea typeface="+mj-ea"/>
            </a:endParaRPr>
          </a:p>
          <a:p>
            <a:pPr lvl="1"/>
            <a:endParaRPr lang="nl-BE" dirty="0" smtClean="0">
              <a:ea typeface="+mj-ea"/>
            </a:endParaRPr>
          </a:p>
          <a:p>
            <a:pPr>
              <a:buNone/>
            </a:pPr>
            <a:endParaRPr lang="nl-BE" dirty="0">
              <a:ea typeface="+mj-ea"/>
            </a:endParaRPr>
          </a:p>
        </p:txBody>
      </p:sp>
      <p:pic>
        <p:nvPicPr>
          <p:cNvPr id="4" name="Afbeelding 4"/>
          <p:cNvPicPr>
            <a:picLocks noChangeAspect="1"/>
          </p:cNvPicPr>
          <p:nvPr/>
        </p:nvPicPr>
        <p:blipFill>
          <a:blip r:embed="rId3"/>
          <a:stretch>
            <a:fillRect/>
          </a:stretch>
        </p:blipFill>
        <p:spPr>
          <a:xfrm>
            <a:off x="4040787" y="6093696"/>
            <a:ext cx="2274005" cy="408467"/>
          </a:xfrm>
          <a:prstGeom prst="rect">
            <a:avLst/>
          </a:prstGeom>
        </p:spPr>
      </p:pic>
    </p:spTree>
    <p:extLst>
      <p:ext uri="{BB962C8B-B14F-4D97-AF65-F5344CB8AC3E}">
        <p14:creationId xmlns:p14="http://schemas.microsoft.com/office/powerpoint/2010/main" val="3112813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Mobiliteit</a:t>
            </a:r>
            <a:endParaRPr lang="nl-BE" dirty="0">
              <a:solidFill>
                <a:srgbClr val="FFC000"/>
              </a:solidFill>
            </a:endParaRPr>
          </a:p>
        </p:txBody>
      </p:sp>
      <p:sp>
        <p:nvSpPr>
          <p:cNvPr id="3" name="Tijdelijke aanduiding voor inhoud 2"/>
          <p:cNvSpPr>
            <a:spLocks noGrp="1"/>
          </p:cNvSpPr>
          <p:nvPr>
            <p:ph sz="half" idx="1"/>
          </p:nvPr>
        </p:nvSpPr>
        <p:spPr>
          <a:xfrm>
            <a:off x="1296000" y="1350498"/>
            <a:ext cx="7416000" cy="4236702"/>
          </a:xfrm>
        </p:spPr>
        <p:txBody>
          <a:bodyPr/>
          <a:lstStyle/>
          <a:p>
            <a:pPr marL="739775" lvl="1"/>
            <a:r>
              <a:rPr lang="nl-BE" altLang="nl-BE" sz="2000" i="1" dirty="0" smtClean="0"/>
              <a:t>Voorbeeld</a:t>
            </a:r>
            <a:r>
              <a:rPr lang="nl-BE" altLang="nl-BE" sz="2000" i="1" dirty="0"/>
              <a:t>: VB leraar basiseducatie in CBE A neemt een verlof TAO om tijdelijk het ambt van </a:t>
            </a:r>
            <a:r>
              <a:rPr lang="nl-BE" altLang="nl-BE" sz="2000" i="1" dirty="0" smtClean="0"/>
              <a:t>leraar secundair volwassenenonderwijs in een CVO op te nemen</a:t>
            </a:r>
          </a:p>
          <a:p>
            <a:pPr marL="739775" lvl="1"/>
            <a:r>
              <a:rPr lang="nl-BE" altLang="nl-BE" sz="2000" i="1" dirty="0" smtClean="0"/>
              <a:t>Voorbeeld: een tijdelijk leraar basiseducatie in CBE A neemt een verlof wegens opdracht om te presteren bij de federatie basiseducatie</a:t>
            </a:r>
          </a:p>
          <a:p>
            <a:pPr marL="739775" lvl="1"/>
            <a:r>
              <a:rPr lang="nl-BE" altLang="nl-BE" sz="2000" i="1" dirty="0" smtClean="0"/>
              <a:t>Voorbeeld: een tijdelijk personeelslid neemt een afwezigheid voor verminderde prestaties en gaat een tijdelijke opdracht opnemen in een basisschool</a:t>
            </a:r>
            <a:endParaRPr lang="nl-BE" altLang="nl-BE" sz="2000" i="1" dirty="0"/>
          </a:p>
          <a:p>
            <a:pPr marL="342900" indent="-342900">
              <a:buFont typeface="Arial" panose="020B0604020202020204" pitchFamily="34" charset="0"/>
              <a:buChar char="•"/>
            </a:pPr>
            <a:endParaRPr lang="nl-BE" dirty="0"/>
          </a:p>
          <a:p>
            <a:endParaRPr lang="nl-BE" dirty="0" smtClean="0">
              <a:ea typeface="+mj-ea"/>
            </a:endParaRPr>
          </a:p>
          <a:p>
            <a:endParaRPr lang="nl-BE" dirty="0" smtClean="0">
              <a:ea typeface="+mj-ea"/>
            </a:endParaRPr>
          </a:p>
          <a:p>
            <a:pPr marL="288000" lvl="1" indent="0">
              <a:buNone/>
            </a:pPr>
            <a:endParaRPr lang="nl-BE" dirty="0">
              <a:ea typeface="+mj-ea"/>
            </a:endParaRPr>
          </a:p>
          <a:p>
            <a:pPr indent="-288000">
              <a:buNone/>
            </a:pPr>
            <a:endParaRPr lang="nl-BE" dirty="0" smtClean="0">
              <a:ea typeface="+mj-ea"/>
            </a:endParaRPr>
          </a:p>
          <a:p>
            <a:pPr lvl="1"/>
            <a:endParaRPr lang="nl-BE" dirty="0" smtClean="0">
              <a:ea typeface="+mj-ea"/>
            </a:endParaRPr>
          </a:p>
          <a:p>
            <a:pPr>
              <a:buNone/>
            </a:pPr>
            <a:endParaRPr lang="nl-BE" dirty="0">
              <a:ea typeface="+mj-ea"/>
            </a:endParaRPr>
          </a:p>
        </p:txBody>
      </p:sp>
      <p:pic>
        <p:nvPicPr>
          <p:cNvPr id="4" name="Afbeelding 4"/>
          <p:cNvPicPr>
            <a:picLocks noChangeAspect="1"/>
          </p:cNvPicPr>
          <p:nvPr/>
        </p:nvPicPr>
        <p:blipFill>
          <a:blip r:embed="rId3"/>
          <a:stretch>
            <a:fillRect/>
          </a:stretch>
        </p:blipFill>
        <p:spPr>
          <a:xfrm>
            <a:off x="4063647" y="6093696"/>
            <a:ext cx="2274005" cy="408467"/>
          </a:xfrm>
          <a:prstGeom prst="rect">
            <a:avLst/>
          </a:prstGeom>
        </p:spPr>
      </p:pic>
    </p:spTree>
    <p:extLst>
      <p:ext uri="{BB962C8B-B14F-4D97-AF65-F5344CB8AC3E}">
        <p14:creationId xmlns:p14="http://schemas.microsoft.com/office/powerpoint/2010/main" val="28298934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solidFill>
                  <a:srgbClr val="FFC000"/>
                </a:solidFill>
              </a:rPr>
              <a:t>Vastbenoemden</a:t>
            </a:r>
            <a:r>
              <a:rPr lang="nl-NL" dirty="0" smtClean="0">
                <a:solidFill>
                  <a:srgbClr val="FFC000"/>
                </a:solidFill>
              </a:rPr>
              <a:t>: Verlof </a:t>
            </a:r>
            <a:r>
              <a:rPr lang="nl-NL" dirty="0">
                <a:solidFill>
                  <a:srgbClr val="FFC000"/>
                </a:solidFill>
              </a:rPr>
              <a:t>tijdelijke andere opdracht (TAO)</a:t>
            </a:r>
            <a:endParaRPr lang="nl-BE" dirty="0">
              <a:solidFill>
                <a:srgbClr val="FFC000"/>
              </a:solidFill>
            </a:endParaRPr>
          </a:p>
        </p:txBody>
      </p:sp>
      <p:sp>
        <p:nvSpPr>
          <p:cNvPr id="3" name="Tijdelijke aanduiding voor inhoud 2"/>
          <p:cNvSpPr>
            <a:spLocks noGrp="1"/>
          </p:cNvSpPr>
          <p:nvPr>
            <p:ph sz="half" idx="1"/>
          </p:nvPr>
        </p:nvSpPr>
        <p:spPr/>
        <p:txBody>
          <a:bodyPr/>
          <a:lstStyle/>
          <a:p>
            <a:pPr>
              <a:buNone/>
              <a:defRPr/>
            </a:pPr>
            <a:endParaRPr lang="nl-BE" sz="2800" dirty="0"/>
          </a:p>
          <a:p>
            <a:pPr>
              <a:defRPr/>
            </a:pPr>
            <a:r>
              <a:rPr lang="nl-BE" sz="2400" dirty="0"/>
              <a:t>Volume TAO</a:t>
            </a:r>
          </a:p>
          <a:p>
            <a:pPr lvl="1">
              <a:defRPr/>
            </a:pPr>
            <a:r>
              <a:rPr lang="nl-BE" sz="2000" dirty="0"/>
              <a:t>Minstens even groot als volume van het verlof TAO </a:t>
            </a:r>
            <a:endParaRPr lang="nl-BE" dirty="0"/>
          </a:p>
          <a:p>
            <a:pPr>
              <a:defRPr/>
            </a:pPr>
            <a:r>
              <a:rPr lang="nl-BE" sz="2400" dirty="0"/>
              <a:t>Duur</a:t>
            </a:r>
          </a:p>
          <a:p>
            <a:pPr lvl="1">
              <a:defRPr/>
            </a:pPr>
            <a:r>
              <a:rPr lang="nl-BE" sz="2000" dirty="0" smtClean="0"/>
              <a:t>Niet </a:t>
            </a:r>
            <a:r>
              <a:rPr lang="nl-BE" sz="2000" dirty="0"/>
              <a:t>gebonden aan precieze begin- en </a:t>
            </a:r>
            <a:r>
              <a:rPr lang="nl-BE" sz="2000" dirty="0" smtClean="0"/>
              <a:t>einddatum</a:t>
            </a:r>
          </a:p>
          <a:p>
            <a:pPr lvl="1">
              <a:defRPr/>
            </a:pPr>
            <a:r>
              <a:rPr lang="nl-BE" sz="2000" dirty="0" smtClean="0"/>
              <a:t>Matchen met de duur met verlof</a:t>
            </a:r>
            <a:endParaRPr lang="nl-BE" sz="2000" dirty="0"/>
          </a:p>
          <a:p>
            <a:endParaRPr lang="nl-BE" dirty="0"/>
          </a:p>
        </p:txBody>
      </p:sp>
      <p:pic>
        <p:nvPicPr>
          <p:cNvPr id="4" name="Afbeelding 4"/>
          <p:cNvPicPr>
            <a:picLocks noChangeAspect="1"/>
          </p:cNvPicPr>
          <p:nvPr/>
        </p:nvPicPr>
        <p:blipFill>
          <a:blip r:embed="rId3"/>
          <a:stretch>
            <a:fillRect/>
          </a:stretch>
        </p:blipFill>
        <p:spPr>
          <a:xfrm>
            <a:off x="4052217" y="6127986"/>
            <a:ext cx="2274005" cy="408467"/>
          </a:xfrm>
          <a:prstGeom prst="rect">
            <a:avLst/>
          </a:prstGeom>
        </p:spPr>
      </p:pic>
    </p:spTree>
    <p:extLst>
      <p:ext uri="{BB962C8B-B14F-4D97-AF65-F5344CB8AC3E}">
        <p14:creationId xmlns:p14="http://schemas.microsoft.com/office/powerpoint/2010/main" val="28328635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C000"/>
                </a:solidFill>
              </a:rPr>
              <a:t>Verlof tijdelijke andere opdracht (TAO)</a:t>
            </a:r>
            <a:endParaRPr lang="nl-BE" dirty="0">
              <a:solidFill>
                <a:srgbClr val="FFC000"/>
              </a:solidFill>
            </a:endParaRPr>
          </a:p>
        </p:txBody>
      </p:sp>
      <p:sp>
        <p:nvSpPr>
          <p:cNvPr id="3" name="Tijdelijke aanduiding voor inhoud 2"/>
          <p:cNvSpPr>
            <a:spLocks noGrp="1"/>
          </p:cNvSpPr>
          <p:nvPr>
            <p:ph sz="half" idx="1"/>
          </p:nvPr>
        </p:nvSpPr>
        <p:spPr/>
        <p:txBody>
          <a:bodyPr/>
          <a:lstStyle/>
          <a:p>
            <a:pPr>
              <a:buNone/>
              <a:defRPr/>
            </a:pPr>
            <a:endParaRPr lang="nl-BE" sz="2800" dirty="0"/>
          </a:p>
          <a:p>
            <a:pPr>
              <a:defRPr/>
            </a:pPr>
            <a:r>
              <a:rPr lang="nl-BE" sz="2400" dirty="0" smtClean="0"/>
              <a:t>Salaris</a:t>
            </a:r>
          </a:p>
          <a:p>
            <a:pPr lvl="1">
              <a:defRPr/>
            </a:pPr>
            <a:r>
              <a:rPr lang="nl-BE" dirty="0" smtClean="0"/>
              <a:t>Indien salaris TAO = salaris vast benoemde: zelfde salarisschaal </a:t>
            </a:r>
            <a:endParaRPr lang="nl-BE" dirty="0"/>
          </a:p>
          <a:p>
            <a:pPr lvl="1">
              <a:defRPr/>
            </a:pPr>
            <a:r>
              <a:rPr lang="nl-BE" dirty="0" smtClean="0"/>
              <a:t>Indien </a:t>
            </a:r>
            <a:r>
              <a:rPr lang="nl-BE" dirty="0"/>
              <a:t>salaris TAO &gt; salaris vast benoemde: weddesupplement</a:t>
            </a:r>
          </a:p>
          <a:p>
            <a:pPr lvl="1">
              <a:defRPr/>
            </a:pPr>
            <a:r>
              <a:rPr lang="nl-BE" dirty="0"/>
              <a:t>Indien salaris TAO &lt; salaris vast benoemde: werkelijk salaris TAO wordt uitbetaald als vast benoemde</a:t>
            </a:r>
          </a:p>
          <a:p>
            <a:pPr lvl="1">
              <a:defRPr/>
            </a:pPr>
            <a:r>
              <a:rPr lang="nl-BE" dirty="0"/>
              <a:t>Indien nog extra tijdelijke opdracht boven het volume van verlof TAO: betaald als zuiver tijdelijke opdracht</a:t>
            </a:r>
          </a:p>
          <a:p>
            <a:pPr>
              <a:buNone/>
              <a:defRPr/>
            </a:pPr>
            <a:endParaRPr lang="nl-BE" dirty="0"/>
          </a:p>
          <a:p>
            <a:endParaRPr lang="nl-BE" dirty="0"/>
          </a:p>
        </p:txBody>
      </p:sp>
      <p:pic>
        <p:nvPicPr>
          <p:cNvPr id="4" name="Afbeelding 4"/>
          <p:cNvPicPr>
            <a:picLocks noChangeAspect="1"/>
          </p:cNvPicPr>
          <p:nvPr/>
        </p:nvPicPr>
        <p:blipFill>
          <a:blip r:embed="rId3"/>
          <a:stretch>
            <a:fillRect/>
          </a:stretch>
        </p:blipFill>
        <p:spPr>
          <a:xfrm>
            <a:off x="4040787" y="6127986"/>
            <a:ext cx="2274005" cy="408467"/>
          </a:xfrm>
          <a:prstGeom prst="rect">
            <a:avLst/>
          </a:prstGeom>
        </p:spPr>
      </p:pic>
    </p:spTree>
    <p:extLst>
      <p:ext uri="{BB962C8B-B14F-4D97-AF65-F5344CB8AC3E}">
        <p14:creationId xmlns:p14="http://schemas.microsoft.com/office/powerpoint/2010/main" val="2824857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Eigenheid van de sector</a:t>
            </a:r>
            <a:endParaRPr lang="nl-BE" dirty="0">
              <a:solidFill>
                <a:srgbClr val="FFFF00"/>
              </a:solidFill>
            </a:endParaRPr>
          </a:p>
        </p:txBody>
      </p:sp>
      <p:sp>
        <p:nvSpPr>
          <p:cNvPr id="3" name="Tijdelijke aanduiding voor inhoud 2"/>
          <p:cNvSpPr>
            <a:spLocks noGrp="1"/>
          </p:cNvSpPr>
          <p:nvPr>
            <p:ph sz="half" idx="1"/>
          </p:nvPr>
        </p:nvSpPr>
        <p:spPr/>
        <p:txBody>
          <a:bodyPr/>
          <a:lstStyle/>
          <a:p>
            <a:r>
              <a:rPr lang="nl-BE" dirty="0" smtClean="0"/>
              <a:t>Geen wijzigingen aan:</a:t>
            </a:r>
          </a:p>
          <a:p>
            <a:pPr>
              <a:buNone/>
            </a:pPr>
            <a:endParaRPr lang="nl-BE" dirty="0" smtClean="0"/>
          </a:p>
          <a:p>
            <a:pPr lvl="1"/>
            <a:r>
              <a:rPr lang="nl-BE" dirty="0" smtClean="0"/>
              <a:t>Prestatieregeling (36 u./week)</a:t>
            </a:r>
          </a:p>
          <a:p>
            <a:pPr lvl="1"/>
            <a:r>
              <a:rPr lang="nl-BE" dirty="0" smtClean="0"/>
              <a:t>Verlofregeling</a:t>
            </a:r>
          </a:p>
          <a:p>
            <a:pPr lvl="1"/>
            <a:r>
              <a:rPr lang="nl-BE" dirty="0" smtClean="0"/>
              <a:t>Vakantieregeling</a:t>
            </a:r>
          </a:p>
          <a:p>
            <a:pPr lvl="1"/>
            <a:r>
              <a:rPr lang="nl-BE" dirty="0" smtClean="0"/>
              <a:t>Salarisschalen</a:t>
            </a:r>
          </a:p>
          <a:p>
            <a:pPr lvl="1"/>
            <a:r>
              <a:rPr lang="nl-BE" dirty="0" smtClean="0"/>
              <a:t>Bezoldiging</a:t>
            </a:r>
          </a:p>
          <a:p>
            <a:pPr marL="288000" lvl="1" indent="0">
              <a:buNone/>
            </a:pPr>
            <a:endParaRPr lang="nl-BE" dirty="0" smtClean="0"/>
          </a:p>
          <a:p>
            <a:pPr>
              <a:buNone/>
            </a:pPr>
            <a:endParaRPr lang="nl-BE" dirty="0"/>
          </a:p>
          <a:p>
            <a:pPr marL="288000" lvl="1" indent="0">
              <a:buNone/>
            </a:pPr>
            <a:endParaRPr lang="nl-BE" dirty="0" smtClean="0"/>
          </a:p>
        </p:txBody>
      </p:sp>
      <p:pic>
        <p:nvPicPr>
          <p:cNvPr id="4" name="Afbeelding 3"/>
          <p:cNvPicPr>
            <a:picLocks noChangeAspect="1"/>
          </p:cNvPicPr>
          <p:nvPr/>
        </p:nvPicPr>
        <p:blipFill>
          <a:blip r:embed="rId3"/>
          <a:stretch>
            <a:fillRect/>
          </a:stretch>
        </p:blipFill>
        <p:spPr>
          <a:xfrm>
            <a:off x="4086507" y="6105126"/>
            <a:ext cx="2274005" cy="408467"/>
          </a:xfrm>
          <a:prstGeom prst="rect">
            <a:avLst/>
          </a:prstGeom>
        </p:spPr>
      </p:pic>
    </p:spTree>
    <p:extLst>
      <p:ext uri="{BB962C8B-B14F-4D97-AF65-F5344CB8AC3E}">
        <p14:creationId xmlns:p14="http://schemas.microsoft.com/office/powerpoint/2010/main" val="985271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Mobiliteit </a:t>
            </a:r>
            <a:r>
              <a:rPr lang="nl-BE" dirty="0" err="1" smtClean="0">
                <a:solidFill>
                  <a:srgbClr val="FFC000"/>
                </a:solidFill>
              </a:rPr>
              <a:t>vastbenoemden</a:t>
            </a:r>
            <a:endParaRPr lang="nl-BE" dirty="0">
              <a:solidFill>
                <a:srgbClr val="FFC000"/>
              </a:solidFill>
            </a:endParaRPr>
          </a:p>
        </p:txBody>
      </p:sp>
      <p:graphicFrame>
        <p:nvGraphicFramePr>
          <p:cNvPr id="4" name="Tijdelijke aanduiding voor inhoud 3"/>
          <p:cNvGraphicFramePr>
            <a:graphicFrameLocks noGrp="1"/>
          </p:cNvGraphicFramePr>
          <p:nvPr>
            <p:ph sz="half" idx="1"/>
            <p:extLst>
              <p:ext uri="{D42A27DB-BD31-4B8C-83A1-F6EECF244321}">
                <p14:modId xmlns:p14="http://schemas.microsoft.com/office/powerpoint/2010/main" val="290761208"/>
              </p:ext>
            </p:extLst>
          </p:nvPr>
        </p:nvGraphicFramePr>
        <p:xfrm>
          <a:off x="1295400" y="1914525"/>
          <a:ext cx="7416800" cy="367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Afbeelding 2"/>
          <p:cNvPicPr>
            <a:picLocks noChangeAspect="1"/>
          </p:cNvPicPr>
          <p:nvPr/>
        </p:nvPicPr>
        <p:blipFill>
          <a:blip r:embed="rId8"/>
          <a:stretch>
            <a:fillRect/>
          </a:stretch>
        </p:blipFill>
        <p:spPr>
          <a:xfrm>
            <a:off x="4056845" y="6130142"/>
            <a:ext cx="2275375" cy="407548"/>
          </a:xfrm>
          <a:prstGeom prst="rect">
            <a:avLst/>
          </a:prstGeom>
        </p:spPr>
      </p:pic>
    </p:spTree>
    <p:extLst>
      <p:ext uri="{BB962C8B-B14F-4D97-AF65-F5344CB8AC3E}">
        <p14:creationId xmlns:p14="http://schemas.microsoft.com/office/powerpoint/2010/main" val="40527069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Mobiliteit tijdelijken in organieke uren </a:t>
            </a:r>
          </a:p>
        </p:txBody>
      </p:sp>
      <p:graphicFrame>
        <p:nvGraphicFramePr>
          <p:cNvPr id="4" name="Tijdelijke aanduiding voor inhoud 3"/>
          <p:cNvGraphicFramePr>
            <a:graphicFrameLocks noGrp="1"/>
          </p:cNvGraphicFramePr>
          <p:nvPr>
            <p:ph sz="half" idx="1"/>
            <p:extLst>
              <p:ext uri="{D42A27DB-BD31-4B8C-83A1-F6EECF244321}">
                <p14:modId xmlns:p14="http://schemas.microsoft.com/office/powerpoint/2010/main" val="237276659"/>
              </p:ext>
            </p:extLst>
          </p:nvPr>
        </p:nvGraphicFramePr>
        <p:xfrm>
          <a:off x="1295400" y="1914525"/>
          <a:ext cx="7416800" cy="3671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Afbeelding 4"/>
          <p:cNvPicPr>
            <a:picLocks noChangeAspect="1"/>
          </p:cNvPicPr>
          <p:nvPr/>
        </p:nvPicPr>
        <p:blipFill>
          <a:blip r:embed="rId8"/>
          <a:stretch>
            <a:fillRect/>
          </a:stretch>
        </p:blipFill>
        <p:spPr>
          <a:xfrm>
            <a:off x="4040787" y="6127986"/>
            <a:ext cx="2274005" cy="408467"/>
          </a:xfrm>
          <a:prstGeom prst="rect">
            <a:avLst/>
          </a:prstGeom>
        </p:spPr>
      </p:pic>
    </p:spTree>
    <p:extLst>
      <p:ext uri="{BB962C8B-B14F-4D97-AF65-F5344CB8AC3E}">
        <p14:creationId xmlns:p14="http://schemas.microsoft.com/office/powerpoint/2010/main" val="41036105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Vragen?</a:t>
            </a:r>
            <a:endParaRPr lang="nl-BE" dirty="0">
              <a:solidFill>
                <a:srgbClr val="FFC000"/>
              </a:solidFill>
            </a:endParaRPr>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6290" y="1914525"/>
            <a:ext cx="5875020" cy="3671888"/>
          </a:xfrm>
        </p:spPr>
      </p:pic>
      <p:pic>
        <p:nvPicPr>
          <p:cNvPr id="3" name="Afbeelding 4"/>
          <p:cNvPicPr>
            <a:picLocks noChangeAspect="1"/>
          </p:cNvPicPr>
          <p:nvPr/>
        </p:nvPicPr>
        <p:blipFill>
          <a:blip r:embed="rId3"/>
          <a:stretch>
            <a:fillRect/>
          </a:stretch>
        </p:blipFill>
        <p:spPr>
          <a:xfrm>
            <a:off x="4029357" y="6127986"/>
            <a:ext cx="2274005" cy="408467"/>
          </a:xfrm>
          <a:prstGeom prst="rect">
            <a:avLst/>
          </a:prstGeom>
        </p:spPr>
      </p:pic>
    </p:spTree>
    <p:extLst>
      <p:ext uri="{BB962C8B-B14F-4D97-AF65-F5344CB8AC3E}">
        <p14:creationId xmlns:p14="http://schemas.microsoft.com/office/powerpoint/2010/main" val="28457917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Ontwikkelcyclus</a:t>
            </a:r>
            <a:endParaRPr lang="nl-BE" dirty="0"/>
          </a:p>
        </p:txBody>
      </p:sp>
      <p:sp>
        <p:nvSpPr>
          <p:cNvPr id="3" name="Tijdelijke aanduiding voor inhoud 2"/>
          <p:cNvSpPr>
            <a:spLocks noGrp="1"/>
          </p:cNvSpPr>
          <p:nvPr>
            <p:ph sz="half" idx="1"/>
          </p:nvPr>
        </p:nvSpPr>
        <p:spPr/>
        <p:txBody>
          <a:bodyPr/>
          <a:lstStyle/>
          <a:p>
            <a:r>
              <a:rPr lang="nl-BE" dirty="0" smtClean="0"/>
              <a:t>Actoren: coach-evaluator, de kwaliteitsbewaker en tweede evaluator</a:t>
            </a:r>
          </a:p>
          <a:p>
            <a:r>
              <a:rPr lang="nl-BE" dirty="0" smtClean="0"/>
              <a:t>Coach-evaluator:</a:t>
            </a:r>
          </a:p>
          <a:p>
            <a:pPr lvl="1"/>
            <a:r>
              <a:rPr lang="nl-BE" dirty="0" smtClean="0"/>
              <a:t>Wervingsambt </a:t>
            </a:r>
            <a:r>
              <a:rPr lang="nl-BE" dirty="0" err="1" smtClean="0"/>
              <a:t>uitz</a:t>
            </a:r>
            <a:r>
              <a:rPr lang="nl-BE" dirty="0" smtClean="0"/>
              <a:t>. stafmedewerker: CE is stafmedewerker, adjunct-directeur of directeur</a:t>
            </a:r>
          </a:p>
          <a:p>
            <a:pPr lvl="1"/>
            <a:r>
              <a:rPr lang="nl-BE" dirty="0" smtClean="0"/>
              <a:t>Stafmedewerker: CE is adjunct-directeur of directeur</a:t>
            </a:r>
          </a:p>
          <a:p>
            <a:pPr lvl="1"/>
            <a:r>
              <a:rPr lang="nl-BE" dirty="0" smtClean="0"/>
              <a:t>Adjunct-directeur: coaching door directeur</a:t>
            </a:r>
          </a:p>
          <a:p>
            <a:pPr lvl="1"/>
            <a:r>
              <a:rPr lang="nl-BE" dirty="0" smtClean="0"/>
              <a:t>Directeur: bestuurslid van het centrum</a:t>
            </a:r>
          </a:p>
          <a:p>
            <a:r>
              <a:rPr lang="nl-BE" dirty="0" smtClean="0"/>
              <a:t>Tweede evaluator: hiërarchie</a:t>
            </a:r>
          </a:p>
          <a:p>
            <a:endParaRPr lang="nl-BE" dirty="0"/>
          </a:p>
        </p:txBody>
      </p:sp>
      <p:pic>
        <p:nvPicPr>
          <p:cNvPr id="4" name="Afbeelding 4"/>
          <p:cNvPicPr>
            <a:picLocks noChangeAspect="1"/>
          </p:cNvPicPr>
          <p:nvPr/>
        </p:nvPicPr>
        <p:blipFill>
          <a:blip r:embed="rId3"/>
          <a:stretch>
            <a:fillRect/>
          </a:stretch>
        </p:blipFill>
        <p:spPr>
          <a:xfrm>
            <a:off x="4029357" y="6093696"/>
            <a:ext cx="2274005" cy="408467"/>
          </a:xfrm>
          <a:prstGeom prst="rect">
            <a:avLst/>
          </a:prstGeom>
        </p:spPr>
      </p:pic>
    </p:spTree>
    <p:extLst>
      <p:ext uri="{BB962C8B-B14F-4D97-AF65-F5344CB8AC3E}">
        <p14:creationId xmlns:p14="http://schemas.microsoft.com/office/powerpoint/2010/main" val="16201163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Ontwikkelcyclus</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Cycli:</a:t>
            </a:r>
          </a:p>
          <a:p>
            <a:pPr lvl="1"/>
            <a:r>
              <a:rPr lang="nl-BE" dirty="0" smtClean="0"/>
              <a:t>Eerste ontwikkelcyclus duurt 12 maanden (maximaal);</a:t>
            </a:r>
          </a:p>
          <a:p>
            <a:pPr lvl="1"/>
            <a:r>
              <a:rPr lang="nl-BE" dirty="0" smtClean="0"/>
              <a:t>Tweede ontwikkelcyclus duurt 24 maanden (maximaal);</a:t>
            </a:r>
          </a:p>
          <a:p>
            <a:pPr lvl="1"/>
            <a:r>
              <a:rPr lang="nl-BE" dirty="0" smtClean="0"/>
              <a:t>Derde ontwikkelcyclus duurt 48 maanden</a:t>
            </a:r>
          </a:p>
          <a:p>
            <a:pPr lvl="1"/>
            <a:r>
              <a:rPr lang="nl-BE" dirty="0" smtClean="0"/>
              <a:t>Bijsturingscyclus indien personeelslid een eerste onvoldoende krijgt (maximaal 6 maanden)</a:t>
            </a:r>
          </a:p>
          <a:p>
            <a:r>
              <a:rPr lang="nl-BE" dirty="0" smtClean="0"/>
              <a:t>Evaluatie:</a:t>
            </a:r>
          </a:p>
          <a:p>
            <a:pPr lvl="1"/>
            <a:r>
              <a:rPr lang="nl-BE" dirty="0" smtClean="0"/>
              <a:t>Op het einde van de eerste en tweede cyclus</a:t>
            </a:r>
          </a:p>
          <a:p>
            <a:pPr lvl="1"/>
            <a:r>
              <a:rPr lang="nl-BE" dirty="0" smtClean="0"/>
              <a:t>Op het einde van de bijsturingscyclus</a:t>
            </a:r>
          </a:p>
          <a:p>
            <a:r>
              <a:rPr lang="nl-BE" dirty="0" smtClean="0"/>
              <a:t>Evaluatiegesprek – evaluatieverslag</a:t>
            </a:r>
          </a:p>
          <a:p>
            <a:r>
              <a:rPr lang="nl-BE" dirty="0" smtClean="0"/>
              <a:t>Beroepsmogelijkheid bij college van beroep</a:t>
            </a:r>
          </a:p>
        </p:txBody>
      </p:sp>
      <p:pic>
        <p:nvPicPr>
          <p:cNvPr id="4" name="Afbeelding 4"/>
          <p:cNvPicPr>
            <a:picLocks noChangeAspect="1"/>
          </p:cNvPicPr>
          <p:nvPr/>
        </p:nvPicPr>
        <p:blipFill>
          <a:blip r:embed="rId3"/>
          <a:stretch>
            <a:fillRect/>
          </a:stretch>
        </p:blipFill>
        <p:spPr>
          <a:xfrm>
            <a:off x="4052217" y="6116556"/>
            <a:ext cx="2274005" cy="408467"/>
          </a:xfrm>
          <a:prstGeom prst="rect">
            <a:avLst/>
          </a:prstGeom>
        </p:spPr>
      </p:pic>
    </p:spTree>
    <p:extLst>
      <p:ext uri="{BB962C8B-B14F-4D97-AF65-F5344CB8AC3E}">
        <p14:creationId xmlns:p14="http://schemas.microsoft.com/office/powerpoint/2010/main" val="34798462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Ontwikkelcyclus - ontslag</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Tijdelijke personeelsleden:</a:t>
            </a:r>
          </a:p>
          <a:p>
            <a:pPr lvl="1"/>
            <a:r>
              <a:rPr lang="nl-BE" dirty="0" smtClean="0"/>
              <a:t>Evaluatie met eindconclusie “onvoldoende” tijdens de bijsturingscyclus</a:t>
            </a:r>
          </a:p>
          <a:p>
            <a:r>
              <a:rPr lang="nl-BE" dirty="0" err="1" smtClean="0"/>
              <a:t>Vastbenoemde</a:t>
            </a:r>
            <a:r>
              <a:rPr lang="nl-BE" dirty="0" smtClean="0"/>
              <a:t> personeelsleden</a:t>
            </a:r>
          </a:p>
          <a:p>
            <a:pPr lvl="1"/>
            <a:r>
              <a:rPr lang="nl-BE" dirty="0" smtClean="0"/>
              <a:t>2 opeenvolgende definitieve evaluaties met eindconclusie “onvoldoende” of</a:t>
            </a:r>
          </a:p>
          <a:p>
            <a:pPr lvl="1"/>
            <a:r>
              <a:rPr lang="nl-BE" dirty="0" smtClean="0"/>
              <a:t>Drie definitieve evaluaties met eindconclusie “onvoldoende” voor het ambt in kwestie tijdens de loopbaan</a:t>
            </a:r>
            <a:endParaRPr lang="nl-BE" dirty="0"/>
          </a:p>
        </p:txBody>
      </p:sp>
      <p:pic>
        <p:nvPicPr>
          <p:cNvPr id="4" name="Afbeelding 4"/>
          <p:cNvPicPr>
            <a:picLocks noChangeAspect="1"/>
          </p:cNvPicPr>
          <p:nvPr/>
        </p:nvPicPr>
        <p:blipFill>
          <a:blip r:embed="rId3"/>
          <a:stretch>
            <a:fillRect/>
          </a:stretch>
        </p:blipFill>
        <p:spPr>
          <a:xfrm>
            <a:off x="4075077" y="6127986"/>
            <a:ext cx="2274005" cy="408467"/>
          </a:xfrm>
          <a:prstGeom prst="rect">
            <a:avLst/>
          </a:prstGeom>
        </p:spPr>
      </p:pic>
    </p:spTree>
    <p:extLst>
      <p:ext uri="{BB962C8B-B14F-4D97-AF65-F5344CB8AC3E}">
        <p14:creationId xmlns:p14="http://schemas.microsoft.com/office/powerpoint/2010/main" val="11689781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College van beroep</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Beroepsprocedure tegen een evaluatie met eindconclusie “onvoldoende”</a:t>
            </a:r>
          </a:p>
          <a:p>
            <a:r>
              <a:rPr lang="nl-BE" dirty="0" smtClean="0"/>
              <a:t>Samenstelling</a:t>
            </a:r>
          </a:p>
          <a:p>
            <a:pPr lvl="1"/>
            <a:r>
              <a:rPr lang="nl-BE" sz="2000" dirty="0"/>
              <a:t>college = paritaire samenstelling</a:t>
            </a:r>
          </a:p>
          <a:p>
            <a:pPr lvl="1"/>
            <a:r>
              <a:rPr lang="nl-BE" sz="2000" dirty="0"/>
              <a:t>voorzitter: onafhankelijk persoon</a:t>
            </a:r>
          </a:p>
          <a:p>
            <a:pPr lvl="1"/>
            <a:r>
              <a:rPr lang="nl-BE" sz="2000" dirty="0"/>
              <a:t>3 kamers (GO, GOO &amp; </a:t>
            </a:r>
            <a:r>
              <a:rPr lang="nl-BE" sz="2000" b="1" dirty="0"/>
              <a:t>GVO</a:t>
            </a:r>
            <a:r>
              <a:rPr lang="nl-BE" sz="2000" dirty="0" smtClean="0"/>
              <a:t>)</a:t>
            </a:r>
          </a:p>
          <a:p>
            <a:r>
              <a:rPr lang="nl-BE" sz="2300" dirty="0"/>
              <a:t>Bevoegdheden:</a:t>
            </a:r>
          </a:p>
          <a:p>
            <a:pPr lvl="1"/>
            <a:r>
              <a:rPr lang="nl-BE" sz="2100" dirty="0" smtClean="0"/>
              <a:t>procedureregels nageleefd?</a:t>
            </a:r>
          </a:p>
          <a:p>
            <a:pPr lvl="1"/>
            <a:r>
              <a:rPr lang="nl-BE" sz="2100" dirty="0" smtClean="0"/>
              <a:t>volgens </a:t>
            </a:r>
            <a:r>
              <a:rPr lang="nl-BE" sz="2100" dirty="0"/>
              <a:t>regels en in de geest van FB en </a:t>
            </a:r>
            <a:r>
              <a:rPr lang="nl-BE" sz="2100" dirty="0" smtClean="0"/>
              <a:t>EVA?</a:t>
            </a:r>
          </a:p>
          <a:p>
            <a:pPr lvl="1"/>
            <a:r>
              <a:rPr lang="nl-BE" sz="2100" dirty="0" smtClean="0"/>
              <a:t>redelijke </a:t>
            </a:r>
            <a:r>
              <a:rPr lang="nl-BE" sz="2100" dirty="0"/>
              <a:t>verhouding tussen feiten en “onvoldoende</a:t>
            </a:r>
            <a:r>
              <a:rPr lang="nl-BE" sz="2100" dirty="0" smtClean="0"/>
              <a:t>”?</a:t>
            </a:r>
          </a:p>
          <a:p>
            <a:pPr lvl="1"/>
            <a:r>
              <a:rPr lang="nl-BE" sz="2100" dirty="0" smtClean="0"/>
              <a:t>kan </a:t>
            </a:r>
            <a:r>
              <a:rPr lang="nl-BE" sz="2100" dirty="0"/>
              <a:t>“onvoldoende” </a:t>
            </a:r>
            <a:r>
              <a:rPr lang="nl-BE" sz="2100" dirty="0" smtClean="0"/>
              <a:t>vernietigen</a:t>
            </a:r>
          </a:p>
          <a:p>
            <a:pPr>
              <a:buNone/>
            </a:pPr>
            <a:endParaRPr lang="nl-BE" sz="2300" dirty="0"/>
          </a:p>
        </p:txBody>
      </p:sp>
      <p:pic>
        <p:nvPicPr>
          <p:cNvPr id="4" name="Afbeelding 4"/>
          <p:cNvPicPr>
            <a:picLocks noChangeAspect="1"/>
          </p:cNvPicPr>
          <p:nvPr/>
        </p:nvPicPr>
        <p:blipFill>
          <a:blip r:embed="rId3"/>
          <a:stretch>
            <a:fillRect/>
          </a:stretch>
        </p:blipFill>
        <p:spPr>
          <a:xfrm>
            <a:off x="4052217" y="6105126"/>
            <a:ext cx="2274005" cy="408467"/>
          </a:xfrm>
          <a:prstGeom prst="rect">
            <a:avLst/>
          </a:prstGeom>
        </p:spPr>
      </p:pic>
    </p:spTree>
    <p:extLst>
      <p:ext uri="{BB962C8B-B14F-4D97-AF65-F5344CB8AC3E}">
        <p14:creationId xmlns:p14="http://schemas.microsoft.com/office/powerpoint/2010/main" val="13154918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634650"/>
          </a:xfrm>
        </p:spPr>
        <p:txBody>
          <a:bodyPr/>
          <a:lstStyle/>
          <a:p>
            <a:r>
              <a:rPr lang="nl-BE" dirty="0" smtClean="0">
                <a:solidFill>
                  <a:srgbClr val="FFC000"/>
                </a:solidFill>
              </a:rPr>
              <a:t>Kamer van beroep</a:t>
            </a:r>
            <a:endParaRPr lang="nl-BE" dirty="0">
              <a:solidFill>
                <a:srgbClr val="FFC000"/>
              </a:solidFill>
            </a:endParaRPr>
          </a:p>
        </p:txBody>
      </p:sp>
      <p:sp>
        <p:nvSpPr>
          <p:cNvPr id="3" name="Tijdelijke aanduiding voor inhoud 2"/>
          <p:cNvSpPr>
            <a:spLocks noGrp="1"/>
          </p:cNvSpPr>
          <p:nvPr>
            <p:ph sz="half" idx="1"/>
          </p:nvPr>
        </p:nvSpPr>
        <p:spPr>
          <a:xfrm>
            <a:off x="1296000" y="1390650"/>
            <a:ext cx="7416000" cy="4196550"/>
          </a:xfrm>
        </p:spPr>
        <p:txBody>
          <a:bodyPr/>
          <a:lstStyle/>
          <a:p>
            <a:r>
              <a:rPr lang="nl-BE" dirty="0" smtClean="0"/>
              <a:t>Beroep tegen een ontslag om dringende reden: </a:t>
            </a:r>
            <a:r>
              <a:rPr lang="nl-NL" sz="2400" dirty="0">
                <a:cs typeface="Times New Roman" pitchFamily="18" charset="0"/>
              </a:rPr>
              <a:t>Ontslag </a:t>
            </a:r>
            <a:r>
              <a:rPr lang="nl-NL" sz="2400" dirty="0" smtClean="0">
                <a:cs typeface="Times New Roman" pitchFamily="18" charset="0"/>
              </a:rPr>
              <a:t>bevestigen/vernietigen</a:t>
            </a:r>
            <a:endParaRPr lang="nl-NL" dirty="0">
              <a:cs typeface="Times New Roman" pitchFamily="18" charset="0"/>
            </a:endParaRPr>
          </a:p>
          <a:p>
            <a:r>
              <a:rPr lang="nl-NL" dirty="0" smtClean="0">
                <a:cs typeface="Times New Roman" pitchFamily="18" charset="0"/>
              </a:rPr>
              <a:t>Samenstelling</a:t>
            </a:r>
            <a:endParaRPr lang="nl-NL" dirty="0">
              <a:cs typeface="Times New Roman" pitchFamily="18" charset="0"/>
            </a:endParaRPr>
          </a:p>
          <a:p>
            <a:pPr lvl="1"/>
            <a:r>
              <a:rPr lang="nl-NL" dirty="0">
                <a:cs typeface="Times New Roman" pitchFamily="18" charset="0"/>
              </a:rPr>
              <a:t>Paritair</a:t>
            </a:r>
          </a:p>
          <a:p>
            <a:pPr lvl="1"/>
            <a:r>
              <a:rPr lang="nl-NL" dirty="0">
                <a:cs typeface="Times New Roman" pitchFamily="18" charset="0"/>
              </a:rPr>
              <a:t>Voorzitter: onafhankelijk persoon + stemgerechtigd!</a:t>
            </a:r>
          </a:p>
          <a:p>
            <a:r>
              <a:rPr lang="nl-NL" dirty="0" smtClean="0">
                <a:cs typeface="Times New Roman" pitchFamily="18" charset="0"/>
              </a:rPr>
              <a:t>Beslissing</a:t>
            </a:r>
            <a:r>
              <a:rPr lang="nl-NL" dirty="0">
                <a:cs typeface="Times New Roman" pitchFamily="18" charset="0"/>
              </a:rPr>
              <a:t>:</a:t>
            </a:r>
          </a:p>
          <a:p>
            <a:pPr lvl="1"/>
            <a:r>
              <a:rPr lang="nl-NL" dirty="0">
                <a:cs typeface="Times New Roman" pitchFamily="18" charset="0"/>
              </a:rPr>
              <a:t>Bij gewone </a:t>
            </a:r>
            <a:r>
              <a:rPr lang="nl-NL" dirty="0" smtClean="0">
                <a:cs typeface="Times New Roman" pitchFamily="18" charset="0"/>
              </a:rPr>
              <a:t>meerderheid</a:t>
            </a:r>
          </a:p>
          <a:p>
            <a:r>
              <a:rPr lang="nl-NL" dirty="0">
                <a:cs typeface="Times New Roman" pitchFamily="18" charset="0"/>
              </a:rPr>
              <a:t>Orgaan van de Vlaamse Gemeenschap (geen administratief rechtscollege</a:t>
            </a:r>
            <a:r>
              <a:rPr lang="nl-NL" dirty="0" smtClean="0">
                <a:cs typeface="Times New Roman" pitchFamily="18" charset="0"/>
              </a:rPr>
              <a:t>)</a:t>
            </a:r>
          </a:p>
          <a:p>
            <a:r>
              <a:rPr lang="nl-BE" dirty="0"/>
              <a:t>Beroepsmogelijkheid: niet-opschortend</a:t>
            </a:r>
          </a:p>
          <a:p>
            <a:endParaRPr lang="nl-NL" dirty="0">
              <a:cs typeface="Times New Roman" pitchFamily="18" charset="0"/>
            </a:endParaRPr>
          </a:p>
          <a:p>
            <a:pPr>
              <a:buNone/>
            </a:pPr>
            <a:endParaRPr lang="nl-NL" sz="2100" dirty="0">
              <a:cs typeface="Times New Roman" pitchFamily="18" charset="0"/>
            </a:endParaRPr>
          </a:p>
          <a:p>
            <a:endParaRPr lang="nl-BE" dirty="0"/>
          </a:p>
        </p:txBody>
      </p:sp>
      <p:pic>
        <p:nvPicPr>
          <p:cNvPr id="4" name="Afbeelding 4"/>
          <p:cNvPicPr>
            <a:picLocks noChangeAspect="1"/>
          </p:cNvPicPr>
          <p:nvPr/>
        </p:nvPicPr>
        <p:blipFill>
          <a:blip r:embed="rId3"/>
          <a:stretch>
            <a:fillRect/>
          </a:stretch>
        </p:blipFill>
        <p:spPr>
          <a:xfrm>
            <a:off x="4052217" y="6127986"/>
            <a:ext cx="2274005" cy="408467"/>
          </a:xfrm>
          <a:prstGeom prst="rect">
            <a:avLst/>
          </a:prstGeom>
        </p:spPr>
      </p:pic>
    </p:spTree>
    <p:extLst>
      <p:ext uri="{BB962C8B-B14F-4D97-AF65-F5344CB8AC3E}">
        <p14:creationId xmlns:p14="http://schemas.microsoft.com/office/powerpoint/2010/main" val="19008023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0" dirty="0" smtClean="0">
                <a:solidFill>
                  <a:srgbClr val="FFC000"/>
                </a:solidFill>
              </a:rPr>
              <a:t>Ontslag om dringende reden</a:t>
            </a:r>
            <a:br>
              <a:rPr lang="nl-BE" b="0" dirty="0" smtClean="0">
                <a:solidFill>
                  <a:srgbClr val="FFC000"/>
                </a:solidFill>
              </a:rPr>
            </a:br>
            <a:r>
              <a:rPr lang="nl-BE" b="0" dirty="0" smtClean="0">
                <a:solidFill>
                  <a:srgbClr val="FFC000"/>
                </a:solidFill>
              </a:rPr>
              <a:t>vast benoemde</a:t>
            </a:r>
            <a:endParaRPr lang="nl-BE" b="0"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Vernietiging ontslag om dringende reden door Kamer van beroep</a:t>
            </a:r>
          </a:p>
          <a:p>
            <a:r>
              <a:rPr lang="nl-BE" dirty="0" smtClean="0"/>
              <a:t>Centrumbestuur is als privaatrechtelijke werkgever niet verplicht dit personeelslid opnieuw in dienst te nemen</a:t>
            </a:r>
          </a:p>
          <a:p>
            <a:r>
              <a:rPr lang="nl-BE" dirty="0" smtClean="0"/>
              <a:t>MAAR wel regeling Schoolpactwetgeving 29 mei 1959 (</a:t>
            </a:r>
            <a:r>
              <a:rPr lang="nl-BE" dirty="0" err="1" smtClean="0"/>
              <a:t>cfr</a:t>
            </a:r>
            <a:r>
              <a:rPr lang="nl-BE" dirty="0" smtClean="0"/>
              <a:t> decreet volwassenenonderwijs</a:t>
            </a:r>
          </a:p>
          <a:p>
            <a:pPr lvl="1"/>
            <a:r>
              <a:rPr lang="nl-BE" dirty="0" smtClean="0"/>
              <a:t>Personeelslid bekomt wel salaris alsof in dienstactiviteit</a:t>
            </a:r>
          </a:p>
          <a:p>
            <a:pPr lvl="1"/>
            <a:r>
              <a:rPr lang="nl-BE" dirty="0" smtClean="0"/>
              <a:t>Centrumbestuur verliest de salaristoelage zolang ze de betrekking aan een ander niet-rechthebbend personeelslid toewijst.</a:t>
            </a:r>
          </a:p>
          <a:p>
            <a:pPr lvl="3"/>
            <a:r>
              <a:rPr lang="nl-BE" dirty="0" smtClean="0"/>
              <a:t>Oplossing? Personeelslid terug in dienst bij het centrum of een ander centrum, geval definitieve ambtsneerlegging</a:t>
            </a:r>
          </a:p>
          <a:p>
            <a:endParaRPr lang="nl-BE" dirty="0"/>
          </a:p>
        </p:txBody>
      </p:sp>
      <p:pic>
        <p:nvPicPr>
          <p:cNvPr id="4" name="Afbeelding 4"/>
          <p:cNvPicPr>
            <a:picLocks noChangeAspect="1"/>
          </p:cNvPicPr>
          <p:nvPr/>
        </p:nvPicPr>
        <p:blipFill>
          <a:blip r:embed="rId3"/>
          <a:stretch>
            <a:fillRect/>
          </a:stretch>
        </p:blipFill>
        <p:spPr>
          <a:xfrm>
            <a:off x="4040787" y="6105126"/>
            <a:ext cx="2274005" cy="408467"/>
          </a:xfrm>
          <a:prstGeom prst="rect">
            <a:avLst/>
          </a:prstGeom>
        </p:spPr>
      </p:pic>
    </p:spTree>
    <p:extLst>
      <p:ext uri="{BB962C8B-B14F-4D97-AF65-F5344CB8AC3E}">
        <p14:creationId xmlns:p14="http://schemas.microsoft.com/office/powerpoint/2010/main" val="2505260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0" dirty="0" err="1" smtClean="0">
                <a:solidFill>
                  <a:srgbClr val="FFC000"/>
                </a:solidFill>
              </a:rPr>
              <a:t>To</a:t>
            </a:r>
            <a:r>
              <a:rPr lang="nl-BE" b="0" dirty="0" smtClean="0">
                <a:solidFill>
                  <a:srgbClr val="FFC000"/>
                </a:solidFill>
              </a:rPr>
              <a:t> </a:t>
            </a:r>
            <a:r>
              <a:rPr lang="nl-BE" b="0" dirty="0" err="1" smtClean="0">
                <a:solidFill>
                  <a:srgbClr val="FFC000"/>
                </a:solidFill>
              </a:rPr>
              <a:t>come</a:t>
            </a:r>
            <a:endParaRPr lang="nl-BE" b="0"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BVR aantal personeelsaspecten (verzamelbesluit)</a:t>
            </a:r>
          </a:p>
          <a:p>
            <a:r>
              <a:rPr lang="nl-BE" dirty="0" smtClean="0"/>
              <a:t>BVR functies, bekwaamheidsbewijzen en salarisschalen</a:t>
            </a:r>
          </a:p>
          <a:p>
            <a:r>
              <a:rPr lang="nl-BE" dirty="0" smtClean="0"/>
              <a:t>BVR regeling beroepsprocedure na een evaluatie met een eindconclusie “onvoldoende” en na een ontslag om dringende reden</a:t>
            </a:r>
          </a:p>
          <a:p>
            <a:r>
              <a:rPr lang="nl-BE" dirty="0" smtClean="0"/>
              <a:t>BVR ziekteverlof</a:t>
            </a:r>
          </a:p>
          <a:p>
            <a:endParaRPr lang="nl-BE" dirty="0"/>
          </a:p>
        </p:txBody>
      </p:sp>
      <p:pic>
        <p:nvPicPr>
          <p:cNvPr id="4" name="Afbeelding 4"/>
          <p:cNvPicPr>
            <a:picLocks noChangeAspect="1"/>
          </p:cNvPicPr>
          <p:nvPr/>
        </p:nvPicPr>
        <p:blipFill>
          <a:blip r:embed="rId3"/>
          <a:stretch>
            <a:fillRect/>
          </a:stretch>
        </p:blipFill>
        <p:spPr>
          <a:xfrm>
            <a:off x="4052217" y="6116556"/>
            <a:ext cx="2274005" cy="408467"/>
          </a:xfrm>
          <a:prstGeom prst="rect">
            <a:avLst/>
          </a:prstGeom>
        </p:spPr>
      </p:pic>
    </p:spTree>
    <p:extLst>
      <p:ext uri="{BB962C8B-B14F-4D97-AF65-F5344CB8AC3E}">
        <p14:creationId xmlns:p14="http://schemas.microsoft.com/office/powerpoint/2010/main" val="2952331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Toepassingsgebied DRP BE</a:t>
            </a:r>
            <a:endParaRPr lang="nl-BE" dirty="0">
              <a:solidFill>
                <a:srgbClr val="FFC000"/>
              </a:solidFill>
            </a:endParaRPr>
          </a:p>
        </p:txBody>
      </p:sp>
      <p:sp>
        <p:nvSpPr>
          <p:cNvPr id="3" name="Tijdelijke aanduiding voor inhoud 2"/>
          <p:cNvSpPr>
            <a:spLocks noGrp="1"/>
          </p:cNvSpPr>
          <p:nvPr>
            <p:ph sz="half" idx="1"/>
          </p:nvPr>
        </p:nvSpPr>
        <p:spPr>
          <a:xfrm>
            <a:off x="1296000" y="1508289"/>
            <a:ext cx="7416000" cy="4078911"/>
          </a:xfrm>
        </p:spPr>
        <p:txBody>
          <a:bodyPr/>
          <a:lstStyle/>
          <a:p>
            <a:pPr marL="457200" lvl="0" indent="-457200" fontAlgn="base">
              <a:spcBef>
                <a:spcPct val="20000"/>
              </a:spcBef>
              <a:spcAft>
                <a:spcPct val="0"/>
              </a:spcAft>
              <a:buClr>
                <a:srgbClr val="0C0C60"/>
              </a:buClr>
              <a:buSzPct val="70000"/>
              <a:buFont typeface="Wingdings" panose="05000000000000000000" pitchFamily="2" charset="2"/>
              <a:buChar char="Ø"/>
            </a:pPr>
            <a:r>
              <a:rPr lang="nl-BE" altLang="nl-BE" b="1" kern="0" dirty="0" smtClean="0">
                <a:solidFill>
                  <a:srgbClr val="000000"/>
                </a:solidFill>
                <a:latin typeface="FlandersArtSans-Regular" panose="00000500000000000000" pitchFamily="2" charset="0"/>
                <a:cs typeface="+mn-cs"/>
              </a:rPr>
              <a:t>De personeelsdriehoek</a:t>
            </a:r>
          </a:p>
          <a:p>
            <a:pPr marL="342900" lvl="0" indent="-342900" algn="ctr" fontAlgn="base">
              <a:spcBef>
                <a:spcPct val="20000"/>
              </a:spcBef>
              <a:spcAft>
                <a:spcPct val="0"/>
              </a:spcAft>
              <a:buClr>
                <a:srgbClr val="0C0C60"/>
              </a:buClr>
              <a:buSzPct val="70000"/>
              <a:buNone/>
            </a:pPr>
            <a:r>
              <a:rPr lang="nl-BE" altLang="nl-BE" sz="2400" b="1" kern="0" dirty="0" smtClean="0">
                <a:solidFill>
                  <a:srgbClr val="000000"/>
                </a:solidFill>
                <a:latin typeface="FlandersArtSans-Regular" panose="00000500000000000000" pitchFamily="2" charset="0"/>
                <a:cs typeface="+mn-cs"/>
              </a:rPr>
              <a:t>Overheid</a:t>
            </a:r>
          </a:p>
          <a:p>
            <a:pPr marL="342900" lvl="0" indent="-342900" algn="ctr" fontAlgn="base">
              <a:spcBef>
                <a:spcPct val="20000"/>
              </a:spcBef>
              <a:spcAft>
                <a:spcPct val="0"/>
              </a:spcAft>
              <a:buClr>
                <a:srgbClr val="0C0C60"/>
              </a:buClr>
              <a:buSzPct val="70000"/>
              <a:buNone/>
            </a:pPr>
            <a:endParaRPr lang="nl-BE" altLang="nl-BE" sz="100" b="1" kern="0" dirty="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smtClean="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smtClean="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smtClean="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smtClean="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endParaRPr lang="nl-BE" altLang="nl-BE" sz="100" b="1" kern="0" dirty="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r>
              <a:rPr lang="nl-BE" altLang="nl-BE" sz="2000" kern="0" dirty="0">
                <a:solidFill>
                  <a:srgbClr val="000000"/>
                </a:solidFill>
                <a:latin typeface="FlandersArtSans-Regular" panose="00000500000000000000" pitchFamily="2" charset="0"/>
                <a:cs typeface="+mn-cs"/>
              </a:rPr>
              <a:t>  </a:t>
            </a:r>
            <a:r>
              <a:rPr lang="nl-BE" altLang="nl-BE" sz="1400" b="1" kern="0" dirty="0" smtClean="0">
                <a:effectLst>
                  <a:outerShdw blurRad="38100" dist="38100" dir="2700000" algn="tl">
                    <a:srgbClr val="000000">
                      <a:alpha val="43137"/>
                    </a:srgbClr>
                  </a:outerShdw>
                </a:effectLst>
                <a:latin typeface="FlandersArtSans-Regular" panose="00000500000000000000" pitchFamily="2" charset="0"/>
                <a:cs typeface="+mn-cs"/>
              </a:rPr>
              <a:t>Decreet Rechtspositie Basiseducatie</a:t>
            </a:r>
            <a:r>
              <a:rPr lang="nl-BE" altLang="nl-BE" sz="1600" kern="0" dirty="0" smtClean="0">
                <a:solidFill>
                  <a:srgbClr val="000000"/>
                </a:solidFill>
                <a:latin typeface="FlandersArtSans-Regular" panose="00000500000000000000" pitchFamily="2" charset="0"/>
                <a:cs typeface="+mn-cs"/>
              </a:rPr>
              <a:t>                </a:t>
            </a:r>
          </a:p>
          <a:p>
            <a:pPr marL="342900" lvl="0" indent="-342900" fontAlgn="base">
              <a:spcBef>
                <a:spcPct val="20000"/>
              </a:spcBef>
              <a:spcAft>
                <a:spcPct val="0"/>
              </a:spcAft>
              <a:buClr>
                <a:srgbClr val="0C0C60"/>
              </a:buClr>
              <a:buSzPct val="70000"/>
              <a:buNone/>
            </a:pPr>
            <a:r>
              <a:rPr lang="nl-BE" altLang="nl-BE" sz="1600" kern="0" dirty="0">
                <a:solidFill>
                  <a:srgbClr val="000000"/>
                </a:solidFill>
                <a:latin typeface="FlandersArtSans-Regular" panose="00000500000000000000" pitchFamily="2" charset="0"/>
                <a:cs typeface="+mn-cs"/>
              </a:rPr>
              <a:t>	</a:t>
            </a:r>
            <a:r>
              <a:rPr lang="nl-BE" altLang="nl-BE" sz="1600" kern="0" dirty="0" smtClean="0">
                <a:solidFill>
                  <a:srgbClr val="000000"/>
                </a:solidFill>
                <a:latin typeface="FlandersArtSans-Regular" panose="00000500000000000000" pitchFamily="2" charset="0"/>
                <a:cs typeface="+mn-cs"/>
              </a:rPr>
              <a:t>	</a:t>
            </a:r>
            <a:r>
              <a:rPr lang="nl-BE" altLang="nl-BE" sz="2000" i="1" kern="0" dirty="0">
                <a:solidFill>
                  <a:schemeClr val="tx1">
                    <a:lumMod val="40000"/>
                    <a:lumOff val="60000"/>
                  </a:schemeClr>
                </a:solidFill>
                <a:latin typeface="FlandersArtSans-Regular" panose="00000500000000000000" pitchFamily="2" charset="0"/>
                <a:cs typeface="+mn-cs"/>
              </a:rPr>
              <a:t> </a:t>
            </a:r>
            <a:r>
              <a:rPr lang="nl-BE" altLang="nl-BE" sz="2000" b="1" u="sng" kern="0" dirty="0">
                <a:latin typeface="FlandersArtSans-Regular" panose="00000500000000000000" pitchFamily="2" charset="0"/>
                <a:cs typeface="+mn-cs"/>
              </a:rPr>
              <a:t>subsidiëring</a:t>
            </a:r>
            <a:r>
              <a:rPr lang="nl-BE" altLang="nl-BE" sz="2000" kern="0" dirty="0">
                <a:latin typeface="FlandersArtSans-Regular" panose="00000500000000000000" pitchFamily="2" charset="0"/>
                <a:cs typeface="+mn-cs"/>
              </a:rPr>
              <a:t>		</a:t>
            </a:r>
            <a:r>
              <a:rPr lang="nl-BE" altLang="nl-BE" sz="2000" kern="0" dirty="0" smtClean="0">
                <a:latin typeface="FlandersArtSans-Regular" panose="00000500000000000000" pitchFamily="2" charset="0"/>
                <a:cs typeface="+mn-cs"/>
              </a:rPr>
              <a:t>                     </a:t>
            </a:r>
            <a:r>
              <a:rPr lang="nl-BE" altLang="nl-BE" sz="2000" b="1" u="sng" kern="0" dirty="0">
                <a:latin typeface="FlandersArtSans-Regular" panose="00000500000000000000" pitchFamily="2" charset="0"/>
                <a:cs typeface="+mn-cs"/>
              </a:rPr>
              <a:t>salaris </a:t>
            </a:r>
            <a:r>
              <a:rPr lang="nl-BE" altLang="nl-BE" sz="1600" kern="0" dirty="0">
                <a:solidFill>
                  <a:srgbClr val="000000"/>
                </a:solidFill>
                <a:latin typeface="FlandersArtSans-Regular" panose="00000500000000000000" pitchFamily="2" charset="0"/>
                <a:cs typeface="+mn-cs"/>
              </a:rPr>
              <a:t>	</a:t>
            </a:r>
            <a:endParaRPr lang="nl-BE" altLang="nl-BE" sz="1600" kern="0" dirty="0" smtClean="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r>
              <a:rPr lang="nl-BE" altLang="nl-BE" sz="1600" kern="0" dirty="0">
                <a:solidFill>
                  <a:srgbClr val="000000"/>
                </a:solidFill>
                <a:latin typeface="FlandersArtSans-Regular" panose="00000500000000000000" pitchFamily="2" charset="0"/>
                <a:cs typeface="+mn-cs"/>
              </a:rPr>
              <a:t>	</a:t>
            </a:r>
            <a:r>
              <a:rPr lang="nl-BE" altLang="nl-BE" sz="1600" kern="0" dirty="0" smtClean="0">
                <a:solidFill>
                  <a:srgbClr val="000000"/>
                </a:solidFill>
                <a:latin typeface="FlandersArtSans-Regular" panose="00000500000000000000" pitchFamily="2" charset="0"/>
                <a:cs typeface="+mn-cs"/>
              </a:rPr>
              <a:t>		</a:t>
            </a:r>
            <a:r>
              <a:rPr lang="nl-BE" altLang="nl-BE" sz="1600" kern="0" dirty="0">
                <a:solidFill>
                  <a:srgbClr val="000000"/>
                </a:solidFill>
                <a:latin typeface="FlandersArtSans-Regular" panose="00000500000000000000" pitchFamily="2" charset="0"/>
                <a:cs typeface="+mn-cs"/>
              </a:rPr>
              <a:t>			 </a:t>
            </a:r>
            <a:r>
              <a:rPr lang="nl-BE" altLang="nl-BE" sz="2000" kern="0" dirty="0">
                <a:solidFill>
                  <a:srgbClr val="000000"/>
                </a:solidFill>
                <a:latin typeface="FlandersArtSans-Regular" panose="00000500000000000000" pitchFamily="2" charset="0"/>
                <a:cs typeface="+mn-cs"/>
              </a:rPr>
              <a:t>(</a:t>
            </a:r>
            <a:r>
              <a:rPr lang="nl-BE" altLang="nl-BE" sz="2000" b="1" kern="0" dirty="0">
                <a:solidFill>
                  <a:srgbClr val="FF0000"/>
                </a:solidFill>
                <a:latin typeface="FlandersArtSans-Regular" panose="00000500000000000000" pitchFamily="2" charset="0"/>
                <a:cs typeface="+mn-cs"/>
              </a:rPr>
              <a:t>subsidiërings-</a:t>
            </a:r>
          </a:p>
          <a:p>
            <a:pPr marL="342900" lvl="0" indent="-342900" algn="ctr" fontAlgn="base">
              <a:spcBef>
                <a:spcPct val="20000"/>
              </a:spcBef>
              <a:spcAft>
                <a:spcPct val="0"/>
              </a:spcAft>
              <a:buClr>
                <a:srgbClr val="0C0C60"/>
              </a:buClr>
              <a:buSzPct val="70000"/>
              <a:buNone/>
            </a:pPr>
            <a:r>
              <a:rPr lang="nl-BE" altLang="nl-BE" sz="2000" b="1" kern="0" dirty="0">
                <a:solidFill>
                  <a:srgbClr val="FF0000"/>
                </a:solidFill>
                <a:latin typeface="FlandersArtSans-Regular" panose="00000500000000000000" pitchFamily="2" charset="0"/>
                <a:cs typeface="+mn-cs"/>
              </a:rPr>
              <a:t>                                                                                 </a:t>
            </a:r>
            <a:r>
              <a:rPr lang="nl-BE" altLang="nl-BE" sz="2000" b="1" kern="0" dirty="0" smtClean="0">
                <a:solidFill>
                  <a:srgbClr val="FF0000"/>
                </a:solidFill>
                <a:latin typeface="FlandersArtSans-Regular" panose="00000500000000000000" pitchFamily="2" charset="0"/>
                <a:cs typeface="+mn-cs"/>
              </a:rPr>
              <a:t>voorwaarden</a:t>
            </a:r>
            <a:r>
              <a:rPr lang="nl-BE" altLang="nl-BE" sz="2000" kern="0" dirty="0">
                <a:solidFill>
                  <a:srgbClr val="000000"/>
                </a:solidFill>
                <a:latin typeface="FlandersArtSans-Regular" panose="00000500000000000000" pitchFamily="2" charset="0"/>
                <a:cs typeface="+mn-cs"/>
              </a:rPr>
              <a:t>)</a:t>
            </a:r>
          </a:p>
          <a:p>
            <a:pPr marL="342900" lvl="0" indent="-342900" algn="ctr" fontAlgn="base">
              <a:spcBef>
                <a:spcPct val="20000"/>
              </a:spcBef>
              <a:spcAft>
                <a:spcPct val="0"/>
              </a:spcAft>
              <a:buClr>
                <a:srgbClr val="0C0C60"/>
              </a:buClr>
              <a:buSzPct val="70000"/>
              <a:buNone/>
            </a:pPr>
            <a:endParaRPr lang="nl-BE" altLang="nl-BE" sz="2000" kern="0" dirty="0">
              <a:solidFill>
                <a:srgbClr val="000000"/>
              </a:solidFill>
              <a:latin typeface="FlandersArtSans-Regular" panose="00000500000000000000" pitchFamily="2" charset="0"/>
              <a:cs typeface="+mn-cs"/>
            </a:endParaRPr>
          </a:p>
          <a:p>
            <a:pPr marL="342900" lvl="0" indent="-342900" algn="ctr" fontAlgn="base">
              <a:spcBef>
                <a:spcPct val="20000"/>
              </a:spcBef>
              <a:spcAft>
                <a:spcPct val="0"/>
              </a:spcAft>
              <a:buClr>
                <a:srgbClr val="0C0C60"/>
              </a:buClr>
              <a:buSzPct val="70000"/>
              <a:buNone/>
            </a:pPr>
            <a:r>
              <a:rPr lang="nl-BE" altLang="nl-BE" sz="2000" b="1" kern="0" dirty="0">
                <a:solidFill>
                  <a:srgbClr val="000000"/>
                </a:solidFill>
                <a:latin typeface="FlandersArtSans-Regular" panose="00000500000000000000" pitchFamily="2" charset="0"/>
                <a:cs typeface="+mn-cs"/>
              </a:rPr>
              <a:t>  </a:t>
            </a:r>
          </a:p>
          <a:p>
            <a:pPr marL="342900" lvl="0" indent="-342900" algn="ctr" fontAlgn="base">
              <a:spcBef>
                <a:spcPct val="20000"/>
              </a:spcBef>
              <a:spcAft>
                <a:spcPct val="0"/>
              </a:spcAft>
              <a:buClr>
                <a:srgbClr val="0C0C60"/>
              </a:buClr>
              <a:buSzPct val="70000"/>
              <a:buNone/>
            </a:pPr>
            <a:r>
              <a:rPr lang="nl-BE" altLang="nl-BE" sz="2000" b="1" kern="0" dirty="0">
                <a:solidFill>
                  <a:srgbClr val="000000"/>
                </a:solidFill>
                <a:latin typeface="FlandersArtSans-Regular" panose="00000500000000000000" pitchFamily="2" charset="0"/>
                <a:cs typeface="+mn-cs"/>
              </a:rPr>
              <a:t>  </a:t>
            </a:r>
            <a:r>
              <a:rPr lang="nl-BE" altLang="nl-BE" sz="2000" b="1" kern="0" dirty="0" smtClean="0">
                <a:solidFill>
                  <a:srgbClr val="000000"/>
                </a:solidFill>
                <a:latin typeface="FlandersArtSans-Regular" panose="00000500000000000000" pitchFamily="2" charset="0"/>
                <a:cs typeface="+mn-cs"/>
              </a:rPr>
              <a:t> </a:t>
            </a:r>
            <a:r>
              <a:rPr lang="nl-BE" altLang="nl-BE" sz="2400" b="1" kern="0" dirty="0" smtClean="0">
                <a:solidFill>
                  <a:srgbClr val="000000"/>
                </a:solidFill>
                <a:latin typeface="FlandersArtSans-Regular" panose="00000500000000000000" pitchFamily="2" charset="0"/>
                <a:cs typeface="+mn-cs"/>
              </a:rPr>
              <a:t>werkgever</a:t>
            </a:r>
            <a:r>
              <a:rPr lang="nl-BE" altLang="nl-BE" sz="2000" kern="0" dirty="0">
                <a:solidFill>
                  <a:srgbClr val="000000"/>
                </a:solidFill>
                <a:latin typeface="FlandersArtSans-Regular" panose="00000500000000000000" pitchFamily="2" charset="0"/>
                <a:cs typeface="+mn-cs"/>
              </a:rPr>
              <a:t>					</a:t>
            </a:r>
            <a:r>
              <a:rPr lang="nl-BE" altLang="nl-BE" sz="2000" kern="0" dirty="0" smtClean="0">
                <a:solidFill>
                  <a:srgbClr val="000000"/>
                </a:solidFill>
                <a:latin typeface="FlandersArtSans-Regular" panose="00000500000000000000" pitchFamily="2" charset="0"/>
                <a:cs typeface="+mn-cs"/>
              </a:rPr>
              <a:t>   </a:t>
            </a:r>
            <a:r>
              <a:rPr lang="nl-BE" altLang="nl-BE" sz="2400" b="1" kern="0" dirty="0" smtClean="0">
                <a:solidFill>
                  <a:srgbClr val="000000"/>
                </a:solidFill>
                <a:latin typeface="FlandersArtSans-Regular" panose="00000500000000000000" pitchFamily="2" charset="0"/>
                <a:cs typeface="+mn-cs"/>
              </a:rPr>
              <a:t>personeelslid</a:t>
            </a:r>
            <a:endParaRPr lang="nl-BE" altLang="nl-BE" sz="2400" b="1" kern="0" dirty="0">
              <a:solidFill>
                <a:srgbClr val="000000"/>
              </a:solidFill>
              <a:latin typeface="FlandersArtSans-Regular" panose="00000500000000000000" pitchFamily="2" charset="0"/>
              <a:cs typeface="+mn-cs"/>
            </a:endParaRPr>
          </a:p>
          <a:p>
            <a:pPr marL="342900" lvl="0" indent="-342900" fontAlgn="base">
              <a:spcBef>
                <a:spcPct val="20000"/>
              </a:spcBef>
              <a:spcAft>
                <a:spcPct val="0"/>
              </a:spcAft>
              <a:buClr>
                <a:srgbClr val="0C0C60"/>
              </a:buClr>
              <a:buSzPct val="70000"/>
              <a:buNone/>
            </a:pPr>
            <a:r>
              <a:rPr lang="nl-BE" altLang="nl-BE" sz="2000" kern="0" dirty="0">
                <a:solidFill>
                  <a:srgbClr val="000000"/>
                </a:solidFill>
                <a:latin typeface="FlandersArtSans-Regular" panose="00000500000000000000" pitchFamily="2" charset="0"/>
                <a:cs typeface="+mn-cs"/>
              </a:rPr>
              <a:t>                                  </a:t>
            </a:r>
            <a:r>
              <a:rPr lang="nl-BE" altLang="nl-BE" sz="2000" kern="0" dirty="0" smtClean="0">
                <a:solidFill>
                  <a:srgbClr val="000000"/>
                </a:solidFill>
                <a:latin typeface="FlandersArtSans-Regular" panose="00000500000000000000" pitchFamily="2" charset="0"/>
                <a:cs typeface="+mn-cs"/>
              </a:rPr>
              <a:t>centrumbestuur </a:t>
            </a:r>
            <a:r>
              <a:rPr lang="nl-BE" altLang="nl-BE" sz="2000" kern="0" dirty="0">
                <a:solidFill>
                  <a:srgbClr val="000000"/>
                </a:solidFill>
                <a:latin typeface="FlandersArtSans-Regular" panose="00000500000000000000" pitchFamily="2" charset="0"/>
                <a:cs typeface="+mn-cs"/>
              </a:rPr>
              <a:t>stelt aan</a:t>
            </a:r>
          </a:p>
          <a:p>
            <a:pPr marL="342900" lvl="0" indent="-342900" fontAlgn="base">
              <a:spcBef>
                <a:spcPct val="20000"/>
              </a:spcBef>
              <a:spcAft>
                <a:spcPct val="0"/>
              </a:spcAft>
              <a:buClr>
                <a:srgbClr val="0C0C60"/>
              </a:buClr>
              <a:buSzPct val="70000"/>
              <a:buNone/>
            </a:pPr>
            <a:r>
              <a:rPr lang="nl-BE" altLang="nl-BE" sz="2000" kern="0" dirty="0">
                <a:solidFill>
                  <a:srgbClr val="000000"/>
                </a:solidFill>
                <a:latin typeface="FlandersArtSans-Regular" panose="00000500000000000000" pitchFamily="2" charset="0"/>
                <a:cs typeface="+mn-cs"/>
              </a:rPr>
              <a:t>			           (</a:t>
            </a:r>
            <a:r>
              <a:rPr lang="nl-BE" altLang="nl-BE" sz="2000" b="1" kern="0" dirty="0">
                <a:solidFill>
                  <a:srgbClr val="FF0000"/>
                </a:solidFill>
                <a:latin typeface="FlandersArtSans-Regular" panose="00000500000000000000" pitchFamily="2" charset="0"/>
                <a:cs typeface="+mn-cs"/>
              </a:rPr>
              <a:t>aanstellingsvoorwaarden</a:t>
            </a:r>
            <a:r>
              <a:rPr lang="nl-BE" altLang="nl-BE" sz="2000" kern="0" dirty="0">
                <a:solidFill>
                  <a:srgbClr val="000000"/>
                </a:solidFill>
                <a:latin typeface="FlandersArtSans-Regular" panose="00000500000000000000" pitchFamily="2" charset="0"/>
                <a:cs typeface="+mn-cs"/>
              </a:rPr>
              <a:t>)</a:t>
            </a:r>
          </a:p>
          <a:p>
            <a:endParaRPr lang="nl-BE" dirty="0"/>
          </a:p>
        </p:txBody>
      </p:sp>
      <p:pic>
        <p:nvPicPr>
          <p:cNvPr id="4" name="Afbeelding 3"/>
          <p:cNvPicPr>
            <a:picLocks noChangeAspect="1"/>
          </p:cNvPicPr>
          <p:nvPr/>
        </p:nvPicPr>
        <p:blipFill>
          <a:blip r:embed="rId3"/>
          <a:stretch>
            <a:fillRect/>
          </a:stretch>
        </p:blipFill>
        <p:spPr>
          <a:xfrm>
            <a:off x="2874453" y="2771436"/>
            <a:ext cx="1927438" cy="1652089"/>
          </a:xfrm>
          <a:prstGeom prst="rect">
            <a:avLst/>
          </a:prstGeom>
        </p:spPr>
      </p:pic>
      <p:pic>
        <p:nvPicPr>
          <p:cNvPr id="5" name="Afbeelding 4"/>
          <p:cNvPicPr>
            <a:picLocks noChangeAspect="1"/>
          </p:cNvPicPr>
          <p:nvPr/>
        </p:nvPicPr>
        <p:blipFill>
          <a:blip r:embed="rId4"/>
          <a:stretch>
            <a:fillRect/>
          </a:stretch>
        </p:blipFill>
        <p:spPr>
          <a:xfrm>
            <a:off x="4909503" y="2771436"/>
            <a:ext cx="228031" cy="1941943"/>
          </a:xfrm>
          <a:prstGeom prst="rect">
            <a:avLst/>
          </a:prstGeom>
        </p:spPr>
      </p:pic>
      <p:pic>
        <p:nvPicPr>
          <p:cNvPr id="6" name="Afbeelding 5"/>
          <p:cNvPicPr>
            <a:picLocks noChangeAspect="1"/>
          </p:cNvPicPr>
          <p:nvPr/>
        </p:nvPicPr>
        <p:blipFill>
          <a:blip r:embed="rId5"/>
          <a:stretch>
            <a:fillRect/>
          </a:stretch>
        </p:blipFill>
        <p:spPr>
          <a:xfrm>
            <a:off x="5245146" y="2779581"/>
            <a:ext cx="1822862" cy="1536325"/>
          </a:xfrm>
          <a:prstGeom prst="rect">
            <a:avLst/>
          </a:prstGeom>
        </p:spPr>
      </p:pic>
      <p:pic>
        <p:nvPicPr>
          <p:cNvPr id="7" name="Afbeelding 6"/>
          <p:cNvPicPr>
            <a:picLocks noChangeAspect="1"/>
          </p:cNvPicPr>
          <p:nvPr/>
        </p:nvPicPr>
        <p:blipFill>
          <a:blip r:embed="rId6"/>
          <a:stretch>
            <a:fillRect/>
          </a:stretch>
        </p:blipFill>
        <p:spPr>
          <a:xfrm>
            <a:off x="2874453" y="4560182"/>
            <a:ext cx="4193555" cy="217391"/>
          </a:xfrm>
          <a:prstGeom prst="rect">
            <a:avLst/>
          </a:prstGeom>
        </p:spPr>
      </p:pic>
      <p:pic>
        <p:nvPicPr>
          <p:cNvPr id="8" name="Afbeelding 7"/>
          <p:cNvPicPr>
            <a:picLocks noChangeAspect="1"/>
          </p:cNvPicPr>
          <p:nvPr/>
        </p:nvPicPr>
        <p:blipFill>
          <a:blip r:embed="rId7"/>
          <a:stretch>
            <a:fillRect/>
          </a:stretch>
        </p:blipFill>
        <p:spPr>
          <a:xfrm>
            <a:off x="6978460" y="2204459"/>
            <a:ext cx="1841152" cy="566977"/>
          </a:xfrm>
          <a:prstGeom prst="rect">
            <a:avLst/>
          </a:prstGeom>
        </p:spPr>
      </p:pic>
      <p:pic>
        <p:nvPicPr>
          <p:cNvPr id="9" name="Afbeelding 8"/>
          <p:cNvPicPr>
            <a:picLocks noChangeAspect="1"/>
          </p:cNvPicPr>
          <p:nvPr/>
        </p:nvPicPr>
        <p:blipFill>
          <a:blip r:embed="rId8"/>
          <a:stretch>
            <a:fillRect/>
          </a:stretch>
        </p:blipFill>
        <p:spPr>
          <a:xfrm>
            <a:off x="329295" y="4831857"/>
            <a:ext cx="2290713" cy="755343"/>
          </a:xfrm>
          <a:prstGeom prst="rect">
            <a:avLst/>
          </a:prstGeom>
        </p:spPr>
      </p:pic>
      <p:pic>
        <p:nvPicPr>
          <p:cNvPr id="10" name="Afbeelding 9"/>
          <p:cNvPicPr>
            <a:picLocks noChangeAspect="1"/>
          </p:cNvPicPr>
          <p:nvPr/>
        </p:nvPicPr>
        <p:blipFill>
          <a:blip r:embed="rId9"/>
          <a:stretch>
            <a:fillRect/>
          </a:stretch>
        </p:blipFill>
        <p:spPr>
          <a:xfrm>
            <a:off x="4108143" y="6104652"/>
            <a:ext cx="2274005" cy="408467"/>
          </a:xfrm>
          <a:prstGeom prst="rect">
            <a:avLst/>
          </a:prstGeom>
        </p:spPr>
      </p:pic>
    </p:spTree>
    <p:extLst>
      <p:ext uri="{BB962C8B-B14F-4D97-AF65-F5344CB8AC3E}">
        <p14:creationId xmlns:p14="http://schemas.microsoft.com/office/powerpoint/2010/main" val="42757468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Vragen?</a:t>
            </a:r>
            <a:endParaRPr lang="nl-BE" dirty="0">
              <a:solidFill>
                <a:srgbClr val="FFC000"/>
              </a:solidFill>
            </a:endParaRPr>
          </a:p>
        </p:txBody>
      </p:sp>
      <p:pic>
        <p:nvPicPr>
          <p:cNvPr id="4" name="Tijdelijke aanduiding voor inhoud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66290" y="1914525"/>
            <a:ext cx="5875020" cy="36718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Afbeelding 4"/>
          <p:cNvPicPr>
            <a:picLocks noChangeAspect="1"/>
          </p:cNvPicPr>
          <p:nvPr/>
        </p:nvPicPr>
        <p:blipFill>
          <a:blip r:embed="rId3"/>
          <a:stretch>
            <a:fillRect/>
          </a:stretch>
        </p:blipFill>
        <p:spPr>
          <a:xfrm>
            <a:off x="4017927" y="6105126"/>
            <a:ext cx="2274005" cy="408467"/>
          </a:xfrm>
          <a:prstGeom prst="rect">
            <a:avLst/>
          </a:prstGeom>
        </p:spPr>
      </p:pic>
    </p:spTree>
    <p:extLst>
      <p:ext uri="{BB962C8B-B14F-4D97-AF65-F5344CB8AC3E}">
        <p14:creationId xmlns:p14="http://schemas.microsoft.com/office/powerpoint/2010/main" val="40889241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Overgangsmaatregelen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sz="2800" dirty="0" smtClean="0"/>
              <a:t>Maatregel 1: ticket statuut huidige personeelsleden – regeling dienstanciënniteit</a:t>
            </a:r>
          </a:p>
          <a:p>
            <a:r>
              <a:rPr lang="nl-BE" sz="2800" dirty="0" smtClean="0"/>
              <a:t>Maatregel 2: overgangsregeling taalvereisten</a:t>
            </a:r>
          </a:p>
          <a:p>
            <a:r>
              <a:rPr lang="nl-BE" sz="2800" dirty="0" smtClean="0"/>
              <a:t>Maatregel 3 : overgangsregeling bekwaamheidsbewijzen</a:t>
            </a:r>
          </a:p>
          <a:p>
            <a:endParaRPr lang="nl-BE" sz="2800" dirty="0"/>
          </a:p>
        </p:txBody>
      </p:sp>
      <p:pic>
        <p:nvPicPr>
          <p:cNvPr id="4" name="Afbeelding 4"/>
          <p:cNvPicPr>
            <a:picLocks noChangeAspect="1"/>
          </p:cNvPicPr>
          <p:nvPr/>
        </p:nvPicPr>
        <p:blipFill>
          <a:blip r:embed="rId3"/>
          <a:stretch>
            <a:fillRect/>
          </a:stretch>
        </p:blipFill>
        <p:spPr>
          <a:xfrm>
            <a:off x="4040787" y="6105126"/>
            <a:ext cx="2274005" cy="408467"/>
          </a:xfrm>
          <a:prstGeom prst="rect">
            <a:avLst/>
          </a:prstGeom>
        </p:spPr>
      </p:pic>
    </p:spTree>
    <p:extLst>
      <p:ext uri="{BB962C8B-B14F-4D97-AF65-F5344CB8AC3E}">
        <p14:creationId xmlns:p14="http://schemas.microsoft.com/office/powerpoint/2010/main" val="2953023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Overgangsmaatregel 1 – ticket statuut</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Tewerkstelling in 2014, 2015 en 2016 of nieuwe tewerkstelling in 2017</a:t>
            </a:r>
          </a:p>
          <a:p>
            <a:pPr lvl="1"/>
            <a:r>
              <a:rPr lang="nl-BE" b="1" dirty="0"/>
              <a:t>“Een” </a:t>
            </a:r>
            <a:r>
              <a:rPr lang="nl-BE" dirty="0"/>
              <a:t>centrum voor basiseducatie</a:t>
            </a:r>
          </a:p>
          <a:p>
            <a:pPr lvl="1"/>
            <a:r>
              <a:rPr lang="nl-BE" dirty="0"/>
              <a:t>Of in verlofstelsel conform BVR 3 juli 2009 verlof andere tewerkstelling (VOCVO</a:t>
            </a:r>
            <a:r>
              <a:rPr lang="nl-BE"/>
              <a:t>, Federatie</a:t>
            </a:r>
            <a:r>
              <a:rPr lang="nl-BE" dirty="0"/>
              <a:t>,</a:t>
            </a:r>
            <a:r>
              <a:rPr lang="nl-BE"/>
              <a:t> vakbonden )</a:t>
            </a:r>
            <a:endParaRPr lang="nl-BE" dirty="0"/>
          </a:p>
          <a:p>
            <a:r>
              <a:rPr lang="nl-BE" dirty="0"/>
              <a:t>Geldt als dienstanciënniteit met het oog op een aanstelling of vaste benoeming in het nieuwe statuut:</a:t>
            </a:r>
          </a:p>
          <a:p>
            <a:pPr lvl="1"/>
            <a:r>
              <a:rPr lang="nl-BE" dirty="0"/>
              <a:t>Vanaf 01/09/2008 tem 01/01/2018: dienstanciënniteit alsof gepresteerd in het overeenstemmende ambt in het centrum</a:t>
            </a:r>
          </a:p>
          <a:p>
            <a:pPr lvl="1"/>
            <a:r>
              <a:rPr lang="nl-BE" dirty="0"/>
              <a:t>Periode voor 01/09/2008: geldelijke anciënniteit</a:t>
            </a:r>
          </a:p>
          <a:p>
            <a:pPr lvl="1"/>
            <a:r>
              <a:rPr lang="nl-BE" dirty="0"/>
              <a:t>ZOWEL ALS CODO EN NIET-CODO en </a:t>
            </a:r>
            <a:r>
              <a:rPr lang="nl-BE" dirty="0" err="1"/>
              <a:t>GESCO’s</a:t>
            </a:r>
            <a:r>
              <a:rPr lang="nl-BE" dirty="0"/>
              <a:t> BRUSSEL</a:t>
            </a:r>
          </a:p>
          <a:p>
            <a:endParaRPr lang="nl-BE" dirty="0"/>
          </a:p>
        </p:txBody>
      </p:sp>
      <p:pic>
        <p:nvPicPr>
          <p:cNvPr id="4" name="Afbeelding 4"/>
          <p:cNvPicPr>
            <a:picLocks noChangeAspect="1"/>
          </p:cNvPicPr>
          <p:nvPr/>
        </p:nvPicPr>
        <p:blipFill>
          <a:blip r:embed="rId3"/>
          <a:stretch>
            <a:fillRect/>
          </a:stretch>
        </p:blipFill>
        <p:spPr>
          <a:xfrm>
            <a:off x="4040787" y="6093696"/>
            <a:ext cx="2274005" cy="408467"/>
          </a:xfrm>
          <a:prstGeom prst="rect">
            <a:avLst/>
          </a:prstGeom>
        </p:spPr>
      </p:pic>
    </p:spTree>
    <p:extLst>
      <p:ext uri="{BB962C8B-B14F-4D97-AF65-F5344CB8AC3E}">
        <p14:creationId xmlns:p14="http://schemas.microsoft.com/office/powerpoint/2010/main" val="30175647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Voorbeelden overgangsmaatregel 1</a:t>
            </a:r>
            <a:endParaRPr lang="nl-BE" dirty="0">
              <a:solidFill>
                <a:srgbClr val="FFC000"/>
              </a:solidFill>
            </a:endParaRPr>
          </a:p>
        </p:txBody>
      </p:sp>
      <p:sp>
        <p:nvSpPr>
          <p:cNvPr id="3" name="Tijdelijke aanduiding voor inhoud 2"/>
          <p:cNvSpPr>
            <a:spLocks noGrp="1"/>
          </p:cNvSpPr>
          <p:nvPr>
            <p:ph sz="half" idx="1"/>
          </p:nvPr>
        </p:nvSpPr>
        <p:spPr>
          <a:xfrm>
            <a:off x="1296000" y="1433015"/>
            <a:ext cx="7416000" cy="4154185"/>
          </a:xfrm>
        </p:spPr>
        <p:txBody>
          <a:bodyPr/>
          <a:lstStyle/>
          <a:p>
            <a:r>
              <a:rPr lang="nl-BE" i="1" dirty="0">
                <a:solidFill>
                  <a:schemeClr val="bg1">
                    <a:lumMod val="50000"/>
                  </a:schemeClr>
                </a:solidFill>
              </a:rPr>
              <a:t>Personeelslid werkt 12 jaar in centrum als stafmedewerker in </a:t>
            </a:r>
            <a:r>
              <a:rPr lang="nl-BE" b="1" i="1" dirty="0" err="1">
                <a:solidFill>
                  <a:schemeClr val="bg1">
                    <a:lumMod val="50000"/>
                  </a:schemeClr>
                </a:solidFill>
              </a:rPr>
              <a:t>codo</a:t>
            </a:r>
            <a:r>
              <a:rPr lang="nl-BE" b="1" i="1" dirty="0">
                <a:solidFill>
                  <a:schemeClr val="bg1">
                    <a:lumMod val="50000"/>
                  </a:schemeClr>
                </a:solidFill>
              </a:rPr>
              <a:t>-statuut</a:t>
            </a:r>
            <a:r>
              <a:rPr lang="nl-BE" i="1" dirty="0">
                <a:solidFill>
                  <a:schemeClr val="bg1">
                    <a:lumMod val="50000"/>
                  </a:schemeClr>
                </a:solidFill>
              </a:rPr>
              <a:t>  → 12 jaar dienstanciënniteit in het ambt van </a:t>
            </a:r>
            <a:r>
              <a:rPr lang="nl-BE" i="1" dirty="0" smtClean="0">
                <a:solidFill>
                  <a:schemeClr val="bg1">
                    <a:lumMod val="50000"/>
                  </a:schemeClr>
                </a:solidFill>
              </a:rPr>
              <a:t>stafmedewerker</a:t>
            </a:r>
          </a:p>
          <a:p>
            <a:endParaRPr lang="nl-BE" i="1" dirty="0">
              <a:solidFill>
                <a:schemeClr val="bg1">
                  <a:lumMod val="50000"/>
                </a:schemeClr>
              </a:solidFill>
            </a:endParaRPr>
          </a:p>
          <a:p>
            <a:r>
              <a:rPr lang="nl-BE" i="1" dirty="0">
                <a:solidFill>
                  <a:schemeClr val="bg1">
                    <a:lumMod val="50000"/>
                  </a:schemeClr>
                </a:solidFill>
              </a:rPr>
              <a:t>Personeelslid werkt 5 jaar in centrum als leraar in </a:t>
            </a:r>
            <a:r>
              <a:rPr lang="nl-BE" b="1" i="1" dirty="0">
                <a:solidFill>
                  <a:schemeClr val="bg1">
                    <a:lumMod val="50000"/>
                  </a:schemeClr>
                </a:solidFill>
              </a:rPr>
              <a:t>niet-</a:t>
            </a:r>
            <a:r>
              <a:rPr lang="nl-BE" b="1" i="1" dirty="0" err="1">
                <a:solidFill>
                  <a:schemeClr val="bg1">
                    <a:lumMod val="50000"/>
                  </a:schemeClr>
                </a:solidFill>
              </a:rPr>
              <a:t>codo</a:t>
            </a:r>
            <a:r>
              <a:rPr lang="nl-BE" b="1" i="1" dirty="0">
                <a:solidFill>
                  <a:schemeClr val="bg1">
                    <a:lumMod val="50000"/>
                  </a:schemeClr>
                </a:solidFill>
              </a:rPr>
              <a:t>-statuut</a:t>
            </a:r>
            <a:r>
              <a:rPr lang="nl-BE" i="1" dirty="0">
                <a:solidFill>
                  <a:schemeClr val="bg1">
                    <a:lumMod val="50000"/>
                  </a:schemeClr>
                </a:solidFill>
              </a:rPr>
              <a:t>→ 5 jaar dienstanciënniteit in het ambt van </a:t>
            </a:r>
            <a:r>
              <a:rPr lang="nl-BE" i="1" dirty="0" smtClean="0">
                <a:solidFill>
                  <a:schemeClr val="bg1">
                    <a:lumMod val="50000"/>
                  </a:schemeClr>
                </a:solidFill>
              </a:rPr>
              <a:t>leraar</a:t>
            </a:r>
          </a:p>
          <a:p>
            <a:endParaRPr lang="nl-BE" i="1" dirty="0" smtClean="0">
              <a:solidFill>
                <a:schemeClr val="bg1">
                  <a:lumMod val="50000"/>
                </a:schemeClr>
              </a:solidFill>
            </a:endParaRPr>
          </a:p>
          <a:p>
            <a:r>
              <a:rPr lang="nl-BE" i="1" dirty="0">
                <a:solidFill>
                  <a:schemeClr val="bg1">
                    <a:lumMod val="50000"/>
                  </a:schemeClr>
                </a:solidFill>
              </a:rPr>
              <a:t>Personeelslid is sinds 5 jaar in onbezoldigd langdurig ziekteverlof: krijgt geen dienstanciënniteit en zal dus bij terugkeer opnieuw rechten moeten opbouwen → geen ticket statuut</a:t>
            </a:r>
          </a:p>
          <a:p>
            <a:endParaRPr lang="nl-BE" i="1" dirty="0">
              <a:solidFill>
                <a:schemeClr val="bg1">
                  <a:lumMod val="50000"/>
                </a:schemeClr>
              </a:solidFill>
            </a:endParaRPr>
          </a:p>
          <a:p>
            <a:endParaRPr lang="nl-BE" i="1" dirty="0">
              <a:solidFill>
                <a:schemeClr val="bg1">
                  <a:lumMod val="50000"/>
                </a:schemeClr>
              </a:solidFill>
            </a:endParaRPr>
          </a:p>
          <a:p>
            <a:endParaRPr lang="nl-BE" i="1" dirty="0">
              <a:solidFill>
                <a:schemeClr val="bg1">
                  <a:lumMod val="50000"/>
                </a:schemeClr>
              </a:solidFill>
            </a:endParaRPr>
          </a:p>
          <a:p>
            <a:endParaRPr lang="nl-BE" i="1" dirty="0">
              <a:solidFill>
                <a:schemeClr val="bg1">
                  <a:lumMod val="50000"/>
                </a:schemeClr>
              </a:solidFill>
            </a:endParaRPr>
          </a:p>
        </p:txBody>
      </p:sp>
      <p:pic>
        <p:nvPicPr>
          <p:cNvPr id="4" name="Afbeelding 4"/>
          <p:cNvPicPr>
            <a:picLocks noChangeAspect="1"/>
          </p:cNvPicPr>
          <p:nvPr/>
        </p:nvPicPr>
        <p:blipFill>
          <a:blip r:embed="rId3"/>
          <a:stretch>
            <a:fillRect/>
          </a:stretch>
        </p:blipFill>
        <p:spPr>
          <a:xfrm>
            <a:off x="4029357" y="6059981"/>
            <a:ext cx="2274005" cy="408467"/>
          </a:xfrm>
          <a:prstGeom prst="rect">
            <a:avLst/>
          </a:prstGeom>
        </p:spPr>
      </p:pic>
    </p:spTree>
    <p:extLst>
      <p:ext uri="{BB962C8B-B14F-4D97-AF65-F5344CB8AC3E}">
        <p14:creationId xmlns:p14="http://schemas.microsoft.com/office/powerpoint/2010/main" val="15695538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Voorbeelden overgangsmaatregel 1</a:t>
            </a:r>
          </a:p>
        </p:txBody>
      </p:sp>
      <p:sp>
        <p:nvSpPr>
          <p:cNvPr id="3" name="Tijdelijke aanduiding voor inhoud 2"/>
          <p:cNvSpPr>
            <a:spLocks noGrp="1"/>
          </p:cNvSpPr>
          <p:nvPr>
            <p:ph sz="half" idx="1"/>
          </p:nvPr>
        </p:nvSpPr>
        <p:spPr/>
        <p:txBody>
          <a:bodyPr/>
          <a:lstStyle/>
          <a:p>
            <a:pPr>
              <a:buNone/>
            </a:pPr>
            <a:endParaRPr lang="nl-BE" i="1" dirty="0">
              <a:solidFill>
                <a:schemeClr val="bg1">
                  <a:lumMod val="50000"/>
                </a:schemeClr>
              </a:solidFill>
            </a:endParaRPr>
          </a:p>
          <a:p>
            <a:r>
              <a:rPr lang="nl-BE" i="1" dirty="0" smtClean="0">
                <a:solidFill>
                  <a:schemeClr val="bg1">
                    <a:lumMod val="50000"/>
                  </a:schemeClr>
                </a:solidFill>
              </a:rPr>
              <a:t>Personeelslid is 18/36 aan het werk en voor 18/36 in progressieve tewerkstelling (uitkering via mutualiteit). Personeelslid wordt beschouwd als voltijds aangesteld en kan op 1 januari 2018 voltijds vast benoemd worden</a:t>
            </a:r>
            <a:endParaRPr lang="nl-BE" i="1" dirty="0">
              <a:solidFill>
                <a:schemeClr val="bg1">
                  <a:lumMod val="50000"/>
                </a:schemeClr>
              </a:solidFill>
            </a:endParaRPr>
          </a:p>
          <a:p>
            <a:r>
              <a:rPr lang="nl-BE" i="1" dirty="0">
                <a:solidFill>
                  <a:schemeClr val="bg1">
                    <a:lumMod val="50000"/>
                  </a:schemeClr>
                </a:solidFill>
              </a:rPr>
              <a:t>Personeelslid 10 jaar gewerkt in centrum x als leraar en sinds 1 jaar in centrum y als stafmedewerker. </a:t>
            </a:r>
          </a:p>
          <a:p>
            <a:pPr lvl="1"/>
            <a:r>
              <a:rPr lang="nl-BE" i="1" dirty="0">
                <a:solidFill>
                  <a:schemeClr val="bg1">
                    <a:lumMod val="50000"/>
                  </a:schemeClr>
                </a:solidFill>
              </a:rPr>
              <a:t>Telt mee als dienstanciënniteit (11 jaar)</a:t>
            </a:r>
          </a:p>
          <a:p>
            <a:pPr lvl="1"/>
            <a:r>
              <a:rPr lang="nl-BE" i="1" dirty="0">
                <a:solidFill>
                  <a:schemeClr val="bg1">
                    <a:lumMod val="50000"/>
                  </a:schemeClr>
                </a:solidFill>
              </a:rPr>
              <a:t>Maar vervullen voorwaarden vaste benoeming: </a:t>
            </a:r>
            <a:r>
              <a:rPr lang="nl-BE" i="1" dirty="0" smtClean="0"/>
              <a:t>2 jaar </a:t>
            </a:r>
            <a:r>
              <a:rPr lang="nl-BE" i="1" dirty="0" err="1"/>
              <a:t>dienstanc</a:t>
            </a:r>
            <a:r>
              <a:rPr lang="nl-BE" i="1" dirty="0"/>
              <a:t>. binnen een periode van 3 jaar in het ambt </a:t>
            </a:r>
            <a:r>
              <a:rPr lang="nl-BE" i="1" dirty="0" smtClean="0"/>
              <a:t>van leraar in </a:t>
            </a:r>
            <a:r>
              <a:rPr lang="nl-BE" i="1" dirty="0"/>
              <a:t>het </a:t>
            </a:r>
            <a:r>
              <a:rPr lang="nl-BE" i="1" dirty="0" smtClean="0"/>
              <a:t>centrum x</a:t>
            </a:r>
            <a:endParaRPr lang="nl-BE" i="1" dirty="0"/>
          </a:p>
          <a:p>
            <a:pPr lvl="1"/>
            <a:r>
              <a:rPr lang="nl-BE" i="1" dirty="0"/>
              <a:t>Enkel vaste benoeming mogelijk in centrum x</a:t>
            </a:r>
          </a:p>
        </p:txBody>
      </p:sp>
      <p:pic>
        <p:nvPicPr>
          <p:cNvPr id="4" name="Afbeelding 4"/>
          <p:cNvPicPr>
            <a:picLocks noChangeAspect="1"/>
          </p:cNvPicPr>
          <p:nvPr/>
        </p:nvPicPr>
        <p:blipFill>
          <a:blip r:embed="rId3"/>
          <a:stretch>
            <a:fillRect/>
          </a:stretch>
        </p:blipFill>
        <p:spPr>
          <a:xfrm>
            <a:off x="4063647" y="6105126"/>
            <a:ext cx="2274005" cy="408467"/>
          </a:xfrm>
          <a:prstGeom prst="rect">
            <a:avLst/>
          </a:prstGeom>
        </p:spPr>
      </p:pic>
    </p:spTree>
    <p:extLst>
      <p:ext uri="{BB962C8B-B14F-4D97-AF65-F5344CB8AC3E}">
        <p14:creationId xmlns:p14="http://schemas.microsoft.com/office/powerpoint/2010/main" val="17819329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Overgangsmaatregel </a:t>
            </a:r>
            <a:r>
              <a:rPr lang="nl-BE" dirty="0" smtClean="0">
                <a:solidFill>
                  <a:srgbClr val="FFC000"/>
                </a:solidFill>
              </a:rPr>
              <a:t>2 </a:t>
            </a:r>
            <a:r>
              <a:rPr lang="nl-BE" dirty="0">
                <a:solidFill>
                  <a:srgbClr val="FFC000"/>
                </a:solidFill>
              </a:rPr>
              <a:t>– </a:t>
            </a:r>
            <a:r>
              <a:rPr lang="nl-BE" dirty="0" smtClean="0">
                <a:solidFill>
                  <a:srgbClr val="FFC000"/>
                </a:solidFill>
              </a:rPr>
              <a:t>taalvereisten</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Voor 01/09/2008 enkel tewerkgesteld op basis van de wet op de taalregeling:</a:t>
            </a:r>
          </a:p>
          <a:p>
            <a:pPr lvl="1"/>
            <a:r>
              <a:rPr lang="nl-BE" dirty="0" smtClean="0"/>
              <a:t>1</a:t>
            </a:r>
            <a:r>
              <a:rPr lang="nl-BE" baseline="30000" dirty="0" smtClean="0"/>
              <a:t>ste</a:t>
            </a:r>
            <a:r>
              <a:rPr lang="nl-BE" dirty="0" smtClean="0"/>
              <a:t> overgangsmaatregel decreet VWO: geacht te voldoen aan de taalvereisten</a:t>
            </a:r>
          </a:p>
          <a:p>
            <a:pPr lvl="1"/>
            <a:r>
              <a:rPr lang="nl-BE" dirty="0" smtClean="0"/>
              <a:t>2</a:t>
            </a:r>
            <a:r>
              <a:rPr lang="nl-BE" baseline="30000" dirty="0" smtClean="0"/>
              <a:t>de</a:t>
            </a:r>
            <a:r>
              <a:rPr lang="nl-BE" dirty="0" smtClean="0"/>
              <a:t> overgangsmaatregel decreet BE vanaf 01/01/2018: 	</a:t>
            </a:r>
          </a:p>
          <a:p>
            <a:pPr lvl="2"/>
            <a:r>
              <a:rPr lang="nl-BE" dirty="0" smtClean="0"/>
              <a:t>In 2017 tewerkgesteld op grond van 1</a:t>
            </a:r>
            <a:r>
              <a:rPr lang="nl-BE" baseline="30000" dirty="0" smtClean="0"/>
              <a:t>ste</a:t>
            </a:r>
            <a:r>
              <a:rPr lang="nl-BE" dirty="0" smtClean="0"/>
              <a:t> overgangsmaatregel</a:t>
            </a:r>
          </a:p>
          <a:p>
            <a:pPr lvl="3"/>
            <a:r>
              <a:rPr lang="nl-BE" dirty="0" smtClean="0"/>
              <a:t>Voldoet aan de decretale taalvereisten</a:t>
            </a:r>
            <a:endParaRPr lang="nl-BE" dirty="0"/>
          </a:p>
        </p:txBody>
      </p:sp>
      <p:pic>
        <p:nvPicPr>
          <p:cNvPr id="4" name="Afbeelding 4"/>
          <p:cNvPicPr>
            <a:picLocks noChangeAspect="1"/>
          </p:cNvPicPr>
          <p:nvPr/>
        </p:nvPicPr>
        <p:blipFill>
          <a:blip r:embed="rId3"/>
          <a:stretch>
            <a:fillRect/>
          </a:stretch>
        </p:blipFill>
        <p:spPr>
          <a:xfrm>
            <a:off x="4052217" y="6093696"/>
            <a:ext cx="2274005" cy="408467"/>
          </a:xfrm>
          <a:prstGeom prst="rect">
            <a:avLst/>
          </a:prstGeom>
        </p:spPr>
      </p:pic>
    </p:spTree>
    <p:extLst>
      <p:ext uri="{BB962C8B-B14F-4D97-AF65-F5344CB8AC3E}">
        <p14:creationId xmlns:p14="http://schemas.microsoft.com/office/powerpoint/2010/main" val="8923942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Overgangsmaatregel </a:t>
            </a:r>
            <a:r>
              <a:rPr lang="nl-BE" dirty="0" smtClean="0">
                <a:solidFill>
                  <a:srgbClr val="FFC000"/>
                </a:solidFill>
              </a:rPr>
              <a:t>3 </a:t>
            </a:r>
            <a:br>
              <a:rPr lang="nl-BE" dirty="0" smtClean="0">
                <a:solidFill>
                  <a:srgbClr val="FFC000"/>
                </a:solidFill>
              </a:rPr>
            </a:br>
            <a:r>
              <a:rPr lang="nl-BE" dirty="0" smtClean="0">
                <a:solidFill>
                  <a:srgbClr val="FFC000"/>
                </a:solidFill>
              </a:rPr>
              <a:t>Bekwaamheidsbewijs</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Vanaf 01/09/2008:</a:t>
            </a:r>
          </a:p>
          <a:p>
            <a:pPr lvl="1"/>
            <a:r>
              <a:rPr lang="nl-BE" dirty="0"/>
              <a:t>1</a:t>
            </a:r>
            <a:r>
              <a:rPr lang="nl-BE" baseline="30000" dirty="0"/>
              <a:t>ste</a:t>
            </a:r>
            <a:r>
              <a:rPr lang="nl-BE" dirty="0"/>
              <a:t> overgangsmaatregel decreet VWO: geacht in het bezit te zijn van een voldoend bekwaamheidsbewijs indien niet in het bezit van </a:t>
            </a:r>
            <a:r>
              <a:rPr lang="nl-BE"/>
              <a:t>een </a:t>
            </a:r>
            <a:r>
              <a:rPr lang="nl-BE" dirty="0"/>
              <a:t>bachelor</a:t>
            </a:r>
            <a:r>
              <a:rPr lang="nl-BE"/>
              <a:t> of BPB</a:t>
            </a:r>
            <a:endParaRPr lang="nl-BE" dirty="0"/>
          </a:p>
          <a:p>
            <a:pPr lvl="1"/>
            <a:r>
              <a:rPr lang="nl-BE" dirty="0"/>
              <a:t>2</a:t>
            </a:r>
            <a:r>
              <a:rPr lang="nl-BE" baseline="30000" dirty="0"/>
              <a:t>de</a:t>
            </a:r>
            <a:r>
              <a:rPr lang="nl-BE" dirty="0"/>
              <a:t> overgangsmaatregel decreet BE vanaf 01/01/2018: geacht in het bezit te zijn van een voldoend geacht bekwaamheidsbewijs indien:</a:t>
            </a:r>
          </a:p>
          <a:p>
            <a:pPr lvl="2"/>
            <a:r>
              <a:rPr lang="nl-BE" dirty="0"/>
              <a:t>In 2017 tewerkgesteld in een centrum</a:t>
            </a:r>
          </a:p>
          <a:p>
            <a:pPr lvl="2"/>
            <a:r>
              <a:rPr lang="nl-BE" dirty="0"/>
              <a:t>Voor </a:t>
            </a:r>
            <a:r>
              <a:rPr lang="nl-BE"/>
              <a:t>onbepaalde </a:t>
            </a:r>
            <a:r>
              <a:rPr lang="nl-BE" smtClean="0"/>
              <a:t>duur</a:t>
            </a:r>
            <a:endParaRPr lang="nl-BE" dirty="0"/>
          </a:p>
        </p:txBody>
      </p:sp>
      <p:pic>
        <p:nvPicPr>
          <p:cNvPr id="4" name="Afbeelding 4"/>
          <p:cNvPicPr>
            <a:picLocks noChangeAspect="1"/>
          </p:cNvPicPr>
          <p:nvPr/>
        </p:nvPicPr>
        <p:blipFill>
          <a:blip r:embed="rId3"/>
          <a:stretch>
            <a:fillRect/>
          </a:stretch>
        </p:blipFill>
        <p:spPr>
          <a:xfrm>
            <a:off x="4063647" y="6093696"/>
            <a:ext cx="2274005" cy="408467"/>
          </a:xfrm>
          <a:prstGeom prst="rect">
            <a:avLst/>
          </a:prstGeom>
        </p:spPr>
      </p:pic>
    </p:spTree>
    <p:extLst>
      <p:ext uri="{BB962C8B-B14F-4D97-AF65-F5344CB8AC3E}">
        <p14:creationId xmlns:p14="http://schemas.microsoft.com/office/powerpoint/2010/main" val="22761609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Vragen?</a:t>
            </a:r>
            <a:endParaRPr lang="nl-BE" dirty="0">
              <a:solidFill>
                <a:srgbClr val="FFC000"/>
              </a:solidFill>
            </a:endParaRPr>
          </a:p>
        </p:txBody>
      </p:sp>
      <p:pic>
        <p:nvPicPr>
          <p:cNvPr id="4" name="Tijdelijke aanduiding voor inhoud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066290" y="1914525"/>
            <a:ext cx="5875020" cy="3671888"/>
          </a:xfrm>
        </p:spPr>
      </p:pic>
      <p:pic>
        <p:nvPicPr>
          <p:cNvPr id="3" name="Afbeelding 4"/>
          <p:cNvPicPr>
            <a:picLocks noChangeAspect="1"/>
          </p:cNvPicPr>
          <p:nvPr/>
        </p:nvPicPr>
        <p:blipFill>
          <a:blip r:embed="rId4"/>
          <a:stretch>
            <a:fillRect/>
          </a:stretch>
        </p:blipFill>
        <p:spPr>
          <a:xfrm>
            <a:off x="4052217" y="6116556"/>
            <a:ext cx="2274005" cy="408467"/>
          </a:xfrm>
          <a:prstGeom prst="rect">
            <a:avLst/>
          </a:prstGeom>
        </p:spPr>
      </p:pic>
    </p:spTree>
    <p:extLst>
      <p:ext uri="{BB962C8B-B14F-4D97-AF65-F5344CB8AC3E}">
        <p14:creationId xmlns:p14="http://schemas.microsoft.com/office/powerpoint/2010/main" val="24183403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C</a:t>
            </a:r>
            <a:r>
              <a:rPr lang="nl-BE" dirty="0" smtClean="0">
                <a:solidFill>
                  <a:srgbClr val="FFC000"/>
                </a:solidFill>
              </a:rPr>
              <a:t>ontactgegevens</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Departement Onderwijs en Vorming:</a:t>
            </a:r>
          </a:p>
          <a:p>
            <a:pPr lvl="1"/>
            <a:r>
              <a:rPr lang="nl-BE" dirty="0" smtClean="0">
                <a:hlinkClick r:id="rId2"/>
              </a:rPr>
              <a:t>Sandrine.Killemaes@ond.vlaanderen.be</a:t>
            </a:r>
            <a:endParaRPr lang="nl-BE" dirty="0" smtClean="0"/>
          </a:p>
          <a:p>
            <a:pPr lvl="1"/>
            <a:r>
              <a:rPr lang="nl-BE" dirty="0" smtClean="0">
                <a:hlinkClick r:id="rId3"/>
              </a:rPr>
              <a:t>Ivan.Foubert@ond.vlaanderen.be</a:t>
            </a:r>
            <a:endParaRPr lang="nl-BE" dirty="0" smtClean="0"/>
          </a:p>
          <a:p>
            <a:r>
              <a:rPr lang="nl-BE" dirty="0" smtClean="0"/>
              <a:t>Agentschap </a:t>
            </a:r>
            <a:r>
              <a:rPr lang="nl-BE" dirty="0"/>
              <a:t>voor Hoger Onderwijs, Volwassenenonderwijs, Kwalificaties en </a:t>
            </a:r>
            <a:r>
              <a:rPr lang="nl-BE" dirty="0" smtClean="0"/>
              <a:t>Studietoelagen:</a:t>
            </a:r>
          </a:p>
          <a:p>
            <a:pPr lvl="1"/>
            <a:r>
              <a:rPr lang="nl-BE" dirty="0" smtClean="0">
                <a:hlinkClick r:id="rId4"/>
              </a:rPr>
              <a:t>Dave.Bonte@ond.vlaanderen.be</a:t>
            </a:r>
            <a:endParaRPr lang="nl-BE" dirty="0" smtClean="0"/>
          </a:p>
        </p:txBody>
      </p:sp>
      <p:pic>
        <p:nvPicPr>
          <p:cNvPr id="4" name="Afbeelding 4"/>
          <p:cNvPicPr>
            <a:picLocks noChangeAspect="1"/>
          </p:cNvPicPr>
          <p:nvPr/>
        </p:nvPicPr>
        <p:blipFill>
          <a:blip r:embed="rId5"/>
          <a:stretch>
            <a:fillRect/>
          </a:stretch>
        </p:blipFill>
        <p:spPr>
          <a:xfrm>
            <a:off x="4063647" y="6116556"/>
            <a:ext cx="2274005" cy="408467"/>
          </a:xfrm>
          <a:prstGeom prst="rect">
            <a:avLst/>
          </a:prstGeom>
        </p:spPr>
      </p:pic>
    </p:spTree>
    <p:extLst>
      <p:ext uri="{BB962C8B-B14F-4D97-AF65-F5344CB8AC3E}">
        <p14:creationId xmlns:p14="http://schemas.microsoft.com/office/powerpoint/2010/main" val="2965086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Toepassingsgebied DRP BE</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smtClean="0"/>
              <a:t>Het DRP</a:t>
            </a:r>
            <a:r>
              <a:rPr lang="nl-BE" dirty="0"/>
              <a:t> </a:t>
            </a:r>
            <a:r>
              <a:rPr lang="nl-BE" dirty="0" smtClean="0"/>
              <a:t>BE bevat </a:t>
            </a:r>
            <a:r>
              <a:rPr lang="nl-BE" dirty="0"/>
              <a:t>de rechten en plichten van personeelsleden</a:t>
            </a:r>
          </a:p>
          <a:p>
            <a:r>
              <a:rPr lang="nl-BE" dirty="0" smtClean="0"/>
              <a:t>Het DRP BE omvat </a:t>
            </a:r>
            <a:r>
              <a:rPr lang="nl-BE" dirty="0"/>
              <a:t>de hele loopbaan</a:t>
            </a:r>
          </a:p>
          <a:p>
            <a:pPr lvl="1"/>
            <a:r>
              <a:rPr lang="nl-BE" dirty="0" smtClean="0"/>
              <a:t>Tijdelijke aanstelling van bepaalde duur, tijdelijke aanstelling van onbepaalde duur, </a:t>
            </a:r>
            <a:r>
              <a:rPr lang="nl-BE" dirty="0"/>
              <a:t>vaste benoeming, bevordering, functiebeschrijving en evaluatie, </a:t>
            </a:r>
            <a:r>
              <a:rPr lang="nl-BE" dirty="0" smtClean="0"/>
              <a:t>ontslagregeling, administratieve standen, overgangsmaatregelen.</a:t>
            </a:r>
            <a:endParaRPr lang="nl-BE" dirty="0"/>
          </a:p>
          <a:p>
            <a:r>
              <a:rPr lang="nl-BE" dirty="0" smtClean="0"/>
              <a:t>Het DRP BE wordt </a:t>
            </a:r>
            <a:r>
              <a:rPr lang="nl-BE" dirty="0"/>
              <a:t>verder uitgewerkt in Besluiten van de Vlaamse Regering (BVR)</a:t>
            </a:r>
          </a:p>
          <a:p>
            <a:pPr lvl="1"/>
            <a:r>
              <a:rPr lang="nl-BE" dirty="0"/>
              <a:t>Bijvoorbeeld: BVR betreffende de bekwaamheidsbewijzen, BVR betreffende het ziekteverlof, enz</a:t>
            </a:r>
            <a:r>
              <a:rPr lang="nl-BE" dirty="0" smtClean="0"/>
              <a:t>.</a:t>
            </a:r>
            <a:endParaRPr lang="nl-BE" dirty="0"/>
          </a:p>
        </p:txBody>
      </p:sp>
      <p:pic>
        <p:nvPicPr>
          <p:cNvPr id="4" name="Afbeelding 3"/>
          <p:cNvPicPr>
            <a:picLocks noChangeAspect="1"/>
          </p:cNvPicPr>
          <p:nvPr/>
        </p:nvPicPr>
        <p:blipFill>
          <a:blip r:embed="rId3"/>
          <a:stretch>
            <a:fillRect/>
          </a:stretch>
        </p:blipFill>
        <p:spPr>
          <a:xfrm>
            <a:off x="4075077" y="6105126"/>
            <a:ext cx="2274005" cy="408467"/>
          </a:xfrm>
          <a:prstGeom prst="rect">
            <a:avLst/>
          </a:prstGeom>
        </p:spPr>
      </p:pic>
    </p:spTree>
    <p:extLst>
      <p:ext uri="{BB962C8B-B14F-4D97-AF65-F5344CB8AC3E}">
        <p14:creationId xmlns:p14="http://schemas.microsoft.com/office/powerpoint/2010/main" val="206355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solidFill>
                  <a:srgbClr val="FFC000"/>
                </a:solidFill>
              </a:rPr>
              <a:t>Toepassingsgebied DRP BE</a:t>
            </a:r>
            <a:endParaRPr lang="nl-BE" dirty="0"/>
          </a:p>
        </p:txBody>
      </p:sp>
      <p:sp>
        <p:nvSpPr>
          <p:cNvPr id="3" name="Tijdelijke aanduiding voor inhoud 2"/>
          <p:cNvSpPr>
            <a:spLocks noGrp="1"/>
          </p:cNvSpPr>
          <p:nvPr>
            <p:ph sz="half" idx="1"/>
          </p:nvPr>
        </p:nvSpPr>
        <p:spPr/>
        <p:txBody>
          <a:bodyPr/>
          <a:lstStyle/>
          <a:p>
            <a:r>
              <a:rPr lang="nl-BE" dirty="0" smtClean="0"/>
              <a:t>Personeelsleden die een salaristoelage ontvangen van het Vlaams Ministerie van Onderwijs:</a:t>
            </a:r>
          </a:p>
          <a:p>
            <a:pPr lvl="1"/>
            <a:r>
              <a:rPr lang="nl-BE" dirty="0" smtClean="0"/>
              <a:t>Via organieke middelen (huidige </a:t>
            </a:r>
            <a:r>
              <a:rPr lang="nl-BE" dirty="0" err="1" smtClean="0"/>
              <a:t>codo’s</a:t>
            </a:r>
            <a:r>
              <a:rPr lang="nl-BE" dirty="0" smtClean="0"/>
              <a:t>)</a:t>
            </a:r>
          </a:p>
          <a:p>
            <a:pPr lvl="1"/>
            <a:r>
              <a:rPr lang="nl-BE" dirty="0" smtClean="0"/>
              <a:t>Via bijkomende middelen onderwijs (NT2 inburgering en NT2 verhoogde taalvereiste)</a:t>
            </a:r>
          </a:p>
          <a:p>
            <a:r>
              <a:rPr lang="nl-BE" dirty="0" smtClean="0"/>
              <a:t>Personeelsleden die aangesteld worden met eigen middelen of werkingsmiddelen</a:t>
            </a:r>
          </a:p>
          <a:p>
            <a:pPr lvl="1"/>
            <a:r>
              <a:rPr lang="nl-BE" dirty="0" smtClean="0"/>
              <a:t>Indien gebruik wordt gemaakt van systeem PWB (huidige niet-</a:t>
            </a:r>
            <a:r>
              <a:rPr lang="nl-BE" dirty="0" err="1" smtClean="0"/>
              <a:t>codo’s</a:t>
            </a:r>
            <a:r>
              <a:rPr lang="nl-BE" dirty="0" smtClean="0"/>
              <a:t> in een functie)</a:t>
            </a:r>
            <a:endParaRPr lang="nl-BE" dirty="0"/>
          </a:p>
          <a:p>
            <a:r>
              <a:rPr lang="nl-BE" b="1" u="sng" dirty="0" smtClean="0"/>
              <a:t>Niet</a:t>
            </a:r>
            <a:r>
              <a:rPr lang="nl-BE" dirty="0" smtClean="0"/>
              <a:t>: contractuele personeelsleden gesubsidieerd met eigen middelen </a:t>
            </a:r>
          </a:p>
          <a:p>
            <a:pPr lvl="1"/>
            <a:r>
              <a:rPr lang="nl-BE" dirty="0" smtClean="0"/>
              <a:t>Bv. onderhoudspersoneel</a:t>
            </a:r>
          </a:p>
          <a:p>
            <a:endParaRPr lang="nl-BE" dirty="0" smtClean="0"/>
          </a:p>
          <a:p>
            <a:endParaRPr lang="nl-BE" dirty="0"/>
          </a:p>
          <a:p>
            <a:endParaRPr lang="nl-BE" dirty="0"/>
          </a:p>
        </p:txBody>
      </p:sp>
      <p:pic>
        <p:nvPicPr>
          <p:cNvPr id="4" name="Afbeelding 3"/>
          <p:cNvPicPr>
            <a:picLocks noChangeAspect="1"/>
          </p:cNvPicPr>
          <p:nvPr/>
        </p:nvPicPr>
        <p:blipFill>
          <a:blip r:embed="rId3"/>
          <a:stretch>
            <a:fillRect/>
          </a:stretch>
        </p:blipFill>
        <p:spPr>
          <a:xfrm>
            <a:off x="4063647" y="6105126"/>
            <a:ext cx="2274005" cy="408467"/>
          </a:xfrm>
          <a:prstGeom prst="rect">
            <a:avLst/>
          </a:prstGeom>
        </p:spPr>
      </p:pic>
    </p:spTree>
    <p:extLst>
      <p:ext uri="{BB962C8B-B14F-4D97-AF65-F5344CB8AC3E}">
        <p14:creationId xmlns:p14="http://schemas.microsoft.com/office/powerpoint/2010/main" val="3751166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solidFill>
                  <a:srgbClr val="FFC000"/>
                </a:solidFill>
              </a:rPr>
              <a:t>Toepassingsgebied DRP BE</a:t>
            </a:r>
            <a:endParaRPr lang="nl-BE" dirty="0">
              <a:solidFill>
                <a:srgbClr val="FFC000"/>
              </a:solidFill>
            </a:endParaRPr>
          </a:p>
        </p:txBody>
      </p:sp>
      <p:sp>
        <p:nvSpPr>
          <p:cNvPr id="3" name="Tijdelijke aanduiding voor inhoud 2"/>
          <p:cNvSpPr>
            <a:spLocks noGrp="1"/>
          </p:cNvSpPr>
          <p:nvPr>
            <p:ph sz="half" idx="1"/>
          </p:nvPr>
        </p:nvSpPr>
        <p:spPr/>
        <p:txBody>
          <a:bodyPr/>
          <a:lstStyle/>
          <a:p>
            <a:r>
              <a:rPr lang="nl-BE" dirty="0"/>
              <a:t>Het DRP BE is van toepassing op alle personeelsleden uit de CBE die zijn aangesteld in een betrekking die wordt gesubsidieerd door de overheid (= </a:t>
            </a:r>
            <a:r>
              <a:rPr lang="nl-BE" b="1" u="sng" dirty="0"/>
              <a:t>organieke middelen</a:t>
            </a:r>
            <a:r>
              <a:rPr lang="nl-BE" dirty="0"/>
              <a:t>)</a:t>
            </a:r>
          </a:p>
          <a:p>
            <a:pPr lvl="1"/>
            <a:r>
              <a:rPr lang="nl-BE" dirty="0"/>
              <a:t>Bezoldiging via AHOVOKS</a:t>
            </a:r>
          </a:p>
          <a:p>
            <a:pPr lvl="1"/>
            <a:r>
              <a:rPr lang="nl-BE" dirty="0" smtClean="0"/>
              <a:t>VTE</a:t>
            </a:r>
            <a:endParaRPr lang="nl-BE" dirty="0"/>
          </a:p>
          <a:p>
            <a:pPr lvl="1"/>
            <a:r>
              <a:rPr lang="nl-BE" dirty="0"/>
              <a:t>Puntenenveloppe</a:t>
            </a:r>
          </a:p>
          <a:p>
            <a:pPr lvl="1"/>
            <a:r>
              <a:rPr lang="nl-BE" dirty="0"/>
              <a:t>Ambt van </a:t>
            </a:r>
            <a:r>
              <a:rPr lang="nl-BE" dirty="0" smtClean="0"/>
              <a:t>directeur</a:t>
            </a:r>
          </a:p>
          <a:p>
            <a:pPr>
              <a:buNone/>
            </a:pPr>
            <a:endParaRPr lang="nl-BE" dirty="0" smtClean="0"/>
          </a:p>
          <a:p>
            <a:pPr indent="-288000">
              <a:buNone/>
            </a:pPr>
            <a:endParaRPr lang="nl-BE" dirty="0"/>
          </a:p>
          <a:p>
            <a:pPr indent="-288000">
              <a:buNone/>
            </a:pPr>
            <a:endParaRPr lang="nl-BE" dirty="0"/>
          </a:p>
        </p:txBody>
      </p:sp>
      <p:pic>
        <p:nvPicPr>
          <p:cNvPr id="4" name="Afbeelding 3"/>
          <p:cNvPicPr>
            <a:picLocks noChangeAspect="1"/>
          </p:cNvPicPr>
          <p:nvPr/>
        </p:nvPicPr>
        <p:blipFill>
          <a:blip r:embed="rId3"/>
          <a:stretch>
            <a:fillRect/>
          </a:stretch>
        </p:blipFill>
        <p:spPr>
          <a:xfrm>
            <a:off x="4109367" y="6093696"/>
            <a:ext cx="2274005" cy="408467"/>
          </a:xfrm>
          <a:prstGeom prst="rect">
            <a:avLst/>
          </a:prstGeom>
        </p:spPr>
      </p:pic>
    </p:spTree>
    <p:extLst>
      <p:ext uri="{BB962C8B-B14F-4D97-AF65-F5344CB8AC3E}">
        <p14:creationId xmlns:p14="http://schemas.microsoft.com/office/powerpoint/2010/main" val="2233656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Powerpoint_DEPARTEMENT_Model_FlandersArt_metTypologo_OK">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3.xml><?xml version="1.0" encoding="utf-8"?>
<a:theme xmlns:a="http://schemas.openxmlformats.org/drawingml/2006/main" name="1_Powerpoint_DEPARTEMENT_Model_FlandersArt_metTypologo_OK">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4.xml><?xml version="1.0" encoding="utf-8"?>
<a:theme xmlns:a="http://schemas.openxmlformats.org/drawingml/2006/main" name="2_Powerpoint_DEPARTEMENT_Model_FlandersArt_metTypologo_OK">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8B1BE11E035949B6A3BC171FC1CA6B" ma:contentTypeVersion="10" ma:contentTypeDescription="Een nieuw document maken." ma:contentTypeScope="" ma:versionID="3992d3e1b2646f8f534d979a0535e82f">
  <xsd:schema xmlns:xsd="http://www.w3.org/2001/XMLSchema" xmlns:xs="http://www.w3.org/2001/XMLSchema" xmlns:p="http://schemas.microsoft.com/office/2006/metadata/properties" targetNamespace="http://schemas.microsoft.com/office/2006/metadata/properties" ma:root="true" ma:fieldsID="0f59f1a0314252c27e1a32cf0b3b0b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hou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B196B3-1705-418C-A6D5-793931564AAF}">
  <ds:schemaRef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C1ABD746-C2E6-4107-B6C0-4A995EAFE23B}">
  <ds:schemaRefs>
    <ds:schemaRef ds:uri="http://schemas.microsoft.com/sharepoint/v3/contenttype/forms"/>
  </ds:schemaRefs>
</ds:datastoreItem>
</file>

<file path=customXml/itemProps3.xml><?xml version="1.0" encoding="utf-8"?>
<ds:datastoreItem xmlns:ds="http://schemas.openxmlformats.org/officeDocument/2006/customXml" ds:itemID="{056D8DFA-F263-4DBF-B767-DD55E0739D88}"/>
</file>

<file path=docProps/app.xml><?xml version="1.0" encoding="utf-8"?>
<Properties xmlns="http://schemas.openxmlformats.org/officeDocument/2006/extended-properties" xmlns:vt="http://schemas.openxmlformats.org/officeDocument/2006/docPropsVTypes">
  <Template/>
  <TotalTime>5937</TotalTime>
  <Words>3173</Words>
  <Application>Microsoft Office PowerPoint</Application>
  <PresentationFormat>Diavoorstelling (4:3)</PresentationFormat>
  <Paragraphs>588</Paragraphs>
  <Slides>68</Slides>
  <Notes>61</Notes>
  <HiddenSlides>0</HiddenSlides>
  <MMClips>0</MMClips>
  <ScaleCrop>false</ScaleCrop>
  <HeadingPairs>
    <vt:vector size="6" baseType="variant">
      <vt:variant>
        <vt:lpstr>Gebruikte lettertypen</vt:lpstr>
      </vt:variant>
      <vt:variant>
        <vt:i4>8</vt:i4>
      </vt:variant>
      <vt:variant>
        <vt:lpstr>Thema</vt:lpstr>
      </vt:variant>
      <vt:variant>
        <vt:i4>4</vt:i4>
      </vt:variant>
      <vt:variant>
        <vt:lpstr>Diatitels</vt:lpstr>
      </vt:variant>
      <vt:variant>
        <vt:i4>68</vt:i4>
      </vt:variant>
    </vt:vector>
  </HeadingPairs>
  <TitlesOfParts>
    <vt:vector size="80" baseType="lpstr">
      <vt:lpstr>Arial</vt:lpstr>
      <vt:lpstr>Calibri</vt:lpstr>
      <vt:lpstr>FlandersArtSans-Bold</vt:lpstr>
      <vt:lpstr>FlandersArtSans-Medium</vt:lpstr>
      <vt:lpstr>FlandersArtSans-Regular</vt:lpstr>
      <vt:lpstr>FlandersArtSerif-Regular</vt:lpstr>
      <vt:lpstr>Times New Roman</vt:lpstr>
      <vt:lpstr>Wingdings</vt:lpstr>
      <vt:lpstr>Aangepast ontwerp</vt:lpstr>
      <vt:lpstr>Powerpoint_DEPARTEMENT_Model_FlandersArt_metTypologo_OK</vt:lpstr>
      <vt:lpstr>1_Powerpoint_DEPARTEMENT_Model_FlandersArt_metTypologo_OK</vt:lpstr>
      <vt:lpstr>2_Powerpoint_DEPARTEMENT_Model_FlandersArt_metTypologo_OK</vt:lpstr>
      <vt:lpstr>Decreet rechtspositie basiseducatie</vt:lpstr>
      <vt:lpstr>Dagindeling</vt:lpstr>
      <vt:lpstr>Situering - cao</vt:lpstr>
      <vt:lpstr>Doelstellingen DRP BE</vt:lpstr>
      <vt:lpstr>Eigenheid van de sector</vt:lpstr>
      <vt:lpstr>Toepassingsgebied DRP BE</vt:lpstr>
      <vt:lpstr>Toepassingsgebied DRP BE</vt:lpstr>
      <vt:lpstr>Toepassingsgebied DRP BE</vt:lpstr>
      <vt:lpstr>Toepassingsgebied DRP BE</vt:lpstr>
      <vt:lpstr>Toepassingsgebied DRP BE</vt:lpstr>
      <vt:lpstr>Toepassingsgebied DRP BE</vt:lpstr>
      <vt:lpstr>Toepassingsgebied DRP BE</vt:lpstr>
      <vt:lpstr>Ambten en betrekkingen</vt:lpstr>
      <vt:lpstr>Ambten en betrekkingen</vt:lpstr>
      <vt:lpstr>Ambten en betrekkingen</vt:lpstr>
      <vt:lpstr>Aanstellingsvoorwaarden</vt:lpstr>
      <vt:lpstr>Aanstellingsvoorwaarden</vt:lpstr>
      <vt:lpstr>Aanstellingsvoorwaarden</vt:lpstr>
      <vt:lpstr>Aanstellingsvoorwaarden</vt:lpstr>
      <vt:lpstr>Aanstellingsvoorwaarden</vt:lpstr>
      <vt:lpstr>Ambten en betrekkingen</vt:lpstr>
      <vt:lpstr>Administratief statuut</vt:lpstr>
      <vt:lpstr>Administratief statuut</vt:lpstr>
      <vt:lpstr>Administratief statuut</vt:lpstr>
      <vt:lpstr>Administratief statuut</vt:lpstr>
      <vt:lpstr>Dienstanciënniteit</vt:lpstr>
      <vt:lpstr>Vragen?</vt:lpstr>
      <vt:lpstr>Tijdelijke aanstelling van bepaalde duur</vt:lpstr>
      <vt:lpstr>Aanstelling onbepaalde duur</vt:lpstr>
      <vt:lpstr>Aanstelling onbepaalde duur - praktisch</vt:lpstr>
      <vt:lpstr>Tijdslijn aanstellingen</vt:lpstr>
      <vt:lpstr>Einde tijdelijke aanstelling</vt:lpstr>
      <vt:lpstr>Einde tijdelijke aanstelling</vt:lpstr>
      <vt:lpstr>Einde tijdelijke aanstelling</vt:lpstr>
      <vt:lpstr>Vaste benoeming – max. 90 %</vt:lpstr>
      <vt:lpstr>Vaste benoeming</vt:lpstr>
      <vt:lpstr>Vaste benoeming </vt:lpstr>
      <vt:lpstr>Tijdslijn vaste benoeming</vt:lpstr>
      <vt:lpstr>Vaste benoeming – praktisch</vt:lpstr>
      <vt:lpstr>Vaste benoeming – praktisch</vt:lpstr>
      <vt:lpstr>Einde vaste benoeming</vt:lpstr>
      <vt:lpstr>Einde vaste benoeming</vt:lpstr>
      <vt:lpstr>Ambt van directeur</vt:lpstr>
      <vt:lpstr>Ambt van directeur: terugvalpositie</vt:lpstr>
      <vt:lpstr>Vragen?</vt:lpstr>
      <vt:lpstr>Mobiliteit</vt:lpstr>
      <vt:lpstr>Mobiliteit</vt:lpstr>
      <vt:lpstr>Vastbenoemden: Verlof tijdelijke andere opdracht (TAO)</vt:lpstr>
      <vt:lpstr>Verlof tijdelijke andere opdracht (TAO)</vt:lpstr>
      <vt:lpstr>Mobiliteit vastbenoemden</vt:lpstr>
      <vt:lpstr>Mobiliteit tijdelijken in organieke uren </vt:lpstr>
      <vt:lpstr>Vragen?</vt:lpstr>
      <vt:lpstr>Ontwikkelcyclus</vt:lpstr>
      <vt:lpstr>Ontwikkelcyclus</vt:lpstr>
      <vt:lpstr>Ontwikkelcyclus - ontslag</vt:lpstr>
      <vt:lpstr>College van beroep</vt:lpstr>
      <vt:lpstr>Kamer van beroep</vt:lpstr>
      <vt:lpstr>Ontslag om dringende reden vast benoemde</vt:lpstr>
      <vt:lpstr>To come</vt:lpstr>
      <vt:lpstr>Vragen?</vt:lpstr>
      <vt:lpstr>Overgangsmaatregelen</vt:lpstr>
      <vt:lpstr>Overgangsmaatregel 1 – ticket statuut</vt:lpstr>
      <vt:lpstr>Voorbeelden overgangsmaatregel 1</vt:lpstr>
      <vt:lpstr>Voorbeelden overgangsmaatregel 1</vt:lpstr>
      <vt:lpstr>Overgangsmaatregel 2 – taalvereisten</vt:lpstr>
      <vt:lpstr>Overgangsmaatregel 3  Bekwaamheidsbewijs</vt:lpstr>
      <vt:lpstr>Vragen?</vt:lpstr>
      <vt:lpstr>Contactgegevens</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DEPARTEMENT</dc:title>
  <dc:creator>Yahiaoui, Yasmina</dc:creator>
  <cp:lastModifiedBy>Killemaes, Sandrine</cp:lastModifiedBy>
  <cp:revision>474</cp:revision>
  <cp:lastPrinted>2017-05-02T11:33:35Z</cp:lastPrinted>
  <dcterms:created xsi:type="dcterms:W3CDTF">2014-06-26T11:20:41Z</dcterms:created>
  <dcterms:modified xsi:type="dcterms:W3CDTF">2017-05-09T12:01:55Z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0x010100C38B1BE11E035949B6A3BC171FC1CA6B</vt:lpwstr>
  </property>
</Properties>
</file>