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EE6675-E9C1-4D0D-9F1D-129136258355}" type="datetimeFigureOut">
              <a:rPr lang="nl-BE" smtClean="0"/>
              <a:t>9/11/2017</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674A82-ED36-401C-8B12-8B74F59AFEED}" type="slidenum">
              <a:rPr lang="nl-BE" smtClean="0"/>
              <a:t>‹nr.›</a:t>
            </a:fld>
            <a:endParaRPr lang="nl-BE"/>
          </a:p>
        </p:txBody>
      </p:sp>
    </p:spTree>
    <p:extLst>
      <p:ext uri="{BB962C8B-B14F-4D97-AF65-F5344CB8AC3E}">
        <p14:creationId xmlns:p14="http://schemas.microsoft.com/office/powerpoint/2010/main" val="3517277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p:txBody>
      </p:sp>
      <p:sp>
        <p:nvSpPr>
          <p:cNvPr id="8294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00F043D2-76F9-4D29-8FF0-107A6E89BCE6}"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2</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23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0138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1F688397-2B12-45A6-93C9-A5AC357E86FF}"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11</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523554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569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8570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09BC427F-1B67-4813-9549-C13BFB0059BE}"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101</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5524635"/>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774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8774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91309A19-484E-444C-A851-D56D9F395846}"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102</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7587828"/>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979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8979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81DB065C-D3BA-4B47-939B-F54E48ABA7EC}"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103</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556984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184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9184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F0933E86-3C43-4FBC-893D-1526254F0DD0}"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104</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361950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389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9389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05E1B69A-6E5D-4FCB-B288-DBE6BA93301D}"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105</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1818541"/>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593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9594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88A7A172-A7A4-4488-827A-B2A399E44B56}"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106</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5692978"/>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9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9798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26EB8A77-9E7D-4A07-B0E0-D28F9883E914}"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107</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1083286"/>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003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30003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3B7892E3-D369-4B6E-AD32-74178DD641D2}"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108</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390166"/>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208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30208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DCCB82E0-31B6-4968-B296-54DE3B48443E}"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109</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6624053"/>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413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30413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EA2FCB6D-6D65-4CEA-9FA2-28E9290AA293}"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110</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41135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0342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DC0CD385-0572-44CC-92D5-BE5A675AF071}"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12</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1438926"/>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617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30618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30CEA71F-5CE3-4D2B-8D07-57466CBC417D}"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111</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723519"/>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822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30822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501D031D-ACFE-42B2-9463-AA0DB18986A9}"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112</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6587550"/>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02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31027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20A43413-5447-4D11-B7AB-C51DE06752AF}"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113</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2773449"/>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232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31232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01621885-10CE-41CA-8435-20D5471F85AE}"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114</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648753"/>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437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31437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2E5EF99C-67E3-4DE3-A526-13761B40FEEE}"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115</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005614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641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31642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3068AA86-9013-49A9-899C-516961D360FF}"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116</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6480397"/>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846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p:txBody>
      </p:sp>
      <p:sp>
        <p:nvSpPr>
          <p:cNvPr id="318468" name="Tijdelijke aanduiding voor dianummer 3"/>
          <p:cNvSpPr txBox="1">
            <a:spLocks noGrp="1"/>
          </p:cNvSpPr>
          <p:nvPr/>
        </p:nvSpPr>
        <p:spPr bwMode="auto">
          <a:xfrm>
            <a:off x="3848100" y="9432925"/>
            <a:ext cx="2944813"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50E2978F-3660-4CC5-BB92-AD4987E1EE01}"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117</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5315629"/>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051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32051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FC2B68F4-02CF-4399-9766-90D6C7A8B88A}"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118</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5934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p:txBody>
      </p:sp>
      <p:sp>
        <p:nvSpPr>
          <p:cNvPr id="10547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6EF3AC33-6170-4401-AF31-73493A43FE0D}"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13</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3490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0752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E0F8A25B-64EA-451B-87DF-79919BAF8DF8}"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14</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4100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0957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72998D36-6151-4181-8A8C-D27B6DC111EB}"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15</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232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1162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3C8FE92C-672F-4191-B1BB-B383011A166F}"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16</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69741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1366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8CB4FE96-E38C-4A07-81BC-482DC9D2AD02}"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17</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9143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1571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D3D1DA34-A62A-464D-9630-1C51465AF7BF}"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18</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00090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1776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9BE59410-62F2-4C11-99B2-628B30E5EA86}"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19</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9024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1981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383A8D5B-7F33-4C1C-83B8-8B366B063A2C}"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20</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5952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p:txBody>
      </p:sp>
      <p:sp>
        <p:nvSpPr>
          <p:cNvPr id="8499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2FDF267A-67E0-4759-A2EA-157286FB4F18}"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3</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1962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2186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B97A3D6A-790B-48C8-9DDF-21678A1E6D65}"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21</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54299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2390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4484E2AA-1635-4DFA-B62C-37F874934E69}"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22</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02844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2595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48DF385E-03BA-44D6-A285-AA7980E2DB44}"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23</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53605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2800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DB6CF53B-0AE3-4E96-969E-49E9B4CB900F}"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24</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55013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3005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9B68D8F9-3BBE-40B5-B51B-A6F2906E710C}"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25</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80514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3210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C232F21C-1578-4A6A-8CC9-2C8A83C8031F}"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26</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90341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3414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45E78E77-2A83-4C2A-890B-84B6D89C4A88}"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27</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27002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3619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AE02C326-B870-4681-AE65-9938BA81F4C0}"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28</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07842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3824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795AB6FC-44B4-4C76-8620-0A98BE60D2F8}"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29</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93813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p:txBody>
      </p:sp>
      <p:sp>
        <p:nvSpPr>
          <p:cNvPr id="14029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55E5A955-3F71-4147-9B18-D302D443199E}"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30</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6291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8704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A70E798B-1F6A-45AE-8805-8079FCDA475A}"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4</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28755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4234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AEC95E11-0982-4CDC-9C58-64EDC054E4B2}"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31</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98898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4438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4CAA74CB-F516-4674-B237-9C39FE2082FE}"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32</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71051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4643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098A69D6-2B15-41CA-A2A5-8E27FD6095C8}"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33</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53275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4848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7C2C3157-1619-4FE2-9CEE-948881285A68}"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34</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5946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5053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B8B22874-A7AA-43D5-B860-9D4CE31742DC}"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35</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20809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257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5258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BB1AF86B-0AF7-4667-A93C-6B7D9590B002}"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36</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60139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462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5462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A5B2AF2B-F435-498F-BECA-C6B1CAA7AFF0}"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37</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96100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66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5667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02368BEB-BBA7-435C-863A-E08F2DFC012F}"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38</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78626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5872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7A17AB23-6019-419B-8957-FC851701DF46}"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39</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84932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6077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A335539F-A780-454F-B2FB-3E231FFADC5E}"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40</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0499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8909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3B2399EE-05EF-4DD9-B679-E100E0744106}"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5</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68963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6282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85DE3CD3-A111-437F-A417-0F4B21893C7D}"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41</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9042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486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6486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0258DC8D-5BC3-4350-BE9C-13BAB31A36C6}"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42</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96237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691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6691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EFFB42D6-5026-4DD5-BABA-8C216FE7072B}"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43</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353405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896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6896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0FBC935F-4AC5-474A-BFBA-E4057703F1FA}"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44</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95536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7101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1EA6096D-99EB-4C2E-8060-8DAC3A30433E}"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45</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869089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305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p:txBody>
      </p:sp>
      <p:sp>
        <p:nvSpPr>
          <p:cNvPr id="17306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EE4D8057-EC25-4F4F-879B-0C55B8D7E92D}"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46</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293207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510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7510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AB183F20-674F-4F93-A1A8-53DB6D67140A}"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47</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8192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715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7715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C02F9E12-CC61-4D4B-B7E7-DADE2AA3B0B4}"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48</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38626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7920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7E1EC4FA-D87B-4FEC-BA55-D2024491B223}"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49</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00184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8125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FE4E82DB-11F9-4CCF-A98D-13417115F43E}"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50</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2445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9114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F9A795E4-4F8A-4109-8400-438465BA3FDD}"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6</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03300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29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8330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A08C841B-28CD-43BF-B5FA-D91A4244CCD8}"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51</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37612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8534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74A5DDDA-91D3-40AD-A69C-770494743C0A}"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52</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382141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8739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40AF946D-C1C9-4F28-8E2C-9D94D317D5C8}"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53</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311632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944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8944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C2C89AAF-C53B-4C65-8F62-4D4E9B4A5BEF}"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54</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929196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149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9149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D9495A3F-A9E5-4CAC-8A45-EE4E28F60B02}"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55</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40093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3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9354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82648FF2-A99F-4BEA-909F-2281907DA4D7}"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56</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585714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9558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A7CDC973-37D7-4D52-AD10-3A45B965014D}"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57</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055900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763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9763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0E042788-A13C-4162-B307-EADFAA31EB88}"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58</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359272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968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19968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D07A1300-2C3C-4585-B8EE-194D2E01C259}"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59</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393308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173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0173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8ED84829-1567-438B-A228-06DB19905DF1}"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60</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4693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9318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5664518D-942A-4E9C-AAB2-133E7A4FDE34}"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7</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324059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377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p:txBody>
      </p:sp>
      <p:sp>
        <p:nvSpPr>
          <p:cNvPr id="20378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D5155D0E-7DED-4C96-9C7F-5F668CBC1124}"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61</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978362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2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0582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0DBD98E1-4F81-4973-AB09-2EC71FE56C22}"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62</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291971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78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p:txBody>
      </p:sp>
      <p:sp>
        <p:nvSpPr>
          <p:cNvPr id="20787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B968EE8A-8823-44AE-B70A-3B6E6FF92D3C}"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63</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584285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992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0992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6936491E-4C6F-4DAB-B2F3-8E582BFDF442}"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64</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891046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197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1197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475AF0BA-C433-49C1-A8CA-5A1FBB02C552}"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65</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263946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401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1402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F582A832-EFAC-4115-91DA-98EDA5B9B2FF}"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66</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818631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606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1606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F54DD6B4-7D02-4EF2-A7F7-D054AA1E43BF}"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67</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603799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811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1811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4FB31A05-A7FC-40BF-B4B1-B77C337DA925}"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68</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6935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016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p:txBody>
      </p:sp>
      <p:sp>
        <p:nvSpPr>
          <p:cNvPr id="22016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5CAEAD39-E78B-435F-8451-BB04EBBCF867}"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69</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604306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221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2221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569CA82F-9709-443D-A51B-B8EE69C83690}"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70</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6628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9523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08AF14CD-F474-45B5-8458-3CDC77D5FCFA}"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8</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437652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425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2426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821DC8A6-1EAE-4CA0-B991-8DB37A8E4AF1}"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71</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497942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630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2630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83B9F689-5326-453A-9F25-9C05A6A8A4DF}"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72</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907375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835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p:txBody>
      </p:sp>
      <p:sp>
        <p:nvSpPr>
          <p:cNvPr id="22835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4D3227C9-876B-4A65-B2E7-C71231DCA3C4}"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73</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522300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04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3040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AADDBB87-BCE1-4E7F-A194-2B6F0B201EE8}"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74</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581184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245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p:txBody>
      </p:sp>
      <p:sp>
        <p:nvSpPr>
          <p:cNvPr id="23245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BC0BC924-AD78-42DA-B04D-6FB2B287B9AE}"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75</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402758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449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3450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FB000F8E-B46D-4B37-9DCC-F4B55CB8B40E}"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76</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096193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654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3654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4EBE3472-CA06-4896-BCD2-40A1CBCDA6BD}"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77</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531209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859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3859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E903824A-E2C3-4842-AB46-80A931A3015D}"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78</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15706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064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4064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0C6CF10B-F8B9-41A6-9BA0-F6DD7B76DEBF}"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79</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715104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269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4269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A8A9AC19-5BD4-4E18-8E00-B9263996EBBD}"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80</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3105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9728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4CE47DE7-DE98-48AD-8A0C-ABB2E518B07D}"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9</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523272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473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p:txBody>
      </p:sp>
      <p:sp>
        <p:nvSpPr>
          <p:cNvPr id="24474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0E2678DB-24F4-4EDF-BCF3-EA4AA9EA9E44}"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81</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979443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678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4678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73389F91-94D4-42C5-809B-CD5206154B29}"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82</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986491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883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4883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02A7459F-C948-425E-962F-830B5D1B3719}"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83</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913599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088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5088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5A47ADAE-B591-4EB4-946D-AA957FFD83FD}"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84</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889468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293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5293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C4561C6F-B616-4A6E-8BA1-3A8388F4E16A}"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85</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6904129"/>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497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5498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AF681610-B840-4809-B2BC-25D168A27350}"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86</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074604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702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p:txBody>
      </p:sp>
      <p:sp>
        <p:nvSpPr>
          <p:cNvPr id="25702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DEA5FA5C-60AA-4770-9EF9-E6EB1ED3B2F3}"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87</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156513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907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5907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C4931357-37B1-45C6-9B2E-084E3573BDAB}"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88</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7265171"/>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112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6112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055BBF86-B6CA-4A38-9A27-B426E8591FEA}"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89</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743508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317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6317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F663CEA2-9282-48A2-8D8D-A2EE3CCCD702}"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90</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5240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9933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547B419D-E583-4AE1-900E-C396440F8AD1}"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10</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2860934"/>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521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6522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D5ABDB77-63D3-436C-8447-E24C96F22195}"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91</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0427517"/>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726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6726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E67AF452-B758-4B66-8D8D-20571B9F1D22}"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92</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9831280"/>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931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p:txBody>
      </p:sp>
      <p:sp>
        <p:nvSpPr>
          <p:cNvPr id="26931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F5265AA6-12F3-439C-94C4-4D184A45740C}"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93</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924318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136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7136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26C887A5-C70B-4821-B968-B98A83832E0B}"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94</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6775931"/>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341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7341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8A16F1D1-881B-4D59-BCA1-5B3560EB6041}"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95</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4674105"/>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545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75460"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D9886D86-66F1-4C89-AA83-26963678C6DB}"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96</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9169897"/>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7507"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77508"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5495AF2E-0FE0-4495-84C3-660B40E4E964}"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97</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2496338"/>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9555"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79556"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9E4343A3-7258-4561-A605-B3E9B70851EB}"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98</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5553049"/>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1603"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a:p>
            <a:pPr eaLnBrk="1" hangingPunct="1">
              <a:spcBef>
                <a:spcPct val="0"/>
              </a:spcBef>
            </a:pPr>
            <a:endParaRPr lang="nl-BE" altLang="nl-BE" smtClean="0"/>
          </a:p>
        </p:txBody>
      </p:sp>
      <p:sp>
        <p:nvSpPr>
          <p:cNvPr id="281604"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73B21775-8129-4D7F-B617-C9B9FCDF9E94}" type="slidenum">
              <a:rPr lang="nl-BE" altLang="nl-BE" b="1">
                <a:solidFill>
                  <a:srgbClr val="000000"/>
                </a:solidFill>
                <a:latin typeface="Arial" panose="020B0604020202020204" pitchFamily="34" charset="0"/>
                <a:cs typeface="Arial" panose="020B0604020202020204" pitchFamily="34" charset="0"/>
              </a:rPr>
              <a:pPr algn="r" fontAlgn="base">
                <a:spcBef>
                  <a:spcPct val="0"/>
                </a:spcBef>
                <a:spcAft>
                  <a:spcPct val="0"/>
                </a:spcAft>
              </a:pPr>
              <a:t>99</a:t>
            </a:fld>
            <a:endParaRPr lang="nl-BE" altLang="nl-BE" b="1">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165115"/>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365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BE" altLang="nl-BE" smtClean="0"/>
          </a:p>
        </p:txBody>
      </p:sp>
      <p:sp>
        <p:nvSpPr>
          <p:cNvPr id="283652" name="Tijdelijke aanduiding voor dianummer 3"/>
          <p:cNvSpPr txBox="1">
            <a:spLocks noGrp="1"/>
          </p:cNvSpPr>
          <p:nvPr/>
        </p:nvSpPr>
        <p:spPr bwMode="auto">
          <a:xfrm>
            <a:off x="3848100" y="94091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fontAlgn="base">
              <a:spcBef>
                <a:spcPct val="0"/>
              </a:spcBef>
              <a:spcAft>
                <a:spcPct val="0"/>
              </a:spcAft>
            </a:pPr>
            <a:fld id="{37DB9B97-9BBE-4324-BBBD-BFFC0D0AC546}" type="slidenum">
              <a:rPr lang="nl-BE" altLang="nl-BE" b="1">
                <a:solidFill>
                  <a:prstClr val="black"/>
                </a:solidFill>
                <a:latin typeface="Arial" panose="020B0604020202020204" pitchFamily="34" charset="0"/>
                <a:cs typeface="Arial" panose="020B0604020202020204" pitchFamily="34" charset="0"/>
              </a:rPr>
              <a:pPr algn="r" fontAlgn="base">
                <a:spcBef>
                  <a:spcPct val="0"/>
                </a:spcBef>
                <a:spcAft>
                  <a:spcPct val="0"/>
                </a:spcAft>
              </a:pPr>
              <a:t>100</a:t>
            </a:fld>
            <a:endParaRPr lang="nl-BE" altLang="nl-BE" b="1">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5893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B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4502317A-3FDF-4B9C-9BFC-E4750B23D499}" type="datetimeFigureOut">
              <a:rPr lang="nl-BE" smtClean="0"/>
              <a:t>9/11/2017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ED4414B-B610-46E0-9EA1-192CC6E94662}" type="slidenum">
              <a:rPr lang="nl-BE" smtClean="0"/>
              <a:t>‹nr.›</a:t>
            </a:fld>
            <a:endParaRPr lang="nl-BE"/>
          </a:p>
        </p:txBody>
      </p:sp>
    </p:spTree>
    <p:extLst>
      <p:ext uri="{BB962C8B-B14F-4D97-AF65-F5344CB8AC3E}">
        <p14:creationId xmlns:p14="http://schemas.microsoft.com/office/powerpoint/2010/main" val="1371733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4502317A-3FDF-4B9C-9BFC-E4750B23D499}" type="datetimeFigureOut">
              <a:rPr lang="nl-BE" smtClean="0"/>
              <a:t>9/11/2017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ED4414B-B610-46E0-9EA1-192CC6E94662}" type="slidenum">
              <a:rPr lang="nl-BE" smtClean="0"/>
              <a:t>‹nr.›</a:t>
            </a:fld>
            <a:endParaRPr lang="nl-BE"/>
          </a:p>
        </p:txBody>
      </p:sp>
    </p:spTree>
    <p:extLst>
      <p:ext uri="{BB962C8B-B14F-4D97-AF65-F5344CB8AC3E}">
        <p14:creationId xmlns:p14="http://schemas.microsoft.com/office/powerpoint/2010/main" val="4055976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4502317A-3FDF-4B9C-9BFC-E4750B23D499}" type="datetimeFigureOut">
              <a:rPr lang="nl-BE" smtClean="0"/>
              <a:t>9/11/2017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ED4414B-B610-46E0-9EA1-192CC6E94662}" type="slidenum">
              <a:rPr lang="nl-BE" smtClean="0"/>
              <a:t>‹nr.›</a:t>
            </a:fld>
            <a:endParaRPr lang="nl-BE"/>
          </a:p>
        </p:txBody>
      </p:sp>
    </p:spTree>
    <p:extLst>
      <p:ext uri="{BB962C8B-B14F-4D97-AF65-F5344CB8AC3E}">
        <p14:creationId xmlns:p14="http://schemas.microsoft.com/office/powerpoint/2010/main" val="539486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dia">
    <p:spTree>
      <p:nvGrpSpPr>
        <p:cNvPr id="1" name=""/>
        <p:cNvGrpSpPr/>
        <p:nvPr/>
      </p:nvGrpSpPr>
      <p:grpSpPr>
        <a:xfrm>
          <a:off x="0" y="0"/>
          <a:ext cx="0" cy="0"/>
          <a:chOff x="0" y="0"/>
          <a:chExt cx="0" cy="0"/>
        </a:xfrm>
      </p:grpSpPr>
      <p:sp>
        <p:nvSpPr>
          <p:cNvPr id="4" name="Gelijkbenige driehoek 3"/>
          <p:cNvSpPr>
            <a:spLocks noChangeArrowheads="1"/>
          </p:cNvSpPr>
          <p:nvPr userDrawn="1"/>
        </p:nvSpPr>
        <p:spPr bwMode="auto">
          <a:xfrm>
            <a:off x="-143933" y="0"/>
            <a:ext cx="6913033" cy="6884988"/>
          </a:xfrm>
          <a:prstGeom prst="triangle">
            <a:avLst>
              <a:gd name="adj" fmla="val 50000"/>
            </a:avLst>
          </a:prstGeom>
          <a:solidFill>
            <a:srgbClr val="2B92BE"/>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defRPr/>
            </a:pPr>
            <a:r>
              <a:rPr lang="nl-BE" altLang="nl-BE" sz="1800" smtClean="0">
                <a:solidFill>
                  <a:srgbClr val="000000"/>
                </a:solidFill>
              </a:rPr>
              <a:t>             </a:t>
            </a:r>
          </a:p>
        </p:txBody>
      </p:sp>
      <p:sp>
        <p:nvSpPr>
          <p:cNvPr id="5" name="Rechthoek 4"/>
          <p:cNvSpPr>
            <a:spLocks noChangeArrowheads="1"/>
          </p:cNvSpPr>
          <p:nvPr userDrawn="1"/>
        </p:nvSpPr>
        <p:spPr bwMode="auto">
          <a:xfrm>
            <a:off x="3312584" y="-171450"/>
            <a:ext cx="8879416" cy="7056438"/>
          </a:xfrm>
          <a:prstGeom prst="rect">
            <a:avLst/>
          </a:prstGeom>
          <a:solidFill>
            <a:srgbClr val="2B92BE"/>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defRPr/>
            </a:pPr>
            <a:endParaRPr lang="nl-BE" altLang="nl-BE" sz="1800" smtClean="0">
              <a:solidFill>
                <a:srgbClr val="000000"/>
              </a:solidFill>
            </a:endParaRPr>
          </a:p>
        </p:txBody>
      </p:sp>
      <p:sp>
        <p:nvSpPr>
          <p:cNvPr id="5123" name="Rectangle 3"/>
          <p:cNvSpPr>
            <a:spLocks noGrp="1" noChangeArrowheads="1"/>
          </p:cNvSpPr>
          <p:nvPr>
            <p:ph type="ctrTitle"/>
          </p:nvPr>
        </p:nvSpPr>
        <p:spPr>
          <a:xfrm>
            <a:off x="3887755" y="548680"/>
            <a:ext cx="7890007" cy="2133600"/>
          </a:xfrm>
          <a:solidFill>
            <a:srgbClr val="2B92BE"/>
          </a:solidFill>
        </p:spPr>
        <p:txBody>
          <a:bodyPr/>
          <a:lstStyle>
            <a:lvl1pPr algn="r">
              <a:defRPr sz="4800"/>
            </a:lvl1pPr>
          </a:lstStyle>
          <a:p>
            <a:r>
              <a:rPr lang="nl-NL" altLang="en-US" dirty="0"/>
              <a:t>Klik om het opmaakprofiel te bewerken</a:t>
            </a:r>
          </a:p>
        </p:txBody>
      </p:sp>
      <p:sp>
        <p:nvSpPr>
          <p:cNvPr id="5124" name="Rectangle 4"/>
          <p:cNvSpPr>
            <a:spLocks noGrp="1" noChangeArrowheads="1"/>
          </p:cNvSpPr>
          <p:nvPr>
            <p:ph type="subTitle" idx="1"/>
          </p:nvPr>
        </p:nvSpPr>
        <p:spPr>
          <a:xfrm>
            <a:off x="2639616" y="2996952"/>
            <a:ext cx="9091149" cy="2414588"/>
          </a:xfrm>
          <a:solidFill>
            <a:srgbClr val="2B92BE"/>
          </a:solidFill>
        </p:spPr>
        <p:txBody>
          <a:bodyPr/>
          <a:lstStyle>
            <a:lvl1pPr marL="0" indent="0" algn="r">
              <a:buFont typeface="Wingdings" pitchFamily="2" charset="2"/>
              <a:buNone/>
              <a:defRPr sz="3200"/>
            </a:lvl1pPr>
          </a:lstStyle>
          <a:p>
            <a:r>
              <a:rPr lang="nl-NL" altLang="en-US" dirty="0"/>
              <a:t>Klik om het opmaakprofiel van de modelondertitel te bewerken</a:t>
            </a:r>
          </a:p>
        </p:txBody>
      </p:sp>
      <p:sp>
        <p:nvSpPr>
          <p:cNvPr id="6" name="Rectangle 7"/>
          <p:cNvSpPr>
            <a:spLocks noGrp="1" noChangeArrowheads="1"/>
          </p:cNvSpPr>
          <p:nvPr>
            <p:ph type="sldNum" sz="quarter" idx="10"/>
          </p:nvPr>
        </p:nvSpPr>
        <p:spPr/>
        <p:txBody>
          <a:bodyPr/>
          <a:lstStyle>
            <a:lvl1pPr>
              <a:defRPr sz="1000">
                <a:latin typeface="Arial" panose="020B0604020202020204" pitchFamily="34" charset="0"/>
              </a:defRPr>
            </a:lvl1pPr>
          </a:lstStyle>
          <a:p>
            <a:pPr>
              <a:defRPr/>
            </a:pPr>
            <a:fld id="{19DB163F-4804-4B64-A217-1BE00BC690A4}" type="slidenum">
              <a:rPr lang="nl-NL" altLang="en-US">
                <a:solidFill>
                  <a:srgbClr val="000000"/>
                </a:solidFill>
              </a:rPr>
              <a:pPr>
                <a:defRPr/>
              </a:pPr>
              <a:t>‹nr.›</a:t>
            </a:fld>
            <a:endParaRPr lang="nl-NL" altLang="en-US">
              <a:solidFill>
                <a:srgbClr val="000000"/>
              </a:solidFill>
            </a:endParaRPr>
          </a:p>
        </p:txBody>
      </p:sp>
    </p:spTree>
    <p:extLst>
      <p:ext uri="{BB962C8B-B14F-4D97-AF65-F5344CB8AC3E}">
        <p14:creationId xmlns:p14="http://schemas.microsoft.com/office/powerpoint/2010/main" val="2100441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7"/>
          <p:cNvSpPr>
            <a:spLocks noGrp="1" noChangeArrowheads="1"/>
          </p:cNvSpPr>
          <p:nvPr>
            <p:ph type="sldNum" sz="quarter" idx="10"/>
          </p:nvPr>
        </p:nvSpPr>
        <p:spPr>
          <a:ln/>
        </p:spPr>
        <p:txBody>
          <a:bodyPr/>
          <a:lstStyle>
            <a:lvl1pPr>
              <a:defRPr/>
            </a:lvl1pPr>
          </a:lstStyle>
          <a:p>
            <a:pPr>
              <a:defRPr/>
            </a:pPr>
            <a:fld id="{ADBDB964-9FF7-400F-92D8-2A7B83AA8E62}" type="slidenum">
              <a:rPr lang="nl-NL" altLang="en-US">
                <a:solidFill>
                  <a:srgbClr val="000000"/>
                </a:solidFill>
              </a:rPr>
              <a:pPr>
                <a:defRPr/>
              </a:pPr>
              <a:t>‹nr.›</a:t>
            </a:fld>
            <a:endParaRPr lang="nl-NL" altLang="en-US">
              <a:solidFill>
                <a:srgbClr val="000000"/>
              </a:solidFill>
            </a:endParaRPr>
          </a:p>
        </p:txBody>
      </p:sp>
    </p:spTree>
    <p:extLst>
      <p:ext uri="{BB962C8B-B14F-4D97-AF65-F5344CB8AC3E}">
        <p14:creationId xmlns:p14="http://schemas.microsoft.com/office/powerpoint/2010/main" val="1434366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7"/>
          <p:cNvSpPr>
            <a:spLocks noGrp="1" noChangeArrowheads="1"/>
          </p:cNvSpPr>
          <p:nvPr>
            <p:ph type="sldNum" sz="quarter" idx="10"/>
          </p:nvPr>
        </p:nvSpPr>
        <p:spPr>
          <a:ln/>
        </p:spPr>
        <p:txBody>
          <a:bodyPr/>
          <a:lstStyle>
            <a:lvl1pPr>
              <a:defRPr/>
            </a:lvl1pPr>
          </a:lstStyle>
          <a:p>
            <a:pPr>
              <a:defRPr/>
            </a:pPr>
            <a:fld id="{B8D27A77-5544-4A46-A6E6-3EC63A69BBE1}" type="slidenum">
              <a:rPr lang="nl-NL" altLang="en-US">
                <a:solidFill>
                  <a:srgbClr val="000000"/>
                </a:solidFill>
              </a:rPr>
              <a:pPr>
                <a:defRPr/>
              </a:pPr>
              <a:t>‹nr.›</a:t>
            </a:fld>
            <a:endParaRPr lang="nl-NL" altLang="en-US">
              <a:solidFill>
                <a:srgbClr val="000000"/>
              </a:solidFill>
            </a:endParaRPr>
          </a:p>
        </p:txBody>
      </p:sp>
    </p:spTree>
    <p:extLst>
      <p:ext uri="{BB962C8B-B14F-4D97-AF65-F5344CB8AC3E}">
        <p14:creationId xmlns:p14="http://schemas.microsoft.com/office/powerpoint/2010/main" val="1564649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Rectangle 7"/>
          <p:cNvSpPr>
            <a:spLocks noGrp="1" noChangeArrowheads="1"/>
          </p:cNvSpPr>
          <p:nvPr>
            <p:ph type="sldNum" sz="quarter" idx="10"/>
          </p:nvPr>
        </p:nvSpPr>
        <p:spPr>
          <a:ln/>
        </p:spPr>
        <p:txBody>
          <a:bodyPr/>
          <a:lstStyle>
            <a:lvl1pPr>
              <a:defRPr/>
            </a:lvl1pPr>
          </a:lstStyle>
          <a:p>
            <a:pPr>
              <a:defRPr/>
            </a:pPr>
            <a:fld id="{9ECFADA7-0AC6-4806-AA89-77CCDED881BD}" type="slidenum">
              <a:rPr lang="nl-NL" altLang="en-US">
                <a:solidFill>
                  <a:srgbClr val="000000"/>
                </a:solidFill>
              </a:rPr>
              <a:pPr>
                <a:defRPr/>
              </a:pPr>
              <a:t>‹nr.›</a:t>
            </a:fld>
            <a:endParaRPr lang="nl-NL" altLang="en-US">
              <a:solidFill>
                <a:srgbClr val="000000"/>
              </a:solidFill>
            </a:endParaRPr>
          </a:p>
        </p:txBody>
      </p:sp>
    </p:spTree>
    <p:extLst>
      <p:ext uri="{BB962C8B-B14F-4D97-AF65-F5344CB8AC3E}">
        <p14:creationId xmlns:p14="http://schemas.microsoft.com/office/powerpoint/2010/main" val="3288723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Rectangle 7"/>
          <p:cNvSpPr>
            <a:spLocks noGrp="1" noChangeArrowheads="1"/>
          </p:cNvSpPr>
          <p:nvPr>
            <p:ph type="sldNum" sz="quarter" idx="10"/>
          </p:nvPr>
        </p:nvSpPr>
        <p:spPr>
          <a:ln/>
        </p:spPr>
        <p:txBody>
          <a:bodyPr/>
          <a:lstStyle>
            <a:lvl1pPr>
              <a:defRPr/>
            </a:lvl1pPr>
          </a:lstStyle>
          <a:p>
            <a:pPr>
              <a:defRPr/>
            </a:pPr>
            <a:fld id="{56C1D542-89B0-4D4B-95A7-B6E4CCAAB80C}" type="slidenum">
              <a:rPr lang="nl-NL" altLang="en-US">
                <a:solidFill>
                  <a:srgbClr val="000000"/>
                </a:solidFill>
              </a:rPr>
              <a:pPr>
                <a:defRPr/>
              </a:pPr>
              <a:t>‹nr.›</a:t>
            </a:fld>
            <a:endParaRPr lang="nl-NL" altLang="en-US">
              <a:solidFill>
                <a:srgbClr val="000000"/>
              </a:solidFill>
            </a:endParaRPr>
          </a:p>
        </p:txBody>
      </p:sp>
    </p:spTree>
    <p:extLst>
      <p:ext uri="{BB962C8B-B14F-4D97-AF65-F5344CB8AC3E}">
        <p14:creationId xmlns:p14="http://schemas.microsoft.com/office/powerpoint/2010/main" val="19298703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Rectangle 7"/>
          <p:cNvSpPr>
            <a:spLocks noGrp="1" noChangeArrowheads="1"/>
          </p:cNvSpPr>
          <p:nvPr>
            <p:ph type="sldNum" sz="quarter" idx="10"/>
          </p:nvPr>
        </p:nvSpPr>
        <p:spPr>
          <a:ln/>
        </p:spPr>
        <p:txBody>
          <a:bodyPr/>
          <a:lstStyle>
            <a:lvl1pPr>
              <a:defRPr/>
            </a:lvl1pPr>
          </a:lstStyle>
          <a:p>
            <a:pPr>
              <a:defRPr/>
            </a:pPr>
            <a:fld id="{3BA07A39-E26B-41C1-ABF4-B9CD92609751}" type="slidenum">
              <a:rPr lang="nl-NL" altLang="en-US">
                <a:solidFill>
                  <a:srgbClr val="000000"/>
                </a:solidFill>
              </a:rPr>
              <a:pPr>
                <a:defRPr/>
              </a:pPr>
              <a:t>‹nr.›</a:t>
            </a:fld>
            <a:endParaRPr lang="nl-NL" altLang="en-US">
              <a:solidFill>
                <a:srgbClr val="000000"/>
              </a:solidFill>
            </a:endParaRPr>
          </a:p>
        </p:txBody>
      </p:sp>
    </p:spTree>
    <p:extLst>
      <p:ext uri="{BB962C8B-B14F-4D97-AF65-F5344CB8AC3E}">
        <p14:creationId xmlns:p14="http://schemas.microsoft.com/office/powerpoint/2010/main" val="16352388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6F1E94D9-7C8C-4EC5-BFEF-1B936EFEB4C0}" type="slidenum">
              <a:rPr lang="nl-NL" altLang="en-US">
                <a:solidFill>
                  <a:srgbClr val="000000"/>
                </a:solidFill>
              </a:rPr>
              <a:pPr>
                <a:defRPr/>
              </a:pPr>
              <a:t>‹nr.›</a:t>
            </a:fld>
            <a:endParaRPr lang="nl-NL" altLang="en-US">
              <a:solidFill>
                <a:srgbClr val="000000"/>
              </a:solidFill>
            </a:endParaRPr>
          </a:p>
        </p:txBody>
      </p:sp>
    </p:spTree>
    <p:extLst>
      <p:ext uri="{BB962C8B-B14F-4D97-AF65-F5344CB8AC3E}">
        <p14:creationId xmlns:p14="http://schemas.microsoft.com/office/powerpoint/2010/main" val="40212786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7"/>
          <p:cNvSpPr>
            <a:spLocks noGrp="1" noChangeArrowheads="1"/>
          </p:cNvSpPr>
          <p:nvPr>
            <p:ph type="sldNum" sz="quarter" idx="10"/>
          </p:nvPr>
        </p:nvSpPr>
        <p:spPr>
          <a:ln/>
        </p:spPr>
        <p:txBody>
          <a:bodyPr/>
          <a:lstStyle>
            <a:lvl1pPr>
              <a:defRPr/>
            </a:lvl1pPr>
          </a:lstStyle>
          <a:p>
            <a:pPr>
              <a:defRPr/>
            </a:pPr>
            <a:fld id="{FB9D6FAC-FFBC-4770-A840-90FF7E3B62BC}" type="slidenum">
              <a:rPr lang="nl-NL" altLang="en-US">
                <a:solidFill>
                  <a:srgbClr val="000000"/>
                </a:solidFill>
              </a:rPr>
              <a:pPr>
                <a:defRPr/>
              </a:pPr>
              <a:t>‹nr.›</a:t>
            </a:fld>
            <a:endParaRPr lang="nl-NL" altLang="en-US">
              <a:solidFill>
                <a:srgbClr val="000000"/>
              </a:solidFill>
            </a:endParaRPr>
          </a:p>
        </p:txBody>
      </p:sp>
    </p:spTree>
    <p:extLst>
      <p:ext uri="{BB962C8B-B14F-4D97-AF65-F5344CB8AC3E}">
        <p14:creationId xmlns:p14="http://schemas.microsoft.com/office/powerpoint/2010/main" val="1018248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4502317A-3FDF-4B9C-9BFC-E4750B23D499}" type="datetimeFigureOut">
              <a:rPr lang="nl-BE" smtClean="0"/>
              <a:t>9/11/2017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ED4414B-B610-46E0-9EA1-192CC6E94662}" type="slidenum">
              <a:rPr lang="nl-BE" smtClean="0"/>
              <a:t>‹nr.›</a:t>
            </a:fld>
            <a:endParaRPr lang="nl-BE"/>
          </a:p>
        </p:txBody>
      </p:sp>
    </p:spTree>
    <p:extLst>
      <p:ext uri="{BB962C8B-B14F-4D97-AF65-F5344CB8AC3E}">
        <p14:creationId xmlns:p14="http://schemas.microsoft.com/office/powerpoint/2010/main" val="8853632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7"/>
          <p:cNvSpPr>
            <a:spLocks noGrp="1" noChangeArrowheads="1"/>
          </p:cNvSpPr>
          <p:nvPr>
            <p:ph type="sldNum" sz="quarter" idx="10"/>
          </p:nvPr>
        </p:nvSpPr>
        <p:spPr>
          <a:ln/>
        </p:spPr>
        <p:txBody>
          <a:bodyPr/>
          <a:lstStyle>
            <a:lvl1pPr>
              <a:defRPr/>
            </a:lvl1pPr>
          </a:lstStyle>
          <a:p>
            <a:pPr>
              <a:defRPr/>
            </a:pPr>
            <a:fld id="{45F64BBC-B316-47B8-8352-533243B48B3E}" type="slidenum">
              <a:rPr lang="nl-NL" altLang="en-US">
                <a:solidFill>
                  <a:srgbClr val="000000"/>
                </a:solidFill>
              </a:rPr>
              <a:pPr>
                <a:defRPr/>
              </a:pPr>
              <a:t>‹nr.›</a:t>
            </a:fld>
            <a:endParaRPr lang="nl-NL" altLang="en-US">
              <a:solidFill>
                <a:srgbClr val="000000"/>
              </a:solidFill>
            </a:endParaRPr>
          </a:p>
        </p:txBody>
      </p:sp>
    </p:spTree>
    <p:extLst>
      <p:ext uri="{BB962C8B-B14F-4D97-AF65-F5344CB8AC3E}">
        <p14:creationId xmlns:p14="http://schemas.microsoft.com/office/powerpoint/2010/main" val="1965842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7"/>
          <p:cNvSpPr>
            <a:spLocks noGrp="1" noChangeArrowheads="1"/>
          </p:cNvSpPr>
          <p:nvPr>
            <p:ph type="sldNum" sz="quarter" idx="10"/>
          </p:nvPr>
        </p:nvSpPr>
        <p:spPr>
          <a:ln/>
        </p:spPr>
        <p:txBody>
          <a:bodyPr/>
          <a:lstStyle>
            <a:lvl1pPr>
              <a:defRPr/>
            </a:lvl1pPr>
          </a:lstStyle>
          <a:p>
            <a:pPr>
              <a:defRPr/>
            </a:pPr>
            <a:fld id="{7F92FC1B-2AD4-493E-B00F-BA75D0B521AE}" type="slidenum">
              <a:rPr lang="nl-NL" altLang="en-US">
                <a:solidFill>
                  <a:srgbClr val="000000"/>
                </a:solidFill>
              </a:rPr>
              <a:pPr>
                <a:defRPr/>
              </a:pPr>
              <a:t>‹nr.›</a:t>
            </a:fld>
            <a:endParaRPr lang="nl-NL" altLang="en-US">
              <a:solidFill>
                <a:srgbClr val="000000"/>
              </a:solidFill>
            </a:endParaRPr>
          </a:p>
        </p:txBody>
      </p:sp>
    </p:spTree>
    <p:extLst>
      <p:ext uri="{BB962C8B-B14F-4D97-AF65-F5344CB8AC3E}">
        <p14:creationId xmlns:p14="http://schemas.microsoft.com/office/powerpoint/2010/main" val="3965226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122239"/>
            <a:ext cx="2743200" cy="6008687"/>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609600" y="122239"/>
            <a:ext cx="8026400" cy="600868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7"/>
          <p:cNvSpPr>
            <a:spLocks noGrp="1" noChangeArrowheads="1"/>
          </p:cNvSpPr>
          <p:nvPr>
            <p:ph type="sldNum" sz="quarter" idx="10"/>
          </p:nvPr>
        </p:nvSpPr>
        <p:spPr>
          <a:ln/>
        </p:spPr>
        <p:txBody>
          <a:bodyPr/>
          <a:lstStyle>
            <a:lvl1pPr>
              <a:defRPr/>
            </a:lvl1pPr>
          </a:lstStyle>
          <a:p>
            <a:pPr>
              <a:defRPr/>
            </a:pPr>
            <a:fld id="{52BA561F-E36E-4F10-8EAC-6845BD84148E}" type="slidenum">
              <a:rPr lang="nl-NL" altLang="en-US">
                <a:solidFill>
                  <a:srgbClr val="000000"/>
                </a:solidFill>
              </a:rPr>
              <a:pPr>
                <a:defRPr/>
              </a:pPr>
              <a:t>‹nr.›</a:t>
            </a:fld>
            <a:endParaRPr lang="nl-NL" altLang="en-US">
              <a:solidFill>
                <a:srgbClr val="000000"/>
              </a:solidFill>
            </a:endParaRPr>
          </a:p>
        </p:txBody>
      </p:sp>
    </p:spTree>
    <p:extLst>
      <p:ext uri="{BB962C8B-B14F-4D97-AF65-F5344CB8AC3E}">
        <p14:creationId xmlns:p14="http://schemas.microsoft.com/office/powerpoint/2010/main" val="41066070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2_Titeldia">
    <p:spTree>
      <p:nvGrpSpPr>
        <p:cNvPr id="1" name=""/>
        <p:cNvGrpSpPr/>
        <p:nvPr/>
      </p:nvGrpSpPr>
      <p:grpSpPr>
        <a:xfrm>
          <a:off x="0" y="0"/>
          <a:ext cx="0" cy="0"/>
          <a:chOff x="0" y="0"/>
          <a:chExt cx="0" cy="0"/>
        </a:xfrm>
      </p:grpSpPr>
      <p:grpSp>
        <p:nvGrpSpPr>
          <p:cNvPr id="5" name="Groeperen 11"/>
          <p:cNvGrpSpPr/>
          <p:nvPr userDrawn="1"/>
        </p:nvGrpSpPr>
        <p:grpSpPr>
          <a:xfrm>
            <a:off x="384001" y="288001"/>
            <a:ext cx="11393820" cy="6265475"/>
            <a:chOff x="288000" y="288000"/>
            <a:chExt cx="8545365" cy="6265475"/>
          </a:xfrm>
          <a:solidFill>
            <a:srgbClr val="2B92BE"/>
          </a:solidFill>
        </p:grpSpPr>
        <p:sp>
          <p:nvSpPr>
            <p:cNvPr id="6" name="Rechthoek 5"/>
            <p:cNvSpPr>
              <a:spLocks/>
            </p:cNvSpPr>
            <p:nvPr/>
          </p:nvSpPr>
          <p:spPr>
            <a:xfrm>
              <a:off x="288000" y="288000"/>
              <a:ext cx="6767999"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nl-NL" sz="1800" b="1">
                <a:ln>
                  <a:solidFill>
                    <a:srgbClr val="543F5E"/>
                  </a:solidFill>
                </a:ln>
                <a:solidFill>
                  <a:srgbClr val="FFFFFF"/>
                </a:solidFill>
                <a:latin typeface="FlandersArtSans-Regular" panose="00000500000000000000" pitchFamily="2" charset="0"/>
              </a:endParaRPr>
            </a:p>
          </p:txBody>
        </p:sp>
        <p:sp>
          <p:nvSpPr>
            <p:cNvPr id="7" name="Rechthoekige driehoek 6"/>
            <p:cNvSpPr/>
            <p:nvPr/>
          </p:nvSpPr>
          <p:spPr>
            <a:xfrm>
              <a:off x="7047859" y="288000"/>
              <a:ext cx="1785506"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base">
                <a:spcBef>
                  <a:spcPct val="0"/>
                </a:spcBef>
                <a:spcAft>
                  <a:spcPct val="0"/>
                </a:spcAft>
                <a:defRPr/>
              </a:pPr>
              <a:endParaRPr lang="nl-NL" sz="1800" b="1">
                <a:ln>
                  <a:solidFill>
                    <a:srgbClr val="543F5E"/>
                  </a:solidFill>
                </a:ln>
                <a:solidFill>
                  <a:srgbClr val="FFFFFF"/>
                </a:solidFill>
                <a:latin typeface="FlandersArtSans-Regular" panose="00000500000000000000" pitchFamily="2" charset="0"/>
              </a:endParaRPr>
            </a:p>
          </p:txBody>
        </p:sp>
      </p:grpSp>
      <p:pic>
        <p:nvPicPr>
          <p:cNvPr id="8" name="Afbeelding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9000" y="576264"/>
            <a:ext cx="24384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Afbeelding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07834" y="657226"/>
            <a:ext cx="4669367"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3072000" y="2520001"/>
            <a:ext cx="7122776" cy="1579711"/>
          </a:xfrm>
        </p:spPr>
        <p:txBody>
          <a:bodyPr>
            <a:noAutofit/>
          </a:bodyPr>
          <a:lstStyle>
            <a:lvl1pPr algn="l">
              <a:lnSpc>
                <a:spcPts val="5400"/>
              </a:lnSpc>
              <a:defRPr sz="5400" b="0" i="0">
                <a:solidFill>
                  <a:schemeClr val="bg1"/>
                </a:solidFill>
                <a:latin typeface="Calibri" panose="020F0502020204030204" pitchFamily="34" charset="0"/>
                <a:cs typeface="Calibri" panose="020F0502020204030204" pitchFamily="34" charset="0"/>
              </a:defRPr>
            </a:lvl1pPr>
          </a:lstStyle>
          <a:p>
            <a:r>
              <a:rPr lang="nl-NL" dirty="0" smtClean="0"/>
              <a:t>Klik om de stijl te bewerken</a:t>
            </a:r>
            <a:endParaRPr lang="nl-BE" dirty="0"/>
          </a:p>
        </p:txBody>
      </p:sp>
      <p:sp>
        <p:nvSpPr>
          <p:cNvPr id="3" name="Ondertitel 2"/>
          <p:cNvSpPr>
            <a:spLocks noGrp="1"/>
          </p:cNvSpPr>
          <p:nvPr>
            <p:ph type="subTitle" idx="1"/>
          </p:nvPr>
        </p:nvSpPr>
        <p:spPr>
          <a:xfrm>
            <a:off x="3072000" y="4174702"/>
            <a:ext cx="7139475" cy="1053708"/>
          </a:xfrm>
          <a:prstGeom prst="rect">
            <a:avLst/>
          </a:prstGeom>
        </p:spPr>
        <p:txBody>
          <a:bodyPr bIns="0">
            <a:noAutofit/>
          </a:bodyPr>
          <a:lstStyle>
            <a:lvl1pPr marL="0" indent="0" algn="l">
              <a:lnSpc>
                <a:spcPts val="1760"/>
              </a:lnSpc>
              <a:buNone/>
              <a:defRPr sz="1580">
                <a:solidFill>
                  <a:schemeClr val="bg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smtClean="0"/>
              <a:t>Klik om de ondertitelstijl van het model te bewerken</a:t>
            </a:r>
            <a:endParaRPr lang="nl-BE" dirty="0"/>
          </a:p>
        </p:txBody>
      </p:sp>
      <p:sp>
        <p:nvSpPr>
          <p:cNvPr id="13" name="Tijdelijke aanduiding voor tekst 2"/>
          <p:cNvSpPr>
            <a:spLocks noGrp="1"/>
          </p:cNvSpPr>
          <p:nvPr>
            <p:ph idx="12"/>
          </p:nvPr>
        </p:nvSpPr>
        <p:spPr>
          <a:xfrm>
            <a:off x="672001" y="6044105"/>
            <a:ext cx="6364320" cy="352800"/>
          </a:xfrm>
          <a:prstGeom prst="rect">
            <a:avLst/>
          </a:prstGeom>
        </p:spPr>
        <p:txBody>
          <a:bodyPr lIns="0" tIns="0" rIns="0" bIns="0" rtlCol="0">
            <a:noAutofit/>
          </a:bodyPr>
          <a:lstStyle>
            <a:lvl1pPr marL="0" indent="0">
              <a:buFontTx/>
              <a:buNone/>
              <a:defRPr sz="1700">
                <a:solidFill>
                  <a:schemeClr val="bg1"/>
                </a:solidFill>
                <a:latin typeface="FlandersArtSans-Regular" panose="00000500000000000000" pitchFamily="2" charset="0"/>
                <a:cs typeface="Calibri"/>
              </a:defRPr>
            </a:lvl1pPr>
            <a:lvl5pPr>
              <a:defRPr>
                <a:solidFill>
                  <a:schemeClr val="bg1"/>
                </a:solidFill>
                <a:latin typeface="FlandersArtSans-Regular" panose="00000500000000000000" pitchFamily="2" charset="0"/>
              </a:defRPr>
            </a:lvl5pPr>
          </a:lstStyle>
          <a:p>
            <a:pPr lvl="0"/>
            <a:r>
              <a:rPr lang="nl-NL" smtClean="0"/>
              <a:t>Klik om de modelstijlen te bewerken</a:t>
            </a:r>
          </a:p>
          <a:p>
            <a:pPr lvl="1"/>
            <a:r>
              <a:rPr lang="nl-NL" smtClean="0"/>
              <a:t>Tweede niveau</a:t>
            </a:r>
          </a:p>
        </p:txBody>
      </p:sp>
    </p:spTree>
    <p:extLst>
      <p:ext uri="{BB962C8B-B14F-4D97-AF65-F5344CB8AC3E}">
        <p14:creationId xmlns:p14="http://schemas.microsoft.com/office/powerpoint/2010/main" val="2341953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B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4502317A-3FDF-4B9C-9BFC-E4750B23D499}" type="datetimeFigureOut">
              <a:rPr lang="nl-BE" smtClean="0"/>
              <a:t>9/11/2017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ED4414B-B610-46E0-9EA1-192CC6E94662}" type="slidenum">
              <a:rPr lang="nl-BE" smtClean="0"/>
              <a:t>‹nr.›</a:t>
            </a:fld>
            <a:endParaRPr lang="nl-BE"/>
          </a:p>
        </p:txBody>
      </p:sp>
    </p:spTree>
    <p:extLst>
      <p:ext uri="{BB962C8B-B14F-4D97-AF65-F5344CB8AC3E}">
        <p14:creationId xmlns:p14="http://schemas.microsoft.com/office/powerpoint/2010/main" val="2087545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4502317A-3FDF-4B9C-9BFC-E4750B23D499}" type="datetimeFigureOut">
              <a:rPr lang="nl-BE" smtClean="0"/>
              <a:t>9/11/2017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7ED4414B-B610-46E0-9EA1-192CC6E94662}" type="slidenum">
              <a:rPr lang="nl-BE" smtClean="0"/>
              <a:t>‹nr.›</a:t>
            </a:fld>
            <a:endParaRPr lang="nl-BE"/>
          </a:p>
        </p:txBody>
      </p:sp>
    </p:spTree>
    <p:extLst>
      <p:ext uri="{BB962C8B-B14F-4D97-AF65-F5344CB8AC3E}">
        <p14:creationId xmlns:p14="http://schemas.microsoft.com/office/powerpoint/2010/main" val="407330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B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4502317A-3FDF-4B9C-9BFC-E4750B23D499}" type="datetimeFigureOut">
              <a:rPr lang="nl-BE" smtClean="0"/>
              <a:t>9/11/2017</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7ED4414B-B610-46E0-9EA1-192CC6E94662}" type="slidenum">
              <a:rPr lang="nl-BE" smtClean="0"/>
              <a:t>‹nr.›</a:t>
            </a:fld>
            <a:endParaRPr lang="nl-BE"/>
          </a:p>
        </p:txBody>
      </p:sp>
    </p:spTree>
    <p:extLst>
      <p:ext uri="{BB962C8B-B14F-4D97-AF65-F5344CB8AC3E}">
        <p14:creationId xmlns:p14="http://schemas.microsoft.com/office/powerpoint/2010/main" val="1434793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4502317A-3FDF-4B9C-9BFC-E4750B23D499}" type="datetimeFigureOut">
              <a:rPr lang="nl-BE" smtClean="0"/>
              <a:t>9/11/2017</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7ED4414B-B610-46E0-9EA1-192CC6E94662}" type="slidenum">
              <a:rPr lang="nl-BE" smtClean="0"/>
              <a:t>‹nr.›</a:t>
            </a:fld>
            <a:endParaRPr lang="nl-BE"/>
          </a:p>
        </p:txBody>
      </p:sp>
    </p:spTree>
    <p:extLst>
      <p:ext uri="{BB962C8B-B14F-4D97-AF65-F5344CB8AC3E}">
        <p14:creationId xmlns:p14="http://schemas.microsoft.com/office/powerpoint/2010/main" val="2683440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502317A-3FDF-4B9C-9BFC-E4750B23D499}" type="datetimeFigureOut">
              <a:rPr lang="nl-BE" smtClean="0"/>
              <a:t>9/11/2017</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7ED4414B-B610-46E0-9EA1-192CC6E94662}" type="slidenum">
              <a:rPr lang="nl-BE" smtClean="0"/>
              <a:t>‹nr.›</a:t>
            </a:fld>
            <a:endParaRPr lang="nl-BE"/>
          </a:p>
        </p:txBody>
      </p:sp>
    </p:spTree>
    <p:extLst>
      <p:ext uri="{BB962C8B-B14F-4D97-AF65-F5344CB8AC3E}">
        <p14:creationId xmlns:p14="http://schemas.microsoft.com/office/powerpoint/2010/main" val="2248645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502317A-3FDF-4B9C-9BFC-E4750B23D499}" type="datetimeFigureOut">
              <a:rPr lang="nl-BE" smtClean="0"/>
              <a:t>9/11/2017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7ED4414B-B610-46E0-9EA1-192CC6E94662}" type="slidenum">
              <a:rPr lang="nl-BE" smtClean="0"/>
              <a:t>‹nr.›</a:t>
            </a:fld>
            <a:endParaRPr lang="nl-BE"/>
          </a:p>
        </p:txBody>
      </p:sp>
    </p:spTree>
    <p:extLst>
      <p:ext uri="{BB962C8B-B14F-4D97-AF65-F5344CB8AC3E}">
        <p14:creationId xmlns:p14="http://schemas.microsoft.com/office/powerpoint/2010/main" val="1182704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502317A-3FDF-4B9C-9BFC-E4750B23D499}" type="datetimeFigureOut">
              <a:rPr lang="nl-BE" smtClean="0"/>
              <a:t>9/11/2017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7ED4414B-B610-46E0-9EA1-192CC6E94662}" type="slidenum">
              <a:rPr lang="nl-BE" smtClean="0"/>
              <a:t>‹nr.›</a:t>
            </a:fld>
            <a:endParaRPr lang="nl-BE"/>
          </a:p>
        </p:txBody>
      </p:sp>
    </p:spTree>
    <p:extLst>
      <p:ext uri="{BB962C8B-B14F-4D97-AF65-F5344CB8AC3E}">
        <p14:creationId xmlns:p14="http://schemas.microsoft.com/office/powerpoint/2010/main" val="2141663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2317A-3FDF-4B9C-9BFC-E4750B23D499}" type="datetimeFigureOut">
              <a:rPr lang="nl-BE" smtClean="0"/>
              <a:t>9/11/2017</a:t>
            </a:fld>
            <a:endParaRPr lang="nl-B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4414B-B610-46E0-9EA1-192CC6E94662}" type="slidenum">
              <a:rPr lang="nl-BE" smtClean="0"/>
              <a:t>‹nr.›</a:t>
            </a:fld>
            <a:endParaRPr lang="nl-BE"/>
          </a:p>
        </p:txBody>
      </p:sp>
    </p:spTree>
    <p:extLst>
      <p:ext uri="{BB962C8B-B14F-4D97-AF65-F5344CB8AC3E}">
        <p14:creationId xmlns:p14="http://schemas.microsoft.com/office/powerpoint/2010/main" val="27273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609601" y="122239"/>
            <a:ext cx="11343217"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nl-NL" altLang="en-US" smtClean="0"/>
              <a:t>Klik om het opmaakprofiel te bewerken</a:t>
            </a:r>
          </a:p>
        </p:txBody>
      </p:sp>
      <p:sp>
        <p:nvSpPr>
          <p:cNvPr id="1027" name="Rectangle 4"/>
          <p:cNvSpPr>
            <a:spLocks noGrp="1" noChangeArrowheads="1"/>
          </p:cNvSpPr>
          <p:nvPr>
            <p:ph type="body" idx="1"/>
          </p:nvPr>
        </p:nvSpPr>
        <p:spPr bwMode="auto">
          <a:xfrm>
            <a:off x="609600" y="1412875"/>
            <a:ext cx="109728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en-US" smtClean="0"/>
              <a:t>Klik om de opmaakprofielen van de modeltekst te bewerken</a:t>
            </a:r>
          </a:p>
          <a:p>
            <a:pPr lvl="1"/>
            <a:r>
              <a:rPr lang="nl-NL" altLang="en-US" smtClean="0"/>
              <a:t>Tweede niveau</a:t>
            </a:r>
          </a:p>
          <a:p>
            <a:pPr lvl="2"/>
            <a:r>
              <a:rPr lang="nl-NL" altLang="en-US" smtClean="0"/>
              <a:t>Derde niveau</a:t>
            </a:r>
          </a:p>
          <a:p>
            <a:pPr lvl="3"/>
            <a:r>
              <a:rPr lang="nl-NL" altLang="en-US" smtClean="0"/>
              <a:t>Vierde niveau</a:t>
            </a:r>
          </a:p>
          <a:p>
            <a:pPr lvl="4"/>
            <a:r>
              <a:rPr lang="nl-NL" altLang="en-US" smtClean="0"/>
              <a:t>Vijfde niveau</a:t>
            </a:r>
          </a:p>
        </p:txBody>
      </p:sp>
      <p:sp>
        <p:nvSpPr>
          <p:cNvPr id="4103" name="Rectangle 7"/>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Calibri" panose="020F0502020204030204" pitchFamily="34" charset="0"/>
              </a:defRPr>
            </a:lvl1pPr>
          </a:lstStyle>
          <a:p>
            <a:pPr fontAlgn="base">
              <a:spcBef>
                <a:spcPct val="0"/>
              </a:spcBef>
              <a:spcAft>
                <a:spcPct val="0"/>
              </a:spcAft>
              <a:defRPr/>
            </a:pPr>
            <a:fld id="{23369917-AD4B-4E32-8462-CB271CF7AB44}" type="slidenum">
              <a:rPr lang="nl-NL" altLang="en-US">
                <a:solidFill>
                  <a:srgbClr val="000000"/>
                </a:solidFill>
                <a:cs typeface="Arial" panose="020B0604020202020204" pitchFamily="34" charset="0"/>
              </a:rPr>
              <a:pPr fontAlgn="base">
                <a:spcBef>
                  <a:spcPct val="0"/>
                </a:spcBef>
                <a:spcAft>
                  <a:spcPct val="0"/>
                </a:spcAft>
                <a:defRPr/>
              </a:pPr>
              <a:t>‹nr.›</a:t>
            </a:fld>
            <a:endParaRPr lang="nl-NL" altLang="en-US">
              <a:solidFill>
                <a:srgbClr val="000000"/>
              </a:solidFill>
              <a:cs typeface="Arial" panose="020B0604020202020204" pitchFamily="34" charset="0"/>
            </a:endParaRPr>
          </a:p>
        </p:txBody>
      </p:sp>
      <p:sp>
        <p:nvSpPr>
          <p:cNvPr id="1029" name="Rechthoek 1"/>
          <p:cNvSpPr>
            <a:spLocks noChangeArrowheads="1"/>
          </p:cNvSpPr>
          <p:nvPr userDrawn="1"/>
        </p:nvSpPr>
        <p:spPr bwMode="auto">
          <a:xfrm>
            <a:off x="0" y="0"/>
            <a:ext cx="431800" cy="6858000"/>
          </a:xfrm>
          <a:prstGeom prst="rect">
            <a:avLst/>
          </a:prstGeom>
          <a:solidFill>
            <a:srgbClr val="2B92BE"/>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eaLnBrk="1" fontAlgn="base" hangingPunct="1">
              <a:spcBef>
                <a:spcPct val="0"/>
              </a:spcBef>
              <a:spcAft>
                <a:spcPct val="0"/>
              </a:spcAft>
              <a:defRPr/>
            </a:pPr>
            <a:endParaRPr lang="nl-BE" altLang="nl-BE" sz="1800" smtClean="0">
              <a:solidFill>
                <a:srgbClr val="000000"/>
              </a:solidFill>
            </a:endParaRPr>
          </a:p>
        </p:txBody>
      </p:sp>
    </p:spTree>
    <p:extLst>
      <p:ext uri="{BB962C8B-B14F-4D97-AF65-F5344CB8AC3E}">
        <p14:creationId xmlns:p14="http://schemas.microsoft.com/office/powerpoint/2010/main" val="26242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3900" b="1">
          <a:solidFill>
            <a:schemeClr val="tx1"/>
          </a:solidFill>
          <a:latin typeface="FlandersArtSans-Regular" panose="00000500000000000000" pitchFamily="2" charset="0"/>
          <a:ea typeface="+mj-ea"/>
          <a:cs typeface="+mj-cs"/>
        </a:defRPr>
      </a:lvl1pPr>
      <a:lvl2pPr algn="l" rtl="0" eaLnBrk="0" fontAlgn="base" hangingPunct="0">
        <a:spcBef>
          <a:spcPct val="0"/>
        </a:spcBef>
        <a:spcAft>
          <a:spcPct val="0"/>
        </a:spcAft>
        <a:defRPr sz="3900" b="1">
          <a:solidFill>
            <a:schemeClr val="tx1"/>
          </a:solidFill>
          <a:latin typeface="FlandersArtSans-Regular" pitchFamily="2" charset="0"/>
        </a:defRPr>
      </a:lvl2pPr>
      <a:lvl3pPr algn="l" rtl="0" eaLnBrk="0" fontAlgn="base" hangingPunct="0">
        <a:spcBef>
          <a:spcPct val="0"/>
        </a:spcBef>
        <a:spcAft>
          <a:spcPct val="0"/>
        </a:spcAft>
        <a:defRPr sz="3900" b="1">
          <a:solidFill>
            <a:schemeClr val="tx1"/>
          </a:solidFill>
          <a:latin typeface="FlandersArtSans-Regular" pitchFamily="2" charset="0"/>
        </a:defRPr>
      </a:lvl3pPr>
      <a:lvl4pPr algn="l" rtl="0" eaLnBrk="0" fontAlgn="base" hangingPunct="0">
        <a:spcBef>
          <a:spcPct val="0"/>
        </a:spcBef>
        <a:spcAft>
          <a:spcPct val="0"/>
        </a:spcAft>
        <a:defRPr sz="3900" b="1">
          <a:solidFill>
            <a:schemeClr val="tx1"/>
          </a:solidFill>
          <a:latin typeface="FlandersArtSans-Regular" pitchFamily="2" charset="0"/>
        </a:defRPr>
      </a:lvl4pPr>
      <a:lvl5pPr algn="l" rtl="0" eaLnBrk="0" fontAlgn="base" hangingPunct="0">
        <a:spcBef>
          <a:spcPct val="0"/>
        </a:spcBef>
        <a:spcAft>
          <a:spcPct val="0"/>
        </a:spcAft>
        <a:defRPr sz="3900" b="1">
          <a:solidFill>
            <a:schemeClr val="tx1"/>
          </a:solidFill>
          <a:latin typeface="FlandersArtSans-Regular" pitchFamily="2" charset="0"/>
        </a:defRPr>
      </a:lvl5pPr>
      <a:lvl6pPr marL="457200" algn="l" rtl="0" fontAlgn="base">
        <a:spcBef>
          <a:spcPct val="0"/>
        </a:spcBef>
        <a:spcAft>
          <a:spcPct val="0"/>
        </a:spcAft>
        <a:defRPr sz="3900" b="1">
          <a:solidFill>
            <a:schemeClr val="hlink"/>
          </a:solidFill>
          <a:latin typeface="Calibri" pitchFamily="34" charset="0"/>
        </a:defRPr>
      </a:lvl6pPr>
      <a:lvl7pPr marL="914400" algn="l" rtl="0" fontAlgn="base">
        <a:spcBef>
          <a:spcPct val="0"/>
        </a:spcBef>
        <a:spcAft>
          <a:spcPct val="0"/>
        </a:spcAft>
        <a:defRPr sz="3900" b="1">
          <a:solidFill>
            <a:schemeClr val="hlink"/>
          </a:solidFill>
          <a:latin typeface="Calibri" pitchFamily="34" charset="0"/>
        </a:defRPr>
      </a:lvl7pPr>
      <a:lvl8pPr marL="1371600" algn="l" rtl="0" fontAlgn="base">
        <a:spcBef>
          <a:spcPct val="0"/>
        </a:spcBef>
        <a:spcAft>
          <a:spcPct val="0"/>
        </a:spcAft>
        <a:defRPr sz="3900" b="1">
          <a:solidFill>
            <a:schemeClr val="hlink"/>
          </a:solidFill>
          <a:latin typeface="Calibri" pitchFamily="34" charset="0"/>
        </a:defRPr>
      </a:lvl8pPr>
      <a:lvl9pPr marL="1828800" algn="l" rtl="0" fontAlgn="base">
        <a:spcBef>
          <a:spcPct val="0"/>
        </a:spcBef>
        <a:spcAft>
          <a:spcPct val="0"/>
        </a:spcAft>
        <a:defRPr sz="3900" b="1">
          <a:solidFill>
            <a:schemeClr val="hlink"/>
          </a:solidFill>
          <a:latin typeface="Calibri" pitchFamily="34" charset="0"/>
        </a:defRPr>
      </a:lvl9pPr>
    </p:titleStyle>
    <p:bodyStyle>
      <a:lvl1pPr marL="342900" indent="-342900" algn="l" rtl="0" eaLnBrk="0" fontAlgn="base" hangingPunct="0">
        <a:spcBef>
          <a:spcPct val="20000"/>
        </a:spcBef>
        <a:spcAft>
          <a:spcPct val="0"/>
        </a:spcAft>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ea typeface="+mn-ea"/>
          <a:cs typeface="+mn-cs"/>
        </a:defRPr>
      </a:lvl1pPr>
      <a:lvl2pPr marL="692150" indent="-347663" algn="l" rtl="0" eaLnBrk="0" fontAlgn="base" hangingPunct="0">
        <a:spcBef>
          <a:spcPct val="20000"/>
        </a:spcBef>
        <a:spcAft>
          <a:spcPct val="0"/>
        </a:spcAft>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987425" indent="-293688" algn="l" rtl="0" eaLnBrk="0" fontAlgn="base" hangingPunct="0">
        <a:spcBef>
          <a:spcPct val="20000"/>
        </a:spcBef>
        <a:spcAft>
          <a:spcPct val="0"/>
        </a:spcAft>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281113" indent="-292100" algn="l" rtl="0" eaLnBrk="0" fontAlgn="base" hangingPunct="0">
        <a:spcBef>
          <a:spcPct val="20000"/>
        </a:spcBef>
        <a:spcAft>
          <a:spcPct val="0"/>
        </a:spcAft>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rgbClr val="0C0C60"/>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rgbClr val="0C0C60"/>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rgbClr val="0C0C60"/>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rgbClr val="0C0C60"/>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8.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8.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8.xml"/></Relationships>
</file>

<file path=ppt/slides/_rels/slide103.xml.rels><?xml version="1.0" encoding="UTF-8" standalone="yes"?>
<Relationships xmlns="http://schemas.openxmlformats.org/package/2006/relationships"><Relationship Id="rId3" Type="http://schemas.openxmlformats.org/officeDocument/2006/relationships/hyperlink" Target="http://data-onderwijs.vlaanderen.be/edulex/document.aspx?docid=14977" TargetMode="External"/><Relationship Id="rId2" Type="http://schemas.openxmlformats.org/officeDocument/2006/relationships/notesSlide" Target="../notesSlides/notesSlide102.xml"/><Relationship Id="rId1" Type="http://schemas.openxmlformats.org/officeDocument/2006/relationships/slideLayout" Target="../slideLayouts/slideLayout18.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8.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8.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8.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8.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8.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8.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8.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8.xml"/></Relationships>
</file>

<file path=ppt/slides/_rels/slide113.xml.rels><?xml version="1.0" encoding="UTF-8" standalone="yes"?>
<Relationships xmlns="http://schemas.openxmlformats.org/package/2006/relationships"><Relationship Id="rId3" Type="http://schemas.openxmlformats.org/officeDocument/2006/relationships/hyperlink" Target="http://www.werk.be/online-diensten/vlaams-zorgkrediet" TargetMode="External"/><Relationship Id="rId2" Type="http://schemas.openxmlformats.org/officeDocument/2006/relationships/notesSlide" Target="../notesSlides/notesSlide112.xml"/><Relationship Id="rId1" Type="http://schemas.openxmlformats.org/officeDocument/2006/relationships/slideLayout" Target="../slideLayouts/slideLayout18.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8.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8.xml"/></Relationships>
</file>

<file path=ppt/slides/_rels/slide1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data-onderwijs.vlaanderen.be/edulex/document.aspx?docid=14997#7" TargetMode="External"/><Relationship Id="rId7" Type="http://schemas.openxmlformats.org/officeDocument/2006/relationships/image" Target="../media/image9.png"/><Relationship Id="rId2" Type="http://schemas.openxmlformats.org/officeDocument/2006/relationships/notesSlide" Target="../notesSlides/notesSlide115.xml"/><Relationship Id="rId1" Type="http://schemas.openxmlformats.org/officeDocument/2006/relationships/slideLayout" Target="../slideLayouts/slideLayout18.xml"/><Relationship Id="rId6" Type="http://schemas.openxmlformats.org/officeDocument/2006/relationships/hyperlink" Target="http://www.google.be/url?sa=i&amp;rct=j&amp;q=&amp;esrc=s&amp;frm=1&amp;source=images&amp;cd=&amp;cad=rja&amp;uact=8&amp;ved=0CAcQjRxqFQoTCKbdmsiF3cYCFcgX2wodktQHAQ&amp;url=http://commons.wikimedia.org/wiki/File:Info_geel.png&amp;ei=b0WmVebpNsiv7AaSqZ8I&amp;bvm=bv.97653015,d.ZGU&amp;psig=AFQjCNG1mPH9CsrmBx-IUvFGeB2Ypf_XRw&amp;ust=1437046506824268" TargetMode="External"/><Relationship Id="rId5" Type="http://schemas.openxmlformats.org/officeDocument/2006/relationships/hyperlink" Target="http://www.werk.be/online-diensten/vlaams-zorgkrediet" TargetMode="External"/><Relationship Id="rId4" Type="http://schemas.openxmlformats.org/officeDocument/2006/relationships/hyperlink" Target="http://data-onderwijs.vlaanderen.be/edulex/document.aspx?docid=14279" TargetMode="External"/><Relationship Id="rId9" Type="http://schemas.openxmlformats.org/officeDocument/2006/relationships/image" Target="../media/image5.png"/></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8.xml"/></Relationships>
</file>

<file path=ppt/slides/_rels/slide118.xml.rels><?xml version="1.0" encoding="UTF-8" standalone="yes"?>
<Relationships xmlns="http://schemas.openxmlformats.org/package/2006/relationships"><Relationship Id="rId3" Type="http://schemas.openxmlformats.org/officeDocument/2006/relationships/hyperlink" Target="http://data-onderwijs.vlaanderen.be/edulex/document.aspx?docid=13568" TargetMode="External"/><Relationship Id="rId2" Type="http://schemas.openxmlformats.org/officeDocument/2006/relationships/notesSlide" Target="../notesSlides/notesSlide117.xml"/><Relationship Id="rId1" Type="http://schemas.openxmlformats.org/officeDocument/2006/relationships/slideLayout" Target="../slideLayouts/slideLayout18.xml"/><Relationship Id="rId4" Type="http://schemas.openxmlformats.org/officeDocument/2006/relationships/hyperlink" Target="http://data-onderwijs.vlaanderen.be/edulex/document.aspx?docid=14089"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data-onderwijs.vlaanderen.be/edulex/document.aspx?docid=12531" TargetMode="External"/><Relationship Id="rId2" Type="http://schemas.openxmlformats.org/officeDocument/2006/relationships/notesSlide" Target="../notesSlides/notesSlide11.xml"/><Relationship Id="rId1" Type="http://schemas.openxmlformats.org/officeDocument/2006/relationships/slideLayout" Target="../slideLayouts/slideLayout18.xml"/><Relationship Id="rId5" Type="http://schemas.openxmlformats.org/officeDocument/2006/relationships/image" Target="../media/image4.png"/><Relationship Id="rId4" Type="http://schemas.openxmlformats.org/officeDocument/2006/relationships/hyperlink" Target="http://data-onderwijs.vlaanderen.be/edulex/document.aspx?docid=14616"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hyperlink" Target="http://data-onderwijs.vlaanderen.be/edulex/document.aspx?docid=14997#7" TargetMode="External"/><Relationship Id="rId2" Type="http://schemas.openxmlformats.org/officeDocument/2006/relationships/notesSlide" Target="../notesSlides/notesSlide28.xml"/><Relationship Id="rId1" Type="http://schemas.openxmlformats.org/officeDocument/2006/relationships/slideLayout" Target="../slideLayouts/slideLayout18.xml"/><Relationship Id="rId5" Type="http://schemas.openxmlformats.org/officeDocument/2006/relationships/image" Target="../media/image4.png"/><Relationship Id="rId4" Type="http://schemas.openxmlformats.org/officeDocument/2006/relationships/hyperlink" Target="http://data-onderwijs.vlaanderen.be/edulex/document.aspx?docid=15043#6"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3" Type="http://schemas.openxmlformats.org/officeDocument/2006/relationships/hyperlink" Target="http://data-onderwijs.vlaanderen.be/edulex/document.aspx?docid=14997#7" TargetMode="External"/><Relationship Id="rId2" Type="http://schemas.openxmlformats.org/officeDocument/2006/relationships/notesSlide" Target="../notesSlides/notesSlide44.xml"/><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hyperlink" Target="http://data-onderwijs.vlaanderen.be/edulex/document.aspx?docid=15044"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3" Type="http://schemas.openxmlformats.org/officeDocument/2006/relationships/hyperlink" Target="http://data-onderwijs.vlaanderen.be/edulex/document.aspx?docid=13577" TargetMode="External"/><Relationship Id="rId2" Type="http://schemas.openxmlformats.org/officeDocument/2006/relationships/notesSlide" Target="../notesSlides/notesSlide55.xml"/><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http://data-onderwijs.vlaanderen.be/documenten/bestand.ashx?nr=1930" TargetMode="External"/><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3" Type="http://schemas.openxmlformats.org/officeDocument/2006/relationships/hyperlink" Target="http://data-onderwijs.vlaanderen.be/edulex/document.aspx?docid=14997#7" TargetMode="External"/><Relationship Id="rId2" Type="http://schemas.openxmlformats.org/officeDocument/2006/relationships/notesSlide" Target="../notesSlides/notesSlide59.xml"/><Relationship Id="rId1" Type="http://schemas.openxmlformats.org/officeDocument/2006/relationships/slideLayout" Target="../slideLayouts/slideLayout18.xml"/><Relationship Id="rId5" Type="http://schemas.openxmlformats.org/officeDocument/2006/relationships/image" Target="../media/image6.png"/><Relationship Id="rId4" Type="http://schemas.openxmlformats.org/officeDocument/2006/relationships/hyperlink" Target="http://data-onderwijs.vlaanderen.be/edulex/document.aspx?docid=15042" TargetMode="Externa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3" Type="http://schemas.openxmlformats.org/officeDocument/2006/relationships/hyperlink" Target="http://data-onderwijs.vlaanderen.be/edulex/document.aspx?docid=14125" TargetMode="External"/><Relationship Id="rId2" Type="http://schemas.openxmlformats.org/officeDocument/2006/relationships/notesSlide" Target="../notesSlides/notesSlide63.xml"/><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3" Type="http://schemas.openxmlformats.org/officeDocument/2006/relationships/hyperlink" Target="http://data-onderwijs.vlaanderen.be/edulex/document.aspx?docid=14338" TargetMode="External"/><Relationship Id="rId2" Type="http://schemas.openxmlformats.org/officeDocument/2006/relationships/notesSlide" Target="../notesSlides/notesSlide64.xml"/><Relationship Id="rId1" Type="http://schemas.openxmlformats.org/officeDocument/2006/relationships/slideLayout" Target="../slideLayouts/slideLayout18.xml"/><Relationship Id="rId4" Type="http://schemas.openxmlformats.org/officeDocument/2006/relationships/hyperlink" Target="http://www.ejustice.just.fgov.be/cgi_loi/change_lg.pl?language=nl&amp;la=N&amp;cn=1991010240&amp;table_name=wet" TargetMode="Externa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8.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8.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8.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8.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8.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8.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8.xml"/></Relationships>
</file>

<file path=ppt/slides/_rels/slide7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7.xml"/><Relationship Id="rId1" Type="http://schemas.openxmlformats.org/officeDocument/2006/relationships/slideLayout" Target="../slideLayouts/slideLayout18.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0.xml.rels><?xml version="1.0" encoding="UTF-8" standalone="yes"?>
<Relationships xmlns="http://schemas.openxmlformats.org/package/2006/relationships"><Relationship Id="rId3" Type="http://schemas.openxmlformats.org/officeDocument/2006/relationships/hyperlink" Target="http://data-onderwijs.vlaanderen.be/edulex/document.aspx?docid=14279" TargetMode="External"/><Relationship Id="rId2" Type="http://schemas.openxmlformats.org/officeDocument/2006/relationships/notesSlide" Target="../notesSlides/notesSlide79.xml"/><Relationship Id="rId1" Type="http://schemas.openxmlformats.org/officeDocument/2006/relationships/slideLayout" Target="../slideLayouts/slideLayout18.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8.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8.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8.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8.xml"/></Relationships>
</file>

<file path=ppt/slides/_rels/slide85.xml.rels><?xml version="1.0" encoding="UTF-8" standalone="yes"?>
<Relationships xmlns="http://schemas.openxmlformats.org/package/2006/relationships"><Relationship Id="rId3" Type="http://schemas.openxmlformats.org/officeDocument/2006/relationships/hyperlink" Target="http://data-onderwijs.vlaanderen.be/edulex/document.aspx?docid=14279" TargetMode="External"/><Relationship Id="rId2" Type="http://schemas.openxmlformats.org/officeDocument/2006/relationships/notesSlide" Target="../notesSlides/notesSlide84.xml"/><Relationship Id="rId1" Type="http://schemas.openxmlformats.org/officeDocument/2006/relationships/slideLayout" Target="../slideLayouts/slideLayout18.xml"/></Relationships>
</file>

<file path=ppt/slides/_rels/slide86.xml.rels><?xml version="1.0" encoding="UTF-8" standalone="yes"?>
<Relationships xmlns="http://schemas.openxmlformats.org/package/2006/relationships"><Relationship Id="rId3" Type="http://schemas.openxmlformats.org/officeDocument/2006/relationships/hyperlink" Target="http://data-onderwijs.vlaanderen.be/edulex/document.aspx?docid=14279" TargetMode="External"/><Relationship Id="rId2" Type="http://schemas.openxmlformats.org/officeDocument/2006/relationships/notesSlide" Target="../notesSlides/notesSlide85.xml"/><Relationship Id="rId1" Type="http://schemas.openxmlformats.org/officeDocument/2006/relationships/slideLayout" Target="../slideLayouts/slideLayout18.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8.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8.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8.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8.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8.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8.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8.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8.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8.xml"/></Relationships>
</file>

<file path=ppt/slides/_rels/slide97.xml.rels><?xml version="1.0" encoding="UTF-8" standalone="yes"?>
<Relationships xmlns="http://schemas.openxmlformats.org/package/2006/relationships"><Relationship Id="rId3" Type="http://schemas.openxmlformats.org/officeDocument/2006/relationships/hyperlink" Target="http://www.rva.be/" TargetMode="External"/><Relationship Id="rId2" Type="http://schemas.openxmlformats.org/officeDocument/2006/relationships/notesSlide" Target="../notesSlides/notesSlide96.xml"/><Relationship Id="rId1" Type="http://schemas.openxmlformats.org/officeDocument/2006/relationships/slideLayout" Target="../slideLayouts/slideLayout18.xml"/></Relationships>
</file>

<file path=ppt/slides/_rels/slide9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7.xml"/><Relationship Id="rId1" Type="http://schemas.openxmlformats.org/officeDocument/2006/relationships/slideLayout" Target="../slideLayouts/slideLayout18.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nl-BE"/>
          </a:p>
        </p:txBody>
      </p:sp>
      <p:sp>
        <p:nvSpPr>
          <p:cNvPr id="3" name="Ondertitel 2"/>
          <p:cNvSpPr>
            <a:spLocks noGrp="1"/>
          </p:cNvSpPr>
          <p:nvPr>
            <p:ph type="subTitle" idx="1"/>
          </p:nvPr>
        </p:nvSpPr>
        <p:spPr/>
        <p:txBody>
          <a:bodyPr/>
          <a:lstStyle/>
          <a:p>
            <a:endParaRPr lang="nl-BE"/>
          </a:p>
        </p:txBody>
      </p:sp>
    </p:spTree>
    <p:extLst>
      <p:ext uri="{BB962C8B-B14F-4D97-AF65-F5344CB8AC3E}">
        <p14:creationId xmlns:p14="http://schemas.microsoft.com/office/powerpoint/2010/main" val="2897034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98307" name="Rectangle 2"/>
          <p:cNvSpPr>
            <a:spLocks noGrp="1" noChangeArrowheads="1"/>
          </p:cNvSpPr>
          <p:nvPr>
            <p:ph type="title" idx="4294967295"/>
          </p:nvPr>
        </p:nvSpPr>
        <p:spPr/>
        <p:txBody>
          <a:bodyPr/>
          <a:lstStyle/>
          <a:p>
            <a:pPr eaLnBrk="1" hangingPunct="1"/>
            <a:r>
              <a:rPr lang="nl-BE" altLang="nl-BE" smtClean="0"/>
              <a:t>VTAO</a:t>
            </a:r>
            <a:br>
              <a:rPr lang="nl-BE" altLang="nl-BE" smtClean="0"/>
            </a:br>
            <a:r>
              <a:rPr lang="nl-BE" altLang="nl-BE" sz="2000">
                <a:solidFill>
                  <a:srgbClr val="0070C0"/>
                </a:solidFill>
              </a:rPr>
              <a:t>Administratieve stand</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r>
              <a:rPr lang="nl-BE" sz="2000" dirty="0"/>
              <a:t>Een VTAO wordt beschouwd als dienstactiviteit</a:t>
            </a:r>
            <a:endParaRPr lang="nl-BE" sz="1200" dirty="0"/>
          </a:p>
          <a:p>
            <a:pPr eaLnBrk="1" hangingPunct="1">
              <a:lnSpc>
                <a:spcPct val="90000"/>
              </a:lnSpc>
              <a:defRPr/>
            </a:pPr>
            <a:endParaRPr lang="nl-BE" sz="1600" dirty="0"/>
          </a:p>
          <a:p>
            <a:pPr lvl="1" eaLnBrk="1" hangingPunct="1">
              <a:lnSpc>
                <a:spcPct val="90000"/>
              </a:lnSpc>
              <a:defRPr/>
            </a:pPr>
            <a:endParaRPr lang="nl-BE" sz="1600" dirty="0"/>
          </a:p>
          <a:p>
            <a:pPr marL="344487" lvl="1" indent="0" eaLnBrk="1" hangingPunct="1">
              <a:lnSpc>
                <a:spcPct val="90000"/>
              </a:lnSpc>
              <a:buNone/>
              <a:defRPr/>
            </a:pPr>
            <a:endParaRPr lang="nl-BE" sz="1600" dirty="0"/>
          </a:p>
          <a:p>
            <a:pPr lvl="1" eaLnBrk="1" hangingPunct="1">
              <a:lnSpc>
                <a:spcPct val="90000"/>
              </a:lnSpc>
              <a:defRPr/>
            </a:pPr>
            <a:endParaRPr lang="nl-BE" sz="12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338707182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82627" name="Rectangle 2"/>
          <p:cNvSpPr>
            <a:spLocks noGrp="1" noChangeArrowheads="1"/>
          </p:cNvSpPr>
          <p:nvPr>
            <p:ph type="title" idx="4294967295"/>
          </p:nvPr>
        </p:nvSpPr>
        <p:spPr/>
        <p:txBody>
          <a:bodyPr/>
          <a:lstStyle/>
          <a:p>
            <a:pPr eaLnBrk="1" hangingPunct="1"/>
            <a:r>
              <a:rPr lang="nl-NL" altLang="nl-BE" smtClean="0"/>
              <a:t> </a:t>
            </a:r>
          </a:p>
        </p:txBody>
      </p:sp>
      <p:sp>
        <p:nvSpPr>
          <p:cNvPr id="282628" name="Rectangle 3"/>
          <p:cNvSpPr>
            <a:spLocks noGrp="1" noChangeArrowheads="1"/>
          </p:cNvSpPr>
          <p:nvPr>
            <p:ph type="body" idx="4294967295"/>
          </p:nvPr>
        </p:nvSpPr>
        <p:spPr>
          <a:xfrm>
            <a:off x="1600201" y="1052514"/>
            <a:ext cx="8893175" cy="5616575"/>
          </a:xfrm>
        </p:spPr>
        <p:txBody>
          <a:bodyPr/>
          <a:lstStyle/>
          <a:p>
            <a:pPr eaLnBrk="1" hangingPunct="1">
              <a:lnSpc>
                <a:spcPct val="90000"/>
              </a:lnSpc>
              <a:buFont typeface="Wingdings" panose="05000000000000000000" pitchFamily="2" charset="2"/>
              <a:buNone/>
            </a:pPr>
            <a:endParaRPr lang="nl-BE" altLang="nl-BE" sz="1200"/>
          </a:p>
          <a:p>
            <a:pPr eaLnBrk="1" hangingPunct="1">
              <a:lnSpc>
                <a:spcPct val="90000"/>
              </a:lnSpc>
              <a:buFont typeface="Wingdings" panose="05000000000000000000" pitchFamily="2" charset="2"/>
              <a:buNone/>
            </a:pPr>
            <a:endParaRPr lang="nl-BE" altLang="nl-BE" sz="1200"/>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r>
              <a:rPr lang="nl-BE" altLang="nl-BE" sz="5400" b="1">
                <a:solidFill>
                  <a:srgbClr val="0070C0"/>
                </a:solidFill>
              </a:rPr>
              <a:t>Zorgkrediet</a:t>
            </a:r>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endParaRPr lang="nl-BE" altLang="nl-BE" sz="1800" b="1" i="1">
              <a:solidFill>
                <a:srgbClr val="0070C0"/>
              </a:solidFill>
            </a:endParaRPr>
          </a:p>
        </p:txBody>
      </p:sp>
    </p:spTree>
    <p:extLst>
      <p:ext uri="{BB962C8B-B14F-4D97-AF65-F5344CB8AC3E}">
        <p14:creationId xmlns:p14="http://schemas.microsoft.com/office/powerpoint/2010/main" val="294226256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84675" name="Rectangle 2"/>
          <p:cNvSpPr>
            <a:spLocks noGrp="1" noChangeArrowheads="1"/>
          </p:cNvSpPr>
          <p:nvPr>
            <p:ph type="title" idx="4294967295"/>
          </p:nvPr>
        </p:nvSpPr>
        <p:spPr/>
        <p:txBody>
          <a:bodyPr/>
          <a:lstStyle/>
          <a:p>
            <a:pPr eaLnBrk="1" hangingPunct="1"/>
            <a:r>
              <a:rPr lang="nl-BE" altLang="nl-BE" smtClean="0"/>
              <a:t>Zorgkrediet</a:t>
            </a:r>
            <a:br>
              <a:rPr lang="nl-BE" altLang="nl-BE" smtClean="0"/>
            </a:br>
            <a:r>
              <a:rPr lang="nl-BE" altLang="nl-BE" sz="2000">
                <a:solidFill>
                  <a:srgbClr val="0070C0"/>
                </a:solidFill>
              </a:rPr>
              <a:t>Toepassingsgebied</a:t>
            </a:r>
            <a:endParaRPr lang="nl-NL" altLang="nl-BE" smtClean="0">
              <a:solidFill>
                <a:srgbClr val="0070C0"/>
              </a:solidFill>
            </a:endParaRPr>
          </a:p>
        </p:txBody>
      </p:sp>
      <p:sp>
        <p:nvSpPr>
          <p:cNvPr id="284676" name="Rectangle 3"/>
          <p:cNvSpPr>
            <a:spLocks noGrp="1" noChangeArrowheads="1"/>
          </p:cNvSpPr>
          <p:nvPr>
            <p:ph type="body" idx="4294967295"/>
          </p:nvPr>
        </p:nvSpPr>
        <p:spPr/>
        <p:txBody>
          <a:bodyPr/>
          <a:lstStyle/>
          <a:p>
            <a:pPr eaLnBrk="1" hangingPunct="1">
              <a:lnSpc>
                <a:spcPct val="90000"/>
              </a:lnSpc>
            </a:pPr>
            <a:r>
              <a:rPr lang="nl-BE" altLang="nl-BE" sz="2000"/>
              <a:t>Algemeen</a:t>
            </a:r>
          </a:p>
          <a:p>
            <a:pPr eaLnBrk="1" hangingPunct="1">
              <a:lnSpc>
                <a:spcPct val="90000"/>
              </a:lnSpc>
            </a:pPr>
            <a:endParaRPr lang="nl-BE" altLang="nl-BE" sz="2000"/>
          </a:p>
          <a:p>
            <a:pPr lvl="1" eaLnBrk="1" hangingPunct="1">
              <a:lnSpc>
                <a:spcPct val="90000"/>
              </a:lnSpc>
            </a:pPr>
            <a:r>
              <a:rPr lang="nl-BE" altLang="nl-BE" sz="1600"/>
              <a:t>Van toepassing op “Vlaams overheidspersoneel” (</a:t>
            </a:r>
            <a:r>
              <a:rPr lang="nl-BE" altLang="nl-BE" sz="1600" b="1"/>
              <a:t>&lt;&gt; LBO !</a:t>
            </a:r>
            <a:r>
              <a:rPr lang="nl-BE" altLang="nl-BE" sz="1600"/>
              <a:t>)</a:t>
            </a:r>
          </a:p>
          <a:p>
            <a:pPr lvl="2" eaLnBrk="1" hangingPunct="1">
              <a:lnSpc>
                <a:spcPct val="90000"/>
              </a:lnSpc>
            </a:pPr>
            <a:r>
              <a:rPr lang="nl-BE" altLang="nl-BE" sz="1300"/>
              <a:t>Ambtenaren Vlaamse overheid, personeelsleden van provincies en gemeenten, VRT, Maatschappij voor Vlaamse watervoorziening, het onderwijspersoneel…</a:t>
            </a:r>
          </a:p>
          <a:p>
            <a:pPr eaLnBrk="1" hangingPunct="1">
              <a:lnSpc>
                <a:spcPct val="90000"/>
              </a:lnSpc>
            </a:pPr>
            <a:endParaRPr lang="nl-BE" altLang="nl-BE" sz="2000"/>
          </a:p>
          <a:p>
            <a:pPr eaLnBrk="1" hangingPunct="1">
              <a:lnSpc>
                <a:spcPct val="90000"/>
              </a:lnSpc>
            </a:pPr>
            <a:r>
              <a:rPr lang="nl-BE" altLang="nl-BE" sz="2000"/>
              <a:t>Onderwijs</a:t>
            </a:r>
          </a:p>
          <a:p>
            <a:pPr eaLnBrk="1" hangingPunct="1">
              <a:lnSpc>
                <a:spcPct val="90000"/>
              </a:lnSpc>
            </a:pPr>
            <a:endParaRPr lang="nl-BE" altLang="nl-BE" sz="2000"/>
          </a:p>
          <a:p>
            <a:pPr lvl="1" eaLnBrk="1" hangingPunct="1">
              <a:lnSpc>
                <a:spcPct val="90000"/>
              </a:lnSpc>
            </a:pPr>
            <a:r>
              <a:rPr lang="nl-BE" altLang="nl-BE" sz="1600"/>
              <a:t>Personeelsleden die vallen onder de Decreten Rechtspositie van 27  maart 1991</a:t>
            </a:r>
          </a:p>
          <a:p>
            <a:pPr lvl="1" eaLnBrk="1" hangingPunct="1">
              <a:lnSpc>
                <a:spcPct val="90000"/>
              </a:lnSpc>
            </a:pPr>
            <a:r>
              <a:rPr lang="nl-BE" altLang="nl-BE" sz="1600"/>
              <a:t>Personeelsleden van de universiteiten en de hogescholen</a:t>
            </a:r>
          </a:p>
          <a:p>
            <a:pPr lvl="1" eaLnBrk="1" hangingPunct="1">
              <a:lnSpc>
                <a:spcPct val="90000"/>
              </a:lnSpc>
            </a:pPr>
            <a:r>
              <a:rPr lang="nl-BE" altLang="nl-BE" sz="1600"/>
              <a:t>Personeelsleden van de Centra voor Basiseducatie</a:t>
            </a:r>
            <a:endParaRPr lang="nl-BE" altLang="nl-BE" sz="1300"/>
          </a:p>
          <a:p>
            <a:pPr lvl="1" eaLnBrk="1" hangingPunct="1">
              <a:lnSpc>
                <a:spcPct val="90000"/>
              </a:lnSpc>
            </a:pPr>
            <a:r>
              <a:rPr lang="nl-BE" altLang="nl-BE" sz="1600"/>
              <a:t>Leden van de onderwijsinspectie en de inspectie van levensbeschouwelijke vakken</a:t>
            </a:r>
          </a:p>
          <a:p>
            <a:pPr lvl="1" eaLnBrk="1" hangingPunct="1">
              <a:lnSpc>
                <a:spcPct val="90000"/>
              </a:lnSpc>
            </a:pPr>
            <a:r>
              <a:rPr lang="nl-BE" altLang="nl-BE" sz="1600"/>
              <a:t>Ook de contractuele personeelsleden van het onderwijs vallen onder het zorgkrediet</a:t>
            </a:r>
          </a:p>
          <a:p>
            <a:pPr lvl="2" eaLnBrk="1" hangingPunct="1">
              <a:lnSpc>
                <a:spcPct val="90000"/>
              </a:lnSpc>
            </a:pPr>
            <a:r>
              <a:rPr lang="nl-BE" altLang="nl-BE" sz="1300"/>
              <a:t>Enkel personeelsleden die recht hebben op tijdskrediet vallen niet onder het zorgkrediet</a:t>
            </a:r>
          </a:p>
          <a:p>
            <a:pPr eaLnBrk="1" hangingPunct="1">
              <a:lnSpc>
                <a:spcPct val="90000"/>
              </a:lnSpc>
            </a:pPr>
            <a:endParaRPr lang="nl-BE" altLang="nl-BE" sz="2000"/>
          </a:p>
          <a:p>
            <a:pPr eaLnBrk="1" hangingPunct="1">
              <a:lnSpc>
                <a:spcPct val="90000"/>
              </a:lnSpc>
            </a:pPr>
            <a:endParaRPr lang="nl-BE" altLang="nl-BE" sz="1700"/>
          </a:p>
        </p:txBody>
      </p:sp>
    </p:spTree>
    <p:extLst>
      <p:ext uri="{BB962C8B-B14F-4D97-AF65-F5344CB8AC3E}">
        <p14:creationId xmlns:p14="http://schemas.microsoft.com/office/powerpoint/2010/main" val="394045823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86723" name="Rectangle 2"/>
          <p:cNvSpPr>
            <a:spLocks noGrp="1" noChangeArrowheads="1"/>
          </p:cNvSpPr>
          <p:nvPr>
            <p:ph type="title" idx="4294967295"/>
          </p:nvPr>
        </p:nvSpPr>
        <p:spPr/>
        <p:txBody>
          <a:bodyPr/>
          <a:lstStyle/>
          <a:p>
            <a:pPr eaLnBrk="1" hangingPunct="1"/>
            <a:r>
              <a:rPr lang="nl-BE" altLang="nl-BE" smtClean="0"/>
              <a:t>Zorgkrediet</a:t>
            </a:r>
            <a:br>
              <a:rPr lang="nl-BE" altLang="nl-BE" smtClean="0"/>
            </a:br>
            <a:r>
              <a:rPr lang="nl-BE" altLang="nl-BE" sz="2000">
                <a:solidFill>
                  <a:srgbClr val="0070C0"/>
                </a:solidFill>
              </a:rPr>
              <a:t>Recht of gunst?</a:t>
            </a:r>
            <a:endParaRPr lang="nl-NL" altLang="nl-BE" smtClean="0">
              <a:solidFill>
                <a:srgbClr val="0070C0"/>
              </a:solidFill>
            </a:endParaRPr>
          </a:p>
        </p:txBody>
      </p:sp>
      <p:sp>
        <p:nvSpPr>
          <p:cNvPr id="286724" name="Rectangle 3"/>
          <p:cNvSpPr>
            <a:spLocks noGrp="1" noChangeArrowheads="1"/>
          </p:cNvSpPr>
          <p:nvPr>
            <p:ph type="body" idx="4294967295"/>
          </p:nvPr>
        </p:nvSpPr>
        <p:spPr/>
        <p:txBody>
          <a:bodyPr/>
          <a:lstStyle/>
          <a:p>
            <a:pPr eaLnBrk="1" hangingPunct="1">
              <a:lnSpc>
                <a:spcPct val="90000"/>
              </a:lnSpc>
            </a:pPr>
            <a:r>
              <a:rPr lang="nl-BE" altLang="nl-BE" sz="2000"/>
              <a:t>Het zorgkrediet is een recht</a:t>
            </a:r>
          </a:p>
          <a:p>
            <a:pPr eaLnBrk="1" hangingPunct="1">
              <a:lnSpc>
                <a:spcPct val="90000"/>
              </a:lnSpc>
            </a:pPr>
            <a:r>
              <a:rPr lang="nl-BE" altLang="nl-BE" sz="2000"/>
              <a:t>Het centrumbestuur kan een zorgkrediet niet weigeren</a:t>
            </a:r>
            <a:endParaRPr lang="nl-BE" altLang="nl-BE" sz="1300"/>
          </a:p>
          <a:p>
            <a:pPr eaLnBrk="1" hangingPunct="1">
              <a:lnSpc>
                <a:spcPct val="90000"/>
              </a:lnSpc>
            </a:pPr>
            <a:endParaRPr lang="nl-BE" altLang="nl-BE" sz="2000"/>
          </a:p>
          <a:p>
            <a:pPr eaLnBrk="1" hangingPunct="1">
              <a:lnSpc>
                <a:spcPct val="90000"/>
              </a:lnSpc>
            </a:pPr>
            <a:endParaRPr lang="nl-BE" altLang="nl-BE" sz="1700"/>
          </a:p>
        </p:txBody>
      </p:sp>
    </p:spTree>
    <p:extLst>
      <p:ext uri="{BB962C8B-B14F-4D97-AF65-F5344CB8AC3E}">
        <p14:creationId xmlns:p14="http://schemas.microsoft.com/office/powerpoint/2010/main" val="107937632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88771" name="Rectangle 2"/>
          <p:cNvSpPr>
            <a:spLocks noGrp="1" noChangeArrowheads="1"/>
          </p:cNvSpPr>
          <p:nvPr>
            <p:ph type="title" idx="4294967295"/>
          </p:nvPr>
        </p:nvSpPr>
        <p:spPr/>
        <p:txBody>
          <a:bodyPr/>
          <a:lstStyle/>
          <a:p>
            <a:pPr eaLnBrk="1" hangingPunct="1"/>
            <a:r>
              <a:rPr lang="nl-BE" altLang="nl-BE" smtClean="0"/>
              <a:t>Zorgkrediet</a:t>
            </a:r>
            <a:br>
              <a:rPr lang="nl-BE" altLang="nl-BE" smtClean="0"/>
            </a:br>
            <a:r>
              <a:rPr lang="nl-BE" altLang="nl-BE" sz="2000">
                <a:solidFill>
                  <a:srgbClr val="0070C0"/>
                </a:solidFill>
              </a:rPr>
              <a:t>Motieven voor het opnemen van een zorgkrediet</a:t>
            </a:r>
            <a:endParaRPr lang="nl-NL" altLang="nl-BE" smtClean="0">
              <a:solidFill>
                <a:srgbClr val="0070C0"/>
              </a:solidFill>
            </a:endParaRPr>
          </a:p>
        </p:txBody>
      </p:sp>
      <p:sp>
        <p:nvSpPr>
          <p:cNvPr id="288772" name="Rectangle 3"/>
          <p:cNvSpPr>
            <a:spLocks noGrp="1" noChangeArrowheads="1"/>
          </p:cNvSpPr>
          <p:nvPr>
            <p:ph type="body" idx="4294967295"/>
          </p:nvPr>
        </p:nvSpPr>
        <p:spPr/>
        <p:txBody>
          <a:bodyPr/>
          <a:lstStyle/>
          <a:p>
            <a:pPr eaLnBrk="1" hangingPunct="1">
              <a:lnSpc>
                <a:spcPct val="90000"/>
              </a:lnSpc>
            </a:pPr>
            <a:r>
              <a:rPr lang="nl-BE" altLang="nl-BE" sz="2000" b="1" u="sng"/>
              <a:t>Motief 1:</a:t>
            </a:r>
            <a:r>
              <a:rPr lang="nl-BE" altLang="nl-BE" sz="2000" b="1"/>
              <a:t> </a:t>
            </a:r>
            <a:r>
              <a:rPr lang="nl-BE" altLang="nl-BE" sz="2000"/>
              <a:t>verzorging van een kind</a:t>
            </a:r>
          </a:p>
          <a:p>
            <a:pPr eaLnBrk="1" hangingPunct="1">
              <a:lnSpc>
                <a:spcPct val="90000"/>
              </a:lnSpc>
            </a:pPr>
            <a:endParaRPr lang="nl-BE" altLang="nl-BE" sz="2000"/>
          </a:p>
          <a:p>
            <a:pPr lvl="1" eaLnBrk="1" hangingPunct="1">
              <a:lnSpc>
                <a:spcPct val="90000"/>
              </a:lnSpc>
            </a:pPr>
            <a:r>
              <a:rPr lang="nl-BE" altLang="nl-BE" sz="1600"/>
              <a:t>Tot en met de leeftijd van 12 jaar (eindigt sowieso op de vooravond van de 13</a:t>
            </a:r>
            <a:r>
              <a:rPr lang="nl-BE" altLang="nl-BE" sz="1600" baseline="30000"/>
              <a:t>de</a:t>
            </a:r>
            <a:r>
              <a:rPr lang="nl-BE" altLang="nl-BE" sz="1600"/>
              <a:t> verjaardag van het kind) (</a:t>
            </a:r>
            <a:r>
              <a:rPr lang="nl-BE" altLang="nl-BE" sz="1600" b="1"/>
              <a:t>&gt;&lt; LBOOV !</a:t>
            </a:r>
            <a:r>
              <a:rPr lang="nl-BE" altLang="nl-BE" sz="1600"/>
              <a:t>)</a:t>
            </a:r>
          </a:p>
          <a:p>
            <a:pPr lvl="1" eaLnBrk="1" hangingPunct="1">
              <a:lnSpc>
                <a:spcPct val="90000"/>
              </a:lnSpc>
            </a:pPr>
            <a:r>
              <a:rPr lang="nl-BE" altLang="nl-BE" sz="1600"/>
              <a:t>Bij adoptie en pleegzorg: vanaf de inschrijving in het bevolkingsregister van de gemeente waar het personeelslid zijn domicilie heeft (adoptie) of een attest van pleegzorg</a:t>
            </a:r>
          </a:p>
          <a:p>
            <a:pPr lvl="1" eaLnBrk="1" hangingPunct="1">
              <a:lnSpc>
                <a:spcPct val="90000"/>
              </a:lnSpc>
            </a:pPr>
            <a:endParaRPr lang="nl-BE" altLang="nl-BE" sz="1600"/>
          </a:p>
          <a:p>
            <a:pPr lvl="1" eaLnBrk="1" hangingPunct="1">
              <a:lnSpc>
                <a:spcPct val="90000"/>
              </a:lnSpc>
            </a:pPr>
            <a:endParaRPr lang="nl-BE" altLang="nl-BE" sz="1600"/>
          </a:p>
          <a:p>
            <a:pPr eaLnBrk="1" hangingPunct="1">
              <a:lnSpc>
                <a:spcPct val="90000"/>
              </a:lnSpc>
            </a:pPr>
            <a:r>
              <a:rPr lang="nl-BE" altLang="nl-BE" sz="2000" b="1" u="sng"/>
              <a:t>Motief 2:</a:t>
            </a:r>
            <a:r>
              <a:rPr lang="nl-BE" altLang="nl-BE" sz="2000"/>
              <a:t> zorg voor een kind met een handicap</a:t>
            </a:r>
          </a:p>
          <a:p>
            <a:pPr eaLnBrk="1" hangingPunct="1">
              <a:lnSpc>
                <a:spcPct val="90000"/>
              </a:lnSpc>
            </a:pPr>
            <a:endParaRPr lang="nl-BE" altLang="nl-BE" sz="2000"/>
          </a:p>
          <a:p>
            <a:pPr lvl="1" eaLnBrk="1" hangingPunct="1">
              <a:lnSpc>
                <a:spcPct val="90000"/>
              </a:lnSpc>
            </a:pPr>
            <a:r>
              <a:rPr lang="nl-BE" altLang="nl-BE" sz="1600"/>
              <a:t>Beperking “tot 12 jaar” geldt hier niet – geen leeftijdsgrens (zie motief 1)</a:t>
            </a:r>
          </a:p>
          <a:p>
            <a:pPr lvl="1" eaLnBrk="1" hangingPunct="1">
              <a:lnSpc>
                <a:spcPct val="90000"/>
              </a:lnSpc>
            </a:pPr>
            <a:r>
              <a:rPr lang="nl-BE" altLang="nl-BE" sz="1600"/>
              <a:t>Specifieke definitie “gehandicapt kind”</a:t>
            </a:r>
          </a:p>
          <a:p>
            <a:pPr lvl="2" eaLnBrk="1" hangingPunct="1">
              <a:lnSpc>
                <a:spcPct val="90000"/>
              </a:lnSpc>
            </a:pPr>
            <a:r>
              <a:rPr lang="nl-BE" altLang="nl-BE" sz="1300"/>
              <a:t>Zie </a:t>
            </a:r>
            <a:r>
              <a:rPr lang="nl-BE" altLang="nl-BE" sz="1300">
                <a:solidFill>
                  <a:srgbClr val="FD1E07"/>
                </a:solidFill>
                <a:hlinkClick r:id="rId3"/>
              </a:rPr>
              <a:t>omzendbrief zorgkrediet</a:t>
            </a:r>
            <a:endParaRPr lang="nl-BE" altLang="nl-BE" sz="1300">
              <a:solidFill>
                <a:srgbClr val="FD1E07"/>
              </a:solidFill>
            </a:endParaRPr>
          </a:p>
          <a:p>
            <a:pPr eaLnBrk="1" hangingPunct="1">
              <a:lnSpc>
                <a:spcPct val="90000"/>
              </a:lnSpc>
            </a:pPr>
            <a:endParaRPr lang="nl-BE" altLang="nl-BE" sz="2000"/>
          </a:p>
          <a:p>
            <a:pPr lvl="1" eaLnBrk="1" hangingPunct="1">
              <a:lnSpc>
                <a:spcPct val="90000"/>
              </a:lnSpc>
            </a:pPr>
            <a:endParaRPr lang="nl-BE" altLang="nl-BE" sz="1600"/>
          </a:p>
          <a:p>
            <a:pPr lvl="1" eaLnBrk="1" hangingPunct="1">
              <a:lnSpc>
                <a:spcPct val="90000"/>
              </a:lnSpc>
            </a:pPr>
            <a:endParaRPr lang="nl-BE" altLang="nl-BE" sz="1600"/>
          </a:p>
          <a:p>
            <a:pPr eaLnBrk="1" hangingPunct="1">
              <a:lnSpc>
                <a:spcPct val="90000"/>
              </a:lnSpc>
            </a:pPr>
            <a:endParaRPr lang="nl-BE" altLang="nl-BE" sz="1300"/>
          </a:p>
          <a:p>
            <a:pPr eaLnBrk="1" hangingPunct="1">
              <a:lnSpc>
                <a:spcPct val="90000"/>
              </a:lnSpc>
            </a:pPr>
            <a:endParaRPr lang="nl-BE" altLang="nl-BE" sz="2000"/>
          </a:p>
          <a:p>
            <a:pPr eaLnBrk="1" hangingPunct="1">
              <a:lnSpc>
                <a:spcPct val="90000"/>
              </a:lnSpc>
            </a:pPr>
            <a:endParaRPr lang="nl-BE" altLang="nl-BE" sz="1700"/>
          </a:p>
        </p:txBody>
      </p:sp>
    </p:spTree>
    <p:extLst>
      <p:ext uri="{BB962C8B-B14F-4D97-AF65-F5344CB8AC3E}">
        <p14:creationId xmlns:p14="http://schemas.microsoft.com/office/powerpoint/2010/main" val="418056063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90819" name="Rectangle 2"/>
          <p:cNvSpPr>
            <a:spLocks noGrp="1" noChangeArrowheads="1"/>
          </p:cNvSpPr>
          <p:nvPr>
            <p:ph type="title" idx="4294967295"/>
          </p:nvPr>
        </p:nvSpPr>
        <p:spPr/>
        <p:txBody>
          <a:bodyPr/>
          <a:lstStyle/>
          <a:p>
            <a:pPr eaLnBrk="1" hangingPunct="1"/>
            <a:r>
              <a:rPr lang="nl-BE" altLang="nl-BE" smtClean="0"/>
              <a:t/>
            </a:r>
            <a:br>
              <a:rPr lang="nl-BE" altLang="nl-BE" smtClean="0"/>
            </a:br>
            <a:r>
              <a:rPr lang="nl-BE" altLang="nl-BE" smtClean="0"/>
              <a:t>Zorgkrediet</a:t>
            </a:r>
            <a:br>
              <a:rPr lang="nl-BE" altLang="nl-BE" smtClean="0"/>
            </a:br>
            <a:r>
              <a:rPr lang="nl-BE" altLang="nl-BE" sz="2000">
                <a:solidFill>
                  <a:srgbClr val="0070C0"/>
                </a:solidFill>
              </a:rPr>
              <a:t>Motieven voor het opnemen van een zorgkrediet</a:t>
            </a:r>
            <a:endParaRPr lang="nl-NL" altLang="nl-BE" smtClean="0">
              <a:solidFill>
                <a:srgbClr val="0070C0"/>
              </a:solidFill>
            </a:endParaRPr>
          </a:p>
        </p:txBody>
      </p:sp>
      <p:sp>
        <p:nvSpPr>
          <p:cNvPr id="15364" name="Rectangle 3"/>
          <p:cNvSpPr>
            <a:spLocks noGrp="1" noChangeArrowheads="1"/>
          </p:cNvSpPr>
          <p:nvPr>
            <p:ph type="body" idx="4294967295"/>
          </p:nvPr>
        </p:nvSpPr>
        <p:spPr/>
        <p:txBody>
          <a:bodyPr/>
          <a:lstStyle/>
          <a:p>
            <a:pPr eaLnBrk="1" hangingPunct="1">
              <a:lnSpc>
                <a:spcPct val="90000"/>
              </a:lnSpc>
              <a:defRPr/>
            </a:pPr>
            <a:endParaRPr lang="nl-BE" altLang="nl-BE" sz="2000" b="1" u="sng" dirty="0"/>
          </a:p>
          <a:p>
            <a:pPr eaLnBrk="1" hangingPunct="1">
              <a:lnSpc>
                <a:spcPct val="90000"/>
              </a:lnSpc>
              <a:defRPr/>
            </a:pPr>
            <a:r>
              <a:rPr lang="nl-BE" altLang="nl-BE" sz="2000" b="1" u="sng" dirty="0"/>
              <a:t>Motief 3:</a:t>
            </a:r>
            <a:r>
              <a:rPr lang="nl-BE" altLang="nl-BE" sz="2000" dirty="0"/>
              <a:t> bijstand en verzorging aan een zwaar ziek gezins- of familielid</a:t>
            </a:r>
          </a:p>
          <a:p>
            <a:pPr eaLnBrk="1" hangingPunct="1">
              <a:lnSpc>
                <a:spcPct val="90000"/>
              </a:lnSpc>
              <a:defRPr/>
            </a:pPr>
            <a:endParaRPr lang="nl-BE" altLang="nl-BE" sz="2000" dirty="0"/>
          </a:p>
          <a:p>
            <a:pPr lvl="1" eaLnBrk="1" hangingPunct="1">
              <a:lnSpc>
                <a:spcPct val="90000"/>
              </a:lnSpc>
              <a:defRPr/>
            </a:pPr>
            <a:r>
              <a:rPr lang="nl-BE" altLang="nl-BE" sz="1600" i="1" dirty="0"/>
              <a:t>Gezinslid:</a:t>
            </a:r>
            <a:r>
              <a:rPr lang="nl-BE" altLang="nl-BE" sz="1600" dirty="0"/>
              <a:t> elke persoon die samenwoont met het personeelslid</a:t>
            </a:r>
          </a:p>
          <a:p>
            <a:pPr lvl="1" eaLnBrk="1" hangingPunct="1">
              <a:lnSpc>
                <a:spcPct val="90000"/>
              </a:lnSpc>
              <a:defRPr/>
            </a:pPr>
            <a:r>
              <a:rPr lang="nl-BE" altLang="nl-BE" sz="1600" i="1" dirty="0"/>
              <a:t>Familielid:</a:t>
            </a:r>
            <a:r>
              <a:rPr lang="nl-BE" altLang="nl-BE" sz="1600" dirty="0"/>
              <a:t> zowel de bloed- en aanverwanten tot de tweede graad van het personeelslid en de bloed- en aanverwanten tot de tweede graad van de persoon met wie het personeelslid gehuwd is of wettelijk samenwonend</a:t>
            </a:r>
          </a:p>
          <a:p>
            <a:pPr lvl="1" eaLnBrk="1" hangingPunct="1">
              <a:lnSpc>
                <a:spcPct val="90000"/>
              </a:lnSpc>
              <a:defRPr/>
            </a:pPr>
            <a:r>
              <a:rPr lang="nl-BE" altLang="nl-BE" sz="1600" i="1" dirty="0"/>
              <a:t>Zware ziekte: </a:t>
            </a:r>
            <a:r>
              <a:rPr lang="nl-BE" altLang="nl-BE" sz="1600" dirty="0"/>
              <a:t>elke ziekte of medische ingreep die door de behandelende arts als dusdanig wordt beschouwd en waarbij de arts oordeelt dat elke vorm van sociale, familiale of emotionele bijstand of verzorging noodzakelijk is.</a:t>
            </a:r>
          </a:p>
          <a:p>
            <a:pPr lvl="1" eaLnBrk="1" hangingPunct="1">
              <a:lnSpc>
                <a:spcPct val="90000"/>
              </a:lnSpc>
              <a:defRPr/>
            </a:pPr>
            <a:endParaRPr lang="nl-BE" altLang="nl-BE" sz="1600" dirty="0"/>
          </a:p>
          <a:p>
            <a:pPr eaLnBrk="1" hangingPunct="1">
              <a:lnSpc>
                <a:spcPct val="90000"/>
              </a:lnSpc>
              <a:defRPr/>
            </a:pPr>
            <a:r>
              <a:rPr lang="nl-BE" altLang="nl-BE" sz="2000" b="1" u="sng" dirty="0"/>
              <a:t>Motief 4:</a:t>
            </a:r>
            <a:r>
              <a:rPr lang="nl-BE" altLang="nl-BE" sz="2000" b="1" dirty="0"/>
              <a:t> </a:t>
            </a:r>
            <a:r>
              <a:rPr lang="nl-BE" altLang="nl-BE" sz="2000" dirty="0"/>
              <a:t>palliatieve verzorging</a:t>
            </a:r>
          </a:p>
          <a:p>
            <a:pPr eaLnBrk="1" hangingPunct="1">
              <a:lnSpc>
                <a:spcPct val="90000"/>
              </a:lnSpc>
              <a:defRPr/>
            </a:pPr>
            <a:endParaRPr lang="nl-BE" altLang="nl-BE" sz="2000" dirty="0"/>
          </a:p>
          <a:p>
            <a:pPr lvl="1" eaLnBrk="1" hangingPunct="1">
              <a:lnSpc>
                <a:spcPct val="90000"/>
              </a:lnSpc>
              <a:defRPr/>
            </a:pPr>
            <a:r>
              <a:rPr lang="nl-BE" altLang="nl-BE" sz="1600" dirty="0"/>
              <a:t>Voor verzorging van een persoon die lijdt aan een ongeneeslijke ziekte en die zich in een terminale fase bevindt</a:t>
            </a:r>
          </a:p>
          <a:p>
            <a:pPr lvl="1" eaLnBrk="1" hangingPunct="1">
              <a:lnSpc>
                <a:spcPct val="90000"/>
              </a:lnSpc>
              <a:defRPr/>
            </a:pPr>
            <a:r>
              <a:rPr lang="nl-BE" altLang="nl-BE" sz="1600" dirty="0"/>
              <a:t>Hoeft niet noodzakelijk een familie- of gezinslid te zijn.</a:t>
            </a:r>
          </a:p>
          <a:p>
            <a:pPr marL="0" indent="-4763" eaLnBrk="1" hangingPunct="1">
              <a:lnSpc>
                <a:spcPct val="90000"/>
              </a:lnSpc>
              <a:buNone/>
              <a:defRPr/>
            </a:pPr>
            <a:endParaRPr lang="nl-BE" altLang="nl-BE" sz="1600" dirty="0"/>
          </a:p>
          <a:p>
            <a:pPr lvl="1" eaLnBrk="1" hangingPunct="1">
              <a:lnSpc>
                <a:spcPct val="90000"/>
              </a:lnSpc>
              <a:defRPr/>
            </a:pPr>
            <a:endParaRPr lang="nl-BE" altLang="nl-BE" sz="1600" dirty="0"/>
          </a:p>
          <a:p>
            <a:pPr lvl="1" eaLnBrk="1" hangingPunct="1">
              <a:lnSpc>
                <a:spcPct val="90000"/>
              </a:lnSpc>
              <a:defRPr/>
            </a:pPr>
            <a:endParaRPr lang="nl-BE" altLang="nl-BE" sz="1600" dirty="0"/>
          </a:p>
          <a:p>
            <a:pPr eaLnBrk="1" hangingPunct="1">
              <a:lnSpc>
                <a:spcPct val="90000"/>
              </a:lnSpc>
              <a:defRPr/>
            </a:pPr>
            <a:endParaRPr lang="nl-BE" altLang="nl-BE" sz="13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50980228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92867" name="Rectangle 2"/>
          <p:cNvSpPr>
            <a:spLocks noGrp="1" noChangeArrowheads="1"/>
          </p:cNvSpPr>
          <p:nvPr>
            <p:ph type="title" idx="4294967295"/>
          </p:nvPr>
        </p:nvSpPr>
        <p:spPr/>
        <p:txBody>
          <a:bodyPr/>
          <a:lstStyle/>
          <a:p>
            <a:pPr eaLnBrk="1" hangingPunct="1"/>
            <a:r>
              <a:rPr lang="nl-BE" altLang="nl-BE" smtClean="0"/>
              <a:t>Zorgkrediet</a:t>
            </a:r>
            <a:br>
              <a:rPr lang="nl-BE" altLang="nl-BE" smtClean="0"/>
            </a:br>
            <a:r>
              <a:rPr lang="nl-BE" altLang="nl-BE" sz="2000">
                <a:solidFill>
                  <a:srgbClr val="0070C0"/>
                </a:solidFill>
              </a:rPr>
              <a:t>Motieven voor het opnemen van een zorgkrediet</a:t>
            </a:r>
            <a:endParaRPr lang="nl-NL" altLang="nl-BE" smtClean="0">
              <a:solidFill>
                <a:srgbClr val="0070C0"/>
              </a:solidFill>
            </a:endParaRPr>
          </a:p>
        </p:txBody>
      </p:sp>
      <p:sp>
        <p:nvSpPr>
          <p:cNvPr id="292868" name="Rectangle 3"/>
          <p:cNvSpPr>
            <a:spLocks noGrp="1" noChangeArrowheads="1"/>
          </p:cNvSpPr>
          <p:nvPr>
            <p:ph type="body" idx="4294967295"/>
          </p:nvPr>
        </p:nvSpPr>
        <p:spPr/>
        <p:txBody>
          <a:bodyPr/>
          <a:lstStyle/>
          <a:p>
            <a:pPr eaLnBrk="1" hangingPunct="1">
              <a:lnSpc>
                <a:spcPct val="90000"/>
              </a:lnSpc>
            </a:pPr>
            <a:endParaRPr lang="nl-BE" altLang="nl-BE" sz="2000" b="1" u="sng"/>
          </a:p>
          <a:p>
            <a:pPr eaLnBrk="1" hangingPunct="1">
              <a:lnSpc>
                <a:spcPct val="90000"/>
              </a:lnSpc>
            </a:pPr>
            <a:r>
              <a:rPr lang="nl-BE" altLang="nl-BE" sz="2000" b="1" u="sng"/>
              <a:t>Motief 5:</a:t>
            </a:r>
            <a:r>
              <a:rPr lang="nl-BE" altLang="nl-BE" sz="2000"/>
              <a:t> volgen van een opleiding</a:t>
            </a:r>
          </a:p>
          <a:p>
            <a:pPr eaLnBrk="1" hangingPunct="1">
              <a:lnSpc>
                <a:spcPct val="90000"/>
              </a:lnSpc>
            </a:pPr>
            <a:endParaRPr lang="nl-BE" altLang="nl-BE" sz="2000"/>
          </a:p>
          <a:p>
            <a:pPr lvl="1" eaLnBrk="1" hangingPunct="1">
              <a:lnSpc>
                <a:spcPct val="90000"/>
              </a:lnSpc>
            </a:pPr>
            <a:r>
              <a:rPr lang="nl-BE" altLang="nl-BE" sz="1600"/>
              <a:t>Elke vorm van onderwijs en opleiding die georganiseerd, gefinancierd, gesubsidieerd of erkend wordt door de Vlaamse overheid, waarvan het programma minimaal 120 contacturen of negen studiepunten op jaarbasis omvat,</a:t>
            </a:r>
          </a:p>
          <a:p>
            <a:pPr lvl="1" eaLnBrk="1" hangingPunct="1">
              <a:lnSpc>
                <a:spcPct val="90000"/>
              </a:lnSpc>
            </a:pPr>
            <a:r>
              <a:rPr lang="nl-BE" altLang="nl-BE" sz="1600"/>
              <a:t>Elke opleiding die georganiseerd wordt door een opleidingsverstrekker die erkend is krachtens het besluit van de Vlaamse regering van 18 juli 2003 betreffende de opleidingscheques voor werknemers of het besluit van de Vlaamse Regering van 19 december 2008 tot toekenning van steun aan kleine en middelgrote ondernemingen voor ondernemerschapsbevorderende diensten, waarvan het programma minimaal 120 contacturen of negen studiepunten op jaarbasis omvat</a:t>
            </a:r>
          </a:p>
          <a:p>
            <a:pPr lvl="1" eaLnBrk="1" hangingPunct="1">
              <a:lnSpc>
                <a:spcPct val="90000"/>
              </a:lnSpc>
            </a:pPr>
            <a:endParaRPr lang="nl-BE" altLang="nl-BE" sz="1600"/>
          </a:p>
          <a:p>
            <a:pPr lvl="1" eaLnBrk="1" hangingPunct="1">
              <a:lnSpc>
                <a:spcPct val="90000"/>
              </a:lnSpc>
            </a:pPr>
            <a:endParaRPr lang="nl-BE" altLang="nl-BE" sz="1600"/>
          </a:p>
          <a:p>
            <a:pPr eaLnBrk="1" hangingPunct="1">
              <a:lnSpc>
                <a:spcPct val="90000"/>
              </a:lnSpc>
            </a:pPr>
            <a:endParaRPr lang="nl-BE" altLang="nl-BE" sz="1300"/>
          </a:p>
          <a:p>
            <a:pPr eaLnBrk="1" hangingPunct="1">
              <a:lnSpc>
                <a:spcPct val="90000"/>
              </a:lnSpc>
            </a:pPr>
            <a:endParaRPr lang="nl-BE" altLang="nl-BE" sz="2000"/>
          </a:p>
          <a:p>
            <a:pPr eaLnBrk="1" hangingPunct="1">
              <a:lnSpc>
                <a:spcPct val="90000"/>
              </a:lnSpc>
            </a:pPr>
            <a:endParaRPr lang="nl-BE" altLang="nl-BE" sz="1700"/>
          </a:p>
        </p:txBody>
      </p:sp>
    </p:spTree>
    <p:extLst>
      <p:ext uri="{BB962C8B-B14F-4D97-AF65-F5344CB8AC3E}">
        <p14:creationId xmlns:p14="http://schemas.microsoft.com/office/powerpoint/2010/main" val="4114494583"/>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94915" name="Rectangle 2"/>
          <p:cNvSpPr>
            <a:spLocks noGrp="1" noChangeArrowheads="1"/>
          </p:cNvSpPr>
          <p:nvPr>
            <p:ph type="title" idx="4294967295"/>
          </p:nvPr>
        </p:nvSpPr>
        <p:spPr/>
        <p:txBody>
          <a:bodyPr/>
          <a:lstStyle/>
          <a:p>
            <a:pPr eaLnBrk="1" hangingPunct="1"/>
            <a:r>
              <a:rPr lang="nl-BE" altLang="nl-BE" smtClean="0"/>
              <a:t>Zorgkrediet</a:t>
            </a:r>
            <a:br>
              <a:rPr lang="nl-BE" altLang="nl-BE" smtClean="0"/>
            </a:br>
            <a:r>
              <a:rPr lang="nl-BE" altLang="nl-BE" sz="2000">
                <a:solidFill>
                  <a:srgbClr val="0070C0"/>
                </a:solidFill>
              </a:rPr>
              <a:t>Volume van het zorgkrediet</a:t>
            </a:r>
            <a:endParaRPr lang="nl-NL" altLang="nl-BE" smtClean="0">
              <a:solidFill>
                <a:srgbClr val="0070C0"/>
              </a:solidFill>
            </a:endParaRPr>
          </a:p>
        </p:txBody>
      </p:sp>
      <p:sp>
        <p:nvSpPr>
          <p:cNvPr id="294916" name="Rectangle 3"/>
          <p:cNvSpPr>
            <a:spLocks noGrp="1" noChangeArrowheads="1"/>
          </p:cNvSpPr>
          <p:nvPr>
            <p:ph type="body" idx="4294967295"/>
          </p:nvPr>
        </p:nvSpPr>
        <p:spPr/>
        <p:txBody>
          <a:bodyPr/>
          <a:lstStyle/>
          <a:p>
            <a:pPr eaLnBrk="1" hangingPunct="1">
              <a:lnSpc>
                <a:spcPct val="90000"/>
              </a:lnSpc>
            </a:pPr>
            <a:r>
              <a:rPr lang="nl-BE" altLang="nl-BE" sz="2000"/>
              <a:t>Voltijds</a:t>
            </a:r>
          </a:p>
          <a:p>
            <a:pPr lvl="1" eaLnBrk="1" hangingPunct="1">
              <a:lnSpc>
                <a:spcPct val="90000"/>
              </a:lnSpc>
            </a:pPr>
            <a:r>
              <a:rPr lang="nl-BE" altLang="nl-BE" sz="1600"/>
              <a:t>= alle arbeidsprestaties die onder het toepassingsgebied van het BVR vallen</a:t>
            </a:r>
          </a:p>
          <a:p>
            <a:pPr lvl="1" eaLnBrk="1" hangingPunct="1">
              <a:lnSpc>
                <a:spcPct val="90000"/>
              </a:lnSpc>
            </a:pPr>
            <a:r>
              <a:rPr lang="nl-BE" altLang="nl-BE" sz="1600"/>
              <a:t>Halftijdse aanstelling op vooravond is niet vereist (// LBO)</a:t>
            </a:r>
          </a:p>
          <a:p>
            <a:pPr eaLnBrk="1" hangingPunct="1">
              <a:lnSpc>
                <a:spcPct val="90000"/>
              </a:lnSpc>
            </a:pPr>
            <a:endParaRPr lang="nl-BE" altLang="nl-BE" sz="2000"/>
          </a:p>
          <a:p>
            <a:pPr eaLnBrk="1" hangingPunct="1">
              <a:lnSpc>
                <a:spcPct val="90000"/>
              </a:lnSpc>
            </a:pPr>
            <a:r>
              <a:rPr lang="nl-BE" altLang="nl-BE" sz="2000"/>
              <a:t>Halftijds</a:t>
            </a:r>
          </a:p>
          <a:p>
            <a:pPr lvl="1" eaLnBrk="1" hangingPunct="1">
              <a:lnSpc>
                <a:spcPct val="90000"/>
              </a:lnSpc>
            </a:pPr>
            <a:r>
              <a:rPr lang="nl-BE" altLang="nl-BE" sz="1600"/>
              <a:t>= nog een betrekking uitoefenen die samen de helft van het aantal prestatie-eenheden of prestaties omvat van een voltijdse betrekking</a:t>
            </a:r>
          </a:p>
          <a:p>
            <a:pPr lvl="1" eaLnBrk="1" hangingPunct="1">
              <a:lnSpc>
                <a:spcPct val="90000"/>
              </a:lnSpc>
            </a:pPr>
            <a:r>
              <a:rPr lang="nl-BE" altLang="nl-BE" sz="1600"/>
              <a:t>Afgerond naar de hogere eenheid</a:t>
            </a:r>
          </a:p>
          <a:p>
            <a:pPr lvl="1" eaLnBrk="1" hangingPunct="1">
              <a:lnSpc>
                <a:spcPct val="90000"/>
              </a:lnSpc>
            </a:pPr>
            <a:r>
              <a:rPr lang="nl-BE" altLang="nl-BE" sz="1600"/>
              <a:t>Voorwaarde: aanstelling van minstens halftijdse betrekking + 1u (// LBO)</a:t>
            </a:r>
          </a:p>
          <a:p>
            <a:pPr eaLnBrk="1" hangingPunct="1">
              <a:lnSpc>
                <a:spcPct val="90000"/>
              </a:lnSpc>
            </a:pPr>
            <a:endParaRPr lang="nl-BE" altLang="nl-BE" sz="2000"/>
          </a:p>
          <a:p>
            <a:pPr eaLnBrk="1" hangingPunct="1">
              <a:lnSpc>
                <a:spcPct val="90000"/>
              </a:lnSpc>
            </a:pPr>
            <a:r>
              <a:rPr lang="nl-BE" altLang="nl-BE" sz="2000"/>
              <a:t>Met een vijfde</a:t>
            </a:r>
          </a:p>
          <a:p>
            <a:pPr lvl="1" eaLnBrk="1" hangingPunct="1">
              <a:lnSpc>
                <a:spcPct val="90000"/>
              </a:lnSpc>
            </a:pPr>
            <a:r>
              <a:rPr lang="nl-BE" altLang="nl-BE" sz="1600"/>
              <a:t>= nog een betrekking uitoefenen die samen vier vijfden van het aantal prestatie-eenheden of prestaties omvat van een voltijdse betrekking</a:t>
            </a:r>
          </a:p>
          <a:p>
            <a:pPr lvl="1" eaLnBrk="1" hangingPunct="1">
              <a:lnSpc>
                <a:spcPct val="90000"/>
              </a:lnSpc>
            </a:pPr>
            <a:r>
              <a:rPr lang="nl-BE" altLang="nl-BE" sz="1600" b="1"/>
              <a:t>Moet voltijds aangesteld zijn (// LBO)</a:t>
            </a:r>
          </a:p>
          <a:p>
            <a:pPr lvl="1" eaLnBrk="1" hangingPunct="1">
              <a:lnSpc>
                <a:spcPct val="90000"/>
              </a:lnSpc>
            </a:pPr>
            <a:r>
              <a:rPr lang="nl-BE" altLang="nl-BE" sz="1600"/>
              <a:t>Afgerond naar de hogere eenheid</a:t>
            </a:r>
          </a:p>
          <a:p>
            <a:pPr lvl="1" eaLnBrk="1" hangingPunct="1">
              <a:lnSpc>
                <a:spcPct val="90000"/>
              </a:lnSpc>
            </a:pPr>
            <a:endParaRPr lang="nl-BE" altLang="nl-BE" sz="1600"/>
          </a:p>
          <a:p>
            <a:pPr lvl="1" eaLnBrk="1" hangingPunct="1">
              <a:lnSpc>
                <a:spcPct val="90000"/>
              </a:lnSpc>
            </a:pPr>
            <a:endParaRPr lang="nl-BE" altLang="nl-BE" sz="1600"/>
          </a:p>
          <a:p>
            <a:pPr eaLnBrk="1" hangingPunct="1">
              <a:lnSpc>
                <a:spcPct val="90000"/>
              </a:lnSpc>
            </a:pPr>
            <a:endParaRPr lang="nl-BE" altLang="nl-BE" sz="2000"/>
          </a:p>
          <a:p>
            <a:pPr eaLnBrk="1" hangingPunct="1">
              <a:lnSpc>
                <a:spcPct val="90000"/>
              </a:lnSpc>
            </a:pPr>
            <a:endParaRPr lang="nl-BE" altLang="nl-BE" sz="2000"/>
          </a:p>
          <a:p>
            <a:pPr lvl="1" eaLnBrk="1" hangingPunct="1">
              <a:lnSpc>
                <a:spcPct val="90000"/>
              </a:lnSpc>
            </a:pPr>
            <a:endParaRPr lang="nl-BE" altLang="nl-BE" sz="1200"/>
          </a:p>
          <a:p>
            <a:pPr lvl="1" eaLnBrk="1" hangingPunct="1">
              <a:lnSpc>
                <a:spcPct val="90000"/>
              </a:lnSpc>
            </a:pPr>
            <a:endParaRPr lang="nl-BE" altLang="nl-BE" sz="1600"/>
          </a:p>
          <a:p>
            <a:pPr lvl="1" eaLnBrk="1" hangingPunct="1">
              <a:lnSpc>
                <a:spcPct val="90000"/>
              </a:lnSpc>
            </a:pPr>
            <a:endParaRPr lang="nl-BE" altLang="nl-BE" sz="1600"/>
          </a:p>
          <a:p>
            <a:pPr eaLnBrk="1" hangingPunct="1">
              <a:lnSpc>
                <a:spcPct val="90000"/>
              </a:lnSpc>
            </a:pPr>
            <a:endParaRPr lang="nl-BE" altLang="nl-BE" sz="1300"/>
          </a:p>
          <a:p>
            <a:pPr eaLnBrk="1" hangingPunct="1">
              <a:lnSpc>
                <a:spcPct val="90000"/>
              </a:lnSpc>
            </a:pPr>
            <a:endParaRPr lang="nl-BE" altLang="nl-BE" sz="2000"/>
          </a:p>
          <a:p>
            <a:pPr eaLnBrk="1" hangingPunct="1">
              <a:lnSpc>
                <a:spcPct val="90000"/>
              </a:lnSpc>
            </a:pPr>
            <a:endParaRPr lang="nl-BE" altLang="nl-BE" sz="1700"/>
          </a:p>
        </p:txBody>
      </p:sp>
    </p:spTree>
    <p:extLst>
      <p:ext uri="{BB962C8B-B14F-4D97-AF65-F5344CB8AC3E}">
        <p14:creationId xmlns:p14="http://schemas.microsoft.com/office/powerpoint/2010/main" val="176574763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96963" name="Rectangle 2"/>
          <p:cNvSpPr>
            <a:spLocks noGrp="1" noChangeArrowheads="1"/>
          </p:cNvSpPr>
          <p:nvPr>
            <p:ph type="title" idx="4294967295"/>
          </p:nvPr>
        </p:nvSpPr>
        <p:spPr/>
        <p:txBody>
          <a:bodyPr/>
          <a:lstStyle/>
          <a:p>
            <a:pPr eaLnBrk="1" hangingPunct="1"/>
            <a:r>
              <a:rPr lang="nl-BE" altLang="nl-BE" smtClean="0"/>
              <a:t>Zorgkrediet</a:t>
            </a:r>
            <a:br>
              <a:rPr lang="nl-BE" altLang="nl-BE" smtClean="0"/>
            </a:br>
            <a:r>
              <a:rPr lang="nl-BE" altLang="nl-BE" sz="2000">
                <a:solidFill>
                  <a:srgbClr val="0070C0"/>
                </a:solidFill>
              </a:rPr>
              <a:t>Volume van het zorgkrediet</a:t>
            </a:r>
            <a:endParaRPr lang="nl-NL" altLang="nl-BE" smtClean="0">
              <a:solidFill>
                <a:srgbClr val="0070C0"/>
              </a:solidFill>
            </a:endParaRPr>
          </a:p>
        </p:txBody>
      </p:sp>
      <p:sp>
        <p:nvSpPr>
          <p:cNvPr id="10245" name="Rectangle 3"/>
          <p:cNvSpPr>
            <a:spLocks noGrp="1" noChangeArrowheads="1"/>
          </p:cNvSpPr>
          <p:nvPr>
            <p:ph type="body" idx="4294967295"/>
          </p:nvPr>
        </p:nvSpPr>
        <p:spPr>
          <a:xfrm>
            <a:off x="1981200" y="1273176"/>
            <a:ext cx="8229600" cy="4752975"/>
          </a:xfrm>
        </p:spPr>
        <p:txBody>
          <a:bodyPr/>
          <a:lstStyle/>
          <a:p>
            <a:pPr eaLnBrk="1" hangingPunct="1">
              <a:lnSpc>
                <a:spcPct val="90000"/>
              </a:lnSpc>
              <a:defRPr/>
            </a:pPr>
            <a:r>
              <a:rPr lang="nl-BE" sz="2000" dirty="0"/>
              <a:t>Een beperkt aantal verlofstelsels wordt beschouwd als ‘effectief presteren’</a:t>
            </a:r>
          </a:p>
          <a:p>
            <a:pPr lvl="1" eaLnBrk="1" hangingPunct="1">
              <a:lnSpc>
                <a:spcPct val="90000"/>
              </a:lnSpc>
              <a:defRPr/>
            </a:pPr>
            <a:r>
              <a:rPr lang="nl-BE" sz="1600" dirty="0"/>
              <a:t>Vb. verlof wegens (bijzondere) opdracht</a:t>
            </a:r>
          </a:p>
          <a:p>
            <a:pPr eaLnBrk="1" hangingPunct="1">
              <a:lnSpc>
                <a:spcPct val="90000"/>
              </a:lnSpc>
              <a:defRPr/>
            </a:pPr>
            <a:endParaRPr lang="nl-BE" sz="1000" dirty="0"/>
          </a:p>
          <a:p>
            <a:pPr eaLnBrk="1" hangingPunct="1">
              <a:lnSpc>
                <a:spcPct val="90000"/>
              </a:lnSpc>
              <a:defRPr/>
            </a:pPr>
            <a:r>
              <a:rPr lang="nl-BE" sz="2000" dirty="0"/>
              <a:t>Een aantal dienstonderbrekingen kan gecombineerd worden met een zorgkrediet en maken geen einde aan het zorgkrediet</a:t>
            </a:r>
          </a:p>
          <a:p>
            <a:pPr lvl="1" eaLnBrk="1" hangingPunct="1">
              <a:lnSpc>
                <a:spcPct val="90000"/>
              </a:lnSpc>
              <a:defRPr/>
            </a:pPr>
            <a:r>
              <a:rPr lang="nl-BE" sz="1600" dirty="0"/>
              <a:t>Verlof wegens overmacht</a:t>
            </a:r>
          </a:p>
          <a:p>
            <a:pPr lvl="1" eaLnBrk="1" hangingPunct="1">
              <a:lnSpc>
                <a:spcPct val="90000"/>
              </a:lnSpc>
              <a:defRPr/>
            </a:pPr>
            <a:r>
              <a:rPr lang="nl-BE" sz="1600" dirty="0"/>
              <a:t>Staking</a:t>
            </a:r>
          </a:p>
          <a:p>
            <a:pPr lvl="1" eaLnBrk="1" hangingPunct="1">
              <a:lnSpc>
                <a:spcPct val="90000"/>
              </a:lnSpc>
              <a:defRPr/>
            </a:pPr>
            <a:r>
              <a:rPr lang="nl-BE" sz="1600" dirty="0"/>
              <a:t>Ziekteverlof</a:t>
            </a:r>
          </a:p>
          <a:p>
            <a:pPr lvl="1" eaLnBrk="1" hangingPunct="1">
              <a:lnSpc>
                <a:spcPct val="90000"/>
              </a:lnSpc>
              <a:defRPr/>
            </a:pPr>
            <a:r>
              <a:rPr lang="nl-BE" sz="1600" dirty="0"/>
              <a:t>Bevallingsverlof</a:t>
            </a:r>
          </a:p>
          <a:p>
            <a:pPr lvl="1" eaLnBrk="1" hangingPunct="1">
              <a:lnSpc>
                <a:spcPct val="90000"/>
              </a:lnSpc>
              <a:defRPr/>
            </a:pPr>
            <a:r>
              <a:rPr lang="nl-BE" sz="1600" dirty="0"/>
              <a:t>Afwezigheid wegens arbeidsongeval en ongeval op weg naar en van het werk</a:t>
            </a:r>
          </a:p>
          <a:p>
            <a:pPr lvl="1" eaLnBrk="1" hangingPunct="1">
              <a:lnSpc>
                <a:spcPct val="90000"/>
              </a:lnSpc>
              <a:defRPr/>
            </a:pPr>
            <a:r>
              <a:rPr lang="nl-BE" sz="1600" dirty="0"/>
              <a:t>Afwezigheid wegens beroepsziekte en wegens bedreiging door een beroepsziekte</a:t>
            </a:r>
          </a:p>
          <a:p>
            <a:pPr lvl="1" eaLnBrk="1" hangingPunct="1">
              <a:lnSpc>
                <a:spcPct val="90000"/>
              </a:lnSpc>
              <a:defRPr/>
            </a:pPr>
            <a:r>
              <a:rPr lang="nl-BE" sz="1600" dirty="0"/>
              <a:t>Verlof wegens moederschapsbescherming</a:t>
            </a:r>
          </a:p>
          <a:p>
            <a:pPr lvl="1" eaLnBrk="1" hangingPunct="1">
              <a:lnSpc>
                <a:spcPct val="90000"/>
              </a:lnSpc>
              <a:defRPr/>
            </a:pPr>
            <a:endParaRPr lang="nl-BE" sz="100" dirty="0"/>
          </a:p>
          <a:p>
            <a:pPr lvl="1" eaLnBrk="1" hangingPunct="1">
              <a:lnSpc>
                <a:spcPct val="90000"/>
              </a:lnSpc>
              <a:defRPr/>
            </a:pPr>
            <a:endParaRPr lang="nl-BE" sz="100" dirty="0"/>
          </a:p>
          <a:p>
            <a:pPr lvl="1" eaLnBrk="1" hangingPunct="1">
              <a:lnSpc>
                <a:spcPct val="90000"/>
              </a:lnSpc>
              <a:defRPr/>
            </a:pPr>
            <a:endParaRPr lang="nl-BE" sz="100" dirty="0"/>
          </a:p>
          <a:p>
            <a:pPr lvl="1" eaLnBrk="1" hangingPunct="1">
              <a:lnSpc>
                <a:spcPct val="90000"/>
              </a:lnSpc>
              <a:defRPr/>
            </a:pPr>
            <a:endParaRPr lang="nl-BE" sz="100" dirty="0"/>
          </a:p>
          <a:p>
            <a:pPr lvl="1" eaLnBrk="1" hangingPunct="1">
              <a:lnSpc>
                <a:spcPct val="90000"/>
              </a:lnSpc>
              <a:defRPr/>
            </a:pPr>
            <a:endParaRPr lang="nl-BE" sz="100" dirty="0"/>
          </a:p>
          <a:p>
            <a:pPr lvl="1" eaLnBrk="1" hangingPunct="1">
              <a:lnSpc>
                <a:spcPct val="90000"/>
              </a:lnSpc>
              <a:defRPr/>
            </a:pPr>
            <a:endParaRPr lang="nl-BE" sz="100" dirty="0"/>
          </a:p>
          <a:p>
            <a:pPr lvl="1" eaLnBrk="1" hangingPunct="1">
              <a:lnSpc>
                <a:spcPct val="90000"/>
              </a:lnSpc>
              <a:defRPr/>
            </a:pPr>
            <a:endParaRPr lang="nl-BE" sz="100" dirty="0"/>
          </a:p>
          <a:p>
            <a:pPr lvl="1" eaLnBrk="1" hangingPunct="1">
              <a:lnSpc>
                <a:spcPct val="90000"/>
              </a:lnSpc>
              <a:defRPr/>
            </a:pPr>
            <a:endParaRPr lang="nl-BE" sz="100" dirty="0"/>
          </a:p>
          <a:p>
            <a:pPr lvl="1" eaLnBrk="1" hangingPunct="1">
              <a:lnSpc>
                <a:spcPct val="90000"/>
              </a:lnSpc>
              <a:defRPr/>
            </a:pPr>
            <a:endParaRPr lang="nl-BE" sz="100" dirty="0"/>
          </a:p>
          <a:p>
            <a:pPr lvl="1" eaLnBrk="1" hangingPunct="1">
              <a:lnSpc>
                <a:spcPct val="90000"/>
              </a:lnSpc>
              <a:defRPr/>
            </a:pPr>
            <a:endParaRPr lang="nl-BE" sz="100" dirty="0"/>
          </a:p>
          <a:p>
            <a:pPr eaLnBrk="1" hangingPunct="1">
              <a:lnSpc>
                <a:spcPct val="90000"/>
              </a:lnSpc>
              <a:defRPr/>
            </a:pPr>
            <a:r>
              <a:rPr lang="nl-BE" sz="2000" dirty="0"/>
              <a:t>Wenst het personeelslid een andere DO op te nemen </a:t>
            </a:r>
            <a:r>
              <a:rPr lang="nl-BE" sz="2000" dirty="0">
                <a:sym typeface="Wingdings" panose="05000000000000000000" pitchFamily="2" charset="2"/>
              </a:rPr>
              <a:t> stopzetting van het zorgkrediet</a:t>
            </a:r>
            <a:endParaRPr lang="nl-BE" sz="20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294077135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99011" name="Rectangle 2"/>
          <p:cNvSpPr>
            <a:spLocks noGrp="1" noChangeArrowheads="1"/>
          </p:cNvSpPr>
          <p:nvPr>
            <p:ph type="title" idx="4294967295"/>
          </p:nvPr>
        </p:nvSpPr>
        <p:spPr/>
        <p:txBody>
          <a:bodyPr/>
          <a:lstStyle/>
          <a:p>
            <a:pPr eaLnBrk="1" hangingPunct="1"/>
            <a:r>
              <a:rPr lang="nl-BE" altLang="nl-BE" smtClean="0"/>
              <a:t>Zorgkrediet</a:t>
            </a:r>
            <a:br>
              <a:rPr lang="nl-BE" altLang="nl-BE" smtClean="0"/>
            </a:br>
            <a:r>
              <a:rPr lang="nl-BE" altLang="nl-BE" sz="2000">
                <a:solidFill>
                  <a:srgbClr val="0070C0"/>
                </a:solidFill>
              </a:rPr>
              <a:t>Duur van het zorgkrediet</a:t>
            </a:r>
            <a:endParaRPr lang="nl-NL" altLang="nl-BE" smtClean="0">
              <a:solidFill>
                <a:srgbClr val="0070C0"/>
              </a:solidFill>
            </a:endParaRPr>
          </a:p>
        </p:txBody>
      </p:sp>
      <p:sp>
        <p:nvSpPr>
          <p:cNvPr id="299012" name="Rectangle 3"/>
          <p:cNvSpPr>
            <a:spLocks noGrp="1" noChangeArrowheads="1"/>
          </p:cNvSpPr>
          <p:nvPr>
            <p:ph type="body" idx="4294967295"/>
          </p:nvPr>
        </p:nvSpPr>
        <p:spPr/>
        <p:txBody>
          <a:bodyPr/>
          <a:lstStyle/>
          <a:p>
            <a:pPr eaLnBrk="1" hangingPunct="1">
              <a:lnSpc>
                <a:spcPct val="90000"/>
              </a:lnSpc>
            </a:pPr>
            <a:endParaRPr lang="nl-BE" altLang="nl-BE" sz="2000"/>
          </a:p>
          <a:p>
            <a:pPr eaLnBrk="1" hangingPunct="1">
              <a:lnSpc>
                <a:spcPct val="90000"/>
              </a:lnSpc>
            </a:pPr>
            <a:r>
              <a:rPr lang="nl-BE" altLang="nl-BE" sz="2000"/>
              <a:t>Voltijds : 18 maanden</a:t>
            </a:r>
          </a:p>
          <a:p>
            <a:pPr eaLnBrk="1" hangingPunct="1">
              <a:lnSpc>
                <a:spcPct val="90000"/>
              </a:lnSpc>
            </a:pPr>
            <a:r>
              <a:rPr lang="nl-BE" altLang="nl-BE" sz="2000"/>
              <a:t>Halftijds : 36 maanden</a:t>
            </a:r>
          </a:p>
          <a:p>
            <a:pPr eaLnBrk="1" hangingPunct="1">
              <a:lnSpc>
                <a:spcPct val="90000"/>
              </a:lnSpc>
            </a:pPr>
            <a:r>
              <a:rPr lang="nl-BE" altLang="nl-BE" sz="2000"/>
              <a:t>1/5</a:t>
            </a:r>
            <a:r>
              <a:rPr lang="nl-BE" altLang="nl-BE" sz="2000" baseline="30000"/>
              <a:t>e</a:t>
            </a:r>
            <a:r>
              <a:rPr lang="nl-BE" altLang="nl-BE" sz="2000"/>
              <a:t> : 90 maanden</a:t>
            </a:r>
          </a:p>
          <a:p>
            <a:pPr eaLnBrk="1" hangingPunct="1">
              <a:lnSpc>
                <a:spcPct val="90000"/>
              </a:lnSpc>
            </a:pPr>
            <a:endParaRPr lang="nl-BE" altLang="nl-BE" sz="100"/>
          </a:p>
          <a:p>
            <a:pPr eaLnBrk="1" hangingPunct="1">
              <a:lnSpc>
                <a:spcPct val="90000"/>
              </a:lnSpc>
            </a:pPr>
            <a:endParaRPr lang="nl-BE" altLang="nl-BE" sz="100"/>
          </a:p>
          <a:p>
            <a:pPr eaLnBrk="1" hangingPunct="1">
              <a:lnSpc>
                <a:spcPct val="90000"/>
              </a:lnSpc>
            </a:pPr>
            <a:endParaRPr lang="nl-BE" altLang="nl-BE" sz="100"/>
          </a:p>
          <a:p>
            <a:pPr eaLnBrk="1" hangingPunct="1">
              <a:lnSpc>
                <a:spcPct val="90000"/>
              </a:lnSpc>
            </a:pPr>
            <a:endParaRPr lang="nl-BE" altLang="nl-BE" sz="100"/>
          </a:p>
          <a:p>
            <a:pPr eaLnBrk="1" hangingPunct="1">
              <a:lnSpc>
                <a:spcPct val="90000"/>
              </a:lnSpc>
            </a:pPr>
            <a:endParaRPr lang="nl-BE" altLang="nl-BE" sz="100"/>
          </a:p>
          <a:p>
            <a:pPr eaLnBrk="1" hangingPunct="1">
              <a:lnSpc>
                <a:spcPct val="90000"/>
              </a:lnSpc>
            </a:pPr>
            <a:endParaRPr lang="nl-BE" altLang="nl-BE" sz="100"/>
          </a:p>
          <a:p>
            <a:pPr eaLnBrk="1" hangingPunct="1">
              <a:lnSpc>
                <a:spcPct val="90000"/>
              </a:lnSpc>
            </a:pPr>
            <a:endParaRPr lang="nl-BE" altLang="nl-BE" sz="100"/>
          </a:p>
          <a:p>
            <a:pPr eaLnBrk="1" hangingPunct="1">
              <a:lnSpc>
                <a:spcPct val="90000"/>
              </a:lnSpc>
            </a:pPr>
            <a:endParaRPr lang="nl-BE" altLang="nl-BE" sz="100"/>
          </a:p>
          <a:p>
            <a:pPr eaLnBrk="1" hangingPunct="1">
              <a:lnSpc>
                <a:spcPct val="90000"/>
              </a:lnSpc>
            </a:pPr>
            <a:endParaRPr lang="nl-BE" altLang="nl-BE" sz="100"/>
          </a:p>
          <a:p>
            <a:pPr eaLnBrk="1" hangingPunct="1">
              <a:lnSpc>
                <a:spcPct val="90000"/>
              </a:lnSpc>
            </a:pPr>
            <a:r>
              <a:rPr lang="nl-BE" altLang="nl-BE" sz="2000" b="1" u="sng"/>
              <a:t>Niet cumulatief !!!</a:t>
            </a:r>
          </a:p>
          <a:p>
            <a:pPr eaLnBrk="1" hangingPunct="1">
              <a:lnSpc>
                <a:spcPct val="90000"/>
              </a:lnSpc>
            </a:pPr>
            <a:endParaRPr lang="nl-BE" altLang="nl-BE" sz="1500"/>
          </a:p>
          <a:p>
            <a:pPr eaLnBrk="1" hangingPunct="1">
              <a:lnSpc>
                <a:spcPct val="90000"/>
              </a:lnSpc>
            </a:pPr>
            <a:r>
              <a:rPr lang="nl-BE" altLang="nl-BE" sz="2000"/>
              <a:t>Wijziging van opnamevorm: 1 maand voltijds = 2 maanden halftijds = 5 maanden met een 1/5</a:t>
            </a:r>
            <a:r>
              <a:rPr lang="nl-BE" altLang="nl-BE" sz="2000" baseline="30000"/>
              <a:t>e</a:t>
            </a:r>
            <a:r>
              <a:rPr lang="nl-BE" altLang="nl-BE" sz="2000"/>
              <a:t> </a:t>
            </a:r>
          </a:p>
          <a:p>
            <a:pPr eaLnBrk="1" hangingPunct="1">
              <a:lnSpc>
                <a:spcPct val="90000"/>
              </a:lnSpc>
            </a:pPr>
            <a:endParaRPr lang="nl-BE" altLang="nl-BE" sz="1500"/>
          </a:p>
          <a:p>
            <a:pPr eaLnBrk="1" hangingPunct="1">
              <a:lnSpc>
                <a:spcPct val="90000"/>
              </a:lnSpc>
            </a:pPr>
            <a:r>
              <a:rPr lang="nl-BE" altLang="nl-BE" sz="2000"/>
              <a:t>Verschillende aanvragen moeten niet aansluiten</a:t>
            </a:r>
          </a:p>
          <a:p>
            <a:pPr eaLnBrk="1" hangingPunct="1">
              <a:lnSpc>
                <a:spcPct val="90000"/>
              </a:lnSpc>
            </a:pPr>
            <a:endParaRPr lang="nl-BE" altLang="nl-BE" sz="1500"/>
          </a:p>
          <a:p>
            <a:pPr eaLnBrk="1" hangingPunct="1">
              <a:lnSpc>
                <a:spcPct val="90000"/>
              </a:lnSpc>
            </a:pPr>
            <a:r>
              <a:rPr lang="nl-BE" altLang="nl-BE" sz="2000"/>
              <a:t>Steeds afronding naar de hogere maandeenheid (zowel bij initiële berekening als bij vervroegde stopzetting)</a:t>
            </a:r>
          </a:p>
          <a:p>
            <a:pPr eaLnBrk="1" hangingPunct="1">
              <a:lnSpc>
                <a:spcPct val="90000"/>
              </a:lnSpc>
            </a:pPr>
            <a:endParaRPr lang="nl-BE" altLang="nl-BE" sz="1500"/>
          </a:p>
          <a:p>
            <a:pPr eaLnBrk="1" hangingPunct="1">
              <a:lnSpc>
                <a:spcPct val="90000"/>
              </a:lnSpc>
            </a:pPr>
            <a:r>
              <a:rPr lang="nl-BE" altLang="nl-BE" sz="2000"/>
              <a:t>Berekening </a:t>
            </a:r>
            <a:r>
              <a:rPr lang="nl-BE" altLang="nl-BE" sz="2000" b="1"/>
              <a:t>maximumtermijn</a:t>
            </a:r>
            <a:r>
              <a:rPr lang="nl-BE" altLang="nl-BE" sz="2000"/>
              <a:t> start </a:t>
            </a:r>
            <a:r>
              <a:rPr lang="nl-BE" altLang="nl-BE" sz="2000" b="1"/>
              <a:t>vanaf 02/09/2016</a:t>
            </a:r>
          </a:p>
          <a:p>
            <a:pPr lvl="1" eaLnBrk="1" hangingPunct="1">
              <a:lnSpc>
                <a:spcPct val="90000"/>
              </a:lnSpc>
            </a:pPr>
            <a:r>
              <a:rPr lang="nl-BE" altLang="nl-BE" sz="1600"/>
              <a:t>Er wordt geen rekening gehouden met opgenomen periodes van loopbaanonderbreking</a:t>
            </a:r>
          </a:p>
          <a:p>
            <a:pPr eaLnBrk="1" hangingPunct="1">
              <a:lnSpc>
                <a:spcPct val="90000"/>
              </a:lnSpc>
            </a:pPr>
            <a:endParaRPr lang="nl-BE" altLang="nl-BE" sz="1600"/>
          </a:p>
          <a:p>
            <a:pPr eaLnBrk="1" hangingPunct="1">
              <a:lnSpc>
                <a:spcPct val="90000"/>
              </a:lnSpc>
            </a:pPr>
            <a:endParaRPr lang="nl-BE" altLang="nl-BE" sz="1600"/>
          </a:p>
          <a:p>
            <a:pPr marL="692150" lvl="2" indent="0" eaLnBrk="1" hangingPunct="1">
              <a:lnSpc>
                <a:spcPct val="90000"/>
              </a:lnSpc>
              <a:buNone/>
            </a:pPr>
            <a:endParaRPr lang="nl-BE" altLang="nl-BE" sz="1600"/>
          </a:p>
          <a:p>
            <a:pPr lvl="1" eaLnBrk="1" hangingPunct="1">
              <a:lnSpc>
                <a:spcPct val="90000"/>
              </a:lnSpc>
            </a:pPr>
            <a:endParaRPr lang="nl-BE" altLang="nl-BE" sz="1600"/>
          </a:p>
          <a:p>
            <a:pPr lvl="1" eaLnBrk="1" hangingPunct="1">
              <a:lnSpc>
                <a:spcPct val="90000"/>
              </a:lnSpc>
            </a:pPr>
            <a:endParaRPr lang="nl-BE" altLang="nl-BE" sz="1600"/>
          </a:p>
          <a:p>
            <a:pPr eaLnBrk="1" hangingPunct="1">
              <a:lnSpc>
                <a:spcPct val="90000"/>
              </a:lnSpc>
            </a:pPr>
            <a:endParaRPr lang="nl-BE" altLang="nl-BE" sz="2000"/>
          </a:p>
          <a:p>
            <a:pPr eaLnBrk="1" hangingPunct="1">
              <a:lnSpc>
                <a:spcPct val="90000"/>
              </a:lnSpc>
            </a:pPr>
            <a:endParaRPr lang="nl-BE" altLang="nl-BE" sz="2000"/>
          </a:p>
          <a:p>
            <a:pPr lvl="1" eaLnBrk="1" hangingPunct="1">
              <a:lnSpc>
                <a:spcPct val="90000"/>
              </a:lnSpc>
            </a:pPr>
            <a:endParaRPr lang="nl-BE" altLang="nl-BE" sz="1200"/>
          </a:p>
          <a:p>
            <a:pPr lvl="1" eaLnBrk="1" hangingPunct="1">
              <a:lnSpc>
                <a:spcPct val="90000"/>
              </a:lnSpc>
            </a:pPr>
            <a:endParaRPr lang="nl-BE" altLang="nl-BE" sz="1600"/>
          </a:p>
          <a:p>
            <a:pPr lvl="1" eaLnBrk="1" hangingPunct="1">
              <a:lnSpc>
                <a:spcPct val="90000"/>
              </a:lnSpc>
            </a:pPr>
            <a:endParaRPr lang="nl-BE" altLang="nl-BE" sz="1600"/>
          </a:p>
          <a:p>
            <a:pPr eaLnBrk="1" hangingPunct="1">
              <a:lnSpc>
                <a:spcPct val="90000"/>
              </a:lnSpc>
            </a:pPr>
            <a:endParaRPr lang="nl-BE" altLang="nl-BE" sz="1300"/>
          </a:p>
          <a:p>
            <a:pPr eaLnBrk="1" hangingPunct="1">
              <a:lnSpc>
                <a:spcPct val="90000"/>
              </a:lnSpc>
            </a:pPr>
            <a:endParaRPr lang="nl-BE" altLang="nl-BE" sz="2000"/>
          </a:p>
          <a:p>
            <a:pPr eaLnBrk="1" hangingPunct="1">
              <a:lnSpc>
                <a:spcPct val="90000"/>
              </a:lnSpc>
            </a:pPr>
            <a:endParaRPr lang="nl-BE" altLang="nl-BE" sz="1700"/>
          </a:p>
        </p:txBody>
      </p:sp>
    </p:spTree>
    <p:extLst>
      <p:ext uri="{BB962C8B-B14F-4D97-AF65-F5344CB8AC3E}">
        <p14:creationId xmlns:p14="http://schemas.microsoft.com/office/powerpoint/2010/main" val="102636783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301059" name="Rectangle 2"/>
          <p:cNvSpPr>
            <a:spLocks noGrp="1" noChangeArrowheads="1"/>
          </p:cNvSpPr>
          <p:nvPr>
            <p:ph type="title" idx="4294967295"/>
          </p:nvPr>
        </p:nvSpPr>
        <p:spPr/>
        <p:txBody>
          <a:bodyPr/>
          <a:lstStyle/>
          <a:p>
            <a:pPr eaLnBrk="1" hangingPunct="1"/>
            <a:r>
              <a:rPr lang="nl-BE" altLang="nl-BE" smtClean="0"/>
              <a:t>Zorgkrediet</a:t>
            </a:r>
            <a:br>
              <a:rPr lang="nl-BE" altLang="nl-BE" smtClean="0"/>
            </a:br>
            <a:r>
              <a:rPr lang="nl-BE" altLang="nl-BE" sz="2000">
                <a:solidFill>
                  <a:srgbClr val="0070C0"/>
                </a:solidFill>
              </a:rPr>
              <a:t>Duur van het zorgkrediet</a:t>
            </a:r>
            <a:endParaRPr lang="nl-NL" altLang="nl-BE" smtClean="0">
              <a:solidFill>
                <a:srgbClr val="0070C0"/>
              </a:solidFill>
            </a:endParaRPr>
          </a:p>
        </p:txBody>
      </p:sp>
      <p:sp>
        <p:nvSpPr>
          <p:cNvPr id="301060" name="Rectangle 3"/>
          <p:cNvSpPr>
            <a:spLocks noGrp="1" noChangeArrowheads="1"/>
          </p:cNvSpPr>
          <p:nvPr>
            <p:ph type="body" idx="4294967295"/>
          </p:nvPr>
        </p:nvSpPr>
        <p:spPr/>
        <p:txBody>
          <a:bodyPr/>
          <a:lstStyle/>
          <a:p>
            <a:pPr eaLnBrk="1" hangingPunct="1">
              <a:lnSpc>
                <a:spcPct val="90000"/>
              </a:lnSpc>
            </a:pPr>
            <a:endParaRPr lang="nl-BE" altLang="nl-BE" sz="2000"/>
          </a:p>
          <a:p>
            <a:pPr eaLnBrk="1" hangingPunct="1">
              <a:lnSpc>
                <a:spcPct val="90000"/>
              </a:lnSpc>
            </a:pPr>
            <a:r>
              <a:rPr lang="nl-BE" altLang="nl-BE" sz="2000" b="1"/>
              <a:t>Minimumperiode</a:t>
            </a:r>
            <a:r>
              <a:rPr lang="nl-BE" altLang="nl-BE" sz="2000"/>
              <a:t> per aanvraag zorgkrediet = 3 maanden</a:t>
            </a:r>
          </a:p>
          <a:p>
            <a:pPr eaLnBrk="1" hangingPunct="1">
              <a:lnSpc>
                <a:spcPct val="90000"/>
              </a:lnSpc>
            </a:pPr>
            <a:r>
              <a:rPr lang="nl-BE" altLang="nl-BE" sz="2000" b="1"/>
              <a:t>Maximumperiode</a:t>
            </a:r>
            <a:r>
              <a:rPr lang="nl-BE" altLang="nl-BE" sz="2000"/>
              <a:t> per aanvraag zorgkrediet = 12 maanden</a:t>
            </a:r>
          </a:p>
          <a:p>
            <a:pPr lvl="1" eaLnBrk="1" hangingPunct="1">
              <a:lnSpc>
                <a:spcPct val="90000"/>
              </a:lnSpc>
            </a:pPr>
            <a:r>
              <a:rPr lang="nl-BE" altLang="nl-BE" sz="1600"/>
              <a:t>Uitzondering: palliatief verlof </a:t>
            </a:r>
            <a:r>
              <a:rPr lang="nl-BE" altLang="nl-BE" sz="1600">
                <a:sym typeface="Wingdings" panose="05000000000000000000" pitchFamily="2" charset="2"/>
              </a:rPr>
              <a:t> min. 1 maand, max. 3 maanden</a:t>
            </a:r>
          </a:p>
          <a:p>
            <a:pPr lvl="1" eaLnBrk="1" hangingPunct="1">
              <a:lnSpc>
                <a:spcPct val="90000"/>
              </a:lnSpc>
            </a:pPr>
            <a:r>
              <a:rPr lang="nl-BE" altLang="nl-BE" sz="1600"/>
              <a:t>Uitzondering: als de minimumduur van drie maanden voor een aanvraag het personeelslid verhindert de maximumduur van zijn zorgkrediet op te nemen, wordt de minimumduur verminderd tot één maand.</a:t>
            </a:r>
          </a:p>
          <a:p>
            <a:pPr lvl="1" eaLnBrk="1" hangingPunct="1">
              <a:lnSpc>
                <a:spcPct val="90000"/>
              </a:lnSpc>
            </a:pPr>
            <a:r>
              <a:rPr lang="nl-BE" altLang="nl-BE" sz="1600"/>
              <a:t>Uitzondering: voor tijdelijken met een aanstelling tot 30/06 zijn aanvragen mogelijk die ingaan na 1 april en lopen tot 30 juni</a:t>
            </a:r>
            <a:endParaRPr lang="nl-BE" altLang="nl-BE" sz="2000"/>
          </a:p>
          <a:p>
            <a:pPr eaLnBrk="1" hangingPunct="1">
              <a:lnSpc>
                <a:spcPct val="90000"/>
              </a:lnSpc>
            </a:pPr>
            <a:endParaRPr lang="nl-BE" altLang="nl-BE" sz="2000"/>
          </a:p>
          <a:p>
            <a:pPr eaLnBrk="1" hangingPunct="1">
              <a:lnSpc>
                <a:spcPct val="90000"/>
              </a:lnSpc>
            </a:pPr>
            <a:r>
              <a:rPr lang="nl-BE" altLang="nl-BE" sz="2000"/>
              <a:t>In geval van overlijden van de persoon voor wie het zorgkrediet werd opgenomen, blijft de onderbrekingsuitkering behouden voor de duur van de lopende onderbrekingsperiode tot maximaal zes maanden na de dag van het overlijden.</a:t>
            </a:r>
          </a:p>
          <a:p>
            <a:pPr eaLnBrk="1" hangingPunct="1">
              <a:lnSpc>
                <a:spcPct val="90000"/>
              </a:lnSpc>
            </a:pPr>
            <a:endParaRPr lang="nl-BE" altLang="nl-BE" sz="1600"/>
          </a:p>
          <a:p>
            <a:pPr eaLnBrk="1" hangingPunct="1">
              <a:lnSpc>
                <a:spcPct val="90000"/>
              </a:lnSpc>
            </a:pPr>
            <a:endParaRPr lang="nl-BE" altLang="nl-BE" sz="1600"/>
          </a:p>
          <a:p>
            <a:pPr marL="692150" lvl="2" indent="0" eaLnBrk="1" hangingPunct="1">
              <a:lnSpc>
                <a:spcPct val="90000"/>
              </a:lnSpc>
              <a:buNone/>
            </a:pPr>
            <a:endParaRPr lang="nl-BE" altLang="nl-BE" sz="1600"/>
          </a:p>
          <a:p>
            <a:pPr lvl="1" eaLnBrk="1" hangingPunct="1">
              <a:lnSpc>
                <a:spcPct val="90000"/>
              </a:lnSpc>
            </a:pPr>
            <a:endParaRPr lang="nl-BE" altLang="nl-BE" sz="1600"/>
          </a:p>
          <a:p>
            <a:pPr lvl="1" eaLnBrk="1" hangingPunct="1">
              <a:lnSpc>
                <a:spcPct val="90000"/>
              </a:lnSpc>
            </a:pPr>
            <a:endParaRPr lang="nl-BE" altLang="nl-BE" sz="1600"/>
          </a:p>
          <a:p>
            <a:pPr eaLnBrk="1" hangingPunct="1">
              <a:lnSpc>
                <a:spcPct val="90000"/>
              </a:lnSpc>
            </a:pPr>
            <a:endParaRPr lang="nl-BE" altLang="nl-BE" sz="2000"/>
          </a:p>
          <a:p>
            <a:pPr eaLnBrk="1" hangingPunct="1">
              <a:lnSpc>
                <a:spcPct val="90000"/>
              </a:lnSpc>
            </a:pPr>
            <a:endParaRPr lang="nl-BE" altLang="nl-BE" sz="2000"/>
          </a:p>
          <a:p>
            <a:pPr lvl="1" eaLnBrk="1" hangingPunct="1">
              <a:lnSpc>
                <a:spcPct val="90000"/>
              </a:lnSpc>
            </a:pPr>
            <a:endParaRPr lang="nl-BE" altLang="nl-BE" sz="1200"/>
          </a:p>
          <a:p>
            <a:pPr lvl="1" eaLnBrk="1" hangingPunct="1">
              <a:lnSpc>
                <a:spcPct val="90000"/>
              </a:lnSpc>
            </a:pPr>
            <a:endParaRPr lang="nl-BE" altLang="nl-BE" sz="1600"/>
          </a:p>
          <a:p>
            <a:pPr lvl="1" eaLnBrk="1" hangingPunct="1">
              <a:lnSpc>
                <a:spcPct val="90000"/>
              </a:lnSpc>
            </a:pPr>
            <a:endParaRPr lang="nl-BE" altLang="nl-BE" sz="1600"/>
          </a:p>
          <a:p>
            <a:pPr eaLnBrk="1" hangingPunct="1">
              <a:lnSpc>
                <a:spcPct val="90000"/>
              </a:lnSpc>
            </a:pPr>
            <a:endParaRPr lang="nl-BE" altLang="nl-BE" sz="1300"/>
          </a:p>
          <a:p>
            <a:pPr eaLnBrk="1" hangingPunct="1">
              <a:lnSpc>
                <a:spcPct val="90000"/>
              </a:lnSpc>
            </a:pPr>
            <a:endParaRPr lang="nl-BE" altLang="nl-BE" sz="2000"/>
          </a:p>
          <a:p>
            <a:pPr eaLnBrk="1" hangingPunct="1">
              <a:lnSpc>
                <a:spcPct val="90000"/>
              </a:lnSpc>
            </a:pPr>
            <a:endParaRPr lang="nl-BE" altLang="nl-BE" sz="1700"/>
          </a:p>
        </p:txBody>
      </p:sp>
    </p:spTree>
    <p:extLst>
      <p:ext uri="{BB962C8B-B14F-4D97-AF65-F5344CB8AC3E}">
        <p14:creationId xmlns:p14="http://schemas.microsoft.com/office/powerpoint/2010/main" val="3345595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00355" name="Rectangle 2"/>
          <p:cNvSpPr>
            <a:spLocks noGrp="1" noChangeArrowheads="1"/>
          </p:cNvSpPr>
          <p:nvPr>
            <p:ph type="title" idx="4294967295"/>
          </p:nvPr>
        </p:nvSpPr>
        <p:spPr/>
        <p:txBody>
          <a:bodyPr/>
          <a:lstStyle/>
          <a:p>
            <a:pPr eaLnBrk="1" hangingPunct="1"/>
            <a:r>
              <a:rPr lang="nl-BE" altLang="nl-BE" smtClean="0"/>
              <a:t>VTAO</a:t>
            </a:r>
            <a:br>
              <a:rPr lang="nl-BE" altLang="nl-BE" smtClean="0"/>
            </a:br>
            <a:r>
              <a:rPr lang="nl-BE" altLang="nl-BE" sz="2000">
                <a:solidFill>
                  <a:srgbClr val="0070C0"/>
                </a:solidFill>
              </a:rPr>
              <a:t>Mededeling aan AHOVOKS</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Een TAO is een </a:t>
            </a:r>
            <a:r>
              <a:rPr lang="nl-BE" sz="2000" dirty="0" err="1"/>
              <a:t>opdrachtgebonden</a:t>
            </a:r>
            <a:r>
              <a:rPr lang="nl-BE" sz="2000" dirty="0"/>
              <a:t> dienstonderbreking en wordt dus gemeld met een RL1.</a:t>
            </a:r>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r>
              <a:rPr lang="nl-BE" sz="2000" dirty="0"/>
              <a:t>De TAO-opdracht moet in de RL-1 het kenmerk TAO krijgen (code “J” in veld 05)</a:t>
            </a:r>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marL="344487" lvl="1" indent="0" eaLnBrk="1" hangingPunct="1">
              <a:lnSpc>
                <a:spcPct val="90000"/>
              </a:lnSpc>
              <a:buNone/>
              <a:defRPr/>
            </a:pPr>
            <a:endParaRPr lang="nl-BE" sz="1200" dirty="0"/>
          </a:p>
          <a:p>
            <a:pPr marL="0" indent="0" eaLnBrk="1" hangingPunct="1">
              <a:lnSpc>
                <a:spcPct val="90000"/>
              </a:lnSpc>
              <a:buNone/>
              <a:defRPr/>
            </a:pPr>
            <a:endParaRPr lang="nl-BE" sz="1600" dirty="0"/>
          </a:p>
          <a:p>
            <a:pPr marL="0" indent="0" eaLnBrk="1" hangingPunct="1">
              <a:lnSpc>
                <a:spcPct val="90000"/>
              </a:lnSpc>
              <a:buNone/>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graphicFrame>
        <p:nvGraphicFramePr>
          <p:cNvPr id="3" name="Tabel 2"/>
          <p:cNvGraphicFramePr>
            <a:graphicFrameLocks noGrp="1"/>
          </p:cNvGraphicFramePr>
          <p:nvPr/>
        </p:nvGraphicFramePr>
        <p:xfrm>
          <a:off x="3827464" y="2565400"/>
          <a:ext cx="4537075" cy="1021326"/>
        </p:xfrm>
        <a:graphic>
          <a:graphicData uri="http://schemas.openxmlformats.org/drawingml/2006/table">
            <a:tbl>
              <a:tblPr firstRow="1" firstCol="1" bandRow="1">
                <a:tableStyleId>{5C22544A-7EE6-4342-B048-85BDC9FD1C3A}</a:tableStyleId>
              </a:tblPr>
              <a:tblGrid>
                <a:gridCol w="653324"/>
                <a:gridCol w="3883751"/>
              </a:tblGrid>
              <a:tr h="340254">
                <a:tc>
                  <a:txBody>
                    <a:bodyPr/>
                    <a:lstStyle/>
                    <a:p>
                      <a:pPr>
                        <a:spcAft>
                          <a:spcPts val="750"/>
                        </a:spcAft>
                      </a:pPr>
                      <a:r>
                        <a:rPr lang="nl-BE" sz="2000">
                          <a:effectLst/>
                        </a:rPr>
                        <a:t>Code </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3" marR="17823" marT="17821" marB="17821" anchor="ctr"/>
                </a:tc>
                <a:tc>
                  <a:txBody>
                    <a:bodyPr/>
                    <a:lstStyle/>
                    <a:p>
                      <a:pPr>
                        <a:spcAft>
                          <a:spcPts val="750"/>
                        </a:spcAft>
                      </a:pPr>
                      <a:r>
                        <a:rPr lang="nl-BE" sz="2000">
                          <a:effectLst/>
                        </a:rPr>
                        <a:t>Dienstonderbreking </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3" marR="17823" marT="17821" marB="17821" anchor="ctr"/>
                </a:tc>
              </a:tr>
              <a:tr h="340254">
                <a:tc>
                  <a:txBody>
                    <a:bodyPr/>
                    <a:lstStyle/>
                    <a:p>
                      <a:pPr>
                        <a:spcAft>
                          <a:spcPts val="750"/>
                        </a:spcAft>
                      </a:pPr>
                      <a:r>
                        <a:rPr lang="nl-BE" sz="2000" dirty="0" smtClean="0">
                          <a:effectLst/>
                          <a:latin typeface="+mn-lt"/>
                          <a:ea typeface="+mn-ea"/>
                          <a:cs typeface="+mn-cs"/>
                        </a:rPr>
                        <a:t>19</a:t>
                      </a:r>
                      <a:endParaRPr lang="nl-BE" sz="2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3" marR="17823" marT="17821" marB="17821"/>
                </a:tc>
                <a:tc>
                  <a:txBody>
                    <a:bodyPr/>
                    <a:lstStyle/>
                    <a:p>
                      <a:pPr>
                        <a:spcAft>
                          <a:spcPts val="750"/>
                        </a:spcAft>
                      </a:pPr>
                      <a:r>
                        <a:rPr lang="nl-BE" sz="2000" dirty="0">
                          <a:effectLst/>
                        </a:rPr>
                        <a:t>Verlof </a:t>
                      </a:r>
                      <a:r>
                        <a:rPr lang="nl-BE" sz="2000" dirty="0" smtClean="0">
                          <a:effectLst/>
                        </a:rPr>
                        <a:t>TAO</a:t>
                      </a:r>
                      <a:endParaRPr lang="nl-BE" sz="2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3" marR="17823" marT="17821" marB="17821"/>
                </a:tc>
              </a:tr>
              <a:tr h="340254">
                <a:tc gridSpan="2">
                  <a:txBody>
                    <a:bodyPr/>
                    <a:lstStyle/>
                    <a:p>
                      <a:pPr>
                        <a:spcAft>
                          <a:spcPts val="750"/>
                        </a:spcAft>
                      </a:pPr>
                      <a:endParaRPr lang="nl-BE" sz="2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3" marR="17823" marT="17821" marB="17821"/>
                </a:tc>
                <a:tc hMerge="1">
                  <a:txBody>
                    <a:bodyPr/>
                    <a:lstStyle/>
                    <a:p>
                      <a:pPr>
                        <a:spcAft>
                          <a:spcPts val="750"/>
                        </a:spcAft>
                      </a:pPr>
                      <a:endParaRPr lang="nl-BE" sz="2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3" marR="17823" marT="17832" marB="17832"/>
                </a:tc>
              </a:tr>
            </a:tbl>
          </a:graphicData>
        </a:graphic>
      </p:graphicFrame>
    </p:spTree>
    <p:extLst>
      <p:ext uri="{BB962C8B-B14F-4D97-AF65-F5344CB8AC3E}">
        <p14:creationId xmlns:p14="http://schemas.microsoft.com/office/powerpoint/2010/main" val="93334697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303107" name="Rectangle 2"/>
          <p:cNvSpPr>
            <a:spLocks noGrp="1" noChangeArrowheads="1"/>
          </p:cNvSpPr>
          <p:nvPr>
            <p:ph type="title" idx="4294967295"/>
          </p:nvPr>
        </p:nvSpPr>
        <p:spPr/>
        <p:txBody>
          <a:bodyPr/>
          <a:lstStyle/>
          <a:p>
            <a:pPr eaLnBrk="1" hangingPunct="1"/>
            <a:r>
              <a:rPr lang="nl-BE" altLang="nl-BE" smtClean="0"/>
              <a:t>Zorgkrediet</a:t>
            </a:r>
            <a:br>
              <a:rPr lang="nl-BE" altLang="nl-BE" smtClean="0"/>
            </a:br>
            <a:r>
              <a:rPr lang="nl-BE" altLang="nl-BE" sz="2000">
                <a:solidFill>
                  <a:srgbClr val="0070C0"/>
                </a:solidFill>
              </a:rPr>
              <a:t>Duur van het zorgkrediet</a:t>
            </a:r>
            <a:endParaRPr lang="nl-NL" altLang="nl-BE" smtClean="0">
              <a:solidFill>
                <a:srgbClr val="0070C0"/>
              </a:solidFill>
            </a:endParaRPr>
          </a:p>
        </p:txBody>
      </p:sp>
      <p:sp>
        <p:nvSpPr>
          <p:cNvPr id="202756" name="Rectangle 3"/>
          <p:cNvSpPr>
            <a:spLocks noGrp="1" noChangeArrowheads="1"/>
          </p:cNvSpPr>
          <p:nvPr>
            <p:ph type="body" idx="4294967295"/>
          </p:nvPr>
        </p:nvSpPr>
        <p:spPr/>
        <p:txBody>
          <a:bodyPr/>
          <a:lstStyle/>
          <a:p>
            <a:pPr eaLnBrk="1" hangingPunct="1">
              <a:lnSpc>
                <a:spcPct val="90000"/>
              </a:lnSpc>
              <a:defRPr/>
            </a:pPr>
            <a:endParaRPr lang="nl-BE" altLang="nl-BE" sz="2000" dirty="0"/>
          </a:p>
          <a:p>
            <a:pPr eaLnBrk="1" hangingPunct="1">
              <a:lnSpc>
                <a:spcPct val="90000"/>
              </a:lnSpc>
              <a:defRPr/>
            </a:pPr>
            <a:r>
              <a:rPr lang="nl-BE" altLang="nl-BE" sz="2000" dirty="0"/>
              <a:t>Aanrekening gebeurt steeds voor volledige maanden</a:t>
            </a:r>
          </a:p>
          <a:p>
            <a:pPr lvl="1" eaLnBrk="1" hangingPunct="1">
              <a:lnSpc>
                <a:spcPct val="90000"/>
              </a:lnSpc>
              <a:defRPr/>
            </a:pPr>
            <a:r>
              <a:rPr lang="nl-BE" altLang="nl-BE" sz="1600" dirty="0"/>
              <a:t>Het zorgkrediet hoeft echter niet noodzakelijk op de 1</a:t>
            </a:r>
            <a:r>
              <a:rPr lang="nl-BE" altLang="nl-BE" sz="1600" baseline="30000" dirty="0"/>
              <a:t>ste</a:t>
            </a:r>
            <a:r>
              <a:rPr lang="nl-BE" altLang="nl-BE" sz="1600" dirty="0"/>
              <a:t> van de maand in te gaan</a:t>
            </a:r>
          </a:p>
          <a:p>
            <a:pPr lvl="1" eaLnBrk="1" hangingPunct="1">
              <a:lnSpc>
                <a:spcPct val="90000"/>
              </a:lnSpc>
              <a:defRPr/>
            </a:pPr>
            <a:r>
              <a:rPr lang="nl-BE" altLang="nl-BE" sz="1600" dirty="0"/>
              <a:t>Uitzonderingen op volledige maanden</a:t>
            </a:r>
          </a:p>
          <a:p>
            <a:pPr lvl="2" eaLnBrk="1" hangingPunct="1">
              <a:lnSpc>
                <a:spcPct val="90000"/>
              </a:lnSpc>
              <a:defRPr/>
            </a:pPr>
            <a:r>
              <a:rPr lang="nl-BE" altLang="nl-BE" sz="1300" dirty="0"/>
              <a:t>Als het kind waarvoor zorgkrediet wordt opgenomen 13 jaar wordt</a:t>
            </a:r>
          </a:p>
          <a:p>
            <a:pPr lvl="2" eaLnBrk="1" hangingPunct="1">
              <a:lnSpc>
                <a:spcPct val="90000"/>
              </a:lnSpc>
              <a:defRPr/>
            </a:pPr>
            <a:r>
              <a:rPr lang="nl-BE" altLang="nl-BE" sz="1300" dirty="0"/>
              <a:t>Als de duur van de opleiding waarvoor men zorgkrediet opneemt, niet overeenstemt met gehele maanden</a:t>
            </a:r>
          </a:p>
          <a:p>
            <a:pPr eaLnBrk="1" hangingPunct="1">
              <a:lnSpc>
                <a:spcPct val="90000"/>
              </a:lnSpc>
              <a:defRPr/>
            </a:pPr>
            <a:endParaRPr lang="nl-BE" altLang="nl-BE" sz="2000" dirty="0"/>
          </a:p>
          <a:p>
            <a:pPr eaLnBrk="1" hangingPunct="1">
              <a:lnSpc>
                <a:spcPct val="90000"/>
              </a:lnSpc>
              <a:defRPr/>
            </a:pPr>
            <a:r>
              <a:rPr lang="nl-BE" altLang="nl-BE" sz="2000" dirty="0"/>
              <a:t>Een personeelslid kan zijn zorgkrediet voortijdig stopzetten</a:t>
            </a:r>
          </a:p>
          <a:p>
            <a:pPr lvl="1" eaLnBrk="1" hangingPunct="1">
              <a:lnSpc>
                <a:spcPct val="90000"/>
              </a:lnSpc>
              <a:defRPr/>
            </a:pPr>
            <a:r>
              <a:rPr lang="nl-BE" altLang="nl-BE" sz="1600" dirty="0"/>
              <a:t>Geen aanvraagformulier via ministerie nodig (</a:t>
            </a:r>
            <a:r>
              <a:rPr lang="nl-BE" altLang="nl-BE" sz="1600" b="1" dirty="0"/>
              <a:t>&lt;&gt; LBO !</a:t>
            </a:r>
            <a:r>
              <a:rPr lang="nl-BE" altLang="nl-BE" sz="1600" dirty="0"/>
              <a:t>)</a:t>
            </a:r>
          </a:p>
          <a:p>
            <a:pPr lvl="1" eaLnBrk="1" hangingPunct="1">
              <a:lnSpc>
                <a:spcPct val="90000"/>
              </a:lnSpc>
              <a:defRPr/>
            </a:pPr>
            <a:r>
              <a:rPr lang="nl-BE" altLang="nl-BE" sz="1600" dirty="0"/>
              <a:t>Op verzoek van het personeelslid</a:t>
            </a:r>
          </a:p>
          <a:p>
            <a:pPr lvl="1" eaLnBrk="1" hangingPunct="1">
              <a:lnSpc>
                <a:spcPct val="90000"/>
              </a:lnSpc>
              <a:defRPr/>
            </a:pPr>
            <a:r>
              <a:rPr lang="nl-BE" altLang="nl-BE" sz="1600" dirty="0"/>
              <a:t>Steeds melden aan Departement Werk</a:t>
            </a:r>
          </a:p>
          <a:p>
            <a:pPr lvl="1" eaLnBrk="1" hangingPunct="1">
              <a:lnSpc>
                <a:spcPct val="90000"/>
              </a:lnSpc>
              <a:defRPr/>
            </a:pPr>
            <a:r>
              <a:rPr lang="nl-BE" altLang="nl-BE" sz="1600" dirty="0"/>
              <a:t>Sowieso stopt het zorgkrediet indien niet meer voldaan aan de wettelijke voorwaarden</a:t>
            </a:r>
          </a:p>
          <a:p>
            <a:pPr lvl="1" eaLnBrk="1" hangingPunct="1">
              <a:lnSpc>
                <a:spcPct val="90000"/>
              </a:lnSpc>
              <a:defRPr/>
            </a:pPr>
            <a:r>
              <a:rPr lang="nl-BE" altLang="nl-BE" sz="1600" dirty="0"/>
              <a:t>Bij overlijden van de patiënt waarvoor men zorgkrediet opneemt, bestaat ook de mogelijkheid tot behoud van het zorgkrediet met uitkering tot maximaal 6 maanden na de dag van het overlijden</a:t>
            </a:r>
          </a:p>
          <a:p>
            <a:pPr eaLnBrk="1" hangingPunct="1">
              <a:lnSpc>
                <a:spcPct val="90000"/>
              </a:lnSpc>
              <a:defRPr/>
            </a:pPr>
            <a:endParaRPr lang="nl-BE" altLang="nl-BE" sz="100" dirty="0"/>
          </a:p>
          <a:p>
            <a:pPr eaLnBrk="1" hangingPunct="1">
              <a:lnSpc>
                <a:spcPct val="90000"/>
              </a:lnSpc>
              <a:defRPr/>
            </a:pPr>
            <a:endParaRPr lang="nl-BE" altLang="nl-BE" sz="100" dirty="0"/>
          </a:p>
          <a:p>
            <a:pPr eaLnBrk="1" hangingPunct="1">
              <a:lnSpc>
                <a:spcPct val="90000"/>
              </a:lnSpc>
              <a:defRPr/>
            </a:pPr>
            <a:endParaRPr lang="nl-BE" altLang="nl-BE" sz="100" dirty="0"/>
          </a:p>
          <a:p>
            <a:pPr eaLnBrk="1" hangingPunct="1">
              <a:lnSpc>
                <a:spcPct val="90000"/>
              </a:lnSpc>
              <a:defRPr/>
            </a:pPr>
            <a:endParaRPr lang="nl-BE" altLang="nl-BE" sz="100" dirty="0"/>
          </a:p>
          <a:p>
            <a:pPr eaLnBrk="1" hangingPunct="1">
              <a:lnSpc>
                <a:spcPct val="90000"/>
              </a:lnSpc>
              <a:defRPr/>
            </a:pPr>
            <a:endParaRPr lang="nl-BE" altLang="nl-BE" sz="100" dirty="0"/>
          </a:p>
          <a:p>
            <a:pPr eaLnBrk="1" hangingPunct="1">
              <a:lnSpc>
                <a:spcPct val="90000"/>
              </a:lnSpc>
              <a:defRPr/>
            </a:pPr>
            <a:endParaRPr lang="nl-BE" altLang="nl-BE" sz="100" dirty="0"/>
          </a:p>
          <a:p>
            <a:pPr eaLnBrk="1" hangingPunct="1">
              <a:lnSpc>
                <a:spcPct val="90000"/>
              </a:lnSpc>
              <a:defRPr/>
            </a:pPr>
            <a:endParaRPr lang="nl-BE" altLang="nl-BE" sz="100" dirty="0"/>
          </a:p>
          <a:p>
            <a:pPr eaLnBrk="1" hangingPunct="1">
              <a:lnSpc>
                <a:spcPct val="90000"/>
              </a:lnSpc>
              <a:defRPr/>
            </a:pPr>
            <a:endParaRPr lang="nl-BE" altLang="nl-BE" sz="100" dirty="0"/>
          </a:p>
          <a:p>
            <a:pPr eaLnBrk="1" hangingPunct="1">
              <a:lnSpc>
                <a:spcPct val="90000"/>
              </a:lnSpc>
              <a:defRPr/>
            </a:pPr>
            <a:r>
              <a:rPr lang="nl-BE" altLang="nl-BE" sz="2000" dirty="0"/>
              <a:t>Ook bij vervroegd stopzetten: aanrekening gebeurt steeds in volledige maanden</a:t>
            </a:r>
          </a:p>
          <a:p>
            <a:pPr eaLnBrk="1" hangingPunct="1">
              <a:lnSpc>
                <a:spcPct val="90000"/>
              </a:lnSpc>
              <a:defRPr/>
            </a:pPr>
            <a:endParaRPr lang="nl-BE" altLang="nl-BE" sz="1600" dirty="0"/>
          </a:p>
          <a:p>
            <a:pPr eaLnBrk="1" hangingPunct="1">
              <a:lnSpc>
                <a:spcPct val="90000"/>
              </a:lnSpc>
              <a:defRPr/>
            </a:pPr>
            <a:endParaRPr lang="nl-BE" altLang="nl-BE" sz="1600" dirty="0"/>
          </a:p>
          <a:p>
            <a:pPr marL="692150" lvl="2" indent="0" eaLnBrk="1" hangingPunct="1">
              <a:lnSpc>
                <a:spcPct val="90000"/>
              </a:lnSpc>
              <a:buNone/>
              <a:defRPr/>
            </a:pPr>
            <a:endParaRPr lang="nl-BE" altLang="nl-BE" sz="1600" dirty="0"/>
          </a:p>
          <a:p>
            <a:pPr lvl="1" eaLnBrk="1" hangingPunct="1">
              <a:lnSpc>
                <a:spcPct val="90000"/>
              </a:lnSpc>
              <a:defRPr/>
            </a:pPr>
            <a:endParaRPr lang="nl-BE" altLang="nl-BE" sz="1600" dirty="0"/>
          </a:p>
          <a:p>
            <a:pPr lvl="1" eaLnBrk="1" hangingPunct="1">
              <a:lnSpc>
                <a:spcPct val="90000"/>
              </a:lnSpc>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2000" dirty="0"/>
          </a:p>
          <a:p>
            <a:pPr lvl="1" eaLnBrk="1" hangingPunct="1">
              <a:lnSpc>
                <a:spcPct val="90000"/>
              </a:lnSpc>
              <a:defRPr/>
            </a:pPr>
            <a:endParaRPr lang="nl-BE" altLang="nl-BE" sz="1200" dirty="0"/>
          </a:p>
          <a:p>
            <a:pPr lvl="1" eaLnBrk="1" hangingPunct="1">
              <a:lnSpc>
                <a:spcPct val="90000"/>
              </a:lnSpc>
              <a:defRPr/>
            </a:pPr>
            <a:endParaRPr lang="nl-BE" altLang="nl-BE" sz="1600" dirty="0"/>
          </a:p>
          <a:p>
            <a:pPr lvl="1" eaLnBrk="1" hangingPunct="1">
              <a:lnSpc>
                <a:spcPct val="90000"/>
              </a:lnSpc>
              <a:defRPr/>
            </a:pPr>
            <a:endParaRPr lang="nl-BE" altLang="nl-BE" sz="1600" dirty="0"/>
          </a:p>
          <a:p>
            <a:pPr eaLnBrk="1" hangingPunct="1">
              <a:lnSpc>
                <a:spcPct val="90000"/>
              </a:lnSpc>
              <a:defRPr/>
            </a:pPr>
            <a:endParaRPr lang="nl-BE" altLang="nl-BE" sz="13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382011217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305155" name="Rectangle 2"/>
          <p:cNvSpPr>
            <a:spLocks noGrp="1" noChangeArrowheads="1"/>
          </p:cNvSpPr>
          <p:nvPr>
            <p:ph type="title" idx="4294967295"/>
          </p:nvPr>
        </p:nvSpPr>
        <p:spPr/>
        <p:txBody>
          <a:bodyPr/>
          <a:lstStyle/>
          <a:p>
            <a:pPr eaLnBrk="1" hangingPunct="1"/>
            <a:r>
              <a:rPr lang="nl-BE" altLang="nl-BE" smtClean="0"/>
              <a:t>Zorgkrediet</a:t>
            </a:r>
            <a:br>
              <a:rPr lang="nl-BE" altLang="nl-BE" smtClean="0"/>
            </a:br>
            <a:r>
              <a:rPr lang="nl-BE" altLang="nl-BE" sz="2000">
                <a:solidFill>
                  <a:srgbClr val="0070C0"/>
                </a:solidFill>
              </a:rPr>
              <a:t>Cumulatie</a:t>
            </a:r>
            <a:endParaRPr lang="nl-NL" altLang="nl-BE" smtClean="0">
              <a:solidFill>
                <a:srgbClr val="0070C0"/>
              </a:solidFill>
            </a:endParaRPr>
          </a:p>
        </p:txBody>
      </p:sp>
      <p:sp>
        <p:nvSpPr>
          <p:cNvPr id="305156" name="Rectangle 3"/>
          <p:cNvSpPr>
            <a:spLocks noGrp="1" noChangeArrowheads="1"/>
          </p:cNvSpPr>
          <p:nvPr>
            <p:ph type="body" idx="4294967295"/>
          </p:nvPr>
        </p:nvSpPr>
        <p:spPr>
          <a:xfrm>
            <a:off x="1981201" y="1412876"/>
            <a:ext cx="8435975" cy="5292725"/>
          </a:xfrm>
        </p:spPr>
        <p:txBody>
          <a:bodyPr/>
          <a:lstStyle/>
          <a:p>
            <a:pPr eaLnBrk="1" hangingPunct="1">
              <a:lnSpc>
                <a:spcPct val="90000"/>
              </a:lnSpc>
            </a:pPr>
            <a:endParaRPr lang="nl-BE" altLang="nl-BE" sz="2000"/>
          </a:p>
          <a:p>
            <a:pPr eaLnBrk="1" hangingPunct="1">
              <a:lnSpc>
                <a:spcPct val="90000"/>
              </a:lnSpc>
            </a:pPr>
            <a:r>
              <a:rPr lang="nl-BE" altLang="nl-BE" sz="2000"/>
              <a:t>Een onderbrekingsuitkering voor zorgkrediet kan niet gecumuleerd worden met een bijkomende activiteit als loontrekkende of als zelfstandige</a:t>
            </a:r>
          </a:p>
          <a:p>
            <a:pPr lvl="1" eaLnBrk="1" hangingPunct="1">
              <a:lnSpc>
                <a:spcPct val="90000"/>
              </a:lnSpc>
            </a:pPr>
            <a:r>
              <a:rPr lang="nl-BE" altLang="nl-BE" sz="1600"/>
              <a:t>Uitzondering: indien de bijkomende activiteit reeds werd uitgeoefend ten minste </a:t>
            </a:r>
            <a:r>
              <a:rPr lang="nl-BE" altLang="nl-BE" sz="1600" b="1"/>
              <a:t>drie maanden</a:t>
            </a:r>
            <a:r>
              <a:rPr lang="nl-BE" altLang="nl-BE" sz="1600"/>
              <a:t> vóór het begin van de onderbreking van de arbeidsprestaties</a:t>
            </a:r>
          </a:p>
          <a:p>
            <a:pPr lvl="1" eaLnBrk="1" hangingPunct="1">
              <a:lnSpc>
                <a:spcPct val="90000"/>
              </a:lnSpc>
            </a:pPr>
            <a:endParaRPr lang="nl-BE" altLang="nl-BE" sz="1600">
              <a:solidFill>
                <a:srgbClr val="FF0000"/>
              </a:solidFill>
              <a:sym typeface="Wingdings" panose="05000000000000000000" pitchFamily="2" charset="2"/>
            </a:endParaRPr>
          </a:p>
          <a:p>
            <a:pPr lvl="1" eaLnBrk="1" hangingPunct="1">
              <a:lnSpc>
                <a:spcPct val="90000"/>
              </a:lnSpc>
            </a:pPr>
            <a:r>
              <a:rPr lang="nl-BE" altLang="nl-BE" sz="1600">
                <a:sym typeface="Wingdings" panose="05000000000000000000" pitchFamily="2" charset="2"/>
              </a:rPr>
              <a:t>Voor het zorgkrediet worden alle prestaties die vallen onder het toepassingsgebied niet gevat door de cumulatieregels. Enkel prestaties als zelfstandige of in de privé komen in aanmerking voor deze cumulatie (</a:t>
            </a:r>
            <a:r>
              <a:rPr lang="nl-BE" altLang="nl-BE" sz="1600" b="1">
                <a:sym typeface="Wingdings" panose="05000000000000000000" pitchFamily="2" charset="2"/>
              </a:rPr>
              <a:t>&lt;&gt; LBO !</a:t>
            </a:r>
            <a:r>
              <a:rPr lang="nl-BE" altLang="nl-BE" sz="1600">
                <a:sym typeface="Wingdings" panose="05000000000000000000" pitchFamily="2" charset="2"/>
              </a:rPr>
              <a:t>)</a:t>
            </a:r>
          </a:p>
          <a:p>
            <a:pPr lvl="1" eaLnBrk="1" hangingPunct="1">
              <a:lnSpc>
                <a:spcPct val="90000"/>
              </a:lnSpc>
              <a:buFont typeface="Wingdings" panose="05000000000000000000" pitchFamily="2" charset="2"/>
              <a:buChar char="è"/>
            </a:pPr>
            <a:endParaRPr lang="nl-BE" altLang="nl-BE" sz="1600" i="1">
              <a:sym typeface="Wingdings" panose="05000000000000000000" pitchFamily="2" charset="2"/>
            </a:endParaRPr>
          </a:p>
          <a:p>
            <a:pPr lvl="1" eaLnBrk="1" hangingPunct="1">
              <a:lnSpc>
                <a:spcPct val="90000"/>
              </a:lnSpc>
            </a:pPr>
            <a:endParaRPr lang="nl-BE" altLang="nl-BE" sz="1200"/>
          </a:p>
          <a:p>
            <a:pPr eaLnBrk="1" hangingPunct="1">
              <a:lnSpc>
                <a:spcPct val="90000"/>
              </a:lnSpc>
            </a:pPr>
            <a:endParaRPr lang="nl-BE" altLang="nl-BE" sz="1600"/>
          </a:p>
          <a:p>
            <a:pPr marL="692150" lvl="2" indent="0" eaLnBrk="1" hangingPunct="1">
              <a:lnSpc>
                <a:spcPct val="90000"/>
              </a:lnSpc>
              <a:buNone/>
            </a:pPr>
            <a:endParaRPr lang="nl-BE" altLang="nl-BE" sz="1600"/>
          </a:p>
          <a:p>
            <a:pPr lvl="1" eaLnBrk="1" hangingPunct="1">
              <a:lnSpc>
                <a:spcPct val="90000"/>
              </a:lnSpc>
            </a:pPr>
            <a:endParaRPr lang="nl-BE" altLang="nl-BE" sz="1600"/>
          </a:p>
          <a:p>
            <a:pPr lvl="1" eaLnBrk="1" hangingPunct="1">
              <a:lnSpc>
                <a:spcPct val="90000"/>
              </a:lnSpc>
            </a:pPr>
            <a:endParaRPr lang="nl-BE" altLang="nl-BE" sz="1600"/>
          </a:p>
          <a:p>
            <a:pPr eaLnBrk="1" hangingPunct="1">
              <a:lnSpc>
                <a:spcPct val="90000"/>
              </a:lnSpc>
            </a:pPr>
            <a:endParaRPr lang="nl-BE" altLang="nl-BE" sz="2000"/>
          </a:p>
          <a:p>
            <a:pPr eaLnBrk="1" hangingPunct="1">
              <a:lnSpc>
                <a:spcPct val="90000"/>
              </a:lnSpc>
            </a:pPr>
            <a:endParaRPr lang="nl-BE" altLang="nl-BE" sz="2000"/>
          </a:p>
          <a:p>
            <a:pPr lvl="1" eaLnBrk="1" hangingPunct="1">
              <a:lnSpc>
                <a:spcPct val="90000"/>
              </a:lnSpc>
            </a:pPr>
            <a:endParaRPr lang="nl-BE" altLang="nl-BE" sz="1200"/>
          </a:p>
          <a:p>
            <a:pPr lvl="1" eaLnBrk="1" hangingPunct="1">
              <a:lnSpc>
                <a:spcPct val="90000"/>
              </a:lnSpc>
            </a:pPr>
            <a:endParaRPr lang="nl-BE" altLang="nl-BE" sz="1600"/>
          </a:p>
          <a:p>
            <a:pPr lvl="1" eaLnBrk="1" hangingPunct="1">
              <a:lnSpc>
                <a:spcPct val="90000"/>
              </a:lnSpc>
            </a:pPr>
            <a:endParaRPr lang="nl-BE" altLang="nl-BE" sz="1600"/>
          </a:p>
          <a:p>
            <a:pPr eaLnBrk="1" hangingPunct="1">
              <a:lnSpc>
                <a:spcPct val="90000"/>
              </a:lnSpc>
            </a:pPr>
            <a:endParaRPr lang="nl-BE" altLang="nl-BE" sz="1300"/>
          </a:p>
          <a:p>
            <a:pPr eaLnBrk="1" hangingPunct="1">
              <a:lnSpc>
                <a:spcPct val="90000"/>
              </a:lnSpc>
            </a:pPr>
            <a:endParaRPr lang="nl-BE" altLang="nl-BE" sz="2000"/>
          </a:p>
          <a:p>
            <a:pPr eaLnBrk="1" hangingPunct="1">
              <a:lnSpc>
                <a:spcPct val="90000"/>
              </a:lnSpc>
            </a:pPr>
            <a:endParaRPr lang="nl-BE" altLang="nl-BE" sz="1700"/>
          </a:p>
        </p:txBody>
      </p:sp>
    </p:spTree>
    <p:extLst>
      <p:ext uri="{BB962C8B-B14F-4D97-AF65-F5344CB8AC3E}">
        <p14:creationId xmlns:p14="http://schemas.microsoft.com/office/powerpoint/2010/main" val="1560213224"/>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307203" name="Rectangle 2"/>
          <p:cNvSpPr>
            <a:spLocks noGrp="1" noChangeArrowheads="1"/>
          </p:cNvSpPr>
          <p:nvPr>
            <p:ph type="title" idx="4294967295"/>
          </p:nvPr>
        </p:nvSpPr>
        <p:spPr/>
        <p:txBody>
          <a:bodyPr/>
          <a:lstStyle/>
          <a:p>
            <a:pPr eaLnBrk="1" hangingPunct="1"/>
            <a:r>
              <a:rPr lang="nl-BE" altLang="nl-BE" smtClean="0"/>
              <a:t>Zorgkrediet</a:t>
            </a:r>
            <a:br>
              <a:rPr lang="nl-BE" altLang="nl-BE" smtClean="0"/>
            </a:br>
            <a:r>
              <a:rPr lang="nl-BE" altLang="nl-BE" sz="2000">
                <a:solidFill>
                  <a:srgbClr val="0070C0"/>
                </a:solidFill>
              </a:rPr>
              <a:t>Administratieve stand</a:t>
            </a:r>
            <a:endParaRPr lang="nl-NL" altLang="nl-BE" smtClean="0">
              <a:solidFill>
                <a:srgbClr val="0070C0"/>
              </a:solidFill>
            </a:endParaRPr>
          </a:p>
        </p:txBody>
      </p:sp>
      <p:sp>
        <p:nvSpPr>
          <p:cNvPr id="307204" name="Rectangle 3"/>
          <p:cNvSpPr>
            <a:spLocks noGrp="1" noChangeArrowheads="1"/>
          </p:cNvSpPr>
          <p:nvPr>
            <p:ph type="body" idx="4294967295"/>
          </p:nvPr>
        </p:nvSpPr>
        <p:spPr/>
        <p:txBody>
          <a:bodyPr/>
          <a:lstStyle/>
          <a:p>
            <a:pPr eaLnBrk="1" hangingPunct="1">
              <a:lnSpc>
                <a:spcPct val="90000"/>
              </a:lnSpc>
            </a:pPr>
            <a:endParaRPr lang="nl-BE" altLang="nl-BE" sz="2000"/>
          </a:p>
          <a:p>
            <a:pPr eaLnBrk="1" hangingPunct="1">
              <a:lnSpc>
                <a:spcPct val="90000"/>
              </a:lnSpc>
            </a:pPr>
            <a:r>
              <a:rPr lang="nl-BE" altLang="nl-BE" sz="2000"/>
              <a:t>Het zorgkrediet wordt gelijkgesteld met </a:t>
            </a:r>
            <a:r>
              <a:rPr lang="nl-BE" altLang="nl-BE" sz="2000" b="1"/>
              <a:t>dienstactiviteit</a:t>
            </a:r>
          </a:p>
          <a:p>
            <a:pPr eaLnBrk="1" hangingPunct="1">
              <a:lnSpc>
                <a:spcPct val="90000"/>
              </a:lnSpc>
            </a:pPr>
            <a:endParaRPr lang="nl-BE" altLang="nl-BE" sz="1600"/>
          </a:p>
          <a:p>
            <a:pPr eaLnBrk="1" hangingPunct="1">
              <a:lnSpc>
                <a:spcPct val="90000"/>
              </a:lnSpc>
            </a:pPr>
            <a:endParaRPr lang="nl-BE" altLang="nl-BE" sz="1600"/>
          </a:p>
          <a:p>
            <a:pPr marL="692150" lvl="2" indent="0" eaLnBrk="1" hangingPunct="1">
              <a:lnSpc>
                <a:spcPct val="90000"/>
              </a:lnSpc>
              <a:buNone/>
            </a:pPr>
            <a:endParaRPr lang="nl-BE" altLang="nl-BE" sz="1600"/>
          </a:p>
          <a:p>
            <a:pPr lvl="1" eaLnBrk="1" hangingPunct="1">
              <a:lnSpc>
                <a:spcPct val="90000"/>
              </a:lnSpc>
            </a:pPr>
            <a:endParaRPr lang="nl-BE" altLang="nl-BE" sz="1600"/>
          </a:p>
          <a:p>
            <a:pPr lvl="1" eaLnBrk="1" hangingPunct="1">
              <a:lnSpc>
                <a:spcPct val="90000"/>
              </a:lnSpc>
            </a:pPr>
            <a:endParaRPr lang="nl-BE" altLang="nl-BE" sz="1600"/>
          </a:p>
          <a:p>
            <a:pPr eaLnBrk="1" hangingPunct="1">
              <a:lnSpc>
                <a:spcPct val="90000"/>
              </a:lnSpc>
            </a:pPr>
            <a:endParaRPr lang="nl-BE" altLang="nl-BE" sz="2000"/>
          </a:p>
          <a:p>
            <a:pPr eaLnBrk="1" hangingPunct="1">
              <a:lnSpc>
                <a:spcPct val="90000"/>
              </a:lnSpc>
            </a:pPr>
            <a:endParaRPr lang="nl-BE" altLang="nl-BE" sz="2000"/>
          </a:p>
          <a:p>
            <a:pPr lvl="1" eaLnBrk="1" hangingPunct="1">
              <a:lnSpc>
                <a:spcPct val="90000"/>
              </a:lnSpc>
            </a:pPr>
            <a:endParaRPr lang="nl-BE" altLang="nl-BE" sz="1200"/>
          </a:p>
          <a:p>
            <a:pPr lvl="1" eaLnBrk="1" hangingPunct="1">
              <a:lnSpc>
                <a:spcPct val="90000"/>
              </a:lnSpc>
            </a:pPr>
            <a:endParaRPr lang="nl-BE" altLang="nl-BE" sz="1600"/>
          </a:p>
          <a:p>
            <a:pPr lvl="1" eaLnBrk="1" hangingPunct="1">
              <a:lnSpc>
                <a:spcPct val="90000"/>
              </a:lnSpc>
            </a:pPr>
            <a:endParaRPr lang="nl-BE" altLang="nl-BE" sz="1600"/>
          </a:p>
          <a:p>
            <a:pPr eaLnBrk="1" hangingPunct="1">
              <a:lnSpc>
                <a:spcPct val="90000"/>
              </a:lnSpc>
            </a:pPr>
            <a:endParaRPr lang="nl-BE" altLang="nl-BE" sz="1300"/>
          </a:p>
          <a:p>
            <a:pPr eaLnBrk="1" hangingPunct="1">
              <a:lnSpc>
                <a:spcPct val="90000"/>
              </a:lnSpc>
            </a:pPr>
            <a:endParaRPr lang="nl-BE" altLang="nl-BE" sz="2000"/>
          </a:p>
          <a:p>
            <a:pPr eaLnBrk="1" hangingPunct="1">
              <a:lnSpc>
                <a:spcPct val="90000"/>
              </a:lnSpc>
            </a:pPr>
            <a:endParaRPr lang="nl-BE" altLang="nl-BE" sz="1700"/>
          </a:p>
        </p:txBody>
      </p:sp>
    </p:spTree>
    <p:extLst>
      <p:ext uri="{BB962C8B-B14F-4D97-AF65-F5344CB8AC3E}">
        <p14:creationId xmlns:p14="http://schemas.microsoft.com/office/powerpoint/2010/main" val="1767812361"/>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309251" name="Rectangle 2"/>
          <p:cNvSpPr>
            <a:spLocks noGrp="1" noChangeArrowheads="1"/>
          </p:cNvSpPr>
          <p:nvPr>
            <p:ph type="title" idx="4294967295"/>
          </p:nvPr>
        </p:nvSpPr>
        <p:spPr/>
        <p:txBody>
          <a:bodyPr/>
          <a:lstStyle/>
          <a:p>
            <a:pPr eaLnBrk="1" hangingPunct="1"/>
            <a:r>
              <a:rPr lang="nl-BE" altLang="nl-BE" smtClean="0"/>
              <a:t>Zorgkrediet</a:t>
            </a:r>
            <a:br>
              <a:rPr lang="nl-BE" altLang="nl-BE" smtClean="0"/>
            </a:br>
            <a:r>
              <a:rPr lang="nl-BE" altLang="nl-BE" sz="2000">
                <a:solidFill>
                  <a:srgbClr val="0070C0"/>
                </a:solidFill>
              </a:rPr>
              <a:t>Procedure</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endParaRPr lang="nl-BE" sz="2000" dirty="0"/>
          </a:p>
          <a:p>
            <a:pPr eaLnBrk="1" hangingPunct="1">
              <a:lnSpc>
                <a:spcPct val="90000"/>
              </a:lnSpc>
              <a:defRPr/>
            </a:pPr>
            <a:r>
              <a:rPr lang="nl-BE" sz="2000" dirty="0"/>
              <a:t>Het zorgkrediet is </a:t>
            </a:r>
            <a:r>
              <a:rPr lang="nl-BE" sz="2000" b="1" dirty="0"/>
              <a:t>een recht</a:t>
            </a:r>
          </a:p>
          <a:p>
            <a:pPr eaLnBrk="1" hangingPunct="1">
              <a:lnSpc>
                <a:spcPct val="90000"/>
              </a:lnSpc>
              <a:defRPr/>
            </a:pPr>
            <a:endParaRPr lang="nl-BE" sz="2000" dirty="0"/>
          </a:p>
          <a:p>
            <a:pPr eaLnBrk="1" hangingPunct="1">
              <a:lnSpc>
                <a:spcPct val="90000"/>
              </a:lnSpc>
              <a:defRPr/>
            </a:pPr>
            <a:r>
              <a:rPr lang="nl-BE" sz="2000" dirty="0"/>
              <a:t>Aanvraag verlof</a:t>
            </a:r>
          </a:p>
          <a:p>
            <a:pPr lvl="1" eaLnBrk="1" hangingPunct="1">
              <a:lnSpc>
                <a:spcPct val="90000"/>
              </a:lnSpc>
              <a:defRPr/>
            </a:pPr>
            <a:r>
              <a:rPr lang="nl-BE" sz="1600" dirty="0"/>
              <a:t>Palliatief en medische bijstand</a:t>
            </a:r>
          </a:p>
          <a:p>
            <a:pPr lvl="2" eaLnBrk="1" hangingPunct="1">
              <a:lnSpc>
                <a:spcPct val="90000"/>
              </a:lnSpc>
              <a:defRPr/>
            </a:pPr>
            <a:r>
              <a:rPr lang="nl-BE" sz="1300" dirty="0"/>
              <a:t>Uiterlijk aan te vragen bij werkgever één week voor start van zorgkrediet</a:t>
            </a:r>
          </a:p>
          <a:p>
            <a:pPr lvl="1" eaLnBrk="1" hangingPunct="1">
              <a:lnSpc>
                <a:spcPct val="90000"/>
              </a:lnSpc>
              <a:defRPr/>
            </a:pPr>
            <a:r>
              <a:rPr lang="nl-BE" sz="1600" dirty="0"/>
              <a:t>Zorg voor een kind of volgen opleiding</a:t>
            </a:r>
          </a:p>
          <a:p>
            <a:pPr lvl="2" eaLnBrk="1" hangingPunct="1">
              <a:lnSpc>
                <a:spcPct val="90000"/>
              </a:lnSpc>
              <a:defRPr/>
            </a:pPr>
            <a:r>
              <a:rPr lang="nl-BE" sz="1300" dirty="0"/>
              <a:t>Uiterlijk aan te vragen bij centrumbestuur één maand voor start van zorgkrediet</a:t>
            </a:r>
          </a:p>
          <a:p>
            <a:pPr eaLnBrk="1" hangingPunct="1">
              <a:lnSpc>
                <a:spcPct val="90000"/>
              </a:lnSpc>
              <a:defRPr/>
            </a:pPr>
            <a:endParaRPr lang="nl-BE" sz="2000" dirty="0"/>
          </a:p>
          <a:p>
            <a:pPr eaLnBrk="1" hangingPunct="1">
              <a:lnSpc>
                <a:spcPct val="90000"/>
              </a:lnSpc>
              <a:defRPr/>
            </a:pPr>
            <a:r>
              <a:rPr lang="nl-BE" sz="2000" dirty="0"/>
              <a:t>Aanvraag onderbrekingsuitkering</a:t>
            </a:r>
          </a:p>
          <a:p>
            <a:pPr lvl="1" eaLnBrk="1" hangingPunct="1">
              <a:lnSpc>
                <a:spcPct val="90000"/>
              </a:lnSpc>
              <a:defRPr/>
            </a:pPr>
            <a:r>
              <a:rPr lang="nl-BE" sz="1600" dirty="0"/>
              <a:t>Via het Departement Werk en Sociale Economie</a:t>
            </a:r>
          </a:p>
          <a:p>
            <a:pPr lvl="1" eaLnBrk="1" hangingPunct="1">
              <a:lnSpc>
                <a:spcPct val="90000"/>
              </a:lnSpc>
              <a:defRPr/>
            </a:pPr>
            <a:r>
              <a:rPr lang="nl-BE" sz="1600" dirty="0"/>
              <a:t>Via online aanvraagformulier op </a:t>
            </a:r>
            <a:r>
              <a:rPr lang="nl-BE" sz="1600" dirty="0">
                <a:hlinkClick r:id="rId3"/>
              </a:rPr>
              <a:t>Website Zorgkrediet </a:t>
            </a:r>
            <a:r>
              <a:rPr lang="nl-BE" sz="1600" dirty="0"/>
              <a:t>van het Departement werk</a:t>
            </a:r>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97356744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311299" name="Rectangle 2"/>
          <p:cNvSpPr>
            <a:spLocks noGrp="1" noChangeArrowheads="1"/>
          </p:cNvSpPr>
          <p:nvPr>
            <p:ph type="title" idx="4294967295"/>
          </p:nvPr>
        </p:nvSpPr>
        <p:spPr/>
        <p:txBody>
          <a:bodyPr/>
          <a:lstStyle/>
          <a:p>
            <a:pPr eaLnBrk="1" hangingPunct="1"/>
            <a:r>
              <a:rPr lang="nl-BE" altLang="nl-BE" smtClean="0"/>
              <a:t>Zorgkrediet</a:t>
            </a:r>
            <a:br>
              <a:rPr lang="nl-BE" altLang="nl-BE" smtClean="0"/>
            </a:br>
            <a:r>
              <a:rPr lang="nl-BE" altLang="nl-BE" sz="2000">
                <a:solidFill>
                  <a:srgbClr val="0070C0"/>
                </a:solidFill>
              </a:rPr>
              <a:t>Verlies van het recht op onderbrekingsuitkeringen</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endParaRPr lang="nl-BE" sz="2000" dirty="0"/>
          </a:p>
          <a:p>
            <a:pPr eaLnBrk="1" hangingPunct="1">
              <a:lnSpc>
                <a:spcPct val="90000"/>
              </a:lnSpc>
              <a:defRPr/>
            </a:pPr>
            <a:r>
              <a:rPr lang="nl-BE" sz="2000" dirty="0"/>
              <a:t>Het Departement Werk en Sociale Economie kan de onderbrekingsuitkeringen ontzeggen aan een personeelslid</a:t>
            </a:r>
          </a:p>
          <a:p>
            <a:pPr lvl="1" eaLnBrk="1" hangingPunct="1">
              <a:lnSpc>
                <a:spcPct val="90000"/>
              </a:lnSpc>
              <a:defRPr/>
            </a:pPr>
            <a:r>
              <a:rPr lang="nl-BE" sz="1600" dirty="0"/>
              <a:t>Deelt dit onmiddellijk mee aan personeelslid, werkgever en Ministerie van Onderwijs en Vorming</a:t>
            </a:r>
          </a:p>
          <a:p>
            <a:pPr eaLnBrk="1" hangingPunct="1">
              <a:lnSpc>
                <a:spcPct val="90000"/>
              </a:lnSpc>
              <a:defRPr/>
            </a:pPr>
            <a:endParaRPr lang="nl-BE" sz="2000" dirty="0"/>
          </a:p>
          <a:p>
            <a:pPr eaLnBrk="1" hangingPunct="1">
              <a:lnSpc>
                <a:spcPct val="90000"/>
              </a:lnSpc>
              <a:defRPr/>
            </a:pPr>
            <a:r>
              <a:rPr lang="nl-BE" sz="2000" dirty="0"/>
              <a:t>Geen recht op onderbrekingsuitkering </a:t>
            </a:r>
            <a:r>
              <a:rPr lang="nl-BE" sz="2000" b="1" dirty="0"/>
              <a:t>= stopzetting verlof</a:t>
            </a:r>
          </a:p>
          <a:p>
            <a:pPr eaLnBrk="1" hangingPunct="1">
              <a:lnSpc>
                <a:spcPct val="90000"/>
              </a:lnSpc>
              <a:defRPr/>
            </a:pPr>
            <a:endParaRPr lang="nl-BE" sz="2000" dirty="0"/>
          </a:p>
          <a:p>
            <a:pPr eaLnBrk="1" hangingPunct="1">
              <a:lnSpc>
                <a:spcPct val="90000"/>
              </a:lnSpc>
              <a:defRPr/>
            </a:pPr>
            <a:r>
              <a:rPr lang="nl-BE" sz="2000" dirty="0"/>
              <a:t>Verplichte omzetting naar verlofstelsel naar </a:t>
            </a:r>
            <a:r>
              <a:rPr lang="nl-BE" sz="2000" b="1" dirty="0"/>
              <a:t>keuze van het personeelslid (&lt;&gt; LBO !)</a:t>
            </a:r>
            <a:endParaRPr lang="nl-BE" sz="2000" dirty="0"/>
          </a:p>
          <a:p>
            <a:pPr lvl="1" eaLnBrk="1" hangingPunct="1">
              <a:lnSpc>
                <a:spcPct val="90000"/>
              </a:lnSpc>
              <a:defRPr/>
            </a:pPr>
            <a:r>
              <a:rPr lang="nl-BE" sz="1600" dirty="0"/>
              <a:t>Verlof, afwezigheid of terbeschikkingstelling zonder salaris(toelage)</a:t>
            </a:r>
          </a:p>
          <a:p>
            <a:pPr lvl="1" eaLnBrk="1" hangingPunct="1">
              <a:lnSpc>
                <a:spcPct val="90000"/>
              </a:lnSpc>
              <a:defRPr/>
            </a:pPr>
            <a:r>
              <a:rPr lang="nl-BE" sz="1600" dirty="0"/>
              <a:t>Reglementair vastgelegde duur van het verlof mag overschreden worden</a:t>
            </a:r>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739557180"/>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313347" name="Rectangle 2"/>
          <p:cNvSpPr>
            <a:spLocks noGrp="1" noChangeArrowheads="1"/>
          </p:cNvSpPr>
          <p:nvPr>
            <p:ph type="title" idx="4294967295"/>
          </p:nvPr>
        </p:nvSpPr>
        <p:spPr/>
        <p:txBody>
          <a:bodyPr/>
          <a:lstStyle/>
          <a:p>
            <a:pPr eaLnBrk="1" hangingPunct="1"/>
            <a:r>
              <a:rPr lang="nl-BE" altLang="nl-BE" smtClean="0"/>
              <a:t>Zorgkrediet</a:t>
            </a:r>
            <a:br>
              <a:rPr lang="nl-BE" altLang="nl-BE" smtClean="0"/>
            </a:br>
            <a:r>
              <a:rPr lang="nl-BE" altLang="nl-BE" sz="2000">
                <a:solidFill>
                  <a:srgbClr val="0070C0"/>
                </a:solidFill>
              </a:rPr>
              <a:t>Mededeling aan AHOVOKS</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Afhankelijk van volume en type opname: andere DO-code !</a:t>
            </a:r>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marL="344487" lvl="1" indent="0" eaLnBrk="1" hangingPunct="1">
              <a:lnSpc>
                <a:spcPct val="90000"/>
              </a:lnSpc>
              <a:buNone/>
              <a:defRPr/>
            </a:pPr>
            <a:endParaRPr lang="nl-BE" sz="1200" dirty="0"/>
          </a:p>
          <a:p>
            <a:pPr marL="0" indent="0" eaLnBrk="1" hangingPunct="1">
              <a:lnSpc>
                <a:spcPct val="90000"/>
              </a:lnSpc>
              <a:buNone/>
              <a:defRPr/>
            </a:pPr>
            <a:endParaRPr lang="nl-BE" sz="1600" dirty="0"/>
          </a:p>
          <a:p>
            <a:pPr marL="0" indent="0" eaLnBrk="1" hangingPunct="1">
              <a:lnSpc>
                <a:spcPct val="90000"/>
              </a:lnSpc>
              <a:buNone/>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graphicFrame>
        <p:nvGraphicFramePr>
          <p:cNvPr id="2" name="Tabel 1"/>
          <p:cNvGraphicFramePr>
            <a:graphicFrameLocks noGrp="1"/>
          </p:cNvGraphicFramePr>
          <p:nvPr/>
        </p:nvGraphicFramePr>
        <p:xfrm>
          <a:off x="2233614" y="2486025"/>
          <a:ext cx="8002587" cy="2481264"/>
        </p:xfrm>
        <a:graphic>
          <a:graphicData uri="http://schemas.openxmlformats.org/drawingml/2006/table">
            <a:tbl>
              <a:tblPr firstRow="1" bandRow="1">
                <a:tableStyleId>{5C22544A-7EE6-4342-B048-85BDC9FD1C3A}</a:tableStyleId>
              </a:tblPr>
              <a:tblGrid>
                <a:gridCol w="4680143"/>
                <a:gridCol w="1152035"/>
                <a:gridCol w="1008031"/>
                <a:gridCol w="1162378"/>
              </a:tblGrid>
              <a:tr h="413544">
                <a:tc>
                  <a:txBody>
                    <a:bodyPr/>
                    <a:lstStyle/>
                    <a:p>
                      <a:endParaRPr lang="nl-BE" sz="1800" dirty="0"/>
                    </a:p>
                  </a:txBody>
                  <a:tcPr marL="91433" marR="91433" marT="45737" marB="45737"/>
                </a:tc>
                <a:tc>
                  <a:txBody>
                    <a:bodyPr/>
                    <a:lstStyle/>
                    <a:p>
                      <a:pPr algn="ctr"/>
                      <a:r>
                        <a:rPr lang="nl-BE" sz="1800" dirty="0" smtClean="0"/>
                        <a:t>Voltijds</a:t>
                      </a:r>
                      <a:endParaRPr lang="nl-BE" sz="1800" dirty="0"/>
                    </a:p>
                  </a:txBody>
                  <a:tcPr marL="91433" marR="91433" marT="45737" marB="45737"/>
                </a:tc>
                <a:tc>
                  <a:txBody>
                    <a:bodyPr/>
                    <a:lstStyle/>
                    <a:p>
                      <a:pPr algn="ctr"/>
                      <a:r>
                        <a:rPr lang="nl-BE" sz="1800" dirty="0" smtClean="0"/>
                        <a:t>Halftijds</a:t>
                      </a:r>
                      <a:endParaRPr lang="nl-BE" sz="1800" dirty="0"/>
                    </a:p>
                  </a:txBody>
                  <a:tcPr marL="91433" marR="91433" marT="45737" marB="45737"/>
                </a:tc>
                <a:tc>
                  <a:txBody>
                    <a:bodyPr/>
                    <a:lstStyle/>
                    <a:p>
                      <a:pPr algn="ctr"/>
                      <a:r>
                        <a:rPr lang="nl-BE" sz="1800" dirty="0" smtClean="0"/>
                        <a:t>Met 1/5</a:t>
                      </a:r>
                      <a:r>
                        <a:rPr lang="nl-BE" sz="1800" baseline="30000" dirty="0" smtClean="0"/>
                        <a:t>de</a:t>
                      </a:r>
                      <a:r>
                        <a:rPr lang="nl-BE" sz="1800" baseline="0" dirty="0" smtClean="0"/>
                        <a:t> </a:t>
                      </a:r>
                      <a:endParaRPr lang="nl-BE" sz="1800" dirty="0"/>
                    </a:p>
                  </a:txBody>
                  <a:tcPr marL="91433" marR="91433" marT="45737" marB="45737"/>
                </a:tc>
              </a:tr>
              <a:tr h="413544">
                <a:tc>
                  <a:txBody>
                    <a:bodyPr/>
                    <a:lstStyle/>
                    <a:p>
                      <a:r>
                        <a:rPr lang="nl-BE" sz="1800" dirty="0" smtClean="0"/>
                        <a:t>Zorgkrediet</a:t>
                      </a:r>
                      <a:r>
                        <a:rPr lang="nl-BE" sz="1800" baseline="0" dirty="0" smtClean="0"/>
                        <a:t> kind tot 12 jaar</a:t>
                      </a:r>
                      <a:endParaRPr lang="nl-BE" sz="1800" dirty="0"/>
                    </a:p>
                  </a:txBody>
                  <a:tcPr marL="91433" marR="91433" marT="45737" marB="45737"/>
                </a:tc>
                <a:tc>
                  <a:txBody>
                    <a:bodyPr/>
                    <a:lstStyle/>
                    <a:p>
                      <a:pPr algn="ctr"/>
                      <a:r>
                        <a:rPr lang="nl-BE" sz="1800" dirty="0" smtClean="0"/>
                        <a:t>197</a:t>
                      </a:r>
                      <a:endParaRPr lang="nl-BE" sz="1800" dirty="0"/>
                    </a:p>
                  </a:txBody>
                  <a:tcPr marL="91433" marR="91433" marT="45737" marB="45737"/>
                </a:tc>
                <a:tc>
                  <a:txBody>
                    <a:bodyPr/>
                    <a:lstStyle/>
                    <a:p>
                      <a:pPr algn="ctr"/>
                      <a:r>
                        <a:rPr lang="nl-BE" sz="1800" dirty="0" smtClean="0"/>
                        <a:t>198</a:t>
                      </a:r>
                      <a:endParaRPr lang="nl-BE" sz="1800" dirty="0"/>
                    </a:p>
                  </a:txBody>
                  <a:tcPr marL="91433" marR="91433" marT="45737" marB="45737"/>
                </a:tc>
                <a:tc>
                  <a:txBody>
                    <a:bodyPr/>
                    <a:lstStyle/>
                    <a:p>
                      <a:pPr algn="ctr"/>
                      <a:r>
                        <a:rPr lang="nl-BE" sz="1800" dirty="0" smtClean="0"/>
                        <a:t>199</a:t>
                      </a:r>
                      <a:endParaRPr lang="nl-BE" sz="1800" dirty="0"/>
                    </a:p>
                  </a:txBody>
                  <a:tcPr marL="91433" marR="91433" marT="45737" marB="45737"/>
                </a:tc>
              </a:tr>
              <a:tr h="413544">
                <a:tc>
                  <a:txBody>
                    <a:bodyPr/>
                    <a:lstStyle/>
                    <a:p>
                      <a:r>
                        <a:rPr lang="nl-BE" sz="1800" dirty="0" smtClean="0"/>
                        <a:t>Zorgkrediet medische</a:t>
                      </a:r>
                      <a:r>
                        <a:rPr lang="nl-BE" sz="1800" baseline="0" dirty="0" smtClean="0"/>
                        <a:t> bijstand</a:t>
                      </a:r>
                    </a:p>
                  </a:txBody>
                  <a:tcPr marL="91433" marR="91433" marT="45737" marB="45737"/>
                </a:tc>
                <a:tc>
                  <a:txBody>
                    <a:bodyPr/>
                    <a:lstStyle/>
                    <a:p>
                      <a:pPr algn="ctr"/>
                      <a:r>
                        <a:rPr lang="nl-BE" sz="1800" dirty="0" smtClean="0"/>
                        <a:t>200</a:t>
                      </a:r>
                      <a:endParaRPr lang="nl-BE" sz="1800" dirty="0"/>
                    </a:p>
                  </a:txBody>
                  <a:tcPr marL="91433" marR="91433" marT="45737" marB="45737"/>
                </a:tc>
                <a:tc>
                  <a:txBody>
                    <a:bodyPr/>
                    <a:lstStyle/>
                    <a:p>
                      <a:pPr algn="ctr"/>
                      <a:r>
                        <a:rPr lang="nl-BE" sz="1800" dirty="0" smtClean="0"/>
                        <a:t>201</a:t>
                      </a:r>
                      <a:endParaRPr lang="nl-BE" sz="1800" dirty="0"/>
                    </a:p>
                  </a:txBody>
                  <a:tcPr marL="91433" marR="91433" marT="45737" marB="45737"/>
                </a:tc>
                <a:tc>
                  <a:txBody>
                    <a:bodyPr/>
                    <a:lstStyle/>
                    <a:p>
                      <a:pPr algn="ctr"/>
                      <a:r>
                        <a:rPr lang="nl-BE" sz="1800" dirty="0" smtClean="0"/>
                        <a:t>202</a:t>
                      </a:r>
                      <a:endParaRPr lang="nl-BE" sz="1800" dirty="0"/>
                    </a:p>
                  </a:txBody>
                  <a:tcPr marL="91433" marR="91433" marT="45737" marB="45737"/>
                </a:tc>
              </a:tr>
              <a:tr h="413544">
                <a:tc>
                  <a:txBody>
                    <a:bodyPr/>
                    <a:lstStyle/>
                    <a:p>
                      <a:r>
                        <a:rPr lang="nl-BE" sz="1800" dirty="0" smtClean="0"/>
                        <a:t>Zorgkrediet palliatieve zorg</a:t>
                      </a:r>
                      <a:endParaRPr lang="nl-BE" sz="1800" dirty="0"/>
                    </a:p>
                  </a:txBody>
                  <a:tcPr marL="91433" marR="91433" marT="45737" marB="45737"/>
                </a:tc>
                <a:tc>
                  <a:txBody>
                    <a:bodyPr/>
                    <a:lstStyle/>
                    <a:p>
                      <a:pPr algn="ctr"/>
                      <a:r>
                        <a:rPr lang="nl-BE" sz="1800" dirty="0" smtClean="0"/>
                        <a:t>203</a:t>
                      </a:r>
                      <a:endParaRPr lang="nl-BE" sz="1800" dirty="0"/>
                    </a:p>
                  </a:txBody>
                  <a:tcPr marL="91433" marR="91433" marT="45737" marB="45737"/>
                </a:tc>
                <a:tc>
                  <a:txBody>
                    <a:bodyPr/>
                    <a:lstStyle/>
                    <a:p>
                      <a:pPr algn="ctr"/>
                      <a:r>
                        <a:rPr lang="nl-BE" sz="1800" dirty="0" smtClean="0"/>
                        <a:t>204</a:t>
                      </a:r>
                      <a:endParaRPr lang="nl-BE" sz="1800" dirty="0"/>
                    </a:p>
                  </a:txBody>
                  <a:tcPr marL="91433" marR="91433" marT="45737" marB="45737"/>
                </a:tc>
                <a:tc>
                  <a:txBody>
                    <a:bodyPr/>
                    <a:lstStyle/>
                    <a:p>
                      <a:pPr algn="ctr"/>
                      <a:r>
                        <a:rPr lang="nl-BE" sz="1800" dirty="0" smtClean="0"/>
                        <a:t>205</a:t>
                      </a:r>
                      <a:endParaRPr lang="nl-BE" sz="1800" dirty="0"/>
                    </a:p>
                  </a:txBody>
                  <a:tcPr marL="91433" marR="91433" marT="45737" marB="45737"/>
                </a:tc>
              </a:tr>
              <a:tr h="413544">
                <a:tc>
                  <a:txBody>
                    <a:bodyPr/>
                    <a:lstStyle/>
                    <a:p>
                      <a:r>
                        <a:rPr lang="nl-BE" sz="1800" dirty="0" smtClean="0"/>
                        <a:t>Zorgkrediet kind met een handicap</a:t>
                      </a:r>
                      <a:endParaRPr lang="nl-BE" sz="1800" dirty="0"/>
                    </a:p>
                  </a:txBody>
                  <a:tcPr marL="91433" marR="91433" marT="45737" marB="45737"/>
                </a:tc>
                <a:tc>
                  <a:txBody>
                    <a:bodyPr/>
                    <a:lstStyle/>
                    <a:p>
                      <a:pPr algn="ctr"/>
                      <a:r>
                        <a:rPr lang="nl-BE" sz="1800" dirty="0" smtClean="0"/>
                        <a:t>206</a:t>
                      </a:r>
                      <a:endParaRPr lang="nl-BE" sz="1800" dirty="0"/>
                    </a:p>
                  </a:txBody>
                  <a:tcPr marL="91433" marR="91433" marT="45737" marB="45737"/>
                </a:tc>
                <a:tc>
                  <a:txBody>
                    <a:bodyPr/>
                    <a:lstStyle/>
                    <a:p>
                      <a:pPr algn="ctr"/>
                      <a:r>
                        <a:rPr lang="nl-BE" sz="1800" dirty="0" smtClean="0"/>
                        <a:t>207</a:t>
                      </a:r>
                      <a:endParaRPr lang="nl-BE" sz="1800" dirty="0"/>
                    </a:p>
                  </a:txBody>
                  <a:tcPr marL="91433" marR="91433" marT="45737" marB="45737"/>
                </a:tc>
                <a:tc>
                  <a:txBody>
                    <a:bodyPr/>
                    <a:lstStyle/>
                    <a:p>
                      <a:pPr algn="ctr"/>
                      <a:r>
                        <a:rPr lang="nl-BE" sz="1800" dirty="0" smtClean="0"/>
                        <a:t>208</a:t>
                      </a:r>
                      <a:endParaRPr lang="nl-BE" sz="1800" dirty="0"/>
                    </a:p>
                  </a:txBody>
                  <a:tcPr marL="91433" marR="91433" marT="45737" marB="45737"/>
                </a:tc>
              </a:tr>
              <a:tr h="413544">
                <a:tc>
                  <a:txBody>
                    <a:bodyPr/>
                    <a:lstStyle/>
                    <a:p>
                      <a:r>
                        <a:rPr lang="nl-BE" sz="1800" dirty="0" smtClean="0"/>
                        <a:t>Zorgkrediet</a:t>
                      </a:r>
                      <a:r>
                        <a:rPr lang="nl-BE" sz="1800" baseline="0" dirty="0" smtClean="0"/>
                        <a:t> voor opleiding</a:t>
                      </a:r>
                      <a:endParaRPr lang="nl-BE" sz="1800" dirty="0"/>
                    </a:p>
                  </a:txBody>
                  <a:tcPr marL="91433" marR="91433" marT="45737" marB="45737"/>
                </a:tc>
                <a:tc>
                  <a:txBody>
                    <a:bodyPr/>
                    <a:lstStyle/>
                    <a:p>
                      <a:pPr algn="ctr"/>
                      <a:r>
                        <a:rPr lang="nl-BE" sz="1800" dirty="0" smtClean="0"/>
                        <a:t>209</a:t>
                      </a:r>
                      <a:endParaRPr lang="nl-BE" sz="1800" dirty="0"/>
                    </a:p>
                  </a:txBody>
                  <a:tcPr marL="91433" marR="91433" marT="45737" marB="45737"/>
                </a:tc>
                <a:tc>
                  <a:txBody>
                    <a:bodyPr/>
                    <a:lstStyle/>
                    <a:p>
                      <a:pPr algn="ctr"/>
                      <a:r>
                        <a:rPr lang="nl-BE" sz="1800" dirty="0" smtClean="0"/>
                        <a:t>210</a:t>
                      </a:r>
                      <a:endParaRPr lang="nl-BE" sz="1800" dirty="0"/>
                    </a:p>
                  </a:txBody>
                  <a:tcPr marL="91433" marR="91433" marT="45737" marB="45737"/>
                </a:tc>
                <a:tc>
                  <a:txBody>
                    <a:bodyPr/>
                    <a:lstStyle/>
                    <a:p>
                      <a:pPr algn="ctr"/>
                      <a:r>
                        <a:rPr lang="nl-BE" sz="1800" dirty="0" smtClean="0"/>
                        <a:t>211</a:t>
                      </a:r>
                      <a:endParaRPr lang="nl-BE" sz="1800" dirty="0"/>
                    </a:p>
                  </a:txBody>
                  <a:tcPr marL="91433" marR="91433" marT="45737" marB="45737"/>
                </a:tc>
              </a:tr>
            </a:tbl>
          </a:graphicData>
        </a:graphic>
      </p:graphicFrame>
    </p:spTree>
    <p:extLst>
      <p:ext uri="{BB962C8B-B14F-4D97-AF65-F5344CB8AC3E}">
        <p14:creationId xmlns:p14="http://schemas.microsoft.com/office/powerpoint/2010/main" val="12426696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315395" name="Rectangle 2"/>
          <p:cNvSpPr>
            <a:spLocks noGrp="1" noChangeArrowheads="1"/>
          </p:cNvSpPr>
          <p:nvPr>
            <p:ph type="title" idx="4294967295"/>
          </p:nvPr>
        </p:nvSpPr>
        <p:spPr/>
        <p:txBody>
          <a:bodyPr/>
          <a:lstStyle/>
          <a:p>
            <a:pPr eaLnBrk="1" hangingPunct="1"/>
            <a:r>
              <a:rPr lang="nl-BE" altLang="nl-BE" smtClean="0"/>
              <a:t>Zorgkrediet</a:t>
            </a:r>
            <a:br>
              <a:rPr lang="nl-BE" altLang="nl-BE" smtClean="0"/>
            </a:br>
            <a:r>
              <a:rPr lang="nl-BE" altLang="nl-BE" sz="2000">
                <a:solidFill>
                  <a:srgbClr val="0070C0"/>
                </a:solidFill>
              </a:rPr>
              <a:t>Meer info</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r>
              <a:rPr lang="nl-BE" sz="2000" dirty="0">
                <a:hlinkClick r:id="rId3"/>
              </a:rPr>
              <a:t>Besluit van de Vlaamse Regering van 30 augustus 2016 betreffende het zorgkrediet voor de personeelsleden van het onderwijs en de centra voor leerlingenbegeleiding </a:t>
            </a:r>
            <a:endParaRPr lang="nl-BE" sz="2000" dirty="0"/>
          </a:p>
          <a:p>
            <a:pPr eaLnBrk="1" hangingPunct="1">
              <a:lnSpc>
                <a:spcPct val="90000"/>
              </a:lnSpc>
              <a:defRPr/>
            </a:pPr>
            <a:endParaRPr lang="nl-BE" sz="2000" dirty="0"/>
          </a:p>
          <a:p>
            <a:pPr marL="295275" lvl="2" indent="0" eaLnBrk="1" hangingPunct="1">
              <a:lnSpc>
                <a:spcPct val="90000"/>
              </a:lnSpc>
              <a:buClr>
                <a:srgbClr val="0C0C60"/>
              </a:buClr>
              <a:buNone/>
              <a:defRPr/>
            </a:pPr>
            <a:r>
              <a:rPr lang="nl-BE" sz="2000" dirty="0">
                <a:cs typeface="Calibri" panose="020F0502020204030204" pitchFamily="34" charset="0"/>
                <a:hlinkClick r:id="rId4"/>
              </a:rPr>
              <a:t>Omzendbrief PERS/2016/01</a:t>
            </a:r>
            <a:r>
              <a:rPr lang="nl-BE" sz="2000" dirty="0">
                <a:cs typeface="Calibri" panose="020F0502020204030204" pitchFamily="34" charset="0"/>
              </a:rPr>
              <a:t> - Zorgkrediet voor de personeelsleden van het onderwijs en de centra voor leerlingenbegeleiding</a:t>
            </a:r>
          </a:p>
          <a:p>
            <a:pPr marL="295275" lvl="2" indent="0" eaLnBrk="1" hangingPunct="1">
              <a:lnSpc>
                <a:spcPct val="90000"/>
              </a:lnSpc>
              <a:buClr>
                <a:srgbClr val="0C0C60"/>
              </a:buClr>
              <a:buNone/>
              <a:defRPr/>
            </a:pPr>
            <a:endParaRPr lang="nl-BE" sz="2000" dirty="0">
              <a:cs typeface="Calibri" panose="020F0502020204030204" pitchFamily="34" charset="0"/>
            </a:endParaRPr>
          </a:p>
          <a:p>
            <a:pPr marL="295275" lvl="2" indent="0" eaLnBrk="1" hangingPunct="1">
              <a:lnSpc>
                <a:spcPct val="90000"/>
              </a:lnSpc>
              <a:buClr>
                <a:srgbClr val="0C0C60"/>
              </a:buClr>
              <a:buNone/>
              <a:defRPr/>
            </a:pPr>
            <a:r>
              <a:rPr lang="nl-BE" sz="2000" dirty="0">
                <a:cs typeface="Calibri" panose="020F0502020204030204" pitchFamily="34" charset="0"/>
                <a:hlinkClick r:id="rId5"/>
              </a:rPr>
              <a:t>Website Zorgkrediet – departement werk </a:t>
            </a:r>
            <a:endParaRPr lang="nl-BE" sz="2000" dirty="0">
              <a:cs typeface="Calibri" panose="020F0502020204030204" pitchFamily="34" charset="0"/>
            </a:endParaRPr>
          </a:p>
          <a:p>
            <a:pPr marL="0" lvl="1" indent="0" eaLnBrk="1" hangingPunct="1">
              <a:lnSpc>
                <a:spcPct val="90000"/>
              </a:lnSpc>
              <a:buClr>
                <a:srgbClr val="0C0C60"/>
              </a:buClr>
              <a:buNone/>
              <a:defRPr/>
            </a:pPr>
            <a:endParaRPr lang="nl-BE" sz="1600" b="1" dirty="0">
              <a:solidFill>
                <a:srgbClr val="FD1E07"/>
              </a:solidFill>
              <a:latin typeface="Calibri" panose="020F0502020204030204" pitchFamily="34" charset="0"/>
              <a:cs typeface="Calibri" panose="020F0502020204030204" pitchFamily="34" charset="0"/>
            </a:endParaRPr>
          </a:p>
          <a:p>
            <a:pPr marL="342900" lvl="1" indent="-342900" eaLnBrk="1" hangingPunct="1">
              <a:lnSpc>
                <a:spcPct val="90000"/>
              </a:lnSpc>
              <a:buClr>
                <a:srgbClr val="0C0C60"/>
              </a:buClr>
              <a:defRPr/>
            </a:pPr>
            <a:endParaRPr lang="nl-BE" sz="3200" dirty="0">
              <a:solidFill>
                <a:prstClr val="white">
                  <a:lumMod val="65000"/>
                </a:prstClr>
              </a:solidFill>
              <a:latin typeface="Calibri" panose="020F0502020204030204" pitchFamily="34" charset="0"/>
              <a:cs typeface="Calibri" panose="020F0502020204030204" pitchFamily="34" charset="0"/>
            </a:endParaRPr>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pic>
        <p:nvPicPr>
          <p:cNvPr id="315397" name="Picture 4" descr="http://upload.wikimedia.org/wikipedia/commons/5/51/Info_geel.png">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8339" y="1382714"/>
            <a:ext cx="3905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398" name="Afbeelding 1"/>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938339" y="2565401"/>
            <a:ext cx="3905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399" name="Afbeelding 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938339" y="3552825"/>
            <a:ext cx="390525"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011942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317443" name="Rectangle 2"/>
          <p:cNvSpPr>
            <a:spLocks noGrp="1" noChangeArrowheads="1"/>
          </p:cNvSpPr>
          <p:nvPr>
            <p:ph type="title" idx="4294967295"/>
          </p:nvPr>
        </p:nvSpPr>
        <p:spPr/>
        <p:txBody>
          <a:bodyPr/>
          <a:lstStyle/>
          <a:p>
            <a:pPr eaLnBrk="1" hangingPunct="1"/>
            <a:r>
              <a:rPr lang="nl-NL" altLang="nl-BE" smtClean="0"/>
              <a:t> </a:t>
            </a:r>
          </a:p>
        </p:txBody>
      </p:sp>
      <p:sp>
        <p:nvSpPr>
          <p:cNvPr id="317444" name="Rectangle 3"/>
          <p:cNvSpPr>
            <a:spLocks noGrp="1" noChangeArrowheads="1"/>
          </p:cNvSpPr>
          <p:nvPr>
            <p:ph type="body" idx="4294967295"/>
          </p:nvPr>
        </p:nvSpPr>
        <p:spPr>
          <a:xfrm>
            <a:off x="1774825" y="1700214"/>
            <a:ext cx="8642350" cy="4548187"/>
          </a:xfrm>
        </p:spPr>
        <p:txBody>
          <a:bodyPr/>
          <a:lstStyle/>
          <a:p>
            <a:pPr eaLnBrk="1" hangingPunct="1">
              <a:lnSpc>
                <a:spcPct val="90000"/>
              </a:lnSpc>
              <a:buFont typeface="Wingdings" panose="05000000000000000000" pitchFamily="2" charset="2"/>
              <a:buNone/>
            </a:pPr>
            <a:endParaRPr lang="nl-BE" altLang="nl-BE" sz="1200"/>
          </a:p>
          <a:p>
            <a:pPr eaLnBrk="1" hangingPunct="1">
              <a:lnSpc>
                <a:spcPct val="90000"/>
              </a:lnSpc>
              <a:buFont typeface="Wingdings" panose="05000000000000000000" pitchFamily="2" charset="2"/>
              <a:buNone/>
            </a:pPr>
            <a:endParaRPr lang="nl-BE" altLang="nl-BE" sz="1200"/>
          </a:p>
          <a:p>
            <a:pPr eaLnBrk="1" hangingPunct="1">
              <a:lnSpc>
                <a:spcPct val="90000"/>
              </a:lnSpc>
              <a:buFont typeface="Wingdings" panose="05000000000000000000" pitchFamily="2" charset="2"/>
              <a:buNone/>
            </a:pPr>
            <a:endParaRPr lang="nl-BE" altLang="nl-BE" sz="1200"/>
          </a:p>
          <a:p>
            <a:pPr algn="ctr" eaLnBrk="1" hangingPunct="1">
              <a:lnSpc>
                <a:spcPct val="90000"/>
              </a:lnSpc>
              <a:buFont typeface="Wingdings" panose="05000000000000000000" pitchFamily="2" charset="2"/>
              <a:buNone/>
            </a:pPr>
            <a:r>
              <a:rPr lang="nl-BE" altLang="nl-BE" sz="5400" b="1">
                <a:solidFill>
                  <a:srgbClr val="0070C0"/>
                </a:solidFill>
              </a:rPr>
              <a:t>Andere verlofstelsels</a:t>
            </a:r>
          </a:p>
          <a:p>
            <a:pPr algn="ctr" eaLnBrk="1" hangingPunct="1">
              <a:lnSpc>
                <a:spcPct val="90000"/>
              </a:lnSpc>
              <a:buFont typeface="Wingdings" panose="05000000000000000000" pitchFamily="2" charset="2"/>
              <a:buNone/>
            </a:pPr>
            <a:endParaRPr lang="nl-BE" altLang="nl-BE" sz="5400" b="1">
              <a:solidFill>
                <a:srgbClr val="0070C0"/>
              </a:solidFill>
            </a:endParaRPr>
          </a:p>
        </p:txBody>
      </p:sp>
    </p:spTree>
    <p:extLst>
      <p:ext uri="{BB962C8B-B14F-4D97-AF65-F5344CB8AC3E}">
        <p14:creationId xmlns:p14="http://schemas.microsoft.com/office/powerpoint/2010/main" val="36406461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319491" name="Rectangle 2"/>
          <p:cNvSpPr>
            <a:spLocks noGrp="1" noChangeArrowheads="1"/>
          </p:cNvSpPr>
          <p:nvPr>
            <p:ph type="title" idx="4294967295"/>
          </p:nvPr>
        </p:nvSpPr>
        <p:spPr/>
        <p:txBody>
          <a:bodyPr/>
          <a:lstStyle/>
          <a:p>
            <a:pPr eaLnBrk="1" hangingPunct="1"/>
            <a:r>
              <a:rPr lang="nl-BE" altLang="nl-BE" smtClean="0"/>
              <a:t>Andere verlofstelsels</a:t>
            </a:r>
            <a:br>
              <a:rPr lang="nl-BE" altLang="nl-BE" smtClean="0"/>
            </a:br>
            <a:r>
              <a:rPr lang="nl-BE" altLang="nl-BE" sz="2000">
                <a:solidFill>
                  <a:srgbClr val="0070C0"/>
                </a:solidFill>
              </a:rPr>
              <a:t>Overzicht</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endParaRPr lang="nl-BE" sz="2000" dirty="0"/>
          </a:p>
          <a:p>
            <a:pPr eaLnBrk="1" hangingPunct="1">
              <a:lnSpc>
                <a:spcPct val="90000"/>
              </a:lnSpc>
              <a:defRPr/>
            </a:pPr>
            <a:r>
              <a:rPr lang="nl-BE" sz="2000" dirty="0">
                <a:hlinkClick r:id="rId3"/>
              </a:rPr>
              <a:t>Bevallingsverlof</a:t>
            </a:r>
            <a:endParaRPr lang="nl-BE" sz="2000" dirty="0"/>
          </a:p>
          <a:p>
            <a:pPr eaLnBrk="1" hangingPunct="1">
              <a:lnSpc>
                <a:spcPct val="90000"/>
              </a:lnSpc>
              <a:defRPr/>
            </a:pPr>
            <a:r>
              <a:rPr lang="nl-BE" sz="2000" dirty="0">
                <a:hlinkClick r:id="rId4"/>
              </a:rPr>
              <a:t>Omstandigheidsverlof</a:t>
            </a:r>
            <a:endParaRPr lang="nl-BE" sz="2000" dirty="0"/>
          </a:p>
          <a:p>
            <a:pPr eaLnBrk="1" hangingPunct="1">
              <a:lnSpc>
                <a:spcPct val="90000"/>
              </a:lnSpc>
              <a:defRPr/>
            </a:pPr>
            <a:r>
              <a:rPr lang="nl-BE" sz="2000" dirty="0">
                <a:hlinkClick r:id="rId4"/>
              </a:rPr>
              <a:t>Verlof wegens overmacht</a:t>
            </a:r>
            <a:endParaRPr lang="nl-BE" sz="2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2334639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02403" name="Rectangle 2"/>
          <p:cNvSpPr>
            <a:spLocks noGrp="1" noChangeArrowheads="1"/>
          </p:cNvSpPr>
          <p:nvPr>
            <p:ph type="title" idx="4294967295"/>
          </p:nvPr>
        </p:nvSpPr>
        <p:spPr/>
        <p:txBody>
          <a:bodyPr/>
          <a:lstStyle/>
          <a:p>
            <a:pPr eaLnBrk="1" hangingPunct="1"/>
            <a:r>
              <a:rPr lang="nl-BE" altLang="nl-BE" smtClean="0"/>
              <a:t>VTAO</a:t>
            </a:r>
            <a:br>
              <a:rPr lang="nl-BE" altLang="nl-BE" smtClean="0"/>
            </a:br>
            <a:r>
              <a:rPr lang="nl-BE" altLang="nl-BE" sz="2000">
                <a:solidFill>
                  <a:srgbClr val="0070C0"/>
                </a:solidFill>
              </a:rPr>
              <a:t>Meer info</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hlinkClick r:id="rId3"/>
              </a:rPr>
              <a:t>Besluit van de Vlaamse regering van 28 april 1998 tot regeling van de administratieve en geldelijke toestand van bepaalde </a:t>
            </a:r>
            <a:r>
              <a:rPr lang="nl-BE" sz="2000" dirty="0" err="1">
                <a:hlinkClick r:id="rId3"/>
              </a:rPr>
              <a:t>vastbenoemde</a:t>
            </a:r>
            <a:r>
              <a:rPr lang="nl-BE" sz="2000" dirty="0">
                <a:hlinkClick r:id="rId3"/>
              </a:rPr>
              <a:t> personeelsleden van het onderwijs, de </a:t>
            </a:r>
            <a:r>
              <a:rPr lang="nl-BE" sz="2000" dirty="0" err="1">
                <a:hlinkClick r:id="rId3"/>
              </a:rPr>
              <a:t>psycho</a:t>
            </a:r>
            <a:r>
              <a:rPr lang="nl-BE" sz="2000" dirty="0">
                <a:hlinkClick r:id="rId3"/>
              </a:rPr>
              <a:t>-medisch-sociale centra, de pedagogische begeleidingsdiensten, de inspectie en de dienst voor onderwijsontwikkeling, tijdelijk aangesteld of tijdelijk belast met een opdracht waarvoor ze niet vast benoemd zijn </a:t>
            </a:r>
            <a:endParaRPr lang="nl-BE" sz="2000" dirty="0"/>
          </a:p>
          <a:p>
            <a:pPr marL="0" indent="0" eaLnBrk="1" hangingPunct="1">
              <a:lnSpc>
                <a:spcPct val="90000"/>
              </a:lnSpc>
              <a:buNone/>
              <a:defRPr/>
            </a:pPr>
            <a:endParaRPr lang="nl-BE" sz="2000" dirty="0"/>
          </a:p>
          <a:p>
            <a:pPr eaLnBrk="1" hangingPunct="1">
              <a:lnSpc>
                <a:spcPct val="90000"/>
              </a:lnSpc>
              <a:defRPr/>
            </a:pPr>
            <a:r>
              <a:rPr lang="nl-BE" sz="2000" dirty="0">
                <a:hlinkClick r:id="rId4"/>
              </a:rPr>
              <a:t>Omzendbrief PERS/2014/01 betreffende de administratieve en geldelijke toestand van vast benoemde personeelsleden die tijdelijk belast worden met een andere opdracht - TAO</a:t>
            </a:r>
            <a:endParaRPr lang="nl-BE" sz="2000" dirty="0"/>
          </a:p>
          <a:p>
            <a:pPr marL="344487" lvl="1" indent="0" eaLnBrk="1" hangingPunct="1">
              <a:lnSpc>
                <a:spcPct val="90000"/>
              </a:lnSpc>
              <a:buNone/>
              <a:defRPr/>
            </a:pPr>
            <a:endParaRPr lang="nl-BE" sz="1200" dirty="0"/>
          </a:p>
          <a:p>
            <a:pPr eaLnBrk="1" hangingPunct="1">
              <a:lnSpc>
                <a:spcPct val="90000"/>
              </a:lnSpc>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pic>
        <p:nvPicPr>
          <p:cNvPr id="102405" name="Afbeelding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79614" y="3776664"/>
            <a:ext cx="3905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06" name="Afbeelding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79614" y="1700214"/>
            <a:ext cx="3905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3975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04451" name="Rectangle 2"/>
          <p:cNvSpPr>
            <a:spLocks noGrp="1" noChangeArrowheads="1"/>
          </p:cNvSpPr>
          <p:nvPr>
            <p:ph type="title" idx="4294967295"/>
          </p:nvPr>
        </p:nvSpPr>
        <p:spPr/>
        <p:txBody>
          <a:bodyPr/>
          <a:lstStyle/>
          <a:p>
            <a:pPr eaLnBrk="1" hangingPunct="1"/>
            <a:r>
              <a:rPr lang="nl-NL" altLang="nl-BE" smtClean="0"/>
              <a:t> </a:t>
            </a:r>
          </a:p>
        </p:txBody>
      </p:sp>
      <p:sp>
        <p:nvSpPr>
          <p:cNvPr id="104452" name="Rectangle 3"/>
          <p:cNvSpPr>
            <a:spLocks noGrp="1" noChangeArrowheads="1"/>
          </p:cNvSpPr>
          <p:nvPr>
            <p:ph type="body" idx="4294967295"/>
          </p:nvPr>
        </p:nvSpPr>
        <p:spPr>
          <a:xfrm>
            <a:off x="2011363" y="981076"/>
            <a:ext cx="8229600" cy="5616575"/>
          </a:xfrm>
        </p:spPr>
        <p:txBody>
          <a:bodyPr/>
          <a:lstStyle/>
          <a:p>
            <a:pPr eaLnBrk="1" hangingPunct="1">
              <a:lnSpc>
                <a:spcPct val="90000"/>
              </a:lnSpc>
              <a:buFont typeface="Wingdings" panose="05000000000000000000" pitchFamily="2" charset="2"/>
              <a:buNone/>
            </a:pPr>
            <a:endParaRPr lang="nl-BE" altLang="nl-BE" sz="1200"/>
          </a:p>
          <a:p>
            <a:pPr eaLnBrk="1" hangingPunct="1">
              <a:lnSpc>
                <a:spcPct val="90000"/>
              </a:lnSpc>
              <a:buFont typeface="Wingdings" panose="05000000000000000000" pitchFamily="2" charset="2"/>
              <a:buNone/>
            </a:pPr>
            <a:endParaRPr lang="nl-BE" altLang="nl-BE" sz="1200"/>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r>
              <a:rPr lang="nl-BE" altLang="nl-BE" sz="5400" b="1">
                <a:solidFill>
                  <a:srgbClr val="0070C0"/>
                </a:solidFill>
              </a:rPr>
              <a:t>Het verlof voor verminderde prestaties (VVP)</a:t>
            </a:r>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endParaRPr lang="nl-BE" altLang="nl-BE" sz="1800" b="1" i="1">
              <a:solidFill>
                <a:srgbClr val="0070C0"/>
              </a:solidFill>
            </a:endParaRPr>
          </a:p>
        </p:txBody>
      </p:sp>
    </p:spTree>
    <p:extLst>
      <p:ext uri="{BB962C8B-B14F-4D97-AF65-F5344CB8AC3E}">
        <p14:creationId xmlns:p14="http://schemas.microsoft.com/office/powerpoint/2010/main" val="3483454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06499" name="Rectangle 2"/>
          <p:cNvSpPr>
            <a:spLocks noGrp="1" noChangeArrowheads="1"/>
          </p:cNvSpPr>
          <p:nvPr>
            <p:ph type="title" idx="4294967295"/>
          </p:nvPr>
        </p:nvSpPr>
        <p:spPr/>
        <p:txBody>
          <a:bodyPr/>
          <a:lstStyle/>
          <a:p>
            <a:pPr eaLnBrk="1" hangingPunct="1"/>
            <a:r>
              <a:rPr lang="nl-BE" altLang="nl-BE" smtClean="0"/>
              <a:t>VVP</a:t>
            </a:r>
            <a:br>
              <a:rPr lang="nl-BE" altLang="nl-BE" smtClean="0"/>
            </a:br>
            <a:r>
              <a:rPr lang="nl-BE" altLang="nl-BE" sz="2000">
                <a:solidFill>
                  <a:srgbClr val="0070C0"/>
                </a:solidFill>
              </a:rPr>
              <a:t>Toepassingsgebied</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endParaRPr lang="nl-BE" sz="2000" dirty="0"/>
          </a:p>
          <a:p>
            <a:pPr eaLnBrk="1" hangingPunct="1">
              <a:lnSpc>
                <a:spcPct val="90000"/>
              </a:lnSpc>
              <a:defRPr/>
            </a:pPr>
            <a:r>
              <a:rPr lang="nl-BE" sz="2000" dirty="0"/>
              <a:t>Wie kan een VVP opnemen?</a:t>
            </a:r>
          </a:p>
          <a:p>
            <a:pPr lvl="1" eaLnBrk="1" hangingPunct="1">
              <a:lnSpc>
                <a:spcPct val="90000"/>
              </a:lnSpc>
              <a:defRPr/>
            </a:pPr>
            <a:r>
              <a:rPr lang="nl-BE" sz="1600" dirty="0"/>
              <a:t>Personeelsleden die vallen onder de </a:t>
            </a:r>
            <a:r>
              <a:rPr lang="nl-BE" sz="1600" dirty="0" err="1"/>
              <a:t>DRP’s</a:t>
            </a:r>
            <a:r>
              <a:rPr lang="nl-BE" sz="1600" dirty="0"/>
              <a:t> gemeenschapsonderwijs en gesubsidieerd onderwijs</a:t>
            </a:r>
          </a:p>
          <a:p>
            <a:pPr lvl="1" eaLnBrk="1" hangingPunct="1">
              <a:lnSpc>
                <a:spcPct val="90000"/>
              </a:lnSpc>
              <a:defRPr/>
            </a:pPr>
            <a:r>
              <a:rPr lang="nl-BE" sz="1600" dirty="0"/>
              <a:t>Personeelsleden van de inspectie en begeleiding levensbeschouwelijke vakken</a:t>
            </a:r>
          </a:p>
          <a:p>
            <a:pPr lvl="1" eaLnBrk="1" hangingPunct="1">
              <a:lnSpc>
                <a:spcPct val="90000"/>
              </a:lnSpc>
              <a:defRPr/>
            </a:pPr>
            <a:r>
              <a:rPr lang="nl-BE" sz="1600" dirty="0"/>
              <a:t>Personeelsleden uit het hoger onderwijs</a:t>
            </a:r>
          </a:p>
          <a:p>
            <a:pPr lvl="1" eaLnBrk="1" hangingPunct="1">
              <a:lnSpc>
                <a:spcPct val="90000"/>
              </a:lnSpc>
              <a:defRPr/>
            </a:pPr>
            <a:r>
              <a:rPr lang="nl-BE" sz="1600" dirty="0"/>
              <a:t>Personeelsleden uit de basiseducatie</a:t>
            </a:r>
          </a:p>
          <a:p>
            <a:pPr eaLnBrk="1" hangingPunct="1">
              <a:lnSpc>
                <a:spcPct val="90000"/>
              </a:lnSpc>
              <a:defRPr/>
            </a:pPr>
            <a:endParaRPr lang="nl-BE" sz="2000" dirty="0"/>
          </a:p>
          <a:p>
            <a:pPr eaLnBrk="1" hangingPunct="1">
              <a:lnSpc>
                <a:spcPct val="90000"/>
              </a:lnSpc>
              <a:defRPr/>
            </a:pPr>
            <a:r>
              <a:rPr lang="nl-BE" sz="2000" dirty="0"/>
              <a:t>Geldt vanaf 01/01/2018 voor alle personeelsleden met een aanstelling onder het Decreet rechtspositie CBE</a:t>
            </a:r>
          </a:p>
          <a:p>
            <a:pPr lvl="1" eaLnBrk="1" hangingPunct="1">
              <a:lnSpc>
                <a:spcPct val="90000"/>
              </a:lnSpc>
              <a:defRPr/>
            </a:pPr>
            <a:endParaRPr lang="nl-BE" sz="2000" dirty="0"/>
          </a:p>
          <a:p>
            <a:pPr eaLnBrk="1" hangingPunct="1">
              <a:lnSpc>
                <a:spcPct val="90000"/>
              </a:lnSpc>
              <a:defRPr/>
            </a:pPr>
            <a:r>
              <a:rPr lang="nl-BE" sz="2000" dirty="0"/>
              <a:t>Met een VVP kiest een personeelslid ervoor om geen of maar een gedeelte prestaties uit te oefenen</a:t>
            </a:r>
          </a:p>
          <a:p>
            <a:pPr lvl="1" eaLnBrk="1" hangingPunct="1">
              <a:lnSpc>
                <a:spcPct val="90000"/>
              </a:lnSpc>
              <a:defRPr/>
            </a:pPr>
            <a:r>
              <a:rPr lang="nl-BE" sz="1600" dirty="0"/>
              <a:t>De aanvraag moet </a:t>
            </a:r>
            <a:r>
              <a:rPr lang="nl-BE" sz="1600" b="1" u="sng" dirty="0"/>
              <a:t>NIET</a:t>
            </a:r>
            <a:r>
              <a:rPr lang="nl-BE" sz="1600" dirty="0"/>
              <a:t> gemotiveerd zijn</a:t>
            </a:r>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768285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08547" name="Rectangle 2"/>
          <p:cNvSpPr>
            <a:spLocks noGrp="1" noChangeArrowheads="1"/>
          </p:cNvSpPr>
          <p:nvPr>
            <p:ph type="title" idx="4294967295"/>
          </p:nvPr>
        </p:nvSpPr>
        <p:spPr/>
        <p:txBody>
          <a:bodyPr/>
          <a:lstStyle/>
          <a:p>
            <a:pPr eaLnBrk="1" hangingPunct="1"/>
            <a:r>
              <a:rPr lang="nl-BE" altLang="nl-BE" smtClean="0"/>
              <a:t>VVP</a:t>
            </a:r>
            <a:br>
              <a:rPr lang="nl-BE" altLang="nl-BE" smtClean="0"/>
            </a:br>
            <a:r>
              <a:rPr lang="nl-BE" altLang="nl-BE" sz="2000">
                <a:solidFill>
                  <a:srgbClr val="0070C0"/>
                </a:solidFill>
              </a:rPr>
              <a:t>Recht of gunst?</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endParaRPr lang="nl-BE" sz="2000" dirty="0"/>
          </a:p>
          <a:p>
            <a:pPr eaLnBrk="1" hangingPunct="1">
              <a:lnSpc>
                <a:spcPct val="90000"/>
              </a:lnSpc>
              <a:defRPr/>
            </a:pPr>
            <a:r>
              <a:rPr lang="nl-BE" sz="2000" dirty="0"/>
              <a:t>Een VVP kan zowel een recht, een gunst als een geconditioneerd recht zijn</a:t>
            </a:r>
          </a:p>
          <a:p>
            <a:pPr eaLnBrk="1" hangingPunct="1">
              <a:lnSpc>
                <a:spcPct val="90000"/>
              </a:lnSpc>
              <a:defRPr/>
            </a:pPr>
            <a:endParaRPr lang="nl-BE" sz="2000" dirty="0"/>
          </a:p>
          <a:p>
            <a:pPr eaLnBrk="1" hangingPunct="1">
              <a:lnSpc>
                <a:spcPct val="90000"/>
              </a:lnSpc>
              <a:defRPr/>
            </a:pPr>
            <a:r>
              <a:rPr lang="nl-BE" sz="2000" dirty="0"/>
              <a:t>De VVP is een </a:t>
            </a:r>
            <a:r>
              <a:rPr lang="nl-BE" sz="2000" b="1" dirty="0"/>
              <a:t>geconditioneerd recht</a:t>
            </a:r>
          </a:p>
          <a:p>
            <a:pPr lvl="1" eaLnBrk="1" hangingPunct="1">
              <a:lnSpc>
                <a:spcPct val="90000"/>
              </a:lnSpc>
              <a:defRPr/>
            </a:pPr>
            <a:r>
              <a:rPr lang="nl-BE" sz="1600" dirty="0"/>
              <a:t>Indien een personeelslid een aanvraag tot VVP doet, dan is dit een recht indien er een kandidaat-vervanger</a:t>
            </a:r>
          </a:p>
          <a:p>
            <a:pPr lvl="2" eaLnBrk="1" hangingPunct="1">
              <a:lnSpc>
                <a:spcPct val="90000"/>
              </a:lnSpc>
              <a:defRPr/>
            </a:pPr>
            <a:r>
              <a:rPr lang="nl-BE" sz="1300" dirty="0"/>
              <a:t>Moet een kandidaat vervanger zijn die voldoet aan de aanstellingsvoorwaarden</a:t>
            </a:r>
          </a:p>
          <a:p>
            <a:pPr lvl="1" eaLnBrk="1" hangingPunct="1">
              <a:lnSpc>
                <a:spcPct val="90000"/>
              </a:lnSpc>
              <a:defRPr/>
            </a:pPr>
            <a:r>
              <a:rPr lang="nl-BE" sz="1600" dirty="0">
                <a:solidFill>
                  <a:srgbClr val="FF0000"/>
                </a:solidFill>
              </a:rPr>
              <a:t>Het personeelslid dat de VVP aanvraagt moet ook steeds twee jaar diensten gepresteerd hebben in een functie in de basiseducatie waarvan 360 dagen gepresteerd bij zijn centrumbestuur</a:t>
            </a:r>
          </a:p>
          <a:p>
            <a:pPr lvl="1" eaLnBrk="1" hangingPunct="1">
              <a:lnSpc>
                <a:spcPct val="90000"/>
              </a:lnSpc>
              <a:defRPr/>
            </a:pPr>
            <a:r>
              <a:rPr lang="nl-BE" sz="1600" dirty="0"/>
              <a:t>Het verlof moet ook steeds binnen de aanstellingsperiode vallen</a:t>
            </a:r>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576993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10595" name="Rectangle 2"/>
          <p:cNvSpPr>
            <a:spLocks noGrp="1" noChangeArrowheads="1"/>
          </p:cNvSpPr>
          <p:nvPr>
            <p:ph type="title" idx="4294967295"/>
          </p:nvPr>
        </p:nvSpPr>
        <p:spPr/>
        <p:txBody>
          <a:bodyPr/>
          <a:lstStyle/>
          <a:p>
            <a:pPr eaLnBrk="1" hangingPunct="1"/>
            <a:r>
              <a:rPr lang="nl-BE" altLang="nl-BE" smtClean="0"/>
              <a:t>VVP</a:t>
            </a:r>
            <a:br>
              <a:rPr lang="nl-BE" altLang="nl-BE" smtClean="0"/>
            </a:br>
            <a:r>
              <a:rPr lang="nl-BE" altLang="nl-BE" sz="2000">
                <a:solidFill>
                  <a:srgbClr val="0070C0"/>
                </a:solidFill>
              </a:rPr>
              <a:t>Recht of gunst?</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endParaRPr lang="nl-BE" sz="2000" dirty="0"/>
          </a:p>
          <a:p>
            <a:pPr eaLnBrk="1" hangingPunct="1">
              <a:lnSpc>
                <a:spcPct val="90000"/>
              </a:lnSpc>
              <a:defRPr/>
            </a:pPr>
            <a:r>
              <a:rPr lang="nl-BE" sz="2000" dirty="0"/>
              <a:t>De VVP is een </a:t>
            </a:r>
            <a:r>
              <a:rPr lang="nl-BE" sz="2000" b="1" dirty="0"/>
              <a:t>recht</a:t>
            </a:r>
          </a:p>
          <a:p>
            <a:pPr lvl="1" eaLnBrk="1" hangingPunct="1">
              <a:lnSpc>
                <a:spcPct val="90000"/>
              </a:lnSpc>
              <a:defRPr/>
            </a:pPr>
            <a:r>
              <a:rPr lang="nl-BE" sz="1600" dirty="0"/>
              <a:t>Indien een personeelslid zijn aanvraag tot een VVP wordt geweigerd omdat er geen geschikte kandidaat-vervanger is, dan heeft het personeelslid een absoluut recht op een VVP op de eerstvolgende ingangsdatum.</a:t>
            </a:r>
          </a:p>
          <a:p>
            <a:pPr lvl="2" eaLnBrk="1" hangingPunct="1">
              <a:lnSpc>
                <a:spcPct val="90000"/>
              </a:lnSpc>
              <a:defRPr/>
            </a:pPr>
            <a:r>
              <a:rPr lang="nl-BE" sz="1300" dirty="0"/>
              <a:t>Aanvraag moet gedaan zijn voor 1 juli</a:t>
            </a:r>
          </a:p>
          <a:p>
            <a:pPr lvl="2" eaLnBrk="1" hangingPunct="1">
              <a:lnSpc>
                <a:spcPct val="90000"/>
              </a:lnSpc>
              <a:defRPr/>
            </a:pPr>
            <a:r>
              <a:rPr lang="nl-BE" sz="1300" dirty="0"/>
              <a:t>Aanvraag oorspronkelijke verlof = op 1 september (geweigerd)</a:t>
            </a:r>
          </a:p>
          <a:p>
            <a:pPr lvl="2" eaLnBrk="1" hangingPunct="1">
              <a:lnSpc>
                <a:spcPct val="90000"/>
              </a:lnSpc>
              <a:defRPr/>
            </a:pPr>
            <a:r>
              <a:rPr lang="nl-BE" sz="1300" dirty="0"/>
              <a:t>Wordt een recht op </a:t>
            </a:r>
          </a:p>
          <a:p>
            <a:pPr lvl="3" eaLnBrk="1" hangingPunct="1">
              <a:lnSpc>
                <a:spcPct val="90000"/>
              </a:lnSpc>
              <a:defRPr/>
            </a:pPr>
            <a:r>
              <a:rPr lang="nl-BE" sz="1300" dirty="0"/>
              <a:t>1 januari voor een gedeeltelijke VVP</a:t>
            </a:r>
          </a:p>
          <a:p>
            <a:pPr lvl="3" eaLnBrk="1" hangingPunct="1">
              <a:lnSpc>
                <a:spcPct val="90000"/>
              </a:lnSpc>
              <a:defRPr/>
            </a:pPr>
            <a:r>
              <a:rPr lang="nl-BE" sz="1300" dirty="0"/>
              <a:t>1 september van het volgend schooljaar voor een voltijdse VVP</a:t>
            </a:r>
          </a:p>
          <a:p>
            <a:pPr eaLnBrk="1" hangingPunct="1">
              <a:lnSpc>
                <a:spcPct val="90000"/>
              </a:lnSpc>
              <a:defRPr/>
            </a:pPr>
            <a:endParaRPr lang="nl-BE" sz="2000" dirty="0"/>
          </a:p>
          <a:p>
            <a:pPr eaLnBrk="1" hangingPunct="1">
              <a:lnSpc>
                <a:spcPct val="90000"/>
              </a:lnSpc>
              <a:defRPr/>
            </a:pPr>
            <a:r>
              <a:rPr lang="nl-BE" sz="2000" dirty="0"/>
              <a:t> De VVP is een </a:t>
            </a:r>
            <a:r>
              <a:rPr lang="nl-BE" sz="2000" b="1" dirty="0"/>
              <a:t>gunst</a:t>
            </a:r>
          </a:p>
          <a:p>
            <a:pPr lvl="1" eaLnBrk="1" hangingPunct="1">
              <a:lnSpc>
                <a:spcPct val="90000"/>
              </a:lnSpc>
              <a:defRPr/>
            </a:pPr>
            <a:r>
              <a:rPr lang="nl-BE" sz="1600" dirty="0"/>
              <a:t>Indien een personeelslid niet voldoet aan één van de voorwaarden voor het opnemen van een VVP, kan het centrumbestuur toch instemmen met het opnemen van de VVP</a:t>
            </a:r>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9223183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12643" name="Rectangle 2"/>
          <p:cNvSpPr>
            <a:spLocks noGrp="1" noChangeArrowheads="1"/>
          </p:cNvSpPr>
          <p:nvPr>
            <p:ph type="title" idx="4294967295"/>
          </p:nvPr>
        </p:nvSpPr>
        <p:spPr/>
        <p:txBody>
          <a:bodyPr/>
          <a:lstStyle/>
          <a:p>
            <a:pPr eaLnBrk="1" hangingPunct="1"/>
            <a:r>
              <a:rPr lang="nl-BE" altLang="nl-BE" smtClean="0"/>
              <a:t>VVP</a:t>
            </a:r>
            <a:br>
              <a:rPr lang="nl-BE" altLang="nl-BE" smtClean="0"/>
            </a:br>
            <a:r>
              <a:rPr lang="nl-BE" altLang="nl-BE" sz="2000">
                <a:solidFill>
                  <a:srgbClr val="0070C0"/>
                </a:solidFill>
              </a:rPr>
              <a:t>Volume van verlof</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endParaRPr lang="nl-BE" sz="2000" dirty="0"/>
          </a:p>
          <a:p>
            <a:pPr eaLnBrk="1" hangingPunct="1">
              <a:lnSpc>
                <a:spcPct val="90000"/>
              </a:lnSpc>
              <a:defRPr/>
            </a:pPr>
            <a:r>
              <a:rPr lang="nl-BE" sz="2000" dirty="0"/>
              <a:t>De VVP kan opgenomen worden voor</a:t>
            </a:r>
          </a:p>
          <a:p>
            <a:pPr lvl="1" eaLnBrk="1" hangingPunct="1">
              <a:lnSpc>
                <a:spcPct val="90000"/>
              </a:lnSpc>
              <a:defRPr/>
            </a:pPr>
            <a:r>
              <a:rPr lang="nl-BE" sz="1600" dirty="0"/>
              <a:t>De prestaties volledig te onderbreken</a:t>
            </a:r>
          </a:p>
          <a:p>
            <a:pPr lvl="1" eaLnBrk="1" hangingPunct="1">
              <a:lnSpc>
                <a:spcPct val="90000"/>
              </a:lnSpc>
              <a:defRPr/>
            </a:pPr>
            <a:r>
              <a:rPr lang="nl-BE" sz="1600" dirty="0"/>
              <a:t>De prestaties te verminderen tot een halftijdse betrekking</a:t>
            </a:r>
          </a:p>
          <a:p>
            <a:pPr lvl="1" eaLnBrk="1" hangingPunct="1">
              <a:lnSpc>
                <a:spcPct val="90000"/>
              </a:lnSpc>
              <a:defRPr/>
            </a:pPr>
            <a:r>
              <a:rPr lang="nl-BE" sz="1600" dirty="0"/>
              <a:t>De prestaties te verminderen tot 4/5den van voltijdse betrekking</a:t>
            </a:r>
          </a:p>
          <a:p>
            <a:pPr lvl="1" eaLnBrk="1" hangingPunct="1">
              <a:lnSpc>
                <a:spcPct val="90000"/>
              </a:lnSpc>
              <a:defRPr/>
            </a:pPr>
            <a:r>
              <a:rPr lang="nl-BE" sz="1600" dirty="0"/>
              <a:t>De prestaties te verminderen tot een ander volume</a:t>
            </a:r>
          </a:p>
          <a:p>
            <a:pPr eaLnBrk="1" hangingPunct="1">
              <a:lnSpc>
                <a:spcPct val="90000"/>
              </a:lnSpc>
              <a:defRPr/>
            </a:pPr>
            <a:endParaRPr lang="nl-BE" sz="2000" dirty="0"/>
          </a:p>
          <a:p>
            <a:pPr eaLnBrk="1" hangingPunct="1">
              <a:lnSpc>
                <a:spcPct val="90000"/>
              </a:lnSpc>
              <a:defRPr/>
            </a:pPr>
            <a:r>
              <a:rPr lang="nl-BE" sz="2000" dirty="0"/>
              <a:t>De volledige onderbreking</a:t>
            </a:r>
          </a:p>
          <a:p>
            <a:pPr lvl="1" eaLnBrk="1" hangingPunct="1">
              <a:lnSpc>
                <a:spcPct val="90000"/>
              </a:lnSpc>
              <a:defRPr/>
            </a:pPr>
            <a:r>
              <a:rPr lang="nl-BE" sz="1600" dirty="0"/>
              <a:t>Omvat alle prestaties binnen het onderwijs in een gefinancierd/gesubsidieerd ambt</a:t>
            </a:r>
          </a:p>
          <a:p>
            <a:pPr lvl="2" eaLnBrk="1" hangingPunct="1">
              <a:lnSpc>
                <a:spcPct val="90000"/>
              </a:lnSpc>
              <a:defRPr/>
            </a:pPr>
            <a:r>
              <a:rPr lang="nl-BE" sz="1300" dirty="0"/>
              <a:t>Alle betrekkingen die vallen onder de </a:t>
            </a:r>
            <a:r>
              <a:rPr lang="nl-BE" sz="1300" dirty="0" err="1"/>
              <a:t>DRP’s</a:t>
            </a:r>
            <a:r>
              <a:rPr lang="nl-BE" sz="1300" dirty="0"/>
              <a:t>, de basiseducatie, het hoger onderwijs, de universiteiten (integratiekader), de inspectie</a:t>
            </a:r>
          </a:p>
          <a:p>
            <a:pPr eaLnBrk="1" hangingPunct="1">
              <a:lnSpc>
                <a:spcPct val="90000"/>
              </a:lnSpc>
              <a:defRPr/>
            </a:pPr>
            <a:endParaRPr lang="nl-BE" sz="2000" dirty="0"/>
          </a:p>
          <a:p>
            <a:pPr eaLnBrk="1" hangingPunct="1">
              <a:lnSpc>
                <a:spcPct val="90000"/>
              </a:lnSpc>
              <a:defRPr/>
            </a:pPr>
            <a:r>
              <a:rPr lang="nl-BE" sz="2000" dirty="0"/>
              <a:t>De halftijdse onderbreking</a:t>
            </a:r>
          </a:p>
          <a:p>
            <a:pPr lvl="1" eaLnBrk="1" hangingPunct="1">
              <a:lnSpc>
                <a:spcPct val="90000"/>
              </a:lnSpc>
              <a:defRPr/>
            </a:pPr>
            <a:r>
              <a:rPr lang="nl-BE" sz="1600" dirty="0"/>
              <a:t>Omvat alle prestaties binnen het onderwijs die moeten teruggebracht worden tot samen de helft van een voltijdse betrekking</a:t>
            </a: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21133574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14691" name="Rectangle 2"/>
          <p:cNvSpPr>
            <a:spLocks noGrp="1" noChangeArrowheads="1"/>
          </p:cNvSpPr>
          <p:nvPr>
            <p:ph type="title" idx="4294967295"/>
          </p:nvPr>
        </p:nvSpPr>
        <p:spPr/>
        <p:txBody>
          <a:bodyPr/>
          <a:lstStyle/>
          <a:p>
            <a:pPr eaLnBrk="1" hangingPunct="1"/>
            <a:r>
              <a:rPr lang="nl-BE" altLang="nl-BE" smtClean="0"/>
              <a:t>VVP</a:t>
            </a:r>
            <a:br>
              <a:rPr lang="nl-BE" altLang="nl-BE" smtClean="0"/>
            </a:br>
            <a:r>
              <a:rPr lang="nl-BE" altLang="nl-BE" sz="2000">
                <a:solidFill>
                  <a:srgbClr val="0070C0"/>
                </a:solidFill>
              </a:rPr>
              <a:t>Volume van verlof</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De onderbreking met een vijfde</a:t>
            </a:r>
          </a:p>
          <a:p>
            <a:pPr lvl="1" eaLnBrk="1" hangingPunct="1">
              <a:lnSpc>
                <a:spcPct val="90000"/>
              </a:lnSpc>
              <a:defRPr/>
            </a:pPr>
            <a:r>
              <a:rPr lang="nl-BE" sz="1600" dirty="0"/>
              <a:t>Omvat alle prestaties binnen het onderwijs die moeten teruggebracht worden tot samen 4/5den van een voltijdse opdracht.</a:t>
            </a:r>
          </a:p>
          <a:p>
            <a:pPr lvl="1" eaLnBrk="1" hangingPunct="1">
              <a:lnSpc>
                <a:spcPct val="90000"/>
              </a:lnSpc>
              <a:defRPr/>
            </a:pPr>
            <a:r>
              <a:rPr lang="nl-BE" sz="1600" dirty="0"/>
              <a:t>Het personeelslid moet </a:t>
            </a:r>
            <a:r>
              <a:rPr lang="nl-BE" sz="1600" b="1" dirty="0"/>
              <a:t>aan de vooravond een voltijdse betrekking opnemen</a:t>
            </a:r>
          </a:p>
          <a:p>
            <a:pPr eaLnBrk="1" hangingPunct="1">
              <a:lnSpc>
                <a:spcPct val="90000"/>
              </a:lnSpc>
              <a:defRPr/>
            </a:pPr>
            <a:endParaRPr lang="nl-BE" sz="2000" dirty="0"/>
          </a:p>
          <a:p>
            <a:pPr eaLnBrk="1" hangingPunct="1">
              <a:lnSpc>
                <a:spcPct val="90000"/>
              </a:lnSpc>
              <a:defRPr/>
            </a:pPr>
            <a:r>
              <a:rPr lang="nl-BE" sz="2000" dirty="0"/>
              <a:t>De onderbreking met een ander volume</a:t>
            </a:r>
          </a:p>
          <a:p>
            <a:pPr lvl="1" eaLnBrk="1" hangingPunct="1">
              <a:lnSpc>
                <a:spcPct val="90000"/>
              </a:lnSpc>
              <a:defRPr/>
            </a:pPr>
            <a:r>
              <a:rPr lang="nl-BE" sz="1600" dirty="0"/>
              <a:t>Het centrumbestuur kan een afwijking toestaan op het volume</a:t>
            </a:r>
          </a:p>
          <a:p>
            <a:pPr lvl="2" eaLnBrk="1" hangingPunct="1">
              <a:lnSpc>
                <a:spcPct val="90000"/>
              </a:lnSpc>
              <a:defRPr/>
            </a:pPr>
            <a:r>
              <a:rPr lang="nl-BE" sz="1300" dirty="0"/>
              <a:t>Dit is </a:t>
            </a:r>
            <a:r>
              <a:rPr lang="nl-BE" sz="1300" b="1" dirty="0"/>
              <a:t>GEEN recht </a:t>
            </a:r>
            <a:r>
              <a:rPr lang="nl-BE" sz="1300" dirty="0"/>
              <a:t>voor het personeelslid</a:t>
            </a:r>
          </a:p>
          <a:p>
            <a:pPr lvl="2" eaLnBrk="1" hangingPunct="1">
              <a:lnSpc>
                <a:spcPct val="90000"/>
              </a:lnSpc>
              <a:defRPr/>
            </a:pPr>
            <a:r>
              <a:rPr lang="nl-BE" sz="1300" dirty="0"/>
              <a:t>Enkel voor personeelsleden die een overlevingspensioen of overgangsuitkering willen cumuleren met een salaris is deze afwijking een recht</a:t>
            </a:r>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6336976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16739" name="Rectangle 2"/>
          <p:cNvSpPr>
            <a:spLocks noGrp="1" noChangeArrowheads="1"/>
          </p:cNvSpPr>
          <p:nvPr>
            <p:ph type="title" idx="4294967295"/>
          </p:nvPr>
        </p:nvSpPr>
        <p:spPr/>
        <p:txBody>
          <a:bodyPr/>
          <a:lstStyle/>
          <a:p>
            <a:pPr eaLnBrk="1" hangingPunct="1"/>
            <a:r>
              <a:rPr lang="nl-BE" altLang="nl-BE" smtClean="0"/>
              <a:t>VVP</a:t>
            </a:r>
            <a:br>
              <a:rPr lang="nl-BE" altLang="nl-BE" smtClean="0"/>
            </a:br>
            <a:r>
              <a:rPr lang="nl-BE" altLang="nl-BE" sz="2000">
                <a:solidFill>
                  <a:srgbClr val="0070C0"/>
                </a:solidFill>
              </a:rPr>
              <a:t>Volume van verlof</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Een beperkt aantal verlofstelsels wordt beschouwd als ‘effectief presteren’</a:t>
            </a:r>
          </a:p>
          <a:p>
            <a:pPr lvl="1" eaLnBrk="1" hangingPunct="1">
              <a:lnSpc>
                <a:spcPct val="90000"/>
              </a:lnSpc>
              <a:defRPr/>
            </a:pPr>
            <a:r>
              <a:rPr lang="nl-BE" sz="1600" dirty="0"/>
              <a:t>Vb. verlof wegens (bijzondere) opdracht</a:t>
            </a:r>
          </a:p>
          <a:p>
            <a:pPr eaLnBrk="1" hangingPunct="1">
              <a:lnSpc>
                <a:spcPct val="90000"/>
              </a:lnSpc>
              <a:defRPr/>
            </a:pPr>
            <a:endParaRPr lang="nl-BE" sz="2000" dirty="0"/>
          </a:p>
          <a:p>
            <a:pPr eaLnBrk="1" hangingPunct="1">
              <a:lnSpc>
                <a:spcPct val="90000"/>
              </a:lnSpc>
              <a:defRPr/>
            </a:pPr>
            <a:r>
              <a:rPr lang="nl-BE" sz="2000" dirty="0"/>
              <a:t>Een aantal dienstonderbrekingen kan gecombineerd worden met een VVP en maken geen einde aan de VVP</a:t>
            </a:r>
          </a:p>
          <a:p>
            <a:pPr lvl="1" eaLnBrk="1" hangingPunct="1">
              <a:lnSpc>
                <a:spcPct val="90000"/>
              </a:lnSpc>
              <a:defRPr/>
            </a:pPr>
            <a:r>
              <a:rPr lang="nl-BE" sz="1600" dirty="0"/>
              <a:t>Verlof wegens overmacht</a:t>
            </a:r>
          </a:p>
          <a:p>
            <a:pPr lvl="1" eaLnBrk="1" hangingPunct="1">
              <a:lnSpc>
                <a:spcPct val="90000"/>
              </a:lnSpc>
              <a:defRPr/>
            </a:pPr>
            <a:r>
              <a:rPr lang="nl-BE" sz="1600" dirty="0"/>
              <a:t>Staking</a:t>
            </a:r>
          </a:p>
          <a:p>
            <a:pPr lvl="1" eaLnBrk="1" hangingPunct="1">
              <a:lnSpc>
                <a:spcPct val="90000"/>
              </a:lnSpc>
              <a:defRPr/>
            </a:pPr>
            <a:r>
              <a:rPr lang="nl-BE" sz="1600" dirty="0"/>
              <a:t>Ziekteverlof</a:t>
            </a:r>
          </a:p>
          <a:p>
            <a:pPr lvl="1" eaLnBrk="1" hangingPunct="1">
              <a:lnSpc>
                <a:spcPct val="90000"/>
              </a:lnSpc>
              <a:defRPr/>
            </a:pPr>
            <a:r>
              <a:rPr lang="nl-BE" sz="1600" dirty="0"/>
              <a:t>Afwezigheid wegens arbeidsongeval en ongeval op weg naar en van het werk</a:t>
            </a:r>
          </a:p>
          <a:p>
            <a:pPr lvl="1" eaLnBrk="1" hangingPunct="1">
              <a:lnSpc>
                <a:spcPct val="90000"/>
              </a:lnSpc>
              <a:defRPr/>
            </a:pPr>
            <a:r>
              <a:rPr lang="nl-BE" sz="1600" dirty="0"/>
              <a:t>Afwezigheid wegens beroepsziekte en wegens bedreiging door een beroepsziekte</a:t>
            </a:r>
          </a:p>
          <a:p>
            <a:pPr lvl="1" eaLnBrk="1" hangingPunct="1">
              <a:lnSpc>
                <a:spcPct val="90000"/>
              </a:lnSpc>
              <a:defRPr/>
            </a:pPr>
            <a:r>
              <a:rPr lang="nl-BE" sz="1600" dirty="0"/>
              <a:t>Verlof wegens moederschapsbescherming</a:t>
            </a:r>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4252248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81923" name="Rectangle 2"/>
          <p:cNvSpPr>
            <a:spLocks noGrp="1" noChangeArrowheads="1"/>
          </p:cNvSpPr>
          <p:nvPr>
            <p:ph type="title" idx="4294967295"/>
          </p:nvPr>
        </p:nvSpPr>
        <p:spPr/>
        <p:txBody>
          <a:bodyPr/>
          <a:lstStyle/>
          <a:p>
            <a:pPr eaLnBrk="1" hangingPunct="1"/>
            <a:r>
              <a:rPr lang="nl-NL" altLang="nl-BE" smtClean="0"/>
              <a:t> </a:t>
            </a:r>
          </a:p>
        </p:txBody>
      </p:sp>
      <p:sp>
        <p:nvSpPr>
          <p:cNvPr id="81924" name="Rectangle 3"/>
          <p:cNvSpPr>
            <a:spLocks noGrp="1" noChangeArrowheads="1"/>
          </p:cNvSpPr>
          <p:nvPr>
            <p:ph type="body" idx="4294967295"/>
          </p:nvPr>
        </p:nvSpPr>
        <p:spPr>
          <a:xfrm>
            <a:off x="2011363" y="981076"/>
            <a:ext cx="8229600" cy="5616575"/>
          </a:xfrm>
        </p:spPr>
        <p:txBody>
          <a:bodyPr/>
          <a:lstStyle/>
          <a:p>
            <a:pPr eaLnBrk="1" hangingPunct="1">
              <a:lnSpc>
                <a:spcPct val="90000"/>
              </a:lnSpc>
              <a:buFont typeface="Wingdings" panose="05000000000000000000" pitchFamily="2" charset="2"/>
              <a:buNone/>
            </a:pPr>
            <a:endParaRPr lang="nl-BE" altLang="nl-BE" sz="1200"/>
          </a:p>
          <a:p>
            <a:pPr eaLnBrk="1" hangingPunct="1">
              <a:lnSpc>
                <a:spcPct val="90000"/>
              </a:lnSpc>
              <a:buFont typeface="Wingdings" panose="05000000000000000000" pitchFamily="2" charset="2"/>
              <a:buNone/>
            </a:pPr>
            <a:endParaRPr lang="nl-BE" altLang="nl-BE" sz="1200"/>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r>
              <a:rPr lang="nl-BE" altLang="nl-BE" sz="5400" b="1">
                <a:solidFill>
                  <a:srgbClr val="0070C0"/>
                </a:solidFill>
              </a:rPr>
              <a:t>Verlofstelsels in de Centra voor basiseducatie vanaf 01/01/2018</a:t>
            </a:r>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endParaRPr lang="nl-BE" altLang="nl-BE" sz="1800" b="1" i="1">
              <a:solidFill>
                <a:srgbClr val="0070C0"/>
              </a:solidFill>
            </a:endParaRPr>
          </a:p>
        </p:txBody>
      </p:sp>
    </p:spTree>
    <p:extLst>
      <p:ext uri="{BB962C8B-B14F-4D97-AF65-F5344CB8AC3E}">
        <p14:creationId xmlns:p14="http://schemas.microsoft.com/office/powerpoint/2010/main" val="1863653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18787" name="Rectangle 2"/>
          <p:cNvSpPr>
            <a:spLocks noGrp="1" noChangeArrowheads="1"/>
          </p:cNvSpPr>
          <p:nvPr>
            <p:ph type="title" idx="4294967295"/>
          </p:nvPr>
        </p:nvSpPr>
        <p:spPr/>
        <p:txBody>
          <a:bodyPr/>
          <a:lstStyle/>
          <a:p>
            <a:pPr eaLnBrk="1" hangingPunct="1"/>
            <a:r>
              <a:rPr lang="nl-BE" altLang="nl-BE" smtClean="0"/>
              <a:t>VVP</a:t>
            </a:r>
            <a:br>
              <a:rPr lang="nl-BE" altLang="nl-BE" smtClean="0"/>
            </a:br>
            <a:r>
              <a:rPr lang="nl-BE" altLang="nl-BE" sz="2000">
                <a:solidFill>
                  <a:srgbClr val="0070C0"/>
                </a:solidFill>
              </a:rPr>
              <a:t>Volume van verlof</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Een aantal dienstonderbrekingen schorten de VVP op</a:t>
            </a:r>
          </a:p>
          <a:p>
            <a:pPr lvl="1" eaLnBrk="1" hangingPunct="1">
              <a:lnSpc>
                <a:spcPct val="90000"/>
              </a:lnSpc>
              <a:defRPr/>
            </a:pPr>
            <a:r>
              <a:rPr lang="nl-BE" sz="1600" dirty="0"/>
              <a:t>Bevallingsverlof</a:t>
            </a:r>
          </a:p>
          <a:p>
            <a:pPr lvl="1" eaLnBrk="1" hangingPunct="1">
              <a:lnSpc>
                <a:spcPct val="90000"/>
              </a:lnSpc>
              <a:defRPr/>
            </a:pPr>
            <a:r>
              <a:rPr lang="nl-BE" sz="1600" dirty="0"/>
              <a:t>Geboorteverlof</a:t>
            </a:r>
          </a:p>
          <a:p>
            <a:pPr lvl="1" eaLnBrk="1" hangingPunct="1">
              <a:lnSpc>
                <a:spcPct val="90000"/>
              </a:lnSpc>
              <a:defRPr/>
            </a:pPr>
            <a:r>
              <a:rPr lang="nl-BE" sz="1600" dirty="0"/>
              <a:t>Loopbaanonderbreking voor ouderschapsverlof</a:t>
            </a:r>
          </a:p>
          <a:p>
            <a:pPr lvl="1" eaLnBrk="1" hangingPunct="1">
              <a:lnSpc>
                <a:spcPct val="90000"/>
              </a:lnSpc>
              <a:defRPr/>
            </a:pPr>
            <a:r>
              <a:rPr lang="nl-BE" sz="1600" dirty="0"/>
              <a:t>Loopbaanonderbreking voor medische bijstand</a:t>
            </a:r>
          </a:p>
          <a:p>
            <a:pPr lvl="1" eaLnBrk="1" hangingPunct="1">
              <a:lnSpc>
                <a:spcPct val="90000"/>
              </a:lnSpc>
              <a:defRPr/>
            </a:pPr>
            <a:r>
              <a:rPr lang="nl-BE" sz="1600" dirty="0"/>
              <a:t>Loopbaanonderbreking voor palliatieve zorgen</a:t>
            </a:r>
          </a:p>
          <a:p>
            <a:pPr lvl="1" eaLnBrk="1" hangingPunct="1">
              <a:lnSpc>
                <a:spcPct val="90000"/>
              </a:lnSpc>
              <a:defRPr/>
            </a:pPr>
            <a:r>
              <a:rPr lang="nl-BE" sz="1600" dirty="0"/>
              <a:t>Zorgkrediet</a:t>
            </a:r>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4190265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20835" name="Rectangle 2"/>
          <p:cNvSpPr>
            <a:spLocks noGrp="1" noChangeArrowheads="1"/>
          </p:cNvSpPr>
          <p:nvPr>
            <p:ph type="title" idx="4294967295"/>
          </p:nvPr>
        </p:nvSpPr>
        <p:spPr/>
        <p:txBody>
          <a:bodyPr/>
          <a:lstStyle/>
          <a:p>
            <a:pPr eaLnBrk="1" hangingPunct="1"/>
            <a:r>
              <a:rPr lang="nl-BE" altLang="nl-BE" smtClean="0"/>
              <a:t>VVP</a:t>
            </a:r>
            <a:br>
              <a:rPr lang="nl-BE" altLang="nl-BE" smtClean="0"/>
            </a:br>
            <a:r>
              <a:rPr lang="nl-BE" altLang="nl-BE" sz="2000">
                <a:solidFill>
                  <a:srgbClr val="0070C0"/>
                </a:solidFill>
              </a:rPr>
              <a:t>Aanvang van de VVP</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Volledige onderbreking van de arbeidsprestaties</a:t>
            </a:r>
          </a:p>
          <a:p>
            <a:pPr lvl="1" eaLnBrk="1" hangingPunct="1">
              <a:lnSpc>
                <a:spcPct val="90000"/>
              </a:lnSpc>
              <a:defRPr/>
            </a:pPr>
            <a:r>
              <a:rPr lang="nl-BE" sz="1600" dirty="0"/>
              <a:t>Ingangsdatum = </a:t>
            </a:r>
            <a:r>
              <a:rPr lang="nl-BE" sz="1600" b="1" dirty="0"/>
              <a:t>1 september</a:t>
            </a:r>
          </a:p>
          <a:p>
            <a:pPr lvl="1" eaLnBrk="1" hangingPunct="1">
              <a:lnSpc>
                <a:spcPct val="90000"/>
              </a:lnSpc>
              <a:defRPr/>
            </a:pPr>
            <a:r>
              <a:rPr lang="nl-BE" sz="1600" dirty="0"/>
              <a:t>Of: de dag na het beëindigen van een voorafgaande dienstonderbreking die ook voltijds was</a:t>
            </a:r>
          </a:p>
          <a:p>
            <a:pPr eaLnBrk="1" hangingPunct="1">
              <a:lnSpc>
                <a:spcPct val="90000"/>
              </a:lnSpc>
              <a:defRPr/>
            </a:pPr>
            <a:endParaRPr lang="nl-BE" sz="2000" dirty="0"/>
          </a:p>
          <a:p>
            <a:pPr eaLnBrk="1" hangingPunct="1">
              <a:lnSpc>
                <a:spcPct val="90000"/>
              </a:lnSpc>
              <a:defRPr/>
            </a:pPr>
            <a:r>
              <a:rPr lang="nl-BE" sz="2000" dirty="0"/>
              <a:t>Deeltijds verlof van de arbeidsprestatie</a:t>
            </a:r>
          </a:p>
          <a:p>
            <a:pPr lvl="1" eaLnBrk="1" hangingPunct="1">
              <a:lnSpc>
                <a:spcPct val="90000"/>
              </a:lnSpc>
              <a:defRPr/>
            </a:pPr>
            <a:r>
              <a:rPr lang="nl-BE" sz="1600" dirty="0"/>
              <a:t>Ingangsdatum: </a:t>
            </a:r>
            <a:r>
              <a:rPr lang="nl-BE" sz="1600" b="1" dirty="0"/>
              <a:t>1 september, 1 januari of 1 april</a:t>
            </a:r>
          </a:p>
          <a:p>
            <a:pPr lvl="1" eaLnBrk="1" hangingPunct="1">
              <a:lnSpc>
                <a:spcPct val="90000"/>
              </a:lnSpc>
              <a:defRPr/>
            </a:pPr>
            <a:r>
              <a:rPr lang="nl-BE" sz="1600" dirty="0"/>
              <a:t>Of: de dag na het beëindigen van een voorafgaande dienstonderbreking die voor hetzelfde volume werd opgenomen</a:t>
            </a:r>
          </a:p>
          <a:p>
            <a:pPr eaLnBrk="1" hangingPunct="1">
              <a:lnSpc>
                <a:spcPct val="90000"/>
              </a:lnSpc>
              <a:defRPr/>
            </a:pPr>
            <a:endParaRPr lang="nl-BE" sz="2000" dirty="0"/>
          </a:p>
          <a:p>
            <a:pPr eaLnBrk="1" hangingPunct="1">
              <a:lnSpc>
                <a:spcPct val="90000"/>
              </a:lnSpc>
              <a:defRPr/>
            </a:pPr>
            <a:r>
              <a:rPr lang="nl-BE" sz="2000" dirty="0"/>
              <a:t>Een centrumbestuur kan voor </a:t>
            </a:r>
            <a:r>
              <a:rPr lang="nl-BE" sz="2000" b="1" dirty="0"/>
              <a:t>alle types </a:t>
            </a:r>
            <a:r>
              <a:rPr lang="nl-BE" sz="2000" dirty="0"/>
              <a:t>van VVP een </a:t>
            </a:r>
            <a:r>
              <a:rPr lang="nl-BE" sz="2000" b="1" dirty="0"/>
              <a:t>afwijking</a:t>
            </a:r>
            <a:r>
              <a:rPr lang="nl-BE" sz="2000" dirty="0"/>
              <a:t> </a:t>
            </a:r>
            <a:r>
              <a:rPr lang="nl-BE" sz="2000" b="1" dirty="0"/>
              <a:t>toestaan</a:t>
            </a:r>
            <a:r>
              <a:rPr lang="nl-BE" sz="2000" dirty="0"/>
              <a:t> op de ingangsdatum !</a:t>
            </a:r>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9628732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22883" name="Rectangle 2"/>
          <p:cNvSpPr>
            <a:spLocks noGrp="1" noChangeArrowheads="1"/>
          </p:cNvSpPr>
          <p:nvPr>
            <p:ph type="title" idx="4294967295"/>
          </p:nvPr>
        </p:nvSpPr>
        <p:spPr/>
        <p:txBody>
          <a:bodyPr/>
          <a:lstStyle/>
          <a:p>
            <a:pPr eaLnBrk="1" hangingPunct="1"/>
            <a:r>
              <a:rPr lang="nl-BE" altLang="nl-BE" smtClean="0"/>
              <a:t>VVP</a:t>
            </a:r>
            <a:br>
              <a:rPr lang="nl-BE" altLang="nl-BE" smtClean="0"/>
            </a:br>
            <a:r>
              <a:rPr lang="nl-BE" altLang="nl-BE" sz="2000">
                <a:solidFill>
                  <a:srgbClr val="0070C0"/>
                </a:solidFill>
              </a:rPr>
              <a:t>Einde van de VVP</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Alle vormen van VVP eindigen steeds op </a:t>
            </a:r>
            <a:r>
              <a:rPr lang="nl-BE" sz="2000" b="1" dirty="0"/>
              <a:t>31 augustus </a:t>
            </a:r>
            <a:r>
              <a:rPr lang="nl-BE" sz="2000" dirty="0"/>
              <a:t>van hetzelfde schooljaar</a:t>
            </a:r>
          </a:p>
          <a:p>
            <a:pPr eaLnBrk="1" hangingPunct="1">
              <a:lnSpc>
                <a:spcPct val="90000"/>
              </a:lnSpc>
              <a:defRPr/>
            </a:pPr>
            <a:endParaRPr lang="nl-BE" sz="2000" dirty="0"/>
          </a:p>
          <a:p>
            <a:pPr eaLnBrk="1" hangingPunct="1">
              <a:lnSpc>
                <a:spcPct val="90000"/>
              </a:lnSpc>
              <a:defRPr/>
            </a:pPr>
            <a:r>
              <a:rPr lang="nl-BE" sz="2000" dirty="0"/>
              <a:t>Een centrumbestuur kan voor </a:t>
            </a:r>
            <a:r>
              <a:rPr lang="nl-BE" sz="2000" b="1" dirty="0"/>
              <a:t>alle types </a:t>
            </a:r>
            <a:r>
              <a:rPr lang="nl-BE" sz="2000" dirty="0"/>
              <a:t>van VVP een </a:t>
            </a:r>
            <a:r>
              <a:rPr lang="nl-BE" sz="2000" b="1" dirty="0"/>
              <a:t>afwijking</a:t>
            </a:r>
            <a:r>
              <a:rPr lang="nl-BE" sz="2000" dirty="0"/>
              <a:t> </a:t>
            </a:r>
            <a:r>
              <a:rPr lang="nl-BE" sz="2000" b="1" dirty="0"/>
              <a:t>toestaan</a:t>
            </a:r>
            <a:r>
              <a:rPr lang="nl-BE" sz="2000" dirty="0"/>
              <a:t> op de einddatum</a:t>
            </a:r>
          </a:p>
          <a:p>
            <a:pPr eaLnBrk="1" hangingPunct="1">
              <a:lnSpc>
                <a:spcPct val="90000"/>
              </a:lnSpc>
              <a:defRPr/>
            </a:pPr>
            <a:endParaRPr lang="nl-BE" sz="2000" dirty="0"/>
          </a:p>
          <a:p>
            <a:pPr eaLnBrk="1" hangingPunct="1">
              <a:lnSpc>
                <a:spcPct val="90000"/>
              </a:lnSpc>
              <a:defRPr/>
            </a:pPr>
            <a:r>
              <a:rPr lang="nl-BE" sz="2000" dirty="0"/>
              <a:t>Een centrumbestuur kan ook een afwijking toestaan om het verlof vervroegd stop te zetten</a:t>
            </a:r>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42736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24931" name="Rectangle 2"/>
          <p:cNvSpPr>
            <a:spLocks noGrp="1" noChangeArrowheads="1"/>
          </p:cNvSpPr>
          <p:nvPr>
            <p:ph type="title" idx="4294967295"/>
          </p:nvPr>
        </p:nvSpPr>
        <p:spPr/>
        <p:txBody>
          <a:bodyPr/>
          <a:lstStyle/>
          <a:p>
            <a:pPr eaLnBrk="1" hangingPunct="1"/>
            <a:r>
              <a:rPr lang="nl-BE" altLang="nl-BE" smtClean="0"/>
              <a:t>VVP</a:t>
            </a:r>
            <a:br>
              <a:rPr lang="nl-BE" altLang="nl-BE" smtClean="0"/>
            </a:br>
            <a:r>
              <a:rPr lang="nl-BE" altLang="nl-BE" sz="2000">
                <a:solidFill>
                  <a:srgbClr val="0070C0"/>
                </a:solidFill>
              </a:rPr>
              <a:t>Duur van de VVP</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b="1" dirty="0"/>
              <a:t>24 maanden </a:t>
            </a:r>
            <a:r>
              <a:rPr lang="nl-BE" sz="2000" dirty="0"/>
              <a:t>VVP voor voltijdse onderbreking</a:t>
            </a:r>
          </a:p>
          <a:p>
            <a:pPr eaLnBrk="1" hangingPunct="1">
              <a:lnSpc>
                <a:spcPct val="90000"/>
              </a:lnSpc>
              <a:defRPr/>
            </a:pPr>
            <a:r>
              <a:rPr lang="nl-BE" sz="2000" b="1" dirty="0"/>
              <a:t>120 maanden </a:t>
            </a:r>
            <a:r>
              <a:rPr lang="nl-BE" sz="2000" dirty="0"/>
              <a:t>VVP voor vermindering tot de andere volumes van VVP</a:t>
            </a:r>
          </a:p>
          <a:p>
            <a:pPr eaLnBrk="1" hangingPunct="1">
              <a:lnSpc>
                <a:spcPct val="90000"/>
              </a:lnSpc>
              <a:defRPr/>
            </a:pPr>
            <a:r>
              <a:rPr lang="nl-BE" sz="2000" dirty="0"/>
              <a:t>De maximale duurtijd aan VVP bedraagt dus </a:t>
            </a:r>
            <a:r>
              <a:rPr lang="nl-BE" sz="2000" b="1" dirty="0"/>
              <a:t>144 maanden</a:t>
            </a:r>
          </a:p>
          <a:p>
            <a:pPr marL="0" indent="0" eaLnBrk="1" hangingPunct="1">
              <a:lnSpc>
                <a:spcPct val="90000"/>
              </a:lnSpc>
              <a:buNone/>
              <a:defRPr/>
            </a:pPr>
            <a:endParaRPr lang="nl-BE" sz="2000" dirty="0"/>
          </a:p>
          <a:p>
            <a:pPr eaLnBrk="1" hangingPunct="1">
              <a:lnSpc>
                <a:spcPct val="90000"/>
              </a:lnSpc>
              <a:defRPr/>
            </a:pPr>
            <a:r>
              <a:rPr lang="nl-BE" sz="2000" dirty="0"/>
              <a:t>Er wordt steeds rekening gehouden met de opname aan VVP in </a:t>
            </a:r>
            <a:r>
              <a:rPr lang="nl-BE" sz="2000" b="1" dirty="0"/>
              <a:t>alle onderwijsniveaus</a:t>
            </a:r>
          </a:p>
          <a:p>
            <a:pPr lvl="1" eaLnBrk="1" hangingPunct="1">
              <a:lnSpc>
                <a:spcPct val="90000"/>
              </a:lnSpc>
              <a:defRPr/>
            </a:pPr>
            <a:r>
              <a:rPr lang="nl-BE" sz="1600" dirty="0"/>
              <a:t>DRP-onderwijs, basiseducatie, hoger onderwijs, universiteiten (integratiekader), inspectie</a:t>
            </a:r>
          </a:p>
          <a:p>
            <a:pPr eaLnBrk="1" hangingPunct="1">
              <a:lnSpc>
                <a:spcPct val="90000"/>
              </a:lnSpc>
              <a:defRPr/>
            </a:pPr>
            <a:endParaRPr lang="nl-BE" sz="2000" dirty="0"/>
          </a:p>
          <a:p>
            <a:pPr eaLnBrk="1" hangingPunct="1">
              <a:lnSpc>
                <a:spcPct val="90000"/>
              </a:lnSpc>
              <a:defRPr/>
            </a:pPr>
            <a:r>
              <a:rPr lang="nl-BE" sz="2000" dirty="0"/>
              <a:t>Om de maximale duurtijd te berekenen wordt er </a:t>
            </a:r>
            <a:r>
              <a:rPr lang="nl-BE" sz="2000" b="1" dirty="0"/>
              <a:t>gerekend vanaf 01/09/2017</a:t>
            </a:r>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30349428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26979" name="Rectangle 2"/>
          <p:cNvSpPr>
            <a:spLocks noGrp="1" noChangeArrowheads="1"/>
          </p:cNvSpPr>
          <p:nvPr>
            <p:ph type="title" idx="4294967295"/>
          </p:nvPr>
        </p:nvSpPr>
        <p:spPr/>
        <p:txBody>
          <a:bodyPr/>
          <a:lstStyle/>
          <a:p>
            <a:pPr eaLnBrk="1" hangingPunct="1"/>
            <a:r>
              <a:rPr lang="nl-BE" altLang="nl-BE" smtClean="0"/>
              <a:t>VVP</a:t>
            </a:r>
            <a:br>
              <a:rPr lang="nl-BE" altLang="nl-BE" smtClean="0"/>
            </a:br>
            <a:r>
              <a:rPr lang="nl-BE" altLang="nl-BE" sz="2000">
                <a:solidFill>
                  <a:srgbClr val="0070C0"/>
                </a:solidFill>
              </a:rPr>
              <a:t>Administratieve stand</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Een VVP is gelijkgesteld met dienstactiviteit</a:t>
            </a: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8383405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29027" name="Rectangle 2"/>
          <p:cNvSpPr>
            <a:spLocks noGrp="1" noChangeArrowheads="1"/>
          </p:cNvSpPr>
          <p:nvPr>
            <p:ph type="title" idx="4294967295"/>
          </p:nvPr>
        </p:nvSpPr>
        <p:spPr/>
        <p:txBody>
          <a:bodyPr/>
          <a:lstStyle/>
          <a:p>
            <a:pPr eaLnBrk="1" hangingPunct="1"/>
            <a:r>
              <a:rPr lang="nl-BE" altLang="nl-BE" smtClean="0"/>
              <a:t>VVP</a:t>
            </a:r>
            <a:br>
              <a:rPr lang="nl-BE" altLang="nl-BE" smtClean="0"/>
            </a:br>
            <a:r>
              <a:rPr lang="nl-BE" altLang="nl-BE" sz="2000">
                <a:solidFill>
                  <a:srgbClr val="0070C0"/>
                </a:solidFill>
              </a:rPr>
              <a:t>Salaris</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Voor het volume aan VVP ontvangt het personeelslid geen salaris</a:t>
            </a:r>
          </a:p>
          <a:p>
            <a:pPr eaLnBrk="1" hangingPunct="1">
              <a:lnSpc>
                <a:spcPct val="90000"/>
              </a:lnSpc>
              <a:defRPr/>
            </a:pPr>
            <a:endParaRPr lang="nl-BE" sz="20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6906017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31075" name="Rectangle 2"/>
          <p:cNvSpPr>
            <a:spLocks noGrp="1" noChangeArrowheads="1"/>
          </p:cNvSpPr>
          <p:nvPr>
            <p:ph type="title" idx="4294967295"/>
          </p:nvPr>
        </p:nvSpPr>
        <p:spPr/>
        <p:txBody>
          <a:bodyPr/>
          <a:lstStyle/>
          <a:p>
            <a:pPr eaLnBrk="1" hangingPunct="1"/>
            <a:r>
              <a:rPr lang="nl-BE" altLang="nl-BE" smtClean="0"/>
              <a:t>VVP</a:t>
            </a:r>
            <a:br>
              <a:rPr lang="nl-BE" altLang="nl-BE" smtClean="0"/>
            </a:br>
            <a:r>
              <a:rPr lang="nl-BE" altLang="nl-BE" sz="2000">
                <a:solidFill>
                  <a:srgbClr val="0070C0"/>
                </a:solidFill>
              </a:rPr>
              <a:t>Cumulatie</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Tijdens de VVP mag er geen vervangende winstgevende activiteit worden uitgeoefend</a:t>
            </a:r>
          </a:p>
          <a:p>
            <a:pPr eaLnBrk="1" hangingPunct="1">
              <a:lnSpc>
                <a:spcPct val="90000"/>
              </a:lnSpc>
              <a:defRPr/>
            </a:pPr>
            <a:endParaRPr lang="nl-BE" sz="2000" dirty="0"/>
          </a:p>
          <a:p>
            <a:pPr eaLnBrk="1" hangingPunct="1">
              <a:lnSpc>
                <a:spcPct val="90000"/>
              </a:lnSpc>
              <a:defRPr/>
            </a:pPr>
            <a:r>
              <a:rPr lang="nl-BE" sz="2000" dirty="0"/>
              <a:t>Sommige politieke mandaten worden niet als vervangende winstgevende activiteit beschouwd</a:t>
            </a:r>
          </a:p>
          <a:p>
            <a:pPr lvl="1" eaLnBrk="1" hangingPunct="1">
              <a:lnSpc>
                <a:spcPct val="90000"/>
              </a:lnSpc>
              <a:defRPr/>
            </a:pPr>
            <a:r>
              <a:rPr lang="nl-BE" sz="1600" dirty="0"/>
              <a:t>Gemeenteraadslid, provincieraadslid, …</a:t>
            </a:r>
          </a:p>
          <a:p>
            <a:pPr eaLnBrk="1" hangingPunct="1">
              <a:lnSpc>
                <a:spcPct val="90000"/>
              </a:lnSpc>
              <a:defRPr/>
            </a:pPr>
            <a:endParaRPr lang="nl-BE" sz="2000" dirty="0"/>
          </a:p>
          <a:p>
            <a:pPr marL="0" indent="0" eaLnBrk="1" hangingPunct="1">
              <a:lnSpc>
                <a:spcPct val="90000"/>
              </a:lnSpc>
              <a:buNone/>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844721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33123" name="Rectangle 2"/>
          <p:cNvSpPr>
            <a:spLocks noGrp="1" noChangeArrowheads="1"/>
          </p:cNvSpPr>
          <p:nvPr>
            <p:ph type="title" idx="4294967295"/>
          </p:nvPr>
        </p:nvSpPr>
        <p:spPr/>
        <p:txBody>
          <a:bodyPr/>
          <a:lstStyle/>
          <a:p>
            <a:pPr eaLnBrk="1" hangingPunct="1"/>
            <a:r>
              <a:rPr lang="nl-BE" altLang="nl-BE" smtClean="0"/>
              <a:t>VVP</a:t>
            </a:r>
            <a:br>
              <a:rPr lang="nl-BE" altLang="nl-BE" smtClean="0"/>
            </a:br>
            <a:r>
              <a:rPr lang="nl-BE" altLang="nl-BE" sz="2000">
                <a:solidFill>
                  <a:srgbClr val="0070C0"/>
                </a:solidFill>
              </a:rPr>
              <a:t>Aanvraagprocedure</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Personeelslid moet aanvraag indienen bij zijn centrumbestuur</a:t>
            </a:r>
          </a:p>
          <a:p>
            <a:pPr lvl="1" eaLnBrk="1" hangingPunct="1">
              <a:lnSpc>
                <a:spcPct val="90000"/>
              </a:lnSpc>
              <a:defRPr/>
            </a:pPr>
            <a:r>
              <a:rPr lang="nl-BE" sz="1600" dirty="0"/>
              <a:t>Geen termijnen vastgelegd in het BVR</a:t>
            </a:r>
          </a:p>
          <a:p>
            <a:pPr eaLnBrk="1" hangingPunct="1">
              <a:lnSpc>
                <a:spcPct val="90000"/>
              </a:lnSpc>
              <a:defRPr/>
            </a:pPr>
            <a:endParaRPr lang="nl-BE" sz="2000" dirty="0"/>
          </a:p>
          <a:p>
            <a:pPr eaLnBrk="1" hangingPunct="1">
              <a:lnSpc>
                <a:spcPct val="90000"/>
              </a:lnSpc>
              <a:defRPr/>
            </a:pPr>
            <a:r>
              <a:rPr lang="nl-BE" sz="2000" dirty="0"/>
              <a:t>Het centrumbestuur deelt zijn beslissing mee uiterlijk 15 kalenderdagen na de ontvangst van de aanvraag</a:t>
            </a:r>
          </a:p>
          <a:p>
            <a:pPr eaLnBrk="1" hangingPunct="1">
              <a:lnSpc>
                <a:spcPct val="90000"/>
              </a:lnSpc>
              <a:defRPr/>
            </a:pPr>
            <a:endParaRPr lang="nl-BE" sz="2000" dirty="0"/>
          </a:p>
          <a:p>
            <a:pPr eaLnBrk="1" hangingPunct="1">
              <a:lnSpc>
                <a:spcPct val="90000"/>
              </a:lnSpc>
              <a:defRPr/>
            </a:pPr>
            <a:r>
              <a:rPr lang="nl-BE" sz="2000" dirty="0"/>
              <a:t>Een weigering moet schriftelijk gemotiveerd worden en moet uiterlijk zeven kalenderdagen voor de aanvang van het verlof worden meegedeeld aan het personeelslid. </a:t>
            </a:r>
          </a:p>
          <a:p>
            <a:pPr marL="344487" lvl="1" indent="0" eaLnBrk="1" hangingPunct="1">
              <a:lnSpc>
                <a:spcPct val="90000"/>
              </a:lnSpc>
              <a:buNone/>
              <a:defRPr/>
            </a:pPr>
            <a:endParaRPr lang="nl-BE" sz="1200" dirty="0"/>
          </a:p>
          <a:p>
            <a:pPr eaLnBrk="1" hangingPunct="1">
              <a:lnSpc>
                <a:spcPct val="90000"/>
              </a:lnSpc>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28025581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35171" name="Rectangle 2"/>
          <p:cNvSpPr>
            <a:spLocks noGrp="1" noChangeArrowheads="1"/>
          </p:cNvSpPr>
          <p:nvPr>
            <p:ph type="title" idx="4294967295"/>
          </p:nvPr>
        </p:nvSpPr>
        <p:spPr/>
        <p:txBody>
          <a:bodyPr/>
          <a:lstStyle/>
          <a:p>
            <a:pPr eaLnBrk="1" hangingPunct="1"/>
            <a:r>
              <a:rPr lang="nl-BE" altLang="nl-BE" smtClean="0"/>
              <a:t>VVP</a:t>
            </a:r>
            <a:br>
              <a:rPr lang="nl-BE" altLang="nl-BE" smtClean="0"/>
            </a:br>
            <a:r>
              <a:rPr lang="nl-BE" altLang="nl-BE" sz="2000">
                <a:solidFill>
                  <a:srgbClr val="0070C0"/>
                </a:solidFill>
              </a:rPr>
              <a:t>Mededeling aan AHOVOKS</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Vanaf 01/09/2017 gebruik maken van de nieuwe DO-codes!</a:t>
            </a:r>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marL="344487" lvl="1" indent="0" eaLnBrk="1" hangingPunct="1">
              <a:lnSpc>
                <a:spcPct val="90000"/>
              </a:lnSpc>
              <a:buNone/>
              <a:defRPr/>
            </a:pPr>
            <a:endParaRPr lang="nl-BE" sz="1200" dirty="0"/>
          </a:p>
          <a:p>
            <a:pPr marL="0" indent="0" eaLnBrk="1" hangingPunct="1">
              <a:lnSpc>
                <a:spcPct val="90000"/>
              </a:lnSpc>
              <a:buNone/>
              <a:defRPr/>
            </a:pPr>
            <a:endParaRPr lang="nl-BE" sz="1600" dirty="0"/>
          </a:p>
          <a:p>
            <a:pPr marL="0" indent="0" eaLnBrk="1" hangingPunct="1">
              <a:lnSpc>
                <a:spcPct val="90000"/>
              </a:lnSpc>
              <a:buNone/>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graphicFrame>
        <p:nvGraphicFramePr>
          <p:cNvPr id="3" name="Tabel 2"/>
          <p:cNvGraphicFramePr>
            <a:graphicFrameLocks noGrp="1"/>
          </p:cNvGraphicFramePr>
          <p:nvPr/>
        </p:nvGraphicFramePr>
        <p:xfrm>
          <a:off x="2566989" y="2492375"/>
          <a:ext cx="7058025" cy="1703390"/>
        </p:xfrm>
        <a:graphic>
          <a:graphicData uri="http://schemas.openxmlformats.org/drawingml/2006/table">
            <a:tbl>
              <a:tblPr firstRow="1" firstCol="1" bandRow="1">
                <a:tableStyleId>{5C22544A-7EE6-4342-B048-85BDC9FD1C3A}</a:tableStyleId>
              </a:tblPr>
              <a:tblGrid>
                <a:gridCol w="1016332"/>
                <a:gridCol w="6041693"/>
              </a:tblGrid>
              <a:tr h="340678">
                <a:tc>
                  <a:txBody>
                    <a:bodyPr/>
                    <a:lstStyle/>
                    <a:p>
                      <a:pPr>
                        <a:spcAft>
                          <a:spcPts val="750"/>
                        </a:spcAft>
                      </a:pPr>
                      <a:r>
                        <a:rPr lang="nl-BE" sz="2000">
                          <a:effectLst/>
                        </a:rPr>
                        <a:t>Code </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3" marR="17823" marT="17832" marB="17832" anchor="ctr"/>
                </a:tc>
                <a:tc>
                  <a:txBody>
                    <a:bodyPr/>
                    <a:lstStyle/>
                    <a:p>
                      <a:pPr>
                        <a:spcAft>
                          <a:spcPts val="750"/>
                        </a:spcAft>
                      </a:pPr>
                      <a:r>
                        <a:rPr lang="nl-BE" sz="2000">
                          <a:effectLst/>
                        </a:rPr>
                        <a:t>Dienstonderbreking </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3" marR="17823" marT="17832" marB="17832" anchor="ctr"/>
                </a:tc>
              </a:tr>
              <a:tr h="340678">
                <a:tc>
                  <a:txBody>
                    <a:bodyPr/>
                    <a:lstStyle/>
                    <a:p>
                      <a:pPr>
                        <a:spcAft>
                          <a:spcPts val="750"/>
                        </a:spcAft>
                      </a:pPr>
                      <a:r>
                        <a:rPr lang="nl-BE" sz="2000">
                          <a:effectLst/>
                        </a:rPr>
                        <a:t>213 </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3" marR="17823" marT="17832" marB="17832"/>
                </a:tc>
                <a:tc>
                  <a:txBody>
                    <a:bodyPr/>
                    <a:lstStyle/>
                    <a:p>
                      <a:pPr>
                        <a:spcAft>
                          <a:spcPts val="750"/>
                        </a:spcAft>
                      </a:pPr>
                      <a:r>
                        <a:rPr lang="nl-BE" sz="2000">
                          <a:effectLst/>
                        </a:rPr>
                        <a:t>Verlof voor verminderde prestaties voltijds</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3" marR="17823" marT="17832" marB="17832"/>
                </a:tc>
              </a:tr>
              <a:tr h="340678">
                <a:tc>
                  <a:txBody>
                    <a:bodyPr/>
                    <a:lstStyle/>
                    <a:p>
                      <a:pPr>
                        <a:spcAft>
                          <a:spcPts val="750"/>
                        </a:spcAft>
                      </a:pPr>
                      <a:r>
                        <a:rPr lang="nl-BE" sz="2000">
                          <a:effectLst/>
                        </a:rPr>
                        <a:t>214 </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3" marR="17823" marT="17832" marB="17832"/>
                </a:tc>
                <a:tc>
                  <a:txBody>
                    <a:bodyPr/>
                    <a:lstStyle/>
                    <a:p>
                      <a:pPr>
                        <a:spcAft>
                          <a:spcPts val="750"/>
                        </a:spcAft>
                      </a:pPr>
                      <a:r>
                        <a:rPr lang="nl-BE" sz="2000">
                          <a:effectLst/>
                        </a:rPr>
                        <a:t>Verlof voor verminderde prestaties halftijds</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3" marR="17823" marT="17832" marB="17832"/>
                </a:tc>
              </a:tr>
              <a:tr h="340678">
                <a:tc>
                  <a:txBody>
                    <a:bodyPr/>
                    <a:lstStyle/>
                    <a:p>
                      <a:pPr>
                        <a:spcAft>
                          <a:spcPts val="750"/>
                        </a:spcAft>
                      </a:pPr>
                      <a:r>
                        <a:rPr lang="nl-BE" sz="2000">
                          <a:effectLst/>
                        </a:rPr>
                        <a:t>215</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3" marR="17823" marT="17832" marB="17832"/>
                </a:tc>
                <a:tc>
                  <a:txBody>
                    <a:bodyPr/>
                    <a:lstStyle/>
                    <a:p>
                      <a:pPr>
                        <a:spcAft>
                          <a:spcPts val="750"/>
                        </a:spcAft>
                      </a:pPr>
                      <a:r>
                        <a:rPr lang="nl-BE" sz="2000">
                          <a:effectLst/>
                        </a:rPr>
                        <a:t>Verlof voor verminderde prestaties met 1/5de </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3" marR="17823" marT="17832" marB="17832"/>
                </a:tc>
              </a:tr>
              <a:tr h="340678">
                <a:tc>
                  <a:txBody>
                    <a:bodyPr/>
                    <a:lstStyle/>
                    <a:p>
                      <a:pPr>
                        <a:spcAft>
                          <a:spcPts val="750"/>
                        </a:spcAft>
                      </a:pPr>
                      <a:r>
                        <a:rPr lang="nl-BE" sz="2000">
                          <a:effectLst/>
                        </a:rPr>
                        <a:t>216</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3" marR="17823" marT="17832" marB="17832"/>
                </a:tc>
                <a:tc>
                  <a:txBody>
                    <a:bodyPr/>
                    <a:lstStyle/>
                    <a:p>
                      <a:pPr>
                        <a:spcAft>
                          <a:spcPts val="750"/>
                        </a:spcAft>
                      </a:pPr>
                      <a:r>
                        <a:rPr lang="nl-BE" sz="2000" dirty="0">
                          <a:effectLst/>
                        </a:rPr>
                        <a:t>Verlof voor verminderde prestaties afwijking volume</a:t>
                      </a:r>
                      <a:endParaRPr lang="nl-BE" sz="2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3" marR="17823" marT="17832" marB="17832"/>
                </a:tc>
              </a:tr>
            </a:tbl>
          </a:graphicData>
        </a:graphic>
      </p:graphicFrame>
    </p:spTree>
    <p:extLst>
      <p:ext uri="{BB962C8B-B14F-4D97-AF65-F5344CB8AC3E}">
        <p14:creationId xmlns:p14="http://schemas.microsoft.com/office/powerpoint/2010/main" val="4096892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37219" name="Rectangle 2"/>
          <p:cNvSpPr>
            <a:spLocks noGrp="1" noChangeArrowheads="1"/>
          </p:cNvSpPr>
          <p:nvPr>
            <p:ph type="title" idx="4294967295"/>
          </p:nvPr>
        </p:nvSpPr>
        <p:spPr/>
        <p:txBody>
          <a:bodyPr/>
          <a:lstStyle/>
          <a:p>
            <a:pPr eaLnBrk="1" hangingPunct="1"/>
            <a:r>
              <a:rPr lang="nl-BE" altLang="nl-BE" smtClean="0"/>
              <a:t>VVP</a:t>
            </a:r>
            <a:br>
              <a:rPr lang="nl-BE" altLang="nl-BE" smtClean="0"/>
            </a:br>
            <a:r>
              <a:rPr lang="nl-BE" altLang="nl-BE" sz="2000">
                <a:solidFill>
                  <a:srgbClr val="0070C0"/>
                </a:solidFill>
              </a:rPr>
              <a:t>Meer info</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hlinkClick r:id="rId3"/>
              </a:rPr>
              <a:t>Besluit van de Vlaamse Regering van 26 april 1990 betreffende het verlof voor verminderde prestaties gewettigd door sociale of familiale redenen en de afwezigheid voor verminderde prestaties wegens persoonlijke aangelegenheid ten gunste van de personeelsleden van het onderwijs en de centra voor leerlingenbegeleiding</a:t>
            </a:r>
            <a:endParaRPr lang="nl-BE" sz="2000" dirty="0"/>
          </a:p>
          <a:p>
            <a:pPr eaLnBrk="1" hangingPunct="1">
              <a:lnSpc>
                <a:spcPct val="90000"/>
              </a:lnSpc>
              <a:defRPr/>
            </a:pPr>
            <a:endParaRPr lang="nl-BE" sz="2000" dirty="0"/>
          </a:p>
          <a:p>
            <a:pPr eaLnBrk="1" hangingPunct="1">
              <a:lnSpc>
                <a:spcPct val="90000"/>
              </a:lnSpc>
              <a:defRPr/>
            </a:pPr>
            <a:r>
              <a:rPr lang="nl-BE" sz="2000" dirty="0">
                <a:hlinkClick r:id="rId3"/>
              </a:rPr>
              <a:t>Besluit van de Vlaamse Regering van 30 augustus 2016 betreffende het zorgkrediet voor de personeelsleden van het onderwijs en de centra voor leerlingenbegeleiding </a:t>
            </a:r>
            <a:endParaRPr lang="nl-BE" sz="2000" dirty="0"/>
          </a:p>
          <a:p>
            <a:pPr lvl="1" eaLnBrk="1" hangingPunct="1">
              <a:lnSpc>
                <a:spcPct val="90000"/>
              </a:lnSpc>
              <a:defRPr/>
            </a:pPr>
            <a:r>
              <a:rPr lang="nl-BE" sz="1600" dirty="0"/>
              <a:t>In dit Besluit zijn de wijzigingen aan het BVR van 26/04/1990 opgenomen</a:t>
            </a:r>
          </a:p>
          <a:p>
            <a:pPr eaLnBrk="1" hangingPunct="1">
              <a:lnSpc>
                <a:spcPct val="90000"/>
              </a:lnSpc>
              <a:defRPr/>
            </a:pPr>
            <a:endParaRPr lang="nl-BE" sz="2000" dirty="0"/>
          </a:p>
          <a:p>
            <a:pPr eaLnBrk="1" hangingPunct="1">
              <a:lnSpc>
                <a:spcPct val="90000"/>
              </a:lnSpc>
              <a:defRPr/>
            </a:pPr>
            <a:r>
              <a:rPr lang="nl-BE" sz="2000" dirty="0">
                <a:hlinkClick r:id="rId4"/>
              </a:rPr>
              <a:t>Omzendbrief PERS/2017/02 betreffende Verlof voor verminderde prestaties</a:t>
            </a:r>
            <a:endParaRPr lang="nl-BE" sz="2000" dirty="0"/>
          </a:p>
          <a:p>
            <a:pPr marL="344487" lvl="1" indent="0" eaLnBrk="1" hangingPunct="1">
              <a:lnSpc>
                <a:spcPct val="90000"/>
              </a:lnSpc>
              <a:buNone/>
              <a:defRPr/>
            </a:pPr>
            <a:endParaRPr lang="nl-BE" sz="1200" dirty="0"/>
          </a:p>
          <a:p>
            <a:pPr eaLnBrk="1" hangingPunct="1">
              <a:lnSpc>
                <a:spcPct val="90000"/>
              </a:lnSpc>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pic>
        <p:nvPicPr>
          <p:cNvPr id="137221" name="Afbeelding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79614" y="4956176"/>
            <a:ext cx="3905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222" name="Afbeelding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79614" y="3500439"/>
            <a:ext cx="3905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7223" name="Afbeelding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79614" y="1700214"/>
            <a:ext cx="3905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3037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83971" name="Rectangle 2"/>
          <p:cNvSpPr>
            <a:spLocks noGrp="1" noChangeArrowheads="1"/>
          </p:cNvSpPr>
          <p:nvPr>
            <p:ph type="title" idx="4294967295"/>
          </p:nvPr>
        </p:nvSpPr>
        <p:spPr/>
        <p:txBody>
          <a:bodyPr/>
          <a:lstStyle/>
          <a:p>
            <a:pPr eaLnBrk="1" hangingPunct="1"/>
            <a:r>
              <a:rPr lang="nl-NL" altLang="nl-BE" smtClean="0"/>
              <a:t> </a:t>
            </a:r>
          </a:p>
        </p:txBody>
      </p:sp>
      <p:sp>
        <p:nvSpPr>
          <p:cNvPr id="83972" name="Rectangle 3"/>
          <p:cNvSpPr>
            <a:spLocks noGrp="1" noChangeArrowheads="1"/>
          </p:cNvSpPr>
          <p:nvPr>
            <p:ph type="body" idx="4294967295"/>
          </p:nvPr>
        </p:nvSpPr>
        <p:spPr>
          <a:xfrm>
            <a:off x="2011363" y="981076"/>
            <a:ext cx="8229600" cy="5616575"/>
          </a:xfrm>
        </p:spPr>
        <p:txBody>
          <a:bodyPr/>
          <a:lstStyle/>
          <a:p>
            <a:pPr eaLnBrk="1" hangingPunct="1">
              <a:lnSpc>
                <a:spcPct val="90000"/>
              </a:lnSpc>
              <a:buFont typeface="Wingdings" panose="05000000000000000000" pitchFamily="2" charset="2"/>
              <a:buNone/>
            </a:pPr>
            <a:endParaRPr lang="nl-BE" altLang="nl-BE" sz="1200"/>
          </a:p>
          <a:p>
            <a:pPr eaLnBrk="1" hangingPunct="1">
              <a:lnSpc>
                <a:spcPct val="90000"/>
              </a:lnSpc>
              <a:buFont typeface="Wingdings" panose="05000000000000000000" pitchFamily="2" charset="2"/>
              <a:buNone/>
            </a:pPr>
            <a:endParaRPr lang="nl-BE" altLang="nl-BE" sz="1200"/>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r>
              <a:rPr lang="nl-BE" altLang="nl-BE" sz="5400" b="1">
                <a:solidFill>
                  <a:srgbClr val="0070C0"/>
                </a:solidFill>
              </a:rPr>
              <a:t>Verlof tijdelijk andere opdracht (VTAO)</a:t>
            </a:r>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endParaRPr lang="nl-BE" altLang="nl-BE" sz="1800" b="1" i="1">
              <a:solidFill>
                <a:srgbClr val="0070C0"/>
              </a:solidFill>
            </a:endParaRPr>
          </a:p>
        </p:txBody>
      </p:sp>
    </p:spTree>
    <p:extLst>
      <p:ext uri="{BB962C8B-B14F-4D97-AF65-F5344CB8AC3E}">
        <p14:creationId xmlns:p14="http://schemas.microsoft.com/office/powerpoint/2010/main" val="18539985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39267" name="Rectangle 2"/>
          <p:cNvSpPr>
            <a:spLocks noGrp="1" noChangeArrowheads="1"/>
          </p:cNvSpPr>
          <p:nvPr>
            <p:ph type="title" idx="4294967295"/>
          </p:nvPr>
        </p:nvSpPr>
        <p:spPr/>
        <p:txBody>
          <a:bodyPr/>
          <a:lstStyle/>
          <a:p>
            <a:pPr eaLnBrk="1" hangingPunct="1"/>
            <a:r>
              <a:rPr lang="nl-NL" altLang="nl-BE" smtClean="0"/>
              <a:t> </a:t>
            </a:r>
          </a:p>
        </p:txBody>
      </p:sp>
      <p:sp>
        <p:nvSpPr>
          <p:cNvPr id="139268" name="Rectangle 3"/>
          <p:cNvSpPr>
            <a:spLocks noGrp="1" noChangeArrowheads="1"/>
          </p:cNvSpPr>
          <p:nvPr>
            <p:ph type="body" idx="4294967295"/>
          </p:nvPr>
        </p:nvSpPr>
        <p:spPr>
          <a:xfrm>
            <a:off x="2011363" y="981076"/>
            <a:ext cx="8229600" cy="5616575"/>
          </a:xfrm>
        </p:spPr>
        <p:txBody>
          <a:bodyPr/>
          <a:lstStyle/>
          <a:p>
            <a:pPr eaLnBrk="1" hangingPunct="1">
              <a:lnSpc>
                <a:spcPct val="90000"/>
              </a:lnSpc>
              <a:buFont typeface="Wingdings" panose="05000000000000000000" pitchFamily="2" charset="2"/>
              <a:buNone/>
            </a:pPr>
            <a:endParaRPr lang="nl-BE" altLang="nl-BE" sz="1200"/>
          </a:p>
          <a:p>
            <a:pPr eaLnBrk="1" hangingPunct="1">
              <a:lnSpc>
                <a:spcPct val="90000"/>
              </a:lnSpc>
              <a:buFont typeface="Wingdings" panose="05000000000000000000" pitchFamily="2" charset="2"/>
              <a:buNone/>
            </a:pPr>
            <a:endParaRPr lang="nl-BE" altLang="nl-BE" sz="1200"/>
          </a:p>
          <a:p>
            <a:pPr algn="ctr" eaLnBrk="1" hangingPunct="1">
              <a:lnSpc>
                <a:spcPct val="90000"/>
              </a:lnSpc>
              <a:buFont typeface="Wingdings" panose="05000000000000000000" pitchFamily="2" charset="2"/>
              <a:buNone/>
            </a:pPr>
            <a:endParaRPr lang="nl-BE" altLang="nl-BE" sz="3200" b="1">
              <a:solidFill>
                <a:srgbClr val="0070C0"/>
              </a:solidFill>
            </a:endParaRPr>
          </a:p>
          <a:p>
            <a:pPr algn="ctr" eaLnBrk="1" hangingPunct="1">
              <a:lnSpc>
                <a:spcPct val="90000"/>
              </a:lnSpc>
              <a:buFont typeface="Wingdings" panose="05000000000000000000" pitchFamily="2" charset="2"/>
              <a:buNone/>
            </a:pPr>
            <a:r>
              <a:rPr lang="nl-BE" altLang="nl-BE" sz="5400" b="1">
                <a:solidFill>
                  <a:srgbClr val="0070C0"/>
                </a:solidFill>
              </a:rPr>
              <a:t>Het verlof voor verminderde prestaties vanaf de leeftijd van 55 jaar (VVP55+)</a:t>
            </a:r>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endParaRPr lang="nl-BE" altLang="nl-BE" sz="1800" b="1" i="1">
              <a:solidFill>
                <a:srgbClr val="0070C0"/>
              </a:solidFill>
            </a:endParaRPr>
          </a:p>
        </p:txBody>
      </p:sp>
    </p:spTree>
    <p:extLst>
      <p:ext uri="{BB962C8B-B14F-4D97-AF65-F5344CB8AC3E}">
        <p14:creationId xmlns:p14="http://schemas.microsoft.com/office/powerpoint/2010/main" val="16301041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41315" name="Rectangle 2"/>
          <p:cNvSpPr>
            <a:spLocks noGrp="1" noChangeArrowheads="1"/>
          </p:cNvSpPr>
          <p:nvPr>
            <p:ph type="title" idx="4294967295"/>
          </p:nvPr>
        </p:nvSpPr>
        <p:spPr/>
        <p:txBody>
          <a:bodyPr/>
          <a:lstStyle/>
          <a:p>
            <a:pPr eaLnBrk="1" hangingPunct="1"/>
            <a:r>
              <a:rPr lang="nl-BE" altLang="nl-BE" smtClean="0"/>
              <a:t>VVP 55+</a:t>
            </a:r>
            <a:br>
              <a:rPr lang="nl-BE" altLang="nl-BE" smtClean="0"/>
            </a:br>
            <a:r>
              <a:rPr lang="nl-BE" altLang="nl-BE" sz="2000">
                <a:solidFill>
                  <a:srgbClr val="0070C0"/>
                </a:solidFill>
              </a:rPr>
              <a:t>Toepassingsgebied</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endParaRPr lang="nl-BE" sz="2000" dirty="0"/>
          </a:p>
          <a:p>
            <a:pPr eaLnBrk="1" hangingPunct="1">
              <a:lnSpc>
                <a:spcPct val="90000"/>
              </a:lnSpc>
              <a:defRPr/>
            </a:pPr>
            <a:r>
              <a:rPr lang="nl-BE" sz="2000" dirty="0"/>
              <a:t>Wie kan een VVP opnemen?</a:t>
            </a:r>
          </a:p>
          <a:p>
            <a:pPr lvl="1" eaLnBrk="1" hangingPunct="1">
              <a:lnSpc>
                <a:spcPct val="90000"/>
              </a:lnSpc>
              <a:defRPr/>
            </a:pPr>
            <a:r>
              <a:rPr lang="nl-BE" sz="1600" dirty="0"/>
              <a:t>Personeelsleden die vallen onder de </a:t>
            </a:r>
            <a:r>
              <a:rPr lang="nl-BE" sz="1600" dirty="0" err="1"/>
              <a:t>DRP’s</a:t>
            </a:r>
            <a:r>
              <a:rPr lang="nl-BE" sz="1600" dirty="0"/>
              <a:t> gemeenschapsonderwijs en gesubsidieerd onderwijs</a:t>
            </a:r>
          </a:p>
          <a:p>
            <a:pPr lvl="1" eaLnBrk="1" hangingPunct="1">
              <a:lnSpc>
                <a:spcPct val="90000"/>
              </a:lnSpc>
              <a:defRPr/>
            </a:pPr>
            <a:r>
              <a:rPr lang="nl-BE" sz="1600" dirty="0"/>
              <a:t>Personeelsleden van de inspectie en begeleiding levensbeschouwelijke vakken</a:t>
            </a:r>
          </a:p>
          <a:p>
            <a:pPr lvl="1" eaLnBrk="1" hangingPunct="1">
              <a:lnSpc>
                <a:spcPct val="90000"/>
              </a:lnSpc>
              <a:defRPr/>
            </a:pPr>
            <a:r>
              <a:rPr lang="nl-BE" sz="1600" dirty="0"/>
              <a:t>Personeelsleden uit het hoger onderwijs</a:t>
            </a:r>
          </a:p>
          <a:p>
            <a:pPr lvl="1" eaLnBrk="1" hangingPunct="1">
              <a:lnSpc>
                <a:spcPct val="90000"/>
              </a:lnSpc>
              <a:defRPr/>
            </a:pPr>
            <a:r>
              <a:rPr lang="nl-BE" sz="1600" dirty="0"/>
              <a:t>Personeelsleden uit de basiseducatie</a:t>
            </a:r>
          </a:p>
          <a:p>
            <a:pPr eaLnBrk="1" hangingPunct="1">
              <a:lnSpc>
                <a:spcPct val="90000"/>
              </a:lnSpc>
              <a:defRPr/>
            </a:pPr>
            <a:endParaRPr lang="nl-BE" sz="2000" dirty="0"/>
          </a:p>
          <a:p>
            <a:pPr eaLnBrk="1" hangingPunct="1">
              <a:lnSpc>
                <a:spcPct val="90000"/>
              </a:lnSpc>
              <a:defRPr/>
            </a:pPr>
            <a:r>
              <a:rPr lang="nl-BE" sz="2000" dirty="0"/>
              <a:t>Geldt vanaf 01/01/2018 voor alle personeelsleden met een aanstelling onder het Decreet rechtspositie CBE</a:t>
            </a:r>
          </a:p>
          <a:p>
            <a:pPr eaLnBrk="1" hangingPunct="1">
              <a:lnSpc>
                <a:spcPct val="90000"/>
              </a:lnSpc>
              <a:defRPr/>
            </a:pPr>
            <a:endParaRPr lang="nl-BE" sz="2000" dirty="0"/>
          </a:p>
          <a:p>
            <a:pPr eaLnBrk="1" hangingPunct="1">
              <a:lnSpc>
                <a:spcPct val="90000"/>
              </a:lnSpc>
              <a:defRPr/>
            </a:pPr>
            <a:r>
              <a:rPr lang="nl-BE" sz="2000" dirty="0"/>
              <a:t>Met een VVP55+ kiest een personeelslid ervoor om maar een gedeelte prestaties uit te oefenen</a:t>
            </a:r>
          </a:p>
          <a:p>
            <a:pPr lvl="1" eaLnBrk="1" hangingPunct="1">
              <a:lnSpc>
                <a:spcPct val="90000"/>
              </a:lnSpc>
              <a:defRPr/>
            </a:pPr>
            <a:r>
              <a:rPr lang="nl-BE" sz="1600" dirty="0"/>
              <a:t>De aanvraag moet </a:t>
            </a:r>
            <a:r>
              <a:rPr lang="nl-BE" sz="1600" b="1" u="sng" dirty="0"/>
              <a:t>NIET</a:t>
            </a:r>
            <a:r>
              <a:rPr lang="nl-BE" sz="1600" dirty="0"/>
              <a:t> gemotiveerd zijn.</a:t>
            </a:r>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42890337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43363" name="Rectangle 2"/>
          <p:cNvSpPr>
            <a:spLocks noGrp="1" noChangeArrowheads="1"/>
          </p:cNvSpPr>
          <p:nvPr>
            <p:ph type="title" idx="4294967295"/>
          </p:nvPr>
        </p:nvSpPr>
        <p:spPr/>
        <p:txBody>
          <a:bodyPr/>
          <a:lstStyle/>
          <a:p>
            <a:pPr eaLnBrk="1" hangingPunct="1"/>
            <a:r>
              <a:rPr lang="nl-BE" altLang="nl-BE" smtClean="0"/>
              <a:t>VVP 55+</a:t>
            </a:r>
            <a:br>
              <a:rPr lang="nl-BE" altLang="nl-BE" smtClean="0"/>
            </a:br>
            <a:r>
              <a:rPr lang="nl-BE" altLang="nl-BE" sz="2000">
                <a:solidFill>
                  <a:srgbClr val="0070C0"/>
                </a:solidFill>
              </a:rPr>
              <a:t>Recht of gunst?</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endParaRPr lang="nl-BE" sz="2000" dirty="0"/>
          </a:p>
          <a:p>
            <a:pPr eaLnBrk="1" hangingPunct="1">
              <a:lnSpc>
                <a:spcPct val="90000"/>
              </a:lnSpc>
              <a:defRPr/>
            </a:pPr>
            <a:r>
              <a:rPr lang="nl-BE" sz="2000" dirty="0"/>
              <a:t>Een VVP55+ kan zowel een recht, een gunst als een geconditioneerd recht zijn</a:t>
            </a:r>
          </a:p>
          <a:p>
            <a:pPr eaLnBrk="1" hangingPunct="1">
              <a:lnSpc>
                <a:spcPct val="90000"/>
              </a:lnSpc>
              <a:defRPr/>
            </a:pPr>
            <a:endParaRPr lang="nl-BE" sz="2000" dirty="0"/>
          </a:p>
          <a:p>
            <a:pPr eaLnBrk="1" hangingPunct="1">
              <a:lnSpc>
                <a:spcPct val="90000"/>
              </a:lnSpc>
              <a:defRPr/>
            </a:pPr>
            <a:r>
              <a:rPr lang="nl-BE" sz="2000" dirty="0"/>
              <a:t>De VVP55+ is een </a:t>
            </a:r>
            <a:r>
              <a:rPr lang="nl-BE" sz="2000" b="1" dirty="0"/>
              <a:t>recht</a:t>
            </a:r>
          </a:p>
          <a:p>
            <a:pPr lvl="1" eaLnBrk="1" hangingPunct="1">
              <a:lnSpc>
                <a:spcPct val="90000"/>
              </a:lnSpc>
              <a:defRPr/>
            </a:pPr>
            <a:r>
              <a:rPr lang="nl-BE" sz="1600" dirty="0"/>
              <a:t>Voor personeelsleden aangesteld in het ambt van</a:t>
            </a:r>
          </a:p>
          <a:p>
            <a:pPr lvl="2" eaLnBrk="1" hangingPunct="1">
              <a:lnSpc>
                <a:spcPct val="90000"/>
              </a:lnSpc>
              <a:defRPr/>
            </a:pPr>
            <a:r>
              <a:rPr lang="nl-BE" sz="1300" dirty="0"/>
              <a:t>Leraar basiseducatie</a:t>
            </a:r>
          </a:p>
          <a:p>
            <a:pPr lvl="2" eaLnBrk="1" hangingPunct="1">
              <a:lnSpc>
                <a:spcPct val="90000"/>
              </a:lnSpc>
              <a:defRPr/>
            </a:pPr>
            <a:r>
              <a:rPr lang="nl-BE" sz="1300" dirty="0"/>
              <a:t>Stafmedewerker</a:t>
            </a:r>
          </a:p>
          <a:p>
            <a:pPr lvl="2" eaLnBrk="1" hangingPunct="1">
              <a:lnSpc>
                <a:spcPct val="90000"/>
              </a:lnSpc>
              <a:defRPr/>
            </a:pPr>
            <a:r>
              <a:rPr lang="nl-BE" sz="1300" dirty="0"/>
              <a:t>Beleidsondersteunend administratief medewerker</a:t>
            </a:r>
          </a:p>
          <a:p>
            <a:pPr lvl="2" eaLnBrk="1" hangingPunct="1">
              <a:lnSpc>
                <a:spcPct val="90000"/>
              </a:lnSpc>
              <a:defRPr/>
            </a:pPr>
            <a:r>
              <a:rPr lang="nl-BE" sz="1300" dirty="0"/>
              <a:t>Uitvoerend administratief medewerker</a:t>
            </a:r>
          </a:p>
          <a:p>
            <a:pPr lvl="2" eaLnBrk="1" hangingPunct="1">
              <a:lnSpc>
                <a:spcPct val="90000"/>
              </a:lnSpc>
              <a:defRPr/>
            </a:pPr>
            <a:r>
              <a:rPr lang="nl-BE" sz="1300" dirty="0"/>
              <a:t>Ervaringsdeskundige in de armoede en sociale uitsluiting</a:t>
            </a:r>
            <a:endParaRPr lang="nl-BE" sz="1000" dirty="0"/>
          </a:p>
          <a:p>
            <a:pPr lvl="1" eaLnBrk="1" hangingPunct="1">
              <a:lnSpc>
                <a:spcPct val="90000"/>
              </a:lnSpc>
              <a:defRPr/>
            </a:pPr>
            <a:r>
              <a:rPr lang="nl-BE" sz="1600" dirty="0"/>
              <a:t>Het personeelslid dat de VVP55+ aanvraagt moet ook steeds twee jaar diensten gepresteerd hebben in een functie in de basiseducatie waarvan 360 dagen gepresteerd bij zijn centrumbestuur</a:t>
            </a:r>
          </a:p>
          <a:p>
            <a:pPr lvl="1"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6711645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45411" name="Rectangle 2"/>
          <p:cNvSpPr>
            <a:spLocks noGrp="1" noChangeArrowheads="1"/>
          </p:cNvSpPr>
          <p:nvPr>
            <p:ph type="title" idx="4294967295"/>
          </p:nvPr>
        </p:nvSpPr>
        <p:spPr/>
        <p:txBody>
          <a:bodyPr/>
          <a:lstStyle/>
          <a:p>
            <a:pPr eaLnBrk="1" hangingPunct="1"/>
            <a:r>
              <a:rPr lang="nl-BE" altLang="nl-BE" smtClean="0"/>
              <a:t>VVP 55+</a:t>
            </a:r>
            <a:br>
              <a:rPr lang="nl-BE" altLang="nl-BE" smtClean="0"/>
            </a:br>
            <a:r>
              <a:rPr lang="nl-BE" altLang="nl-BE" sz="2000">
                <a:solidFill>
                  <a:srgbClr val="0070C0"/>
                </a:solidFill>
              </a:rPr>
              <a:t>Recht of gunst?</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693737" lvl="2" indent="0" eaLnBrk="1" hangingPunct="1">
              <a:lnSpc>
                <a:spcPct val="90000"/>
              </a:lnSpc>
              <a:buNone/>
              <a:defRPr/>
            </a:pPr>
            <a:r>
              <a:rPr lang="nl-BE" sz="2000" dirty="0"/>
              <a:t> </a:t>
            </a:r>
            <a:endParaRPr lang="nl-BE" sz="1000" dirty="0"/>
          </a:p>
          <a:p>
            <a:pPr eaLnBrk="1" hangingPunct="1">
              <a:lnSpc>
                <a:spcPct val="90000"/>
              </a:lnSpc>
              <a:defRPr/>
            </a:pPr>
            <a:r>
              <a:rPr lang="nl-BE" sz="2000" dirty="0"/>
              <a:t>De VVP55+ is een </a:t>
            </a:r>
            <a:r>
              <a:rPr lang="nl-BE" sz="2000" b="1" dirty="0"/>
              <a:t>geconditioneerd recht</a:t>
            </a:r>
          </a:p>
          <a:p>
            <a:pPr lvl="1" eaLnBrk="1" hangingPunct="1">
              <a:lnSpc>
                <a:spcPct val="90000"/>
              </a:lnSpc>
              <a:defRPr/>
            </a:pPr>
            <a:r>
              <a:rPr lang="nl-BE" sz="1600" dirty="0"/>
              <a:t>Voor de directeur en de adjunct-directeur van een CBE</a:t>
            </a:r>
            <a:endParaRPr lang="nl-BE" sz="1300" dirty="0"/>
          </a:p>
          <a:p>
            <a:pPr lvl="1" eaLnBrk="1" hangingPunct="1">
              <a:lnSpc>
                <a:spcPct val="90000"/>
              </a:lnSpc>
              <a:defRPr/>
            </a:pPr>
            <a:r>
              <a:rPr lang="nl-BE" sz="1600" dirty="0"/>
              <a:t>Indien een personeelslid een aanvraag tot VVP55+ doet, dan is dit een recht indien er een kandidaat-vervanger</a:t>
            </a:r>
          </a:p>
          <a:p>
            <a:pPr lvl="2" eaLnBrk="1" hangingPunct="1">
              <a:lnSpc>
                <a:spcPct val="90000"/>
              </a:lnSpc>
              <a:defRPr/>
            </a:pPr>
            <a:r>
              <a:rPr lang="nl-BE" sz="1300" dirty="0"/>
              <a:t>Moet een kandidaat vervanger zijn die voldoet aan de aanstellingsvoorwaarden</a:t>
            </a:r>
          </a:p>
          <a:p>
            <a:pPr lvl="1" eaLnBrk="1" hangingPunct="1">
              <a:lnSpc>
                <a:spcPct val="90000"/>
              </a:lnSpc>
              <a:defRPr/>
            </a:pPr>
            <a:r>
              <a:rPr lang="nl-BE" sz="1600" dirty="0"/>
              <a:t>Het personeelslid dat de VVP55+ aanvraagt moet ook steeds twee jaar diensten gepresteerd hebben in een functie in de basiseducatie waarvan 360 dagen gepresteerd bij zijn centrumbestuur</a:t>
            </a:r>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r>
              <a:rPr lang="nl-BE" sz="2000" dirty="0"/>
              <a:t>De VVP55+ is een </a:t>
            </a:r>
            <a:r>
              <a:rPr lang="nl-BE" sz="2000" b="1" dirty="0"/>
              <a:t>gunst</a:t>
            </a:r>
          </a:p>
          <a:p>
            <a:pPr lvl="1" eaLnBrk="1" hangingPunct="1">
              <a:lnSpc>
                <a:spcPct val="90000"/>
              </a:lnSpc>
              <a:defRPr/>
            </a:pPr>
            <a:r>
              <a:rPr lang="nl-BE" sz="1600" dirty="0"/>
              <a:t>Indien een personeelslid niet voldoet aan één van de voorwaarden voor het opnemen van een VVP55+, kan het centrumbestuur toch instemmen met het opnemen van de VVP55+</a:t>
            </a:r>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7461801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47459" name="Rectangle 2"/>
          <p:cNvSpPr>
            <a:spLocks noGrp="1" noChangeArrowheads="1"/>
          </p:cNvSpPr>
          <p:nvPr>
            <p:ph type="title" idx="4294967295"/>
          </p:nvPr>
        </p:nvSpPr>
        <p:spPr/>
        <p:txBody>
          <a:bodyPr/>
          <a:lstStyle/>
          <a:p>
            <a:pPr eaLnBrk="1" hangingPunct="1"/>
            <a:r>
              <a:rPr lang="nl-BE" altLang="nl-BE" smtClean="0"/>
              <a:t>VVP 55+</a:t>
            </a:r>
            <a:br>
              <a:rPr lang="nl-BE" altLang="nl-BE" smtClean="0"/>
            </a:br>
            <a:r>
              <a:rPr lang="nl-BE" altLang="nl-BE" sz="2000">
                <a:solidFill>
                  <a:srgbClr val="0070C0"/>
                </a:solidFill>
              </a:rPr>
              <a:t>Volume van verlof</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endParaRPr lang="nl-BE" sz="2000" dirty="0"/>
          </a:p>
          <a:p>
            <a:pPr eaLnBrk="1" hangingPunct="1">
              <a:lnSpc>
                <a:spcPct val="90000"/>
              </a:lnSpc>
              <a:defRPr/>
            </a:pPr>
            <a:r>
              <a:rPr lang="nl-BE" sz="2000" dirty="0"/>
              <a:t>De VVP55+ kan opgenomen worden voor</a:t>
            </a:r>
          </a:p>
          <a:p>
            <a:pPr lvl="1" eaLnBrk="1" hangingPunct="1">
              <a:lnSpc>
                <a:spcPct val="90000"/>
              </a:lnSpc>
              <a:defRPr/>
            </a:pPr>
            <a:r>
              <a:rPr lang="nl-BE" sz="1600" dirty="0"/>
              <a:t>De prestaties te verminderen tot een halftijdse betrekking</a:t>
            </a:r>
          </a:p>
          <a:p>
            <a:pPr lvl="1" eaLnBrk="1" hangingPunct="1">
              <a:lnSpc>
                <a:spcPct val="90000"/>
              </a:lnSpc>
              <a:defRPr/>
            </a:pPr>
            <a:r>
              <a:rPr lang="nl-BE" sz="1600" dirty="0"/>
              <a:t>De prestaties te verminderen tot 4/5den van voltijdse betrekking</a:t>
            </a:r>
          </a:p>
          <a:p>
            <a:pPr lvl="1" eaLnBrk="1" hangingPunct="1">
              <a:lnSpc>
                <a:spcPct val="90000"/>
              </a:lnSpc>
              <a:defRPr/>
            </a:pPr>
            <a:r>
              <a:rPr lang="nl-BE" sz="1600" dirty="0"/>
              <a:t>De prestaties te verminderen tot een ander volume</a:t>
            </a:r>
          </a:p>
          <a:p>
            <a:pPr eaLnBrk="1" hangingPunct="1">
              <a:lnSpc>
                <a:spcPct val="90000"/>
              </a:lnSpc>
              <a:defRPr/>
            </a:pPr>
            <a:endParaRPr lang="nl-BE" sz="2000" dirty="0"/>
          </a:p>
          <a:p>
            <a:pPr eaLnBrk="1" hangingPunct="1">
              <a:lnSpc>
                <a:spcPct val="90000"/>
              </a:lnSpc>
              <a:defRPr/>
            </a:pPr>
            <a:r>
              <a:rPr lang="nl-BE" sz="2000" dirty="0"/>
              <a:t>Een VVP55+ kan </a:t>
            </a:r>
            <a:r>
              <a:rPr lang="nl-BE" sz="2000" b="1" dirty="0"/>
              <a:t>NIET voltijds </a:t>
            </a:r>
            <a:r>
              <a:rPr lang="nl-BE" sz="2000" dirty="0"/>
              <a:t>opgenomen worden (</a:t>
            </a:r>
            <a:r>
              <a:rPr lang="nl-BE" sz="2000" b="1" dirty="0"/>
              <a:t>&gt;&lt; ‘gewone’ VVP !</a:t>
            </a:r>
            <a:r>
              <a:rPr lang="nl-BE" sz="2000" dirty="0"/>
              <a:t>)</a:t>
            </a:r>
          </a:p>
          <a:p>
            <a:pPr eaLnBrk="1" hangingPunct="1">
              <a:lnSpc>
                <a:spcPct val="90000"/>
              </a:lnSpc>
              <a:defRPr/>
            </a:pPr>
            <a:endParaRPr lang="nl-BE" sz="2000" dirty="0"/>
          </a:p>
          <a:p>
            <a:pPr eaLnBrk="1" hangingPunct="1">
              <a:lnSpc>
                <a:spcPct val="90000"/>
              </a:lnSpc>
              <a:defRPr/>
            </a:pPr>
            <a:r>
              <a:rPr lang="nl-BE" sz="2000" dirty="0"/>
              <a:t>De halftijdse onderbreking</a:t>
            </a:r>
          </a:p>
          <a:p>
            <a:pPr lvl="1" eaLnBrk="1" hangingPunct="1">
              <a:lnSpc>
                <a:spcPct val="90000"/>
              </a:lnSpc>
              <a:defRPr/>
            </a:pPr>
            <a:r>
              <a:rPr lang="nl-BE" sz="1600" dirty="0"/>
              <a:t>Omvat alle prestaties binnen het onderwijs die moeten teruggebracht worden tot samen de helft van een voltijdse betrekking</a:t>
            </a:r>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39912310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49507" name="Rectangle 2"/>
          <p:cNvSpPr>
            <a:spLocks noGrp="1" noChangeArrowheads="1"/>
          </p:cNvSpPr>
          <p:nvPr>
            <p:ph type="title" idx="4294967295"/>
          </p:nvPr>
        </p:nvSpPr>
        <p:spPr/>
        <p:txBody>
          <a:bodyPr/>
          <a:lstStyle/>
          <a:p>
            <a:pPr eaLnBrk="1" hangingPunct="1"/>
            <a:r>
              <a:rPr lang="nl-BE" altLang="nl-BE" smtClean="0"/>
              <a:t>VVP 55+</a:t>
            </a:r>
            <a:br>
              <a:rPr lang="nl-BE" altLang="nl-BE" smtClean="0"/>
            </a:br>
            <a:r>
              <a:rPr lang="nl-BE" altLang="nl-BE" sz="2000">
                <a:solidFill>
                  <a:srgbClr val="0070C0"/>
                </a:solidFill>
              </a:rPr>
              <a:t>Volume van verlof</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De onderbreking met een vijfde</a:t>
            </a:r>
          </a:p>
          <a:p>
            <a:pPr lvl="1" eaLnBrk="1" hangingPunct="1">
              <a:lnSpc>
                <a:spcPct val="90000"/>
              </a:lnSpc>
              <a:defRPr/>
            </a:pPr>
            <a:r>
              <a:rPr lang="nl-BE" sz="1600" dirty="0"/>
              <a:t>Omvat alle prestaties binnen het onderwijs die moeten teruggebracht worden tot samen 4/5den van een voltijdse opdracht</a:t>
            </a:r>
          </a:p>
          <a:p>
            <a:pPr lvl="1" eaLnBrk="1" hangingPunct="1">
              <a:lnSpc>
                <a:spcPct val="90000"/>
              </a:lnSpc>
              <a:defRPr/>
            </a:pPr>
            <a:r>
              <a:rPr lang="nl-BE" sz="1600" dirty="0"/>
              <a:t>Personeelslid moet op de </a:t>
            </a:r>
            <a:r>
              <a:rPr lang="nl-BE" sz="1600" b="1" dirty="0"/>
              <a:t>vooravond een voltijdse betrekking </a:t>
            </a:r>
            <a:r>
              <a:rPr lang="nl-BE" sz="1600" dirty="0"/>
              <a:t>opnemen</a:t>
            </a:r>
          </a:p>
          <a:p>
            <a:pPr eaLnBrk="1" hangingPunct="1">
              <a:lnSpc>
                <a:spcPct val="90000"/>
              </a:lnSpc>
              <a:defRPr/>
            </a:pPr>
            <a:endParaRPr lang="nl-BE" sz="2000" dirty="0"/>
          </a:p>
          <a:p>
            <a:pPr eaLnBrk="1" hangingPunct="1">
              <a:lnSpc>
                <a:spcPct val="90000"/>
              </a:lnSpc>
              <a:defRPr/>
            </a:pPr>
            <a:r>
              <a:rPr lang="nl-BE" sz="2000" dirty="0"/>
              <a:t>De onderbreking met een ander volume</a:t>
            </a:r>
          </a:p>
          <a:p>
            <a:pPr lvl="1" eaLnBrk="1" hangingPunct="1">
              <a:lnSpc>
                <a:spcPct val="90000"/>
              </a:lnSpc>
              <a:defRPr/>
            </a:pPr>
            <a:r>
              <a:rPr lang="nl-BE" sz="1600" dirty="0"/>
              <a:t>Het centrumbestuur kan een </a:t>
            </a:r>
            <a:r>
              <a:rPr lang="nl-BE" sz="1600" b="1" dirty="0"/>
              <a:t>afwijking</a:t>
            </a:r>
            <a:r>
              <a:rPr lang="nl-BE" sz="1600" dirty="0"/>
              <a:t> toestaan op het volume</a:t>
            </a:r>
          </a:p>
          <a:p>
            <a:pPr lvl="2" eaLnBrk="1" hangingPunct="1">
              <a:lnSpc>
                <a:spcPct val="90000"/>
              </a:lnSpc>
              <a:defRPr/>
            </a:pPr>
            <a:r>
              <a:rPr lang="nl-BE" sz="1300" dirty="0"/>
              <a:t>Dit is </a:t>
            </a:r>
            <a:r>
              <a:rPr lang="nl-BE" sz="1300" b="1" dirty="0"/>
              <a:t>GEEN</a:t>
            </a:r>
            <a:r>
              <a:rPr lang="nl-BE" sz="1300" dirty="0"/>
              <a:t> recht voor het personeelslid</a:t>
            </a:r>
          </a:p>
          <a:p>
            <a:pPr lvl="2" eaLnBrk="1" hangingPunct="1">
              <a:lnSpc>
                <a:spcPct val="90000"/>
              </a:lnSpc>
              <a:defRPr/>
            </a:pPr>
            <a:r>
              <a:rPr lang="nl-BE" sz="1300" dirty="0"/>
              <a:t>Enkel voor personeelsleden die een overlevingspensioen of overgangsuitkering willen cumuleren met een salaris is deze afwijking een recht</a:t>
            </a:r>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1425856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51555" name="Rectangle 2"/>
          <p:cNvSpPr>
            <a:spLocks noGrp="1" noChangeArrowheads="1"/>
          </p:cNvSpPr>
          <p:nvPr>
            <p:ph type="title" idx="4294967295"/>
          </p:nvPr>
        </p:nvSpPr>
        <p:spPr/>
        <p:txBody>
          <a:bodyPr/>
          <a:lstStyle/>
          <a:p>
            <a:pPr eaLnBrk="1" hangingPunct="1"/>
            <a:r>
              <a:rPr lang="nl-BE" altLang="nl-BE" smtClean="0"/>
              <a:t>VVP55+</a:t>
            </a:r>
            <a:br>
              <a:rPr lang="nl-BE" altLang="nl-BE" smtClean="0"/>
            </a:br>
            <a:r>
              <a:rPr lang="nl-BE" altLang="nl-BE" sz="2000">
                <a:solidFill>
                  <a:srgbClr val="0070C0"/>
                </a:solidFill>
              </a:rPr>
              <a:t>Volume van verlof</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Een beperkt aantal verlofstelsels wordt beschouwd als ‘effectief presteren’</a:t>
            </a:r>
          </a:p>
          <a:p>
            <a:pPr lvl="1" eaLnBrk="1" hangingPunct="1">
              <a:lnSpc>
                <a:spcPct val="90000"/>
              </a:lnSpc>
              <a:defRPr/>
            </a:pPr>
            <a:r>
              <a:rPr lang="nl-BE" sz="1600" dirty="0"/>
              <a:t>Vb. verlof wegens (bijzondere) opdracht</a:t>
            </a:r>
          </a:p>
          <a:p>
            <a:pPr eaLnBrk="1" hangingPunct="1">
              <a:lnSpc>
                <a:spcPct val="90000"/>
              </a:lnSpc>
              <a:defRPr/>
            </a:pPr>
            <a:endParaRPr lang="nl-BE" sz="2000" dirty="0"/>
          </a:p>
          <a:p>
            <a:pPr eaLnBrk="1" hangingPunct="1">
              <a:lnSpc>
                <a:spcPct val="90000"/>
              </a:lnSpc>
              <a:defRPr/>
            </a:pPr>
            <a:r>
              <a:rPr lang="nl-BE" sz="2000" dirty="0"/>
              <a:t>Een aantal dienstonderbrekingen kan gecombineerd worden met een VVP en maken geen einde aan de VVP</a:t>
            </a:r>
          </a:p>
          <a:p>
            <a:pPr lvl="1" eaLnBrk="1" hangingPunct="1">
              <a:lnSpc>
                <a:spcPct val="90000"/>
              </a:lnSpc>
              <a:defRPr/>
            </a:pPr>
            <a:r>
              <a:rPr lang="nl-BE" sz="1600" dirty="0"/>
              <a:t>Verlof wegens overmacht</a:t>
            </a:r>
          </a:p>
          <a:p>
            <a:pPr lvl="1" eaLnBrk="1" hangingPunct="1">
              <a:lnSpc>
                <a:spcPct val="90000"/>
              </a:lnSpc>
              <a:defRPr/>
            </a:pPr>
            <a:r>
              <a:rPr lang="nl-BE" sz="1600" dirty="0"/>
              <a:t>Staking</a:t>
            </a:r>
          </a:p>
          <a:p>
            <a:pPr lvl="1" eaLnBrk="1" hangingPunct="1">
              <a:lnSpc>
                <a:spcPct val="90000"/>
              </a:lnSpc>
              <a:defRPr/>
            </a:pPr>
            <a:r>
              <a:rPr lang="nl-BE" sz="1600" dirty="0"/>
              <a:t>Ziekteverlof</a:t>
            </a:r>
          </a:p>
          <a:p>
            <a:pPr lvl="1" eaLnBrk="1" hangingPunct="1">
              <a:lnSpc>
                <a:spcPct val="90000"/>
              </a:lnSpc>
              <a:defRPr/>
            </a:pPr>
            <a:r>
              <a:rPr lang="nl-BE" sz="1600" dirty="0"/>
              <a:t>Afwezigheid wegens arbeidsongeval en ongeval op weg naar en van het werk</a:t>
            </a:r>
          </a:p>
          <a:p>
            <a:pPr lvl="1" eaLnBrk="1" hangingPunct="1">
              <a:lnSpc>
                <a:spcPct val="90000"/>
              </a:lnSpc>
              <a:defRPr/>
            </a:pPr>
            <a:r>
              <a:rPr lang="nl-BE" sz="1600" dirty="0"/>
              <a:t>Afwezigheid wegens beroepsziekte en wegens bedreiging door een beroepsziekte</a:t>
            </a:r>
          </a:p>
          <a:p>
            <a:pPr lvl="1" eaLnBrk="1" hangingPunct="1">
              <a:lnSpc>
                <a:spcPct val="90000"/>
              </a:lnSpc>
              <a:defRPr/>
            </a:pPr>
            <a:r>
              <a:rPr lang="nl-BE" sz="1600" dirty="0"/>
              <a:t>Verlof wegens moederschapsbescherming</a:t>
            </a:r>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41297187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53603" name="Rectangle 2"/>
          <p:cNvSpPr>
            <a:spLocks noGrp="1" noChangeArrowheads="1"/>
          </p:cNvSpPr>
          <p:nvPr>
            <p:ph type="title" idx="4294967295"/>
          </p:nvPr>
        </p:nvSpPr>
        <p:spPr/>
        <p:txBody>
          <a:bodyPr/>
          <a:lstStyle/>
          <a:p>
            <a:pPr eaLnBrk="1" hangingPunct="1"/>
            <a:r>
              <a:rPr lang="nl-BE" altLang="nl-BE" smtClean="0"/>
              <a:t>VVP55+</a:t>
            </a:r>
            <a:br>
              <a:rPr lang="nl-BE" altLang="nl-BE" smtClean="0"/>
            </a:br>
            <a:r>
              <a:rPr lang="nl-BE" altLang="nl-BE" sz="2000">
                <a:solidFill>
                  <a:srgbClr val="0070C0"/>
                </a:solidFill>
              </a:rPr>
              <a:t>Volume van verlof</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Een aantal dienstonderbrekingen schorten de VVP op</a:t>
            </a:r>
          </a:p>
          <a:p>
            <a:pPr lvl="1" eaLnBrk="1" hangingPunct="1">
              <a:lnSpc>
                <a:spcPct val="90000"/>
              </a:lnSpc>
              <a:defRPr/>
            </a:pPr>
            <a:r>
              <a:rPr lang="nl-BE" sz="1600" dirty="0"/>
              <a:t>Bevallingsverlof</a:t>
            </a:r>
          </a:p>
          <a:p>
            <a:pPr lvl="1" eaLnBrk="1" hangingPunct="1">
              <a:lnSpc>
                <a:spcPct val="90000"/>
              </a:lnSpc>
              <a:defRPr/>
            </a:pPr>
            <a:r>
              <a:rPr lang="nl-BE" sz="1600" dirty="0"/>
              <a:t>Geboorteverlof</a:t>
            </a:r>
          </a:p>
          <a:p>
            <a:pPr lvl="1" eaLnBrk="1" hangingPunct="1">
              <a:lnSpc>
                <a:spcPct val="90000"/>
              </a:lnSpc>
              <a:defRPr/>
            </a:pPr>
            <a:r>
              <a:rPr lang="nl-BE" sz="1600" dirty="0"/>
              <a:t>Loopbaanonderbreking voor ouderschapsverlof</a:t>
            </a:r>
          </a:p>
          <a:p>
            <a:pPr lvl="1" eaLnBrk="1" hangingPunct="1">
              <a:lnSpc>
                <a:spcPct val="90000"/>
              </a:lnSpc>
              <a:defRPr/>
            </a:pPr>
            <a:r>
              <a:rPr lang="nl-BE" sz="1600" dirty="0"/>
              <a:t>Loopbaanonderbreking voor medische bijstand</a:t>
            </a:r>
          </a:p>
          <a:p>
            <a:pPr lvl="1" eaLnBrk="1" hangingPunct="1">
              <a:lnSpc>
                <a:spcPct val="90000"/>
              </a:lnSpc>
              <a:defRPr/>
            </a:pPr>
            <a:r>
              <a:rPr lang="nl-BE" sz="1600" dirty="0"/>
              <a:t>Loopbaanonderbreking voor palliatieve zorgen</a:t>
            </a:r>
          </a:p>
          <a:p>
            <a:pPr lvl="1" eaLnBrk="1" hangingPunct="1">
              <a:lnSpc>
                <a:spcPct val="90000"/>
              </a:lnSpc>
              <a:defRPr/>
            </a:pPr>
            <a:r>
              <a:rPr lang="nl-BE" sz="1600" dirty="0"/>
              <a:t>Zorgkrediet</a:t>
            </a:r>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42527480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55651" name="Rectangle 2"/>
          <p:cNvSpPr>
            <a:spLocks noGrp="1" noChangeArrowheads="1"/>
          </p:cNvSpPr>
          <p:nvPr>
            <p:ph type="title" idx="4294967295"/>
          </p:nvPr>
        </p:nvSpPr>
        <p:spPr/>
        <p:txBody>
          <a:bodyPr/>
          <a:lstStyle/>
          <a:p>
            <a:pPr eaLnBrk="1" hangingPunct="1"/>
            <a:r>
              <a:rPr lang="nl-BE" altLang="nl-BE" smtClean="0"/>
              <a:t>VVP 55+</a:t>
            </a:r>
            <a:br>
              <a:rPr lang="nl-BE" altLang="nl-BE" smtClean="0"/>
            </a:br>
            <a:r>
              <a:rPr lang="nl-BE" altLang="nl-BE" sz="2000">
                <a:solidFill>
                  <a:srgbClr val="0070C0"/>
                </a:solidFill>
              </a:rPr>
              <a:t>Aanvang van de VVP55+</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Een VVP55+ gaat steeds in op </a:t>
            </a:r>
            <a:r>
              <a:rPr lang="nl-BE" sz="2000" b="1" dirty="0"/>
              <a:t>1 september, 1 januari of 1 april</a:t>
            </a:r>
          </a:p>
          <a:p>
            <a:pPr lvl="1" eaLnBrk="1" hangingPunct="1">
              <a:lnSpc>
                <a:spcPct val="90000"/>
              </a:lnSpc>
              <a:defRPr/>
            </a:pPr>
            <a:r>
              <a:rPr lang="nl-BE" sz="1600" dirty="0"/>
              <a:t>Uitzondering: de dag na het beëindigen van een voorafgaande dienstonderbreking die voor hetzelfde volume werd opgenomen</a:t>
            </a:r>
          </a:p>
          <a:p>
            <a:pPr lvl="1" eaLnBrk="1" hangingPunct="1">
              <a:lnSpc>
                <a:spcPct val="90000"/>
              </a:lnSpc>
              <a:defRPr/>
            </a:pPr>
            <a:r>
              <a:rPr lang="nl-BE" sz="1600" dirty="0"/>
              <a:t>Er zijn geen andere afwijkingen mogelijk (</a:t>
            </a:r>
            <a:r>
              <a:rPr lang="nl-BE" sz="1600" b="1" dirty="0"/>
              <a:t>&gt;&lt; ‘gewone’ VVP !</a:t>
            </a:r>
            <a:r>
              <a:rPr lang="nl-BE" sz="1600" dirty="0"/>
              <a:t>)</a:t>
            </a: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2574098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57699" name="Rectangle 2"/>
          <p:cNvSpPr>
            <a:spLocks noGrp="1" noChangeArrowheads="1"/>
          </p:cNvSpPr>
          <p:nvPr>
            <p:ph type="title" idx="4294967295"/>
          </p:nvPr>
        </p:nvSpPr>
        <p:spPr/>
        <p:txBody>
          <a:bodyPr/>
          <a:lstStyle/>
          <a:p>
            <a:pPr eaLnBrk="1" hangingPunct="1"/>
            <a:r>
              <a:rPr lang="nl-BE" altLang="nl-BE" smtClean="0"/>
              <a:t>VVP 55+</a:t>
            </a:r>
            <a:br>
              <a:rPr lang="nl-BE" altLang="nl-BE" smtClean="0"/>
            </a:br>
            <a:r>
              <a:rPr lang="nl-BE" altLang="nl-BE" sz="2000">
                <a:solidFill>
                  <a:srgbClr val="0070C0"/>
                </a:solidFill>
              </a:rPr>
              <a:t>Einde en duur van de VVP55+</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Een VVP55+ wordt in principe opgenomen tot aan het rustpensioen</a:t>
            </a:r>
          </a:p>
          <a:p>
            <a:pPr lvl="1" eaLnBrk="1" hangingPunct="1">
              <a:lnSpc>
                <a:spcPct val="90000"/>
              </a:lnSpc>
              <a:defRPr/>
            </a:pPr>
            <a:r>
              <a:rPr lang="nl-BE" sz="1600" dirty="0"/>
              <a:t>De totale duurtijd van de VVP55+ is met andere woorden </a:t>
            </a:r>
            <a:r>
              <a:rPr lang="nl-BE" sz="1600" b="1" dirty="0"/>
              <a:t>onbeperkt</a:t>
            </a:r>
            <a:r>
              <a:rPr lang="nl-BE" sz="1600" dirty="0"/>
              <a:t> en wordt niet aangerekend op het recht op 144 maanden ‘gewone’ VVP !</a:t>
            </a:r>
          </a:p>
          <a:p>
            <a:pPr eaLnBrk="1" hangingPunct="1">
              <a:lnSpc>
                <a:spcPct val="90000"/>
              </a:lnSpc>
              <a:defRPr/>
            </a:pPr>
            <a:endParaRPr lang="nl-BE" sz="2000" dirty="0"/>
          </a:p>
          <a:p>
            <a:pPr eaLnBrk="1" hangingPunct="1">
              <a:lnSpc>
                <a:spcPct val="90000"/>
              </a:lnSpc>
              <a:defRPr/>
            </a:pPr>
            <a:r>
              <a:rPr lang="nl-BE" sz="2000" dirty="0"/>
              <a:t>Een personeelslid kan eenmalig zijn VVP55+ stopzetten en zijn betrekking opnieuw opnemen</a:t>
            </a:r>
          </a:p>
          <a:p>
            <a:pPr lvl="1" eaLnBrk="1" hangingPunct="1">
              <a:lnSpc>
                <a:spcPct val="90000"/>
              </a:lnSpc>
              <a:defRPr/>
            </a:pPr>
            <a:r>
              <a:rPr lang="nl-BE" sz="1600" dirty="0"/>
              <a:t>Enkel indien toestemming van het centrumbestuur</a:t>
            </a:r>
          </a:p>
          <a:p>
            <a:pPr lvl="1" eaLnBrk="1" hangingPunct="1">
              <a:lnSpc>
                <a:spcPct val="90000"/>
              </a:lnSpc>
              <a:defRPr/>
            </a:pPr>
            <a:r>
              <a:rPr lang="nl-BE" sz="1600" dirty="0"/>
              <a:t>Het personeelslid moet deze aanvraag doen vóór 1 mei</a:t>
            </a:r>
          </a:p>
          <a:p>
            <a:pPr lvl="1" eaLnBrk="1" hangingPunct="1">
              <a:lnSpc>
                <a:spcPct val="90000"/>
              </a:lnSpc>
              <a:defRPr/>
            </a:pPr>
            <a:r>
              <a:rPr lang="nl-BE" sz="1600" dirty="0"/>
              <a:t>Indien afwijking werd toegestaan, kan het personeelslid ook op een andere datum dan 1 september zijn betrekking weer opnemen</a:t>
            </a:r>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2875237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86019" name="Rectangle 2"/>
          <p:cNvSpPr>
            <a:spLocks noGrp="1" noChangeArrowheads="1"/>
          </p:cNvSpPr>
          <p:nvPr>
            <p:ph type="title" idx="4294967295"/>
          </p:nvPr>
        </p:nvSpPr>
        <p:spPr/>
        <p:txBody>
          <a:bodyPr/>
          <a:lstStyle/>
          <a:p>
            <a:pPr eaLnBrk="1" hangingPunct="1"/>
            <a:r>
              <a:rPr lang="nl-BE" altLang="nl-BE" smtClean="0"/>
              <a:t>VTAO</a:t>
            </a:r>
            <a:br>
              <a:rPr lang="nl-BE" altLang="nl-BE" smtClean="0"/>
            </a:br>
            <a:r>
              <a:rPr lang="nl-BE" altLang="nl-BE" sz="2000">
                <a:solidFill>
                  <a:srgbClr val="0070C0"/>
                </a:solidFill>
              </a:rPr>
              <a:t>Toepassingsgebied</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endParaRPr lang="nl-BE" sz="2000" dirty="0"/>
          </a:p>
          <a:p>
            <a:pPr eaLnBrk="1" hangingPunct="1">
              <a:lnSpc>
                <a:spcPct val="90000"/>
              </a:lnSpc>
              <a:defRPr/>
            </a:pPr>
            <a:r>
              <a:rPr lang="nl-BE" sz="2000" dirty="0"/>
              <a:t>Wie kan een VTAO opnemen?</a:t>
            </a:r>
          </a:p>
          <a:p>
            <a:pPr lvl="1" eaLnBrk="1" hangingPunct="1">
              <a:lnSpc>
                <a:spcPct val="90000"/>
              </a:lnSpc>
              <a:defRPr/>
            </a:pPr>
            <a:r>
              <a:rPr lang="nl-BE" sz="1600" dirty="0"/>
              <a:t>Enkel voor vast benoemde personeelsleden</a:t>
            </a:r>
          </a:p>
          <a:p>
            <a:pPr eaLnBrk="1" hangingPunct="1">
              <a:lnSpc>
                <a:spcPct val="90000"/>
              </a:lnSpc>
              <a:defRPr/>
            </a:pPr>
            <a:endParaRPr lang="nl-BE" sz="2000" dirty="0"/>
          </a:p>
          <a:p>
            <a:pPr eaLnBrk="1" hangingPunct="1">
              <a:lnSpc>
                <a:spcPct val="90000"/>
              </a:lnSpc>
              <a:defRPr/>
            </a:pPr>
            <a:r>
              <a:rPr lang="nl-BE" sz="2000" dirty="0"/>
              <a:t>Recht of gunst?</a:t>
            </a:r>
          </a:p>
          <a:p>
            <a:pPr lvl="1" eaLnBrk="1" hangingPunct="1">
              <a:lnSpc>
                <a:spcPct val="90000"/>
              </a:lnSpc>
              <a:defRPr/>
            </a:pPr>
            <a:r>
              <a:rPr lang="nl-BE" sz="1600" dirty="0"/>
              <a:t>Is steeds in overeenstemming tussen centrumbestuur en personeelslid</a:t>
            </a:r>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448056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59747" name="Rectangle 2"/>
          <p:cNvSpPr>
            <a:spLocks noGrp="1" noChangeArrowheads="1"/>
          </p:cNvSpPr>
          <p:nvPr>
            <p:ph type="title" idx="4294967295"/>
          </p:nvPr>
        </p:nvSpPr>
        <p:spPr/>
        <p:txBody>
          <a:bodyPr/>
          <a:lstStyle/>
          <a:p>
            <a:pPr eaLnBrk="1" hangingPunct="1"/>
            <a:r>
              <a:rPr lang="nl-BE" altLang="nl-BE" smtClean="0"/>
              <a:t>VVP55+</a:t>
            </a:r>
            <a:br>
              <a:rPr lang="nl-BE" altLang="nl-BE" smtClean="0"/>
            </a:br>
            <a:r>
              <a:rPr lang="nl-BE" altLang="nl-BE" sz="2000">
                <a:solidFill>
                  <a:srgbClr val="0070C0"/>
                </a:solidFill>
              </a:rPr>
              <a:t>Administratieve stand</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Een VVP55+ is gelijkgesteld met dienstactiviteit</a:t>
            </a: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9025414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61795" name="Rectangle 2"/>
          <p:cNvSpPr>
            <a:spLocks noGrp="1" noChangeArrowheads="1"/>
          </p:cNvSpPr>
          <p:nvPr>
            <p:ph type="title" idx="4294967295"/>
          </p:nvPr>
        </p:nvSpPr>
        <p:spPr/>
        <p:txBody>
          <a:bodyPr/>
          <a:lstStyle/>
          <a:p>
            <a:pPr eaLnBrk="1" hangingPunct="1"/>
            <a:r>
              <a:rPr lang="nl-BE" altLang="nl-BE" smtClean="0"/>
              <a:t>VVP55+</a:t>
            </a:r>
            <a:br>
              <a:rPr lang="nl-BE" altLang="nl-BE" smtClean="0"/>
            </a:br>
            <a:r>
              <a:rPr lang="nl-BE" altLang="nl-BE" sz="2000">
                <a:solidFill>
                  <a:srgbClr val="0070C0"/>
                </a:solidFill>
              </a:rPr>
              <a:t>Salaris</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Voor het volume aan VVP55+ ontvangt het personeelslid geen salaris</a:t>
            </a:r>
          </a:p>
          <a:p>
            <a:pPr eaLnBrk="1" hangingPunct="1">
              <a:lnSpc>
                <a:spcPct val="90000"/>
              </a:lnSpc>
              <a:defRPr/>
            </a:pPr>
            <a:endParaRPr lang="nl-BE" sz="20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37886494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63843" name="Rectangle 2"/>
          <p:cNvSpPr>
            <a:spLocks noGrp="1" noChangeArrowheads="1"/>
          </p:cNvSpPr>
          <p:nvPr>
            <p:ph type="title" idx="4294967295"/>
          </p:nvPr>
        </p:nvSpPr>
        <p:spPr/>
        <p:txBody>
          <a:bodyPr/>
          <a:lstStyle/>
          <a:p>
            <a:pPr eaLnBrk="1" hangingPunct="1"/>
            <a:r>
              <a:rPr lang="nl-BE" altLang="nl-BE" smtClean="0"/>
              <a:t>VVP55+</a:t>
            </a:r>
            <a:br>
              <a:rPr lang="nl-BE" altLang="nl-BE" smtClean="0"/>
            </a:br>
            <a:r>
              <a:rPr lang="nl-BE" altLang="nl-BE" sz="2000">
                <a:solidFill>
                  <a:srgbClr val="0070C0"/>
                </a:solidFill>
              </a:rPr>
              <a:t>Cumulatie</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Tijdens de VVP55+ mag er geen vervangende winstgevende activiteit worden uitgeoefend</a:t>
            </a:r>
          </a:p>
          <a:p>
            <a:pPr eaLnBrk="1" hangingPunct="1">
              <a:lnSpc>
                <a:spcPct val="90000"/>
              </a:lnSpc>
              <a:defRPr/>
            </a:pPr>
            <a:endParaRPr lang="nl-BE" sz="2000" dirty="0"/>
          </a:p>
          <a:p>
            <a:pPr eaLnBrk="1" hangingPunct="1">
              <a:lnSpc>
                <a:spcPct val="90000"/>
              </a:lnSpc>
              <a:defRPr/>
            </a:pPr>
            <a:r>
              <a:rPr lang="nl-BE" sz="2000" dirty="0"/>
              <a:t>Sommige politieke mandaten worden niet als vervangende winstgevende activiteit beschouwd</a:t>
            </a:r>
          </a:p>
          <a:p>
            <a:pPr lvl="1" eaLnBrk="1" hangingPunct="1">
              <a:lnSpc>
                <a:spcPct val="90000"/>
              </a:lnSpc>
              <a:defRPr/>
            </a:pPr>
            <a:r>
              <a:rPr lang="nl-BE" sz="1600" dirty="0"/>
              <a:t>Gemeenteraadslid, provincieraadslid, …</a:t>
            </a:r>
          </a:p>
          <a:p>
            <a:pPr eaLnBrk="1" hangingPunct="1">
              <a:lnSpc>
                <a:spcPct val="90000"/>
              </a:lnSpc>
              <a:defRPr/>
            </a:pPr>
            <a:endParaRPr lang="nl-BE" sz="2000" dirty="0"/>
          </a:p>
          <a:p>
            <a:pPr marL="0" indent="0" eaLnBrk="1" hangingPunct="1">
              <a:lnSpc>
                <a:spcPct val="90000"/>
              </a:lnSpc>
              <a:buNone/>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30267200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65891" name="Rectangle 2"/>
          <p:cNvSpPr>
            <a:spLocks noGrp="1" noChangeArrowheads="1"/>
          </p:cNvSpPr>
          <p:nvPr>
            <p:ph type="title" idx="4294967295"/>
          </p:nvPr>
        </p:nvSpPr>
        <p:spPr/>
        <p:txBody>
          <a:bodyPr/>
          <a:lstStyle/>
          <a:p>
            <a:pPr eaLnBrk="1" hangingPunct="1"/>
            <a:r>
              <a:rPr lang="nl-BE" altLang="nl-BE" smtClean="0"/>
              <a:t>VVP55+</a:t>
            </a:r>
            <a:br>
              <a:rPr lang="nl-BE" altLang="nl-BE" smtClean="0"/>
            </a:br>
            <a:r>
              <a:rPr lang="nl-BE" altLang="nl-BE" sz="2000">
                <a:solidFill>
                  <a:srgbClr val="0070C0"/>
                </a:solidFill>
              </a:rPr>
              <a:t>Aanvraagprocedure</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Personeelslid moet aanvraag indienen bij zijn centrumbestuur</a:t>
            </a:r>
          </a:p>
          <a:p>
            <a:pPr lvl="1" eaLnBrk="1" hangingPunct="1">
              <a:lnSpc>
                <a:spcPct val="90000"/>
              </a:lnSpc>
              <a:defRPr/>
            </a:pPr>
            <a:r>
              <a:rPr lang="nl-BE" sz="1600" dirty="0"/>
              <a:t>Geen termijnen vastgelegd in het BVR</a:t>
            </a:r>
          </a:p>
          <a:p>
            <a:pPr lvl="1" eaLnBrk="1" hangingPunct="1">
              <a:lnSpc>
                <a:spcPct val="90000"/>
              </a:lnSpc>
              <a:defRPr/>
            </a:pPr>
            <a:r>
              <a:rPr lang="nl-BE" sz="1600" dirty="0"/>
              <a:t>Uitzondering: eenmalige vraag tot stopzetting VVP55+ is vóór 1 mei aan te vragen</a:t>
            </a:r>
          </a:p>
          <a:p>
            <a:pPr eaLnBrk="1" hangingPunct="1">
              <a:lnSpc>
                <a:spcPct val="90000"/>
              </a:lnSpc>
              <a:defRPr/>
            </a:pPr>
            <a:endParaRPr lang="nl-BE" sz="2000" dirty="0"/>
          </a:p>
          <a:p>
            <a:pPr eaLnBrk="1" hangingPunct="1">
              <a:lnSpc>
                <a:spcPct val="90000"/>
              </a:lnSpc>
              <a:defRPr/>
            </a:pPr>
            <a:r>
              <a:rPr lang="nl-BE" sz="2000" dirty="0"/>
              <a:t>Het centrumbestuur deelt zijn beslissing mee uiterlijk 15 kalenderdagen na de ontvangst van de aanvraag</a:t>
            </a:r>
          </a:p>
          <a:p>
            <a:pPr eaLnBrk="1" hangingPunct="1">
              <a:lnSpc>
                <a:spcPct val="90000"/>
              </a:lnSpc>
              <a:defRPr/>
            </a:pPr>
            <a:endParaRPr lang="nl-BE" sz="2000" dirty="0"/>
          </a:p>
          <a:p>
            <a:pPr eaLnBrk="1" hangingPunct="1">
              <a:lnSpc>
                <a:spcPct val="90000"/>
              </a:lnSpc>
              <a:defRPr/>
            </a:pPr>
            <a:r>
              <a:rPr lang="nl-BE" sz="2000" dirty="0"/>
              <a:t>Een weigering moet schriftelijk gemotiveerd worden en moet uiterlijk zeven kalenderdagen voor de aanvang van het verlof worden meegedeeld aan het personeelslid. </a:t>
            </a:r>
          </a:p>
          <a:p>
            <a:pPr marL="344487" lvl="1" indent="0" eaLnBrk="1" hangingPunct="1">
              <a:lnSpc>
                <a:spcPct val="90000"/>
              </a:lnSpc>
              <a:buNone/>
              <a:defRPr/>
            </a:pPr>
            <a:endParaRPr lang="nl-BE" sz="1200" dirty="0"/>
          </a:p>
          <a:p>
            <a:pPr eaLnBrk="1" hangingPunct="1">
              <a:lnSpc>
                <a:spcPct val="90000"/>
              </a:lnSpc>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6145212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67939" name="Rectangle 2"/>
          <p:cNvSpPr>
            <a:spLocks noGrp="1" noChangeArrowheads="1"/>
          </p:cNvSpPr>
          <p:nvPr>
            <p:ph type="title" idx="4294967295"/>
          </p:nvPr>
        </p:nvSpPr>
        <p:spPr/>
        <p:txBody>
          <a:bodyPr/>
          <a:lstStyle/>
          <a:p>
            <a:pPr eaLnBrk="1" hangingPunct="1"/>
            <a:r>
              <a:rPr lang="nl-BE" altLang="nl-BE" smtClean="0"/>
              <a:t>VVP55+</a:t>
            </a:r>
            <a:br>
              <a:rPr lang="nl-BE" altLang="nl-BE" smtClean="0"/>
            </a:br>
            <a:r>
              <a:rPr lang="nl-BE" altLang="nl-BE" sz="2000">
                <a:solidFill>
                  <a:srgbClr val="0070C0"/>
                </a:solidFill>
              </a:rPr>
              <a:t>Mededeling aan AHOVOKS</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Vanaf 01/09/2017 gebruik maken van de nieuwe DO-codes!</a:t>
            </a:r>
          </a:p>
          <a:p>
            <a:pPr marL="344487" lvl="1" indent="0" eaLnBrk="1" hangingPunct="1">
              <a:lnSpc>
                <a:spcPct val="90000"/>
              </a:lnSpc>
              <a:buNone/>
              <a:defRPr/>
            </a:pPr>
            <a:endParaRPr lang="nl-BE" sz="1200" dirty="0"/>
          </a:p>
          <a:p>
            <a:pPr marL="0" indent="0" eaLnBrk="1" hangingPunct="1">
              <a:lnSpc>
                <a:spcPct val="90000"/>
              </a:lnSpc>
              <a:buNone/>
              <a:defRPr/>
            </a:pPr>
            <a:endParaRPr lang="nl-BE" sz="1600" dirty="0"/>
          </a:p>
          <a:p>
            <a:pPr marL="0" indent="0" eaLnBrk="1" hangingPunct="1">
              <a:lnSpc>
                <a:spcPct val="90000"/>
              </a:lnSpc>
              <a:buNone/>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graphicFrame>
        <p:nvGraphicFramePr>
          <p:cNvPr id="2" name="Tabel 1"/>
          <p:cNvGraphicFramePr>
            <a:graphicFrameLocks noGrp="1"/>
          </p:cNvGraphicFramePr>
          <p:nvPr/>
        </p:nvGraphicFramePr>
        <p:xfrm>
          <a:off x="2424114" y="2492375"/>
          <a:ext cx="7343775" cy="1666874"/>
        </p:xfrm>
        <a:graphic>
          <a:graphicData uri="http://schemas.openxmlformats.org/drawingml/2006/table">
            <a:tbl>
              <a:tblPr firstRow="1" firstCol="1" bandRow="1">
                <a:tableStyleId>{5C22544A-7EE6-4342-B048-85BDC9FD1C3A}</a:tableStyleId>
              </a:tblPr>
              <a:tblGrid>
                <a:gridCol w="1057480"/>
                <a:gridCol w="6286295"/>
              </a:tblGrid>
              <a:tr h="340504">
                <a:tc>
                  <a:txBody>
                    <a:bodyPr/>
                    <a:lstStyle/>
                    <a:p>
                      <a:pPr>
                        <a:spcAft>
                          <a:spcPts val="750"/>
                        </a:spcAft>
                      </a:pPr>
                      <a:r>
                        <a:rPr lang="nl-BE" sz="2000" dirty="0">
                          <a:effectLst/>
                        </a:rPr>
                        <a:t>Code </a:t>
                      </a:r>
                      <a:endParaRPr lang="nl-BE" sz="2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17" marR="17817" marT="17823" marB="17823" anchor="ctr"/>
                </a:tc>
                <a:tc>
                  <a:txBody>
                    <a:bodyPr/>
                    <a:lstStyle/>
                    <a:p>
                      <a:pPr>
                        <a:spcAft>
                          <a:spcPts val="750"/>
                        </a:spcAft>
                      </a:pPr>
                      <a:r>
                        <a:rPr lang="nl-BE" sz="2000">
                          <a:effectLst/>
                        </a:rPr>
                        <a:t>Dienstonderbreking </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17" marR="17817" marT="17823" marB="17823" anchor="ctr"/>
                </a:tc>
              </a:tr>
              <a:tr h="340504">
                <a:tc>
                  <a:txBody>
                    <a:bodyPr/>
                    <a:lstStyle/>
                    <a:p>
                      <a:pPr>
                        <a:spcAft>
                          <a:spcPts val="750"/>
                        </a:spcAft>
                      </a:pPr>
                      <a:r>
                        <a:rPr lang="nl-BE" sz="2000">
                          <a:effectLst/>
                        </a:rPr>
                        <a:t>217</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17" marR="17817" marT="17823" marB="17823"/>
                </a:tc>
                <a:tc>
                  <a:txBody>
                    <a:bodyPr/>
                    <a:lstStyle/>
                    <a:p>
                      <a:pPr>
                        <a:spcAft>
                          <a:spcPts val="750"/>
                        </a:spcAft>
                      </a:pPr>
                      <a:r>
                        <a:rPr lang="nl-BE" sz="2000" dirty="0">
                          <a:effectLst/>
                        </a:rPr>
                        <a:t>Verlof voor verminderde prestaties vanaf 55 jaar halftijds</a:t>
                      </a:r>
                      <a:endParaRPr lang="nl-BE" sz="2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17" marR="17817" marT="17823" marB="17823"/>
                </a:tc>
              </a:tr>
              <a:tr h="340504">
                <a:tc>
                  <a:txBody>
                    <a:bodyPr/>
                    <a:lstStyle/>
                    <a:p>
                      <a:pPr>
                        <a:spcAft>
                          <a:spcPts val="750"/>
                        </a:spcAft>
                      </a:pPr>
                      <a:r>
                        <a:rPr lang="nl-BE" sz="2000">
                          <a:effectLst/>
                        </a:rPr>
                        <a:t>218 </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17" marR="17817" marT="17823" marB="17823"/>
                </a:tc>
                <a:tc>
                  <a:txBody>
                    <a:bodyPr/>
                    <a:lstStyle/>
                    <a:p>
                      <a:pPr>
                        <a:spcAft>
                          <a:spcPts val="750"/>
                        </a:spcAft>
                      </a:pPr>
                      <a:r>
                        <a:rPr lang="nl-BE" sz="2000">
                          <a:effectLst/>
                        </a:rPr>
                        <a:t>Verlof voor verminderde prestaties vanaf 55 jaar met 1/5</a:t>
                      </a:r>
                      <a:r>
                        <a:rPr lang="nl-BE" sz="2000" baseline="30000">
                          <a:effectLst/>
                        </a:rPr>
                        <a:t>de</a:t>
                      </a:r>
                      <a:r>
                        <a:rPr lang="nl-BE" sz="2000">
                          <a:effectLst/>
                        </a:rPr>
                        <a:t> </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17" marR="17817" marT="17823" marB="17823"/>
                </a:tc>
              </a:tr>
              <a:tr h="645362">
                <a:tc>
                  <a:txBody>
                    <a:bodyPr/>
                    <a:lstStyle/>
                    <a:p>
                      <a:pPr>
                        <a:spcAft>
                          <a:spcPts val="750"/>
                        </a:spcAft>
                      </a:pPr>
                      <a:r>
                        <a:rPr lang="nl-BE" sz="2000">
                          <a:effectLst/>
                        </a:rPr>
                        <a:t>219</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17" marR="17817" marT="17823" marB="17823"/>
                </a:tc>
                <a:tc>
                  <a:txBody>
                    <a:bodyPr/>
                    <a:lstStyle/>
                    <a:p>
                      <a:pPr>
                        <a:spcAft>
                          <a:spcPts val="750"/>
                        </a:spcAft>
                      </a:pPr>
                      <a:r>
                        <a:rPr lang="nl-BE" sz="2000" dirty="0">
                          <a:effectLst/>
                        </a:rPr>
                        <a:t>Verlof voor verminderde prestaties vanaf 55 jaar afwijking volume</a:t>
                      </a:r>
                      <a:endParaRPr lang="nl-BE" sz="2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17" marR="17817" marT="17823" marB="17823"/>
                </a:tc>
              </a:tr>
            </a:tbl>
          </a:graphicData>
        </a:graphic>
      </p:graphicFrame>
    </p:spTree>
    <p:extLst>
      <p:ext uri="{BB962C8B-B14F-4D97-AF65-F5344CB8AC3E}">
        <p14:creationId xmlns:p14="http://schemas.microsoft.com/office/powerpoint/2010/main" val="25716233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69987" name="Rectangle 2"/>
          <p:cNvSpPr>
            <a:spLocks noGrp="1" noChangeArrowheads="1"/>
          </p:cNvSpPr>
          <p:nvPr>
            <p:ph type="title" idx="4294967295"/>
          </p:nvPr>
        </p:nvSpPr>
        <p:spPr/>
        <p:txBody>
          <a:bodyPr/>
          <a:lstStyle/>
          <a:p>
            <a:pPr eaLnBrk="1" hangingPunct="1"/>
            <a:r>
              <a:rPr lang="nl-BE" altLang="nl-BE" smtClean="0"/>
              <a:t>VVP55+</a:t>
            </a:r>
            <a:br>
              <a:rPr lang="nl-BE" altLang="nl-BE" smtClean="0"/>
            </a:br>
            <a:r>
              <a:rPr lang="nl-BE" altLang="nl-BE" sz="2000">
                <a:solidFill>
                  <a:srgbClr val="0070C0"/>
                </a:solidFill>
              </a:rPr>
              <a:t>Meer info</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hlinkClick r:id="rId3"/>
              </a:rPr>
              <a:t>Besluit van de Vlaamse Regering van 26 april 1990 betreffende het verlof voor verminderde prestaties gewettigd door sociale of familiale redenen en de afwezigheid voor verminderde prestaties wegens persoonlijke aangelegenheid ten gunste van de personeelsleden van het onderwijs en de centra voor leerlingenbegeleiding</a:t>
            </a:r>
            <a:endParaRPr lang="nl-BE" sz="2000" dirty="0"/>
          </a:p>
          <a:p>
            <a:pPr eaLnBrk="1" hangingPunct="1">
              <a:lnSpc>
                <a:spcPct val="90000"/>
              </a:lnSpc>
              <a:defRPr/>
            </a:pPr>
            <a:endParaRPr lang="nl-BE" sz="2000" dirty="0"/>
          </a:p>
          <a:p>
            <a:pPr eaLnBrk="1" hangingPunct="1">
              <a:lnSpc>
                <a:spcPct val="90000"/>
              </a:lnSpc>
              <a:defRPr/>
            </a:pPr>
            <a:r>
              <a:rPr lang="nl-BE" sz="2000" dirty="0">
                <a:hlinkClick r:id="rId3"/>
              </a:rPr>
              <a:t>Besluit van de Vlaamse Regering van 30 augustus 2016 betreffende het zorgkrediet voor de personeelsleden van het onderwijs en de centra voor leerlingenbegeleiding </a:t>
            </a:r>
            <a:endParaRPr lang="nl-BE" sz="2000" dirty="0"/>
          </a:p>
          <a:p>
            <a:pPr lvl="1" eaLnBrk="1" hangingPunct="1">
              <a:lnSpc>
                <a:spcPct val="90000"/>
              </a:lnSpc>
              <a:defRPr/>
            </a:pPr>
            <a:r>
              <a:rPr lang="nl-BE" sz="1600" dirty="0"/>
              <a:t>In dit Besluit zijn de wijzigingen aan het BVR van 26/04/1990 opgenomen</a:t>
            </a:r>
          </a:p>
          <a:p>
            <a:pPr eaLnBrk="1" hangingPunct="1">
              <a:lnSpc>
                <a:spcPct val="90000"/>
              </a:lnSpc>
              <a:defRPr/>
            </a:pPr>
            <a:endParaRPr lang="nl-BE" sz="2000" dirty="0"/>
          </a:p>
          <a:p>
            <a:pPr eaLnBrk="1" hangingPunct="1">
              <a:lnSpc>
                <a:spcPct val="90000"/>
              </a:lnSpc>
              <a:defRPr/>
            </a:pPr>
            <a:r>
              <a:rPr lang="nl-BE" sz="2000" dirty="0">
                <a:hlinkClick r:id="rId4"/>
              </a:rPr>
              <a:t>Omzendbrief PERS/2017/03 betreffende Verlof voor verminderde prestaties vanaf de leeftijd van 55 jaar</a:t>
            </a:r>
            <a:endParaRPr lang="nl-BE" sz="2000" dirty="0"/>
          </a:p>
          <a:p>
            <a:pPr marL="344487" lvl="1" indent="0" eaLnBrk="1" hangingPunct="1">
              <a:lnSpc>
                <a:spcPct val="90000"/>
              </a:lnSpc>
              <a:buNone/>
              <a:defRPr/>
            </a:pPr>
            <a:endParaRPr lang="nl-BE" sz="1200" dirty="0"/>
          </a:p>
          <a:p>
            <a:pPr eaLnBrk="1" hangingPunct="1">
              <a:lnSpc>
                <a:spcPct val="90000"/>
              </a:lnSpc>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pic>
        <p:nvPicPr>
          <p:cNvPr id="169989" name="Afbeelding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81201" y="4970464"/>
            <a:ext cx="3905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990" name="Afbeelding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81201" y="3433764"/>
            <a:ext cx="390525"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9991" name="Afbeelding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81201" y="1700214"/>
            <a:ext cx="3905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46617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72035" name="Rectangle 2"/>
          <p:cNvSpPr>
            <a:spLocks noGrp="1" noChangeArrowheads="1"/>
          </p:cNvSpPr>
          <p:nvPr>
            <p:ph type="title" idx="4294967295"/>
          </p:nvPr>
        </p:nvSpPr>
        <p:spPr/>
        <p:txBody>
          <a:bodyPr/>
          <a:lstStyle/>
          <a:p>
            <a:pPr eaLnBrk="1" hangingPunct="1"/>
            <a:r>
              <a:rPr lang="nl-NL" altLang="nl-BE" smtClean="0"/>
              <a:t> </a:t>
            </a:r>
          </a:p>
        </p:txBody>
      </p:sp>
      <p:sp>
        <p:nvSpPr>
          <p:cNvPr id="172036" name="Rectangle 3"/>
          <p:cNvSpPr>
            <a:spLocks noGrp="1" noChangeArrowheads="1"/>
          </p:cNvSpPr>
          <p:nvPr>
            <p:ph type="body" idx="4294967295"/>
          </p:nvPr>
        </p:nvSpPr>
        <p:spPr>
          <a:xfrm>
            <a:off x="2011363" y="981076"/>
            <a:ext cx="8229600" cy="5616575"/>
          </a:xfrm>
        </p:spPr>
        <p:txBody>
          <a:bodyPr/>
          <a:lstStyle/>
          <a:p>
            <a:pPr eaLnBrk="1" hangingPunct="1">
              <a:lnSpc>
                <a:spcPct val="90000"/>
              </a:lnSpc>
              <a:buFont typeface="Wingdings" panose="05000000000000000000" pitchFamily="2" charset="2"/>
              <a:buNone/>
            </a:pPr>
            <a:endParaRPr lang="nl-BE" altLang="nl-BE" sz="1200"/>
          </a:p>
          <a:p>
            <a:pPr eaLnBrk="1" hangingPunct="1">
              <a:lnSpc>
                <a:spcPct val="90000"/>
              </a:lnSpc>
              <a:buFont typeface="Wingdings" panose="05000000000000000000" pitchFamily="2" charset="2"/>
              <a:buNone/>
            </a:pPr>
            <a:endParaRPr lang="nl-BE" altLang="nl-BE" sz="1200"/>
          </a:p>
          <a:p>
            <a:pPr algn="ctr" eaLnBrk="1" hangingPunct="1">
              <a:lnSpc>
                <a:spcPct val="90000"/>
              </a:lnSpc>
              <a:buFont typeface="Wingdings" panose="05000000000000000000" pitchFamily="2" charset="2"/>
              <a:buNone/>
            </a:pPr>
            <a:endParaRPr lang="nl-BE" altLang="nl-BE" sz="6600" b="1">
              <a:solidFill>
                <a:srgbClr val="0070C0"/>
              </a:solidFill>
            </a:endParaRPr>
          </a:p>
          <a:p>
            <a:pPr algn="ctr" eaLnBrk="1" hangingPunct="1">
              <a:lnSpc>
                <a:spcPct val="90000"/>
              </a:lnSpc>
              <a:buFont typeface="Wingdings" panose="05000000000000000000" pitchFamily="2" charset="2"/>
              <a:buNone/>
            </a:pPr>
            <a:r>
              <a:rPr lang="nl-BE" altLang="nl-BE" sz="5400" b="1">
                <a:solidFill>
                  <a:srgbClr val="0070C0"/>
                </a:solidFill>
              </a:rPr>
              <a:t>De afwezigheid voor verminderde prestaties (AVP)</a:t>
            </a:r>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endParaRPr lang="nl-BE" altLang="nl-BE" sz="1800" b="1" i="1">
              <a:solidFill>
                <a:srgbClr val="0070C0"/>
              </a:solidFill>
            </a:endParaRPr>
          </a:p>
        </p:txBody>
      </p:sp>
    </p:spTree>
    <p:extLst>
      <p:ext uri="{BB962C8B-B14F-4D97-AF65-F5344CB8AC3E}">
        <p14:creationId xmlns:p14="http://schemas.microsoft.com/office/powerpoint/2010/main" val="29586532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74083" name="Rectangle 2"/>
          <p:cNvSpPr>
            <a:spLocks noGrp="1" noChangeArrowheads="1"/>
          </p:cNvSpPr>
          <p:nvPr>
            <p:ph type="title" idx="4294967295"/>
          </p:nvPr>
        </p:nvSpPr>
        <p:spPr/>
        <p:txBody>
          <a:bodyPr/>
          <a:lstStyle/>
          <a:p>
            <a:pPr eaLnBrk="1" hangingPunct="1"/>
            <a:r>
              <a:rPr lang="nl-BE" altLang="nl-BE" smtClean="0"/>
              <a:t>AVP</a:t>
            </a:r>
            <a:br>
              <a:rPr lang="nl-BE" altLang="nl-BE" smtClean="0"/>
            </a:br>
            <a:r>
              <a:rPr lang="nl-BE" altLang="nl-BE" sz="2000">
                <a:solidFill>
                  <a:srgbClr val="0070C0"/>
                </a:solidFill>
              </a:rPr>
              <a:t>Toepassingsgebied</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endParaRPr lang="nl-BE" sz="2000" dirty="0"/>
          </a:p>
          <a:p>
            <a:pPr eaLnBrk="1" hangingPunct="1">
              <a:lnSpc>
                <a:spcPct val="90000"/>
              </a:lnSpc>
              <a:defRPr/>
            </a:pPr>
            <a:r>
              <a:rPr lang="nl-BE" sz="2000" dirty="0">
                <a:solidFill>
                  <a:srgbClr val="000000"/>
                </a:solidFill>
              </a:rPr>
              <a:t>Wie kan een AVP opnemen?</a:t>
            </a:r>
          </a:p>
          <a:p>
            <a:pPr lvl="1" eaLnBrk="1" hangingPunct="1">
              <a:lnSpc>
                <a:spcPct val="90000"/>
              </a:lnSpc>
              <a:defRPr/>
            </a:pPr>
            <a:r>
              <a:rPr lang="nl-BE" sz="1600" dirty="0">
                <a:solidFill>
                  <a:srgbClr val="000000"/>
                </a:solidFill>
              </a:rPr>
              <a:t>Personeelsleden die vallen onder de </a:t>
            </a:r>
            <a:r>
              <a:rPr lang="nl-BE" sz="1600" dirty="0" err="1">
                <a:solidFill>
                  <a:srgbClr val="000000"/>
                </a:solidFill>
              </a:rPr>
              <a:t>DRP’s</a:t>
            </a:r>
            <a:r>
              <a:rPr lang="nl-BE" sz="1600" dirty="0">
                <a:solidFill>
                  <a:srgbClr val="000000"/>
                </a:solidFill>
              </a:rPr>
              <a:t> gemeenschapsonderwijs en gesubsidieerd onderwijs</a:t>
            </a:r>
          </a:p>
          <a:p>
            <a:pPr lvl="1" eaLnBrk="1" hangingPunct="1">
              <a:lnSpc>
                <a:spcPct val="90000"/>
              </a:lnSpc>
              <a:defRPr/>
            </a:pPr>
            <a:r>
              <a:rPr lang="nl-BE" sz="1600" dirty="0">
                <a:solidFill>
                  <a:srgbClr val="000000"/>
                </a:solidFill>
              </a:rPr>
              <a:t>Personeelsleden van de inspectie en begeleiding levensbeschouwelijke vakken</a:t>
            </a:r>
          </a:p>
          <a:p>
            <a:pPr lvl="1" eaLnBrk="1" hangingPunct="1">
              <a:lnSpc>
                <a:spcPct val="90000"/>
              </a:lnSpc>
              <a:defRPr/>
            </a:pPr>
            <a:r>
              <a:rPr lang="nl-BE" sz="1600" dirty="0">
                <a:solidFill>
                  <a:srgbClr val="000000"/>
                </a:solidFill>
              </a:rPr>
              <a:t>Personeelsleden uit het hoger onderwijs</a:t>
            </a:r>
          </a:p>
          <a:p>
            <a:pPr lvl="1" eaLnBrk="1" hangingPunct="1">
              <a:lnSpc>
                <a:spcPct val="90000"/>
              </a:lnSpc>
              <a:defRPr/>
            </a:pPr>
            <a:r>
              <a:rPr lang="nl-BE" sz="1600" dirty="0">
                <a:solidFill>
                  <a:srgbClr val="000000"/>
                </a:solidFill>
              </a:rPr>
              <a:t>Personeelsleden uit de basiseducatie</a:t>
            </a:r>
          </a:p>
          <a:p>
            <a:pPr eaLnBrk="1" hangingPunct="1">
              <a:lnSpc>
                <a:spcPct val="90000"/>
              </a:lnSpc>
              <a:defRPr/>
            </a:pPr>
            <a:endParaRPr lang="nl-BE" sz="2000" dirty="0">
              <a:solidFill>
                <a:srgbClr val="000000"/>
              </a:solidFill>
            </a:endParaRPr>
          </a:p>
          <a:p>
            <a:pPr eaLnBrk="1" hangingPunct="1">
              <a:lnSpc>
                <a:spcPct val="90000"/>
              </a:lnSpc>
              <a:defRPr/>
            </a:pPr>
            <a:r>
              <a:rPr lang="nl-BE" sz="2000" dirty="0"/>
              <a:t>Geldt vanaf 01/01/2018 voor alle personeelsleden met een aanstelling onder het Decreet rechtspositie CBE</a:t>
            </a:r>
          </a:p>
          <a:p>
            <a:pPr lvl="1" eaLnBrk="1" hangingPunct="1">
              <a:lnSpc>
                <a:spcPct val="90000"/>
              </a:lnSpc>
              <a:defRPr/>
            </a:pPr>
            <a:endParaRPr lang="nl-BE" sz="2000" dirty="0">
              <a:solidFill>
                <a:srgbClr val="000000"/>
              </a:solidFill>
            </a:endParaRPr>
          </a:p>
          <a:p>
            <a:pPr eaLnBrk="1" hangingPunct="1">
              <a:lnSpc>
                <a:spcPct val="90000"/>
              </a:lnSpc>
              <a:defRPr/>
            </a:pPr>
            <a:r>
              <a:rPr lang="nl-BE" sz="2000" dirty="0">
                <a:solidFill>
                  <a:srgbClr val="000000"/>
                </a:solidFill>
              </a:rPr>
              <a:t>Met een AVP kiest een personeelslid ervoor om geen of maar een gedeelte prestaties uit te oefenen</a:t>
            </a:r>
          </a:p>
          <a:p>
            <a:pPr lvl="1" eaLnBrk="1" hangingPunct="1">
              <a:lnSpc>
                <a:spcPct val="90000"/>
              </a:lnSpc>
              <a:defRPr/>
            </a:pPr>
            <a:r>
              <a:rPr lang="nl-BE" sz="1600" dirty="0">
                <a:solidFill>
                  <a:srgbClr val="000000"/>
                </a:solidFill>
              </a:rPr>
              <a:t>De aanvraag moet </a:t>
            </a:r>
            <a:r>
              <a:rPr lang="nl-BE" sz="1600" b="1" u="sng" dirty="0">
                <a:solidFill>
                  <a:srgbClr val="000000"/>
                </a:solidFill>
              </a:rPr>
              <a:t>NIET</a:t>
            </a:r>
            <a:r>
              <a:rPr lang="nl-BE" sz="1600" dirty="0">
                <a:solidFill>
                  <a:srgbClr val="000000"/>
                </a:solidFill>
              </a:rPr>
              <a:t> gemotiveerd zijn</a:t>
            </a:r>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9574817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76131" name="Rectangle 2"/>
          <p:cNvSpPr>
            <a:spLocks noGrp="1" noChangeArrowheads="1"/>
          </p:cNvSpPr>
          <p:nvPr>
            <p:ph type="title" idx="4294967295"/>
          </p:nvPr>
        </p:nvSpPr>
        <p:spPr/>
        <p:txBody>
          <a:bodyPr/>
          <a:lstStyle/>
          <a:p>
            <a:pPr eaLnBrk="1" hangingPunct="1"/>
            <a:r>
              <a:rPr lang="nl-BE" altLang="nl-BE" smtClean="0"/>
              <a:t>AVP</a:t>
            </a:r>
            <a:br>
              <a:rPr lang="nl-BE" altLang="nl-BE" smtClean="0"/>
            </a:br>
            <a:r>
              <a:rPr lang="nl-BE" altLang="nl-BE" sz="2000">
                <a:solidFill>
                  <a:srgbClr val="0070C0"/>
                </a:solidFill>
              </a:rPr>
              <a:t>Recht of gunst?</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endParaRPr lang="nl-BE" sz="2000" dirty="0"/>
          </a:p>
          <a:p>
            <a:pPr eaLnBrk="1" hangingPunct="1">
              <a:lnSpc>
                <a:spcPct val="90000"/>
              </a:lnSpc>
              <a:defRPr/>
            </a:pPr>
            <a:r>
              <a:rPr lang="nl-BE" sz="2000" dirty="0"/>
              <a:t>Een AVP is steeds een gunst (</a:t>
            </a:r>
            <a:r>
              <a:rPr lang="nl-BE" sz="2000" b="1" dirty="0"/>
              <a:t>&gt;&lt; VVP en VVP55+ !</a:t>
            </a:r>
            <a:r>
              <a:rPr lang="nl-BE" sz="2000" dirty="0"/>
              <a:t>)</a:t>
            </a:r>
          </a:p>
          <a:p>
            <a:pPr eaLnBrk="1" hangingPunct="1">
              <a:lnSpc>
                <a:spcPct val="90000"/>
              </a:lnSpc>
              <a:defRPr/>
            </a:pPr>
            <a:r>
              <a:rPr lang="nl-BE" sz="2000" dirty="0"/>
              <a:t>Het centrumbestuur beslist of ze de AVP toestaat</a:t>
            </a:r>
          </a:p>
          <a:p>
            <a:pPr eaLnBrk="1" hangingPunct="1">
              <a:lnSpc>
                <a:spcPct val="90000"/>
              </a:lnSpc>
              <a:defRPr/>
            </a:pPr>
            <a:r>
              <a:rPr lang="nl-BE" sz="2000" dirty="0"/>
              <a:t>Geen bijkomende voorwaarden qua duur van aanstelling! (</a:t>
            </a:r>
            <a:r>
              <a:rPr lang="nl-BE" sz="2000" b="1" dirty="0"/>
              <a:t>&gt;&lt; VVP en VVP55+ !</a:t>
            </a:r>
            <a:r>
              <a:rPr lang="nl-BE" sz="2000" dirty="0"/>
              <a:t>)</a:t>
            </a:r>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42901570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78179" name="Rectangle 2"/>
          <p:cNvSpPr>
            <a:spLocks noGrp="1" noChangeArrowheads="1"/>
          </p:cNvSpPr>
          <p:nvPr>
            <p:ph type="title" idx="4294967295"/>
          </p:nvPr>
        </p:nvSpPr>
        <p:spPr/>
        <p:txBody>
          <a:bodyPr/>
          <a:lstStyle/>
          <a:p>
            <a:pPr eaLnBrk="1" hangingPunct="1"/>
            <a:r>
              <a:rPr lang="nl-BE" altLang="nl-BE" smtClean="0"/>
              <a:t>AVP</a:t>
            </a:r>
            <a:br>
              <a:rPr lang="nl-BE" altLang="nl-BE" smtClean="0"/>
            </a:br>
            <a:r>
              <a:rPr lang="nl-BE" altLang="nl-BE" sz="2000">
                <a:solidFill>
                  <a:srgbClr val="0070C0"/>
                </a:solidFill>
              </a:rPr>
              <a:t>Volume van verlof</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endParaRPr lang="nl-BE" sz="2000" dirty="0"/>
          </a:p>
          <a:p>
            <a:pPr eaLnBrk="1" hangingPunct="1">
              <a:lnSpc>
                <a:spcPct val="90000"/>
              </a:lnSpc>
              <a:defRPr/>
            </a:pPr>
            <a:r>
              <a:rPr lang="nl-BE" sz="2000" dirty="0"/>
              <a:t>Een AVP kan opgenomen worden voor al de prestaties of voor een gedeelte van de prestaties</a:t>
            </a:r>
          </a:p>
          <a:p>
            <a:pPr lvl="1" eaLnBrk="1" hangingPunct="1">
              <a:lnSpc>
                <a:spcPct val="90000"/>
              </a:lnSpc>
              <a:defRPr/>
            </a:pPr>
            <a:r>
              <a:rPr lang="nl-BE" sz="1600" dirty="0"/>
              <a:t>Omvat alle prestaties binnen het onderwijs in een gefinancierd/gesubsidieerd ambt</a:t>
            </a:r>
          </a:p>
          <a:p>
            <a:pPr lvl="2" eaLnBrk="1" hangingPunct="1">
              <a:lnSpc>
                <a:spcPct val="90000"/>
              </a:lnSpc>
              <a:defRPr/>
            </a:pPr>
            <a:r>
              <a:rPr lang="nl-BE" sz="1300" dirty="0"/>
              <a:t>Alle betrekkingen die vallen onder de </a:t>
            </a:r>
            <a:r>
              <a:rPr lang="nl-BE" sz="1300" dirty="0" err="1"/>
              <a:t>DRP’s</a:t>
            </a:r>
            <a:r>
              <a:rPr lang="nl-BE" sz="1300" dirty="0"/>
              <a:t>, de basiseducatie, het hoger onderwijs, de universiteiten (integratiekader), de inspectie</a:t>
            </a:r>
          </a:p>
          <a:p>
            <a:pPr eaLnBrk="1" hangingPunct="1">
              <a:lnSpc>
                <a:spcPct val="90000"/>
              </a:lnSpc>
              <a:defRPr/>
            </a:pPr>
            <a:endParaRPr lang="nl-BE" sz="2000" dirty="0"/>
          </a:p>
          <a:p>
            <a:pPr eaLnBrk="1" hangingPunct="1">
              <a:lnSpc>
                <a:spcPct val="90000"/>
              </a:lnSpc>
              <a:defRPr/>
            </a:pPr>
            <a:r>
              <a:rPr lang="nl-BE" sz="2000" dirty="0"/>
              <a:t>Er zijn geen bijkomende voorwaarden in hoofde van het personeelslid (</a:t>
            </a:r>
            <a:r>
              <a:rPr lang="nl-BE" sz="2000" b="1" dirty="0"/>
              <a:t>&gt;&lt; VVP en VVP55+!</a:t>
            </a:r>
            <a:r>
              <a:rPr lang="nl-BE" sz="2000" dirty="0"/>
              <a:t>)</a:t>
            </a:r>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3414697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88067" name="Rectangle 2"/>
          <p:cNvSpPr>
            <a:spLocks noGrp="1" noChangeArrowheads="1"/>
          </p:cNvSpPr>
          <p:nvPr>
            <p:ph type="title" idx="4294967295"/>
          </p:nvPr>
        </p:nvSpPr>
        <p:spPr/>
        <p:txBody>
          <a:bodyPr/>
          <a:lstStyle/>
          <a:p>
            <a:pPr eaLnBrk="1" hangingPunct="1"/>
            <a:r>
              <a:rPr lang="nl-BE" altLang="nl-BE" smtClean="0"/>
              <a:t>VTAO</a:t>
            </a:r>
            <a:br>
              <a:rPr lang="nl-BE" altLang="nl-BE" smtClean="0"/>
            </a:br>
            <a:r>
              <a:rPr lang="nl-BE" altLang="nl-BE" sz="2000">
                <a:solidFill>
                  <a:srgbClr val="0070C0"/>
                </a:solidFill>
              </a:rPr>
              <a:t>Principes </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endParaRPr lang="nl-BE" sz="2000" dirty="0"/>
          </a:p>
          <a:p>
            <a:pPr eaLnBrk="1" hangingPunct="1">
              <a:lnSpc>
                <a:spcPct val="90000"/>
              </a:lnSpc>
              <a:defRPr/>
            </a:pPr>
            <a:r>
              <a:rPr lang="nl-BE" sz="2000" dirty="0"/>
              <a:t>Een verlof TAO kan opgenomen worden om een tijdelijke betrekking uit te oefenen</a:t>
            </a:r>
          </a:p>
          <a:p>
            <a:pPr lvl="1" eaLnBrk="1" hangingPunct="1">
              <a:lnSpc>
                <a:spcPct val="90000"/>
              </a:lnSpc>
              <a:defRPr/>
            </a:pPr>
            <a:r>
              <a:rPr lang="nl-BE" sz="1600" dirty="0"/>
              <a:t>In het eigen CBE in een ander ambt</a:t>
            </a:r>
          </a:p>
          <a:p>
            <a:pPr lvl="1" eaLnBrk="1" hangingPunct="1">
              <a:lnSpc>
                <a:spcPct val="90000"/>
              </a:lnSpc>
              <a:defRPr/>
            </a:pPr>
            <a:r>
              <a:rPr lang="nl-BE" sz="1600" dirty="0"/>
              <a:t>In een ander CBE in hetzelfde ambt</a:t>
            </a:r>
          </a:p>
          <a:p>
            <a:pPr lvl="1" eaLnBrk="1" hangingPunct="1">
              <a:lnSpc>
                <a:spcPct val="90000"/>
              </a:lnSpc>
              <a:defRPr/>
            </a:pPr>
            <a:r>
              <a:rPr lang="nl-BE" sz="1600" dirty="0"/>
              <a:t>In een ander CBE in een ander ambt</a:t>
            </a:r>
          </a:p>
          <a:p>
            <a:pPr lvl="1" eaLnBrk="1" hangingPunct="1">
              <a:lnSpc>
                <a:spcPct val="90000"/>
              </a:lnSpc>
              <a:defRPr/>
            </a:pPr>
            <a:r>
              <a:rPr lang="nl-BE" sz="1600" dirty="0"/>
              <a:t>Naar middelen NT2 verhoogde taalvereiste</a:t>
            </a:r>
          </a:p>
          <a:p>
            <a:pPr lvl="1" eaLnBrk="1" hangingPunct="1">
              <a:lnSpc>
                <a:spcPct val="90000"/>
              </a:lnSpc>
              <a:defRPr/>
            </a:pPr>
            <a:r>
              <a:rPr lang="nl-BE" sz="1600" dirty="0"/>
              <a:t>Naar middelen NT2 asielcrisis</a:t>
            </a:r>
          </a:p>
          <a:p>
            <a:pPr lvl="1" eaLnBrk="1" hangingPunct="1">
              <a:lnSpc>
                <a:spcPct val="90000"/>
              </a:lnSpc>
              <a:defRPr/>
            </a:pPr>
            <a:r>
              <a:rPr lang="nl-BE" sz="1600" dirty="0"/>
              <a:t>Naar een PWB-betrekking</a:t>
            </a:r>
          </a:p>
          <a:p>
            <a:pPr lvl="1" eaLnBrk="1" hangingPunct="1">
              <a:lnSpc>
                <a:spcPct val="90000"/>
              </a:lnSpc>
              <a:defRPr/>
            </a:pPr>
            <a:r>
              <a:rPr lang="nl-BE" sz="1600" dirty="0"/>
              <a:t>Naar een ander onderwijsniveau (betaald via ministerie van onderwijs)</a:t>
            </a:r>
          </a:p>
          <a:p>
            <a:pPr eaLnBrk="1" hangingPunct="1">
              <a:lnSpc>
                <a:spcPct val="90000"/>
              </a:lnSpc>
              <a:defRPr/>
            </a:pPr>
            <a:endParaRPr lang="nl-BE" sz="2000" dirty="0"/>
          </a:p>
          <a:p>
            <a:pPr eaLnBrk="1" hangingPunct="1">
              <a:lnSpc>
                <a:spcPct val="90000"/>
              </a:lnSpc>
              <a:defRPr/>
            </a:pPr>
            <a:r>
              <a:rPr lang="nl-BE" sz="2000" b="1" dirty="0"/>
              <a:t>Opgelet: het opnemen van een verlof TAO vanuit een ander onderwijsniveau naar de basiseducatie is nog niet mogelijk !</a:t>
            </a:r>
          </a:p>
          <a:p>
            <a:pPr lvl="1" eaLnBrk="1" hangingPunct="1">
              <a:lnSpc>
                <a:spcPct val="90000"/>
              </a:lnSpc>
              <a:defRPr/>
            </a:pPr>
            <a:r>
              <a:rPr lang="nl-BE" sz="1600" dirty="0"/>
              <a:t>Omgekeerd dus wel!</a:t>
            </a:r>
          </a:p>
          <a:p>
            <a:pPr lvl="1" eaLnBrk="1" hangingPunct="1">
              <a:lnSpc>
                <a:spcPct val="90000"/>
              </a:lnSpc>
              <a:defRPr/>
            </a:pPr>
            <a:r>
              <a:rPr lang="nl-BE" sz="1600" dirty="0"/>
              <a:t>Zal mogelijk zijn vanaf 01/01/2018 (onder voorbehoud van goedkeuring Onderwijsdecreet 28)</a:t>
            </a:r>
          </a:p>
          <a:p>
            <a:pPr lvl="1" eaLnBrk="1" hangingPunct="1">
              <a:lnSpc>
                <a:spcPct val="90000"/>
              </a:lnSpc>
              <a:defRPr/>
            </a:pPr>
            <a:endParaRPr lang="nl-BE" sz="1600" dirty="0"/>
          </a:p>
          <a:p>
            <a:pPr marL="344487" lvl="1" indent="0" eaLnBrk="1" hangingPunct="1">
              <a:lnSpc>
                <a:spcPct val="90000"/>
              </a:lnSpc>
              <a:buNone/>
              <a:defRPr/>
            </a:pPr>
            <a:endParaRPr lang="nl-BE" sz="1600" dirty="0"/>
          </a:p>
          <a:p>
            <a:pPr lvl="1" eaLnBrk="1" hangingPunct="1">
              <a:lnSpc>
                <a:spcPct val="90000"/>
              </a:lnSpc>
              <a:defRPr/>
            </a:pPr>
            <a:endParaRPr lang="nl-BE" sz="12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25522142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80227" name="Rectangle 2"/>
          <p:cNvSpPr>
            <a:spLocks noGrp="1" noChangeArrowheads="1"/>
          </p:cNvSpPr>
          <p:nvPr>
            <p:ph type="title" idx="4294967295"/>
          </p:nvPr>
        </p:nvSpPr>
        <p:spPr/>
        <p:txBody>
          <a:bodyPr/>
          <a:lstStyle/>
          <a:p>
            <a:pPr eaLnBrk="1" hangingPunct="1"/>
            <a:r>
              <a:rPr lang="nl-BE" altLang="nl-BE" smtClean="0"/>
              <a:t>AVP</a:t>
            </a:r>
            <a:br>
              <a:rPr lang="nl-BE" altLang="nl-BE" smtClean="0"/>
            </a:br>
            <a:r>
              <a:rPr lang="nl-BE" altLang="nl-BE" sz="2000">
                <a:solidFill>
                  <a:srgbClr val="0070C0"/>
                </a:solidFill>
              </a:rPr>
              <a:t>Volume van verlof</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Een beperkt aantal verlofstelsels wordt beschouwd als ‘effectief presteren’</a:t>
            </a:r>
          </a:p>
          <a:p>
            <a:pPr lvl="1" eaLnBrk="1" hangingPunct="1">
              <a:lnSpc>
                <a:spcPct val="90000"/>
              </a:lnSpc>
              <a:defRPr/>
            </a:pPr>
            <a:r>
              <a:rPr lang="nl-BE" sz="1600" dirty="0"/>
              <a:t>Vb. verlof wegens (bijzondere) opdracht</a:t>
            </a:r>
          </a:p>
          <a:p>
            <a:pPr eaLnBrk="1" hangingPunct="1">
              <a:lnSpc>
                <a:spcPct val="90000"/>
              </a:lnSpc>
              <a:defRPr/>
            </a:pPr>
            <a:endParaRPr lang="nl-BE" sz="2000" dirty="0"/>
          </a:p>
          <a:p>
            <a:pPr eaLnBrk="1" hangingPunct="1">
              <a:lnSpc>
                <a:spcPct val="90000"/>
              </a:lnSpc>
              <a:defRPr/>
            </a:pPr>
            <a:r>
              <a:rPr lang="nl-BE" sz="2000" dirty="0"/>
              <a:t>Een aantal dienstonderbrekingen kan gecombineerd worden met een AVP en maken geen einde aan de AVP</a:t>
            </a:r>
          </a:p>
          <a:p>
            <a:pPr lvl="1" eaLnBrk="1" hangingPunct="1">
              <a:lnSpc>
                <a:spcPct val="90000"/>
              </a:lnSpc>
              <a:defRPr/>
            </a:pPr>
            <a:r>
              <a:rPr lang="nl-BE" sz="1600" dirty="0"/>
              <a:t>Verlof wegens overmacht</a:t>
            </a:r>
          </a:p>
          <a:p>
            <a:pPr lvl="1" eaLnBrk="1" hangingPunct="1">
              <a:lnSpc>
                <a:spcPct val="90000"/>
              </a:lnSpc>
              <a:defRPr/>
            </a:pPr>
            <a:r>
              <a:rPr lang="nl-BE" sz="1600" dirty="0"/>
              <a:t>Staking</a:t>
            </a:r>
          </a:p>
          <a:p>
            <a:pPr lvl="1" eaLnBrk="1" hangingPunct="1">
              <a:lnSpc>
                <a:spcPct val="90000"/>
              </a:lnSpc>
              <a:defRPr/>
            </a:pPr>
            <a:r>
              <a:rPr lang="nl-BE" sz="1600" dirty="0"/>
              <a:t>Ziekteverlof</a:t>
            </a:r>
          </a:p>
          <a:p>
            <a:pPr lvl="1" eaLnBrk="1" hangingPunct="1">
              <a:lnSpc>
                <a:spcPct val="90000"/>
              </a:lnSpc>
              <a:defRPr/>
            </a:pPr>
            <a:r>
              <a:rPr lang="nl-BE" sz="1600" dirty="0"/>
              <a:t>Afwezigheid wegens arbeidsongeval en ongeval op weg naar en van het werk</a:t>
            </a:r>
          </a:p>
          <a:p>
            <a:pPr lvl="1" eaLnBrk="1" hangingPunct="1">
              <a:lnSpc>
                <a:spcPct val="90000"/>
              </a:lnSpc>
              <a:defRPr/>
            </a:pPr>
            <a:r>
              <a:rPr lang="nl-BE" sz="1600" dirty="0"/>
              <a:t>Afwezigheid wegens beroepsziekte en wegens bedreiging door een beroepsziekte</a:t>
            </a:r>
          </a:p>
          <a:p>
            <a:pPr lvl="1" eaLnBrk="1" hangingPunct="1">
              <a:lnSpc>
                <a:spcPct val="90000"/>
              </a:lnSpc>
              <a:defRPr/>
            </a:pPr>
            <a:r>
              <a:rPr lang="nl-BE" sz="1600" dirty="0"/>
              <a:t>Verlof wegens moederschapsbescherming</a:t>
            </a:r>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315356932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82275" name="Rectangle 2"/>
          <p:cNvSpPr>
            <a:spLocks noGrp="1" noChangeArrowheads="1"/>
          </p:cNvSpPr>
          <p:nvPr>
            <p:ph type="title" idx="4294967295"/>
          </p:nvPr>
        </p:nvSpPr>
        <p:spPr/>
        <p:txBody>
          <a:bodyPr/>
          <a:lstStyle/>
          <a:p>
            <a:pPr eaLnBrk="1" hangingPunct="1"/>
            <a:r>
              <a:rPr lang="nl-BE" altLang="nl-BE" smtClean="0"/>
              <a:t>AVP</a:t>
            </a:r>
            <a:br>
              <a:rPr lang="nl-BE" altLang="nl-BE" smtClean="0"/>
            </a:br>
            <a:r>
              <a:rPr lang="nl-BE" altLang="nl-BE" sz="2000">
                <a:solidFill>
                  <a:srgbClr val="0070C0"/>
                </a:solidFill>
              </a:rPr>
              <a:t>Volume van verlof</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Een aantal dienstonderbrekingen schorten de AVP op</a:t>
            </a:r>
          </a:p>
          <a:p>
            <a:pPr lvl="1" eaLnBrk="1" hangingPunct="1">
              <a:lnSpc>
                <a:spcPct val="90000"/>
              </a:lnSpc>
              <a:defRPr/>
            </a:pPr>
            <a:r>
              <a:rPr lang="nl-BE" sz="1600" dirty="0"/>
              <a:t>Bevallingsverlof</a:t>
            </a:r>
          </a:p>
          <a:p>
            <a:pPr lvl="1" eaLnBrk="1" hangingPunct="1">
              <a:lnSpc>
                <a:spcPct val="90000"/>
              </a:lnSpc>
              <a:defRPr/>
            </a:pPr>
            <a:r>
              <a:rPr lang="nl-BE" sz="1600" dirty="0"/>
              <a:t>Geboorteverlof</a:t>
            </a:r>
          </a:p>
          <a:p>
            <a:pPr lvl="1" eaLnBrk="1" hangingPunct="1">
              <a:lnSpc>
                <a:spcPct val="90000"/>
              </a:lnSpc>
              <a:defRPr/>
            </a:pPr>
            <a:r>
              <a:rPr lang="nl-BE" sz="1600" dirty="0"/>
              <a:t>Loopbaanonderbreking voor ouderschapsverlof</a:t>
            </a:r>
          </a:p>
          <a:p>
            <a:pPr lvl="1" eaLnBrk="1" hangingPunct="1">
              <a:lnSpc>
                <a:spcPct val="90000"/>
              </a:lnSpc>
              <a:defRPr/>
            </a:pPr>
            <a:r>
              <a:rPr lang="nl-BE" sz="1600" dirty="0"/>
              <a:t>Loopbaanonderbreking voor medische bijstand</a:t>
            </a:r>
          </a:p>
          <a:p>
            <a:pPr lvl="1" eaLnBrk="1" hangingPunct="1">
              <a:lnSpc>
                <a:spcPct val="90000"/>
              </a:lnSpc>
              <a:defRPr/>
            </a:pPr>
            <a:r>
              <a:rPr lang="nl-BE" sz="1600" dirty="0"/>
              <a:t>Loopbaanonderbreking voor palliatieve zorgen</a:t>
            </a:r>
          </a:p>
          <a:p>
            <a:pPr lvl="1" eaLnBrk="1" hangingPunct="1">
              <a:lnSpc>
                <a:spcPct val="90000"/>
              </a:lnSpc>
              <a:defRPr/>
            </a:pPr>
            <a:r>
              <a:rPr lang="nl-BE" sz="1600" dirty="0"/>
              <a:t>Zorgkrediet</a:t>
            </a:r>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25912393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84323" name="Rectangle 2"/>
          <p:cNvSpPr>
            <a:spLocks noGrp="1" noChangeArrowheads="1"/>
          </p:cNvSpPr>
          <p:nvPr>
            <p:ph type="title" idx="4294967295"/>
          </p:nvPr>
        </p:nvSpPr>
        <p:spPr/>
        <p:txBody>
          <a:bodyPr/>
          <a:lstStyle/>
          <a:p>
            <a:pPr eaLnBrk="1" hangingPunct="1"/>
            <a:r>
              <a:rPr lang="nl-BE" altLang="nl-BE" smtClean="0"/>
              <a:t>AVP</a:t>
            </a:r>
            <a:br>
              <a:rPr lang="nl-BE" altLang="nl-BE" smtClean="0"/>
            </a:br>
            <a:r>
              <a:rPr lang="nl-BE" altLang="nl-BE" sz="2000">
                <a:solidFill>
                  <a:srgbClr val="0070C0"/>
                </a:solidFill>
              </a:rPr>
              <a:t>Aanvang en einde van de AVP</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Er is </a:t>
            </a:r>
            <a:r>
              <a:rPr lang="nl-BE" sz="2000" b="1" dirty="0"/>
              <a:t>geen vaste begin- of einddatum </a:t>
            </a:r>
            <a:r>
              <a:rPr lang="nl-BE" sz="2000" dirty="0"/>
              <a:t>bepaald voor een AVP</a:t>
            </a:r>
          </a:p>
          <a:p>
            <a:pPr lvl="1" eaLnBrk="1" hangingPunct="1">
              <a:lnSpc>
                <a:spcPct val="90000"/>
              </a:lnSpc>
              <a:defRPr/>
            </a:pPr>
            <a:r>
              <a:rPr lang="nl-BE" sz="1600" dirty="0"/>
              <a:t>Een centrumbestuur kan hierover zelf regels vastleggen</a:t>
            </a:r>
          </a:p>
          <a:p>
            <a:pPr lvl="1" eaLnBrk="1" hangingPunct="1">
              <a:lnSpc>
                <a:spcPct val="90000"/>
              </a:lnSpc>
              <a:defRPr/>
            </a:pPr>
            <a:r>
              <a:rPr lang="nl-BE" sz="1600" dirty="0"/>
              <a:t>Mits akkoord van het centrumbestuur kan een AVP ook vervroegd worden stopgezet</a:t>
            </a:r>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290237319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86371" name="Rectangle 2"/>
          <p:cNvSpPr>
            <a:spLocks noGrp="1" noChangeArrowheads="1"/>
          </p:cNvSpPr>
          <p:nvPr>
            <p:ph type="title" idx="4294967295"/>
          </p:nvPr>
        </p:nvSpPr>
        <p:spPr/>
        <p:txBody>
          <a:bodyPr/>
          <a:lstStyle/>
          <a:p>
            <a:pPr eaLnBrk="1" hangingPunct="1"/>
            <a:r>
              <a:rPr lang="nl-BE" altLang="nl-BE" smtClean="0"/>
              <a:t>AVP</a:t>
            </a:r>
            <a:br>
              <a:rPr lang="nl-BE" altLang="nl-BE" smtClean="0"/>
            </a:br>
            <a:r>
              <a:rPr lang="nl-BE" altLang="nl-BE" sz="2000">
                <a:solidFill>
                  <a:srgbClr val="0070C0"/>
                </a:solidFill>
              </a:rPr>
              <a:t>Duur van de AVP</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Maximale duur van de AVP = 60 maanden </a:t>
            </a:r>
          </a:p>
          <a:p>
            <a:pPr lvl="1" eaLnBrk="1" hangingPunct="1">
              <a:lnSpc>
                <a:spcPct val="90000"/>
              </a:lnSpc>
              <a:defRPr/>
            </a:pPr>
            <a:r>
              <a:rPr lang="nl-BE" sz="1600" dirty="0"/>
              <a:t>Ongeacht of het gaat om een volledige afwezigheid of een deeltijdse afwezigheid</a:t>
            </a:r>
          </a:p>
          <a:p>
            <a:pPr lvl="1" eaLnBrk="1" hangingPunct="1">
              <a:lnSpc>
                <a:spcPct val="90000"/>
              </a:lnSpc>
              <a:defRPr/>
            </a:pPr>
            <a:r>
              <a:rPr lang="nl-BE" sz="1600" dirty="0"/>
              <a:t>Uitzondering: bij afkeuring zorgkrediet of LBO kan deze periode worden omgezet in een AVP. Deze omgezette periodes kunnen de 60 maanden overschrijden.</a:t>
            </a:r>
          </a:p>
          <a:p>
            <a:pPr lvl="1" eaLnBrk="1" hangingPunct="1">
              <a:lnSpc>
                <a:spcPct val="90000"/>
              </a:lnSpc>
              <a:defRPr/>
            </a:pPr>
            <a:endParaRPr lang="nl-BE" sz="2000" dirty="0"/>
          </a:p>
          <a:p>
            <a:pPr eaLnBrk="1" hangingPunct="1">
              <a:lnSpc>
                <a:spcPct val="90000"/>
              </a:lnSpc>
              <a:defRPr/>
            </a:pPr>
            <a:r>
              <a:rPr lang="nl-BE" sz="2000" dirty="0"/>
              <a:t>Er wordt steeds rekening gehouden met de opname aan AVP in </a:t>
            </a:r>
            <a:r>
              <a:rPr lang="nl-BE" sz="2000" b="1" dirty="0"/>
              <a:t>alle onderwijsniveaus</a:t>
            </a:r>
          </a:p>
          <a:p>
            <a:pPr lvl="1" eaLnBrk="1" hangingPunct="1">
              <a:lnSpc>
                <a:spcPct val="90000"/>
              </a:lnSpc>
              <a:defRPr/>
            </a:pPr>
            <a:r>
              <a:rPr lang="nl-BE" sz="1600" dirty="0"/>
              <a:t>DRP-onderwijs, basiseducatie, hoger onderwijs, universiteiten (integratiekader), inspectie</a:t>
            </a:r>
          </a:p>
          <a:p>
            <a:pPr eaLnBrk="1" hangingPunct="1">
              <a:lnSpc>
                <a:spcPct val="90000"/>
              </a:lnSpc>
              <a:defRPr/>
            </a:pPr>
            <a:endParaRPr lang="nl-BE" sz="2000" dirty="0"/>
          </a:p>
          <a:p>
            <a:pPr eaLnBrk="1" hangingPunct="1">
              <a:lnSpc>
                <a:spcPct val="90000"/>
              </a:lnSpc>
              <a:defRPr/>
            </a:pPr>
            <a:r>
              <a:rPr lang="nl-BE" sz="2000" dirty="0"/>
              <a:t>Om de maximale duurtijd te berekenen wordt er </a:t>
            </a:r>
            <a:r>
              <a:rPr lang="nl-BE" sz="2000" b="1" dirty="0"/>
              <a:t>gerekend vanaf 01/09/2017</a:t>
            </a:r>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26974694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88419" name="Rectangle 2"/>
          <p:cNvSpPr>
            <a:spLocks noGrp="1" noChangeArrowheads="1"/>
          </p:cNvSpPr>
          <p:nvPr>
            <p:ph type="title" idx="4294967295"/>
          </p:nvPr>
        </p:nvSpPr>
        <p:spPr/>
        <p:txBody>
          <a:bodyPr/>
          <a:lstStyle/>
          <a:p>
            <a:pPr eaLnBrk="1" hangingPunct="1"/>
            <a:r>
              <a:rPr lang="nl-BE" altLang="nl-BE" smtClean="0"/>
              <a:t/>
            </a:r>
            <a:br>
              <a:rPr lang="nl-BE" altLang="nl-BE" smtClean="0"/>
            </a:br>
            <a:r>
              <a:rPr lang="nl-BE" altLang="nl-BE" smtClean="0"/>
              <a:t>AVP</a:t>
            </a:r>
            <a:br>
              <a:rPr lang="nl-BE" altLang="nl-BE" smtClean="0"/>
            </a:br>
            <a:r>
              <a:rPr lang="nl-BE" altLang="nl-BE" sz="2000">
                <a:solidFill>
                  <a:srgbClr val="0070C0"/>
                </a:solidFill>
              </a:rPr>
              <a:t>Administratieve stand</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Een AVP is gelijkgesteld met non-activiteit</a:t>
            </a: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9370327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90467" name="Rectangle 2"/>
          <p:cNvSpPr>
            <a:spLocks noGrp="1" noChangeArrowheads="1"/>
          </p:cNvSpPr>
          <p:nvPr>
            <p:ph type="title" idx="4294967295"/>
          </p:nvPr>
        </p:nvSpPr>
        <p:spPr/>
        <p:txBody>
          <a:bodyPr/>
          <a:lstStyle/>
          <a:p>
            <a:pPr eaLnBrk="1" hangingPunct="1"/>
            <a:r>
              <a:rPr lang="nl-BE" altLang="nl-BE" smtClean="0"/>
              <a:t>AVP</a:t>
            </a:r>
            <a:br>
              <a:rPr lang="nl-BE" altLang="nl-BE" smtClean="0"/>
            </a:br>
            <a:r>
              <a:rPr lang="nl-BE" altLang="nl-BE" sz="2000">
                <a:solidFill>
                  <a:srgbClr val="0070C0"/>
                </a:solidFill>
              </a:rPr>
              <a:t>Salaris</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Voor het volume aan AVP ontvangt het personeelslid geen salaris</a:t>
            </a:r>
          </a:p>
          <a:p>
            <a:pPr eaLnBrk="1" hangingPunct="1">
              <a:lnSpc>
                <a:spcPct val="90000"/>
              </a:lnSpc>
              <a:defRPr/>
            </a:pPr>
            <a:endParaRPr lang="nl-BE" sz="20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59684667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92515" name="Rectangle 2"/>
          <p:cNvSpPr>
            <a:spLocks noGrp="1" noChangeArrowheads="1"/>
          </p:cNvSpPr>
          <p:nvPr>
            <p:ph type="title" idx="4294967295"/>
          </p:nvPr>
        </p:nvSpPr>
        <p:spPr/>
        <p:txBody>
          <a:bodyPr/>
          <a:lstStyle/>
          <a:p>
            <a:pPr eaLnBrk="1" hangingPunct="1"/>
            <a:r>
              <a:rPr lang="nl-BE" altLang="nl-BE" smtClean="0"/>
              <a:t>AVP</a:t>
            </a:r>
            <a:br>
              <a:rPr lang="nl-BE" altLang="nl-BE" smtClean="0"/>
            </a:br>
            <a:r>
              <a:rPr lang="nl-BE" altLang="nl-BE" sz="2000">
                <a:solidFill>
                  <a:srgbClr val="0070C0"/>
                </a:solidFill>
              </a:rPr>
              <a:t>Geldelijke anciënniteit</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Indien een personeelslid een voltijdse AVP opneemt en niet meer presteert in het onderwijs, tellen de periodes van AVP niet mee voor de geldelijke anciënniteit (= volledige non-activiteit)</a:t>
            </a:r>
          </a:p>
          <a:p>
            <a:pPr lvl="1" eaLnBrk="1" hangingPunct="1">
              <a:lnSpc>
                <a:spcPct val="90000"/>
              </a:lnSpc>
              <a:defRPr/>
            </a:pPr>
            <a:r>
              <a:rPr lang="nl-BE" sz="1600" dirty="0"/>
              <a:t>Eventueel: indien een gelijktijdige prestatie bij een andere ‘openbare dienst’, dan kan deze periode toch in aanmerking komen via de procedure van ‘</a:t>
            </a:r>
            <a:r>
              <a:rPr lang="nl-BE" sz="1600" dirty="0">
                <a:hlinkClick r:id="rId3"/>
              </a:rPr>
              <a:t>valorisatie voorgaande diensten</a:t>
            </a:r>
            <a:r>
              <a:rPr lang="nl-BE" sz="1600" dirty="0"/>
              <a:t>’</a:t>
            </a:r>
          </a:p>
          <a:p>
            <a:pPr lvl="1" eaLnBrk="1" hangingPunct="1">
              <a:lnSpc>
                <a:spcPct val="90000"/>
              </a:lnSpc>
              <a:defRPr/>
            </a:pPr>
            <a:r>
              <a:rPr lang="nl-BE" sz="1600" dirty="0"/>
              <a:t>Indien andere prestaties binnen onderwijs: anciënniteit komt sowieso in aanmerking</a:t>
            </a:r>
          </a:p>
          <a:p>
            <a:pPr lvl="2" eaLnBrk="1" hangingPunct="1">
              <a:lnSpc>
                <a:spcPct val="90000"/>
              </a:lnSpc>
              <a:defRPr/>
            </a:pPr>
            <a:r>
              <a:rPr lang="nl-BE" sz="1300" dirty="0"/>
              <a:t>1u dienstactiviteit in het onderwijs is voldoende</a:t>
            </a:r>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marL="344487" lvl="1" indent="0" eaLnBrk="1" hangingPunct="1">
              <a:lnSpc>
                <a:spcPct val="90000"/>
              </a:lnSpc>
              <a:buNone/>
              <a:defRPr/>
            </a:pPr>
            <a:endParaRPr lang="nl-BE" sz="12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399417300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94563" name="Rectangle 2"/>
          <p:cNvSpPr>
            <a:spLocks noGrp="1" noChangeArrowheads="1"/>
          </p:cNvSpPr>
          <p:nvPr>
            <p:ph type="title" idx="4294967295"/>
          </p:nvPr>
        </p:nvSpPr>
        <p:spPr/>
        <p:txBody>
          <a:bodyPr/>
          <a:lstStyle/>
          <a:p>
            <a:pPr eaLnBrk="1" hangingPunct="1"/>
            <a:r>
              <a:rPr lang="nl-BE" altLang="nl-BE" smtClean="0"/>
              <a:t>AVP</a:t>
            </a:r>
            <a:br>
              <a:rPr lang="nl-BE" altLang="nl-BE" smtClean="0"/>
            </a:br>
            <a:r>
              <a:rPr lang="nl-BE" altLang="nl-BE" sz="2000">
                <a:solidFill>
                  <a:srgbClr val="0070C0"/>
                </a:solidFill>
              </a:rPr>
              <a:t>Cumulatie</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Tijdens een AVP zijn vervangende winstgevende activiteiten toegestaan</a:t>
            </a:r>
          </a:p>
          <a:p>
            <a:pPr lvl="1" eaLnBrk="1" hangingPunct="1">
              <a:lnSpc>
                <a:spcPct val="90000"/>
              </a:lnSpc>
              <a:defRPr/>
            </a:pPr>
            <a:r>
              <a:rPr lang="nl-BE" sz="1600" dirty="0"/>
              <a:t>In het onderwijs</a:t>
            </a:r>
          </a:p>
          <a:p>
            <a:pPr lvl="1" eaLnBrk="1" hangingPunct="1">
              <a:lnSpc>
                <a:spcPct val="90000"/>
              </a:lnSpc>
              <a:defRPr/>
            </a:pPr>
            <a:r>
              <a:rPr lang="nl-BE" sz="1600" dirty="0"/>
              <a:t>Buiten het onderwijs</a:t>
            </a:r>
          </a:p>
          <a:p>
            <a:pPr lvl="1" eaLnBrk="1" hangingPunct="1">
              <a:lnSpc>
                <a:spcPct val="90000"/>
              </a:lnSpc>
              <a:defRPr/>
            </a:pPr>
            <a:endParaRPr lang="nl-BE" sz="1200" dirty="0"/>
          </a:p>
          <a:p>
            <a:pPr eaLnBrk="1" hangingPunct="1">
              <a:lnSpc>
                <a:spcPct val="90000"/>
              </a:lnSpc>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27603969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96611" name="Rectangle 2"/>
          <p:cNvSpPr>
            <a:spLocks noGrp="1" noChangeArrowheads="1"/>
          </p:cNvSpPr>
          <p:nvPr>
            <p:ph type="title" idx="4294967295"/>
          </p:nvPr>
        </p:nvSpPr>
        <p:spPr/>
        <p:txBody>
          <a:bodyPr/>
          <a:lstStyle/>
          <a:p>
            <a:pPr eaLnBrk="1" hangingPunct="1"/>
            <a:r>
              <a:rPr lang="nl-BE" altLang="nl-BE" smtClean="0"/>
              <a:t>AVP</a:t>
            </a:r>
            <a:br>
              <a:rPr lang="nl-BE" altLang="nl-BE" smtClean="0"/>
            </a:br>
            <a:r>
              <a:rPr lang="nl-BE" altLang="nl-BE" sz="2000">
                <a:solidFill>
                  <a:srgbClr val="0070C0"/>
                </a:solidFill>
              </a:rPr>
              <a:t>Aanvraagprocedure</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Personeelslid moet aanvraag indienen bij zijn centrumbestuur</a:t>
            </a:r>
          </a:p>
          <a:p>
            <a:pPr lvl="1" eaLnBrk="1" hangingPunct="1">
              <a:lnSpc>
                <a:spcPct val="90000"/>
              </a:lnSpc>
              <a:defRPr/>
            </a:pPr>
            <a:r>
              <a:rPr lang="nl-BE" sz="1600" dirty="0"/>
              <a:t>Geen termijnen/procedures vastgelegd in het BVR</a:t>
            </a:r>
          </a:p>
          <a:p>
            <a:pPr lvl="1" eaLnBrk="1" hangingPunct="1">
              <a:lnSpc>
                <a:spcPct val="90000"/>
              </a:lnSpc>
              <a:defRPr/>
            </a:pPr>
            <a:r>
              <a:rPr lang="nl-BE" sz="1600" dirty="0"/>
              <a:t>Het centrumbestuur bepaalt de termijnen/procedures</a:t>
            </a:r>
            <a:endParaRPr lang="nl-BE" sz="2000" dirty="0"/>
          </a:p>
          <a:p>
            <a:pPr marL="344487" lvl="1" indent="0" eaLnBrk="1" hangingPunct="1">
              <a:lnSpc>
                <a:spcPct val="90000"/>
              </a:lnSpc>
              <a:buNone/>
              <a:defRPr/>
            </a:pPr>
            <a:endParaRPr lang="nl-BE" sz="1200" dirty="0"/>
          </a:p>
          <a:p>
            <a:pPr eaLnBrk="1" hangingPunct="1">
              <a:lnSpc>
                <a:spcPct val="90000"/>
              </a:lnSpc>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4386779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198659" name="Rectangle 2"/>
          <p:cNvSpPr>
            <a:spLocks noGrp="1" noChangeArrowheads="1"/>
          </p:cNvSpPr>
          <p:nvPr>
            <p:ph type="title" idx="4294967295"/>
          </p:nvPr>
        </p:nvSpPr>
        <p:spPr/>
        <p:txBody>
          <a:bodyPr/>
          <a:lstStyle/>
          <a:p>
            <a:pPr eaLnBrk="1" hangingPunct="1"/>
            <a:r>
              <a:rPr lang="nl-BE" altLang="nl-BE" smtClean="0"/>
              <a:t>AVP</a:t>
            </a:r>
            <a:br>
              <a:rPr lang="nl-BE" altLang="nl-BE" smtClean="0"/>
            </a:br>
            <a:r>
              <a:rPr lang="nl-BE" altLang="nl-BE" sz="2000">
                <a:solidFill>
                  <a:srgbClr val="0070C0"/>
                </a:solidFill>
              </a:rPr>
              <a:t>Mededeling aan AHOVOKS</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Vanaf 01/09/2017 gebruik maken van de nieuwe DO-code!</a:t>
            </a:r>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eaLnBrk="1" hangingPunct="1">
              <a:lnSpc>
                <a:spcPct val="90000"/>
              </a:lnSpc>
              <a:defRPr/>
            </a:pPr>
            <a:endParaRPr lang="nl-BE" sz="2000" dirty="0"/>
          </a:p>
          <a:p>
            <a:pPr marL="344487" lvl="1" indent="0" eaLnBrk="1" hangingPunct="1">
              <a:lnSpc>
                <a:spcPct val="90000"/>
              </a:lnSpc>
              <a:buNone/>
              <a:defRPr/>
            </a:pPr>
            <a:endParaRPr lang="nl-BE" sz="1200" dirty="0"/>
          </a:p>
          <a:p>
            <a:pPr marL="0" indent="0" eaLnBrk="1" hangingPunct="1">
              <a:lnSpc>
                <a:spcPct val="90000"/>
              </a:lnSpc>
              <a:buNone/>
              <a:defRPr/>
            </a:pPr>
            <a:endParaRPr lang="nl-BE" sz="1600" dirty="0"/>
          </a:p>
          <a:p>
            <a:pPr marL="0" indent="0" eaLnBrk="1" hangingPunct="1">
              <a:lnSpc>
                <a:spcPct val="90000"/>
              </a:lnSpc>
              <a:buNone/>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graphicFrame>
        <p:nvGraphicFramePr>
          <p:cNvPr id="2" name="Tabel 1"/>
          <p:cNvGraphicFramePr>
            <a:graphicFrameLocks noGrp="1"/>
          </p:cNvGraphicFramePr>
          <p:nvPr/>
        </p:nvGraphicFramePr>
        <p:xfrm>
          <a:off x="3354389" y="2636838"/>
          <a:ext cx="5483225" cy="681038"/>
        </p:xfrm>
        <a:graphic>
          <a:graphicData uri="http://schemas.openxmlformats.org/drawingml/2006/table">
            <a:tbl>
              <a:tblPr firstRow="1" firstCol="1" bandRow="1">
                <a:tableStyleId>{5C22544A-7EE6-4342-B048-85BDC9FD1C3A}</a:tableStyleId>
              </a:tblPr>
              <a:tblGrid>
                <a:gridCol w="800746"/>
                <a:gridCol w="4682479"/>
              </a:tblGrid>
              <a:tr h="340519">
                <a:tc>
                  <a:txBody>
                    <a:bodyPr/>
                    <a:lstStyle/>
                    <a:p>
                      <a:pPr>
                        <a:spcAft>
                          <a:spcPts val="750"/>
                        </a:spcAft>
                      </a:pPr>
                      <a:r>
                        <a:rPr lang="nl-NL" sz="2000">
                          <a:effectLst/>
                        </a:rPr>
                        <a:t>Code </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1" marR="17821" marT="17824" marB="17824" anchor="ctr"/>
                </a:tc>
                <a:tc>
                  <a:txBody>
                    <a:bodyPr/>
                    <a:lstStyle/>
                    <a:p>
                      <a:pPr>
                        <a:spcAft>
                          <a:spcPts val="750"/>
                        </a:spcAft>
                      </a:pPr>
                      <a:r>
                        <a:rPr lang="nl-NL" sz="2000">
                          <a:effectLst/>
                        </a:rPr>
                        <a:t>Dienstonderbreking </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1" marR="17821" marT="17824" marB="17824" anchor="ctr"/>
                </a:tc>
              </a:tr>
              <a:tr h="340519">
                <a:tc>
                  <a:txBody>
                    <a:bodyPr/>
                    <a:lstStyle/>
                    <a:p>
                      <a:pPr>
                        <a:spcAft>
                          <a:spcPts val="750"/>
                        </a:spcAft>
                      </a:pPr>
                      <a:r>
                        <a:rPr lang="nl-NL" sz="2000">
                          <a:effectLst/>
                        </a:rPr>
                        <a:t>220</a:t>
                      </a:r>
                      <a:endParaRPr lang="nl-BE"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1" marR="17821" marT="17824" marB="17824"/>
                </a:tc>
                <a:tc>
                  <a:txBody>
                    <a:bodyPr/>
                    <a:lstStyle/>
                    <a:p>
                      <a:pPr>
                        <a:spcAft>
                          <a:spcPts val="750"/>
                        </a:spcAft>
                      </a:pPr>
                      <a:r>
                        <a:rPr lang="nl-NL" sz="2000" dirty="0">
                          <a:effectLst/>
                        </a:rPr>
                        <a:t>Afwezigheid voor verminderde prestaties </a:t>
                      </a:r>
                      <a:endParaRPr lang="nl-BE" sz="2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7821" marR="17821" marT="17824" marB="17824"/>
                </a:tc>
              </a:tr>
            </a:tbl>
          </a:graphicData>
        </a:graphic>
      </p:graphicFrame>
    </p:spTree>
    <p:extLst>
      <p:ext uri="{BB962C8B-B14F-4D97-AF65-F5344CB8AC3E}">
        <p14:creationId xmlns:p14="http://schemas.microsoft.com/office/powerpoint/2010/main" val="597696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90115" name="Rectangle 2"/>
          <p:cNvSpPr>
            <a:spLocks noGrp="1" noChangeArrowheads="1"/>
          </p:cNvSpPr>
          <p:nvPr>
            <p:ph type="title" idx="4294967295"/>
          </p:nvPr>
        </p:nvSpPr>
        <p:spPr/>
        <p:txBody>
          <a:bodyPr/>
          <a:lstStyle/>
          <a:p>
            <a:pPr eaLnBrk="1" hangingPunct="1"/>
            <a:r>
              <a:rPr lang="nl-BE" altLang="nl-BE" smtClean="0"/>
              <a:t>VTAO</a:t>
            </a:r>
            <a:br>
              <a:rPr lang="nl-BE" altLang="nl-BE" smtClean="0"/>
            </a:br>
            <a:r>
              <a:rPr lang="nl-BE" altLang="nl-BE" sz="2000">
                <a:solidFill>
                  <a:srgbClr val="0070C0"/>
                </a:solidFill>
              </a:rPr>
              <a:t>Volume van het verlof</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endParaRPr lang="nl-BE" sz="2000" dirty="0"/>
          </a:p>
          <a:p>
            <a:pPr eaLnBrk="1" hangingPunct="1">
              <a:lnSpc>
                <a:spcPct val="90000"/>
              </a:lnSpc>
              <a:defRPr/>
            </a:pPr>
            <a:r>
              <a:rPr lang="nl-BE" sz="2000" dirty="0"/>
              <a:t>Een verlof TAO kan voor</a:t>
            </a:r>
          </a:p>
          <a:p>
            <a:pPr lvl="1" eaLnBrk="1" hangingPunct="1">
              <a:lnSpc>
                <a:spcPct val="90000"/>
              </a:lnSpc>
              <a:defRPr/>
            </a:pPr>
            <a:r>
              <a:rPr lang="nl-BE" sz="1600" dirty="0"/>
              <a:t>De volledige opdracht</a:t>
            </a:r>
          </a:p>
          <a:p>
            <a:pPr lvl="1" eaLnBrk="1" hangingPunct="1">
              <a:lnSpc>
                <a:spcPct val="90000"/>
              </a:lnSpc>
              <a:defRPr/>
            </a:pPr>
            <a:r>
              <a:rPr lang="nl-BE" sz="1600" dirty="0"/>
              <a:t>Een deel van de opdracht</a:t>
            </a:r>
          </a:p>
          <a:p>
            <a:pPr eaLnBrk="1" hangingPunct="1">
              <a:lnSpc>
                <a:spcPct val="90000"/>
              </a:lnSpc>
              <a:defRPr/>
            </a:pPr>
            <a:endParaRPr lang="nl-BE" sz="2000" dirty="0"/>
          </a:p>
          <a:p>
            <a:pPr eaLnBrk="1" hangingPunct="1">
              <a:lnSpc>
                <a:spcPct val="90000"/>
              </a:lnSpc>
              <a:defRPr/>
            </a:pPr>
            <a:r>
              <a:rPr lang="nl-BE" sz="2000" dirty="0"/>
              <a:t>Indien er een VTAO wordt opgenomen naar een ander onderwijsniveau dan kan het zijn dat het personeelslid wordt aangesteld in een andere opdrachtnoemer</a:t>
            </a:r>
          </a:p>
          <a:p>
            <a:pPr lvl="1" eaLnBrk="1" hangingPunct="1">
              <a:lnSpc>
                <a:spcPct val="90000"/>
              </a:lnSpc>
              <a:defRPr/>
            </a:pPr>
            <a:r>
              <a:rPr lang="nl-BE" sz="1600" dirty="0"/>
              <a:t>In dat geval moet er gebruik gemaakt worden van de </a:t>
            </a:r>
            <a:r>
              <a:rPr lang="nl-BE" sz="1600" dirty="0">
                <a:hlinkClick r:id="rId3"/>
              </a:rPr>
              <a:t>ponderatietabel </a:t>
            </a:r>
            <a:r>
              <a:rPr lang="nl-BE" sz="1600" dirty="0"/>
              <a:t>om het volume van het verlof en de uitoefening te bepalen</a:t>
            </a:r>
          </a:p>
          <a:p>
            <a:pPr lvl="1" eaLnBrk="1" hangingPunct="1">
              <a:lnSpc>
                <a:spcPct val="90000"/>
              </a:lnSpc>
              <a:defRPr/>
            </a:pPr>
            <a:r>
              <a:rPr lang="nl-BE" sz="1600" dirty="0"/>
              <a:t>Voorbeeld</a:t>
            </a:r>
          </a:p>
          <a:p>
            <a:pPr lvl="2" eaLnBrk="1" hangingPunct="1">
              <a:lnSpc>
                <a:spcPct val="90000"/>
              </a:lnSpc>
              <a:defRPr/>
            </a:pPr>
            <a:r>
              <a:rPr lang="nl-BE" sz="1300" dirty="0"/>
              <a:t>Uitoefening van 14/20 TAO in een CVO = 7000 / 10.000</a:t>
            </a:r>
          </a:p>
          <a:p>
            <a:pPr lvl="2" eaLnBrk="1" hangingPunct="1">
              <a:lnSpc>
                <a:spcPct val="90000"/>
              </a:lnSpc>
              <a:defRPr/>
            </a:pPr>
            <a:r>
              <a:rPr lang="nl-BE" sz="1300" dirty="0"/>
              <a:t>De uitoefening TAO moet steeds minstens even groot zijn als het verlof</a:t>
            </a:r>
          </a:p>
          <a:p>
            <a:pPr lvl="2" eaLnBrk="1" hangingPunct="1">
              <a:lnSpc>
                <a:spcPct val="90000"/>
              </a:lnSpc>
              <a:defRPr/>
            </a:pPr>
            <a:r>
              <a:rPr lang="nl-BE" sz="1300" dirty="0"/>
              <a:t>Verlof moet dus kleiner of gelijk aan TAO zijn</a:t>
            </a:r>
          </a:p>
          <a:p>
            <a:pPr lvl="2" eaLnBrk="1" hangingPunct="1">
              <a:lnSpc>
                <a:spcPct val="90000"/>
              </a:lnSpc>
              <a:defRPr/>
            </a:pPr>
            <a:r>
              <a:rPr lang="nl-BE" sz="1300" dirty="0"/>
              <a:t>25/36 = 6944 / 10.000</a:t>
            </a:r>
          </a:p>
          <a:p>
            <a:pPr lvl="2" eaLnBrk="1" hangingPunct="1">
              <a:lnSpc>
                <a:spcPct val="90000"/>
              </a:lnSpc>
              <a:defRPr/>
            </a:pPr>
            <a:r>
              <a:rPr lang="nl-BE" sz="1300" dirty="0"/>
              <a:t>Om een opdracht van 14/20 TAO uit te oefenen aan een CVO moet er een verlof van 25/36 opgenomen worden in het CBE</a:t>
            </a:r>
          </a:p>
          <a:p>
            <a:pPr eaLnBrk="1" hangingPunct="1">
              <a:lnSpc>
                <a:spcPct val="90000"/>
              </a:lnSpc>
              <a:defRPr/>
            </a:pPr>
            <a:endParaRPr lang="nl-BE" sz="1600" dirty="0"/>
          </a:p>
          <a:p>
            <a:pPr lvl="1" eaLnBrk="1" hangingPunct="1">
              <a:lnSpc>
                <a:spcPct val="90000"/>
              </a:lnSpc>
              <a:defRPr/>
            </a:pPr>
            <a:endParaRPr lang="nl-BE" sz="1600" dirty="0"/>
          </a:p>
          <a:p>
            <a:pPr marL="344487" lvl="1" indent="0" eaLnBrk="1" hangingPunct="1">
              <a:lnSpc>
                <a:spcPct val="90000"/>
              </a:lnSpc>
              <a:buNone/>
              <a:defRPr/>
            </a:pPr>
            <a:endParaRPr lang="nl-BE" sz="1600" dirty="0"/>
          </a:p>
          <a:p>
            <a:pPr lvl="1" eaLnBrk="1" hangingPunct="1">
              <a:lnSpc>
                <a:spcPct val="90000"/>
              </a:lnSpc>
              <a:defRPr/>
            </a:pPr>
            <a:endParaRPr lang="nl-BE" sz="12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28441062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00707" name="Rectangle 2"/>
          <p:cNvSpPr>
            <a:spLocks noGrp="1" noChangeArrowheads="1"/>
          </p:cNvSpPr>
          <p:nvPr>
            <p:ph type="title" idx="4294967295"/>
          </p:nvPr>
        </p:nvSpPr>
        <p:spPr/>
        <p:txBody>
          <a:bodyPr/>
          <a:lstStyle/>
          <a:p>
            <a:pPr eaLnBrk="1" hangingPunct="1"/>
            <a:r>
              <a:rPr lang="nl-BE" altLang="nl-BE" smtClean="0"/>
              <a:t>AVP</a:t>
            </a:r>
            <a:br>
              <a:rPr lang="nl-BE" altLang="nl-BE" smtClean="0"/>
            </a:br>
            <a:r>
              <a:rPr lang="nl-BE" altLang="nl-BE" sz="2000">
                <a:solidFill>
                  <a:srgbClr val="0070C0"/>
                </a:solidFill>
              </a:rPr>
              <a:t>Meer info</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hlinkClick r:id="rId3"/>
              </a:rPr>
              <a:t>Besluit van de Vlaamse Regering van 26 april 1990 betreffende het verlof voor verminderde prestaties gewettigd door sociale of familiale redenen en de afwezigheid voor verminderde prestaties wegens persoonlijke aangelegenheid ten gunste van de personeelsleden van het onderwijs en de centra voor leerlingenbegeleiding</a:t>
            </a:r>
            <a:endParaRPr lang="nl-BE" sz="2000" dirty="0"/>
          </a:p>
          <a:p>
            <a:pPr eaLnBrk="1" hangingPunct="1">
              <a:lnSpc>
                <a:spcPct val="90000"/>
              </a:lnSpc>
              <a:defRPr/>
            </a:pPr>
            <a:endParaRPr lang="nl-BE" sz="2000" dirty="0"/>
          </a:p>
          <a:p>
            <a:pPr eaLnBrk="1" hangingPunct="1">
              <a:lnSpc>
                <a:spcPct val="90000"/>
              </a:lnSpc>
              <a:defRPr/>
            </a:pPr>
            <a:r>
              <a:rPr lang="nl-BE" sz="2000" dirty="0">
                <a:hlinkClick r:id="rId3"/>
              </a:rPr>
              <a:t>Besluit van de Vlaamse Regering van 30 augustus 2016 betreffende het zorgkrediet voor de personeelsleden van het onderwijs en de centra voor leerlingenbegeleiding </a:t>
            </a:r>
            <a:endParaRPr lang="nl-BE" sz="2000" dirty="0"/>
          </a:p>
          <a:p>
            <a:pPr lvl="1" eaLnBrk="1" hangingPunct="1">
              <a:lnSpc>
                <a:spcPct val="90000"/>
              </a:lnSpc>
              <a:defRPr/>
            </a:pPr>
            <a:r>
              <a:rPr lang="nl-BE" sz="1600" dirty="0"/>
              <a:t>In dit Besluit zijn de wijzigingen aan het BVR van 26/04/1990 opgenomen</a:t>
            </a:r>
          </a:p>
          <a:p>
            <a:pPr eaLnBrk="1" hangingPunct="1">
              <a:lnSpc>
                <a:spcPct val="90000"/>
              </a:lnSpc>
              <a:defRPr/>
            </a:pPr>
            <a:endParaRPr lang="nl-BE" sz="2000" dirty="0"/>
          </a:p>
          <a:p>
            <a:pPr eaLnBrk="1" hangingPunct="1">
              <a:lnSpc>
                <a:spcPct val="90000"/>
              </a:lnSpc>
              <a:defRPr/>
            </a:pPr>
            <a:r>
              <a:rPr lang="nl-BE" sz="2000" dirty="0">
                <a:hlinkClick r:id="rId4"/>
              </a:rPr>
              <a:t>Omzendbrief PERS/2017/01 betreffende Afwezigheid voor verminderde prestaties</a:t>
            </a:r>
            <a:endParaRPr lang="nl-BE" sz="2000" dirty="0"/>
          </a:p>
          <a:p>
            <a:pPr marL="344487" lvl="1" indent="0" eaLnBrk="1" hangingPunct="1">
              <a:lnSpc>
                <a:spcPct val="90000"/>
              </a:lnSpc>
              <a:buNone/>
              <a:defRPr/>
            </a:pPr>
            <a:endParaRPr lang="nl-BE" sz="1200" dirty="0"/>
          </a:p>
          <a:p>
            <a:pPr eaLnBrk="1" hangingPunct="1">
              <a:lnSpc>
                <a:spcPct val="90000"/>
              </a:lnSpc>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pic>
        <p:nvPicPr>
          <p:cNvPr id="200709" name="Afbeelding 1"/>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81201" y="4970464"/>
            <a:ext cx="3905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10" name="Afbeelding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82789" y="3433764"/>
            <a:ext cx="390525"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0711" name="Afbeelding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981201" y="1700214"/>
            <a:ext cx="3905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601470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02755" name="Rectangle 2"/>
          <p:cNvSpPr>
            <a:spLocks noGrp="1" noChangeArrowheads="1"/>
          </p:cNvSpPr>
          <p:nvPr>
            <p:ph type="title" idx="4294967295"/>
          </p:nvPr>
        </p:nvSpPr>
        <p:spPr/>
        <p:txBody>
          <a:bodyPr/>
          <a:lstStyle/>
          <a:p>
            <a:pPr eaLnBrk="1" hangingPunct="1"/>
            <a:r>
              <a:rPr lang="nl-NL" altLang="nl-BE" smtClean="0"/>
              <a:t> </a:t>
            </a:r>
          </a:p>
        </p:txBody>
      </p:sp>
      <p:sp>
        <p:nvSpPr>
          <p:cNvPr id="202756" name="Rectangle 3"/>
          <p:cNvSpPr>
            <a:spLocks noGrp="1" noChangeArrowheads="1"/>
          </p:cNvSpPr>
          <p:nvPr>
            <p:ph type="body" idx="4294967295"/>
          </p:nvPr>
        </p:nvSpPr>
        <p:spPr>
          <a:xfrm>
            <a:off x="2011363" y="981076"/>
            <a:ext cx="8229600" cy="5616575"/>
          </a:xfrm>
        </p:spPr>
        <p:txBody>
          <a:bodyPr/>
          <a:lstStyle/>
          <a:p>
            <a:pPr eaLnBrk="1" hangingPunct="1">
              <a:lnSpc>
                <a:spcPct val="90000"/>
              </a:lnSpc>
              <a:buFont typeface="Wingdings" panose="05000000000000000000" pitchFamily="2" charset="2"/>
              <a:buNone/>
            </a:pPr>
            <a:endParaRPr lang="nl-BE" altLang="nl-BE" sz="1200"/>
          </a:p>
          <a:p>
            <a:pPr eaLnBrk="1" hangingPunct="1">
              <a:lnSpc>
                <a:spcPct val="90000"/>
              </a:lnSpc>
              <a:buFont typeface="Wingdings" panose="05000000000000000000" pitchFamily="2" charset="2"/>
              <a:buNone/>
            </a:pPr>
            <a:endParaRPr lang="nl-BE" altLang="nl-BE" sz="1200"/>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r>
              <a:rPr lang="nl-BE" altLang="nl-BE" sz="5400" b="1">
                <a:solidFill>
                  <a:srgbClr val="0070C0"/>
                </a:solidFill>
              </a:rPr>
              <a:t>Samenvattend</a:t>
            </a:r>
          </a:p>
          <a:p>
            <a:pPr algn="ctr" eaLnBrk="1" hangingPunct="1">
              <a:lnSpc>
                <a:spcPct val="90000"/>
              </a:lnSpc>
              <a:buFont typeface="Wingdings" panose="05000000000000000000" pitchFamily="2" charset="2"/>
              <a:buNone/>
            </a:pPr>
            <a:r>
              <a:rPr lang="nl-BE" altLang="nl-BE" sz="5400" b="1">
                <a:solidFill>
                  <a:srgbClr val="0070C0"/>
                </a:solidFill>
              </a:rPr>
              <a:t>VVP - AVP</a:t>
            </a:r>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endParaRPr lang="nl-BE" altLang="nl-BE" sz="1800" b="1" i="1">
              <a:solidFill>
                <a:srgbClr val="0070C0"/>
              </a:solidFill>
            </a:endParaRPr>
          </a:p>
        </p:txBody>
      </p:sp>
    </p:spTree>
    <p:extLst>
      <p:ext uri="{BB962C8B-B14F-4D97-AF65-F5344CB8AC3E}">
        <p14:creationId xmlns:p14="http://schemas.microsoft.com/office/powerpoint/2010/main" val="57067825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04803" name="Rectangle 2"/>
          <p:cNvSpPr>
            <a:spLocks noGrp="1" noChangeArrowheads="1"/>
          </p:cNvSpPr>
          <p:nvPr>
            <p:ph type="title" idx="4294967295"/>
          </p:nvPr>
        </p:nvSpPr>
        <p:spPr/>
        <p:txBody>
          <a:bodyPr/>
          <a:lstStyle/>
          <a:p>
            <a:pPr eaLnBrk="1" hangingPunct="1"/>
            <a:r>
              <a:rPr lang="nl-BE" altLang="nl-BE" smtClean="0"/>
              <a:t>Samenvattend</a:t>
            </a:r>
            <a:br>
              <a:rPr lang="nl-BE" altLang="nl-BE" smtClean="0"/>
            </a:br>
            <a:r>
              <a:rPr lang="nl-BE" altLang="nl-BE" sz="2000">
                <a:solidFill>
                  <a:srgbClr val="0070C0"/>
                </a:solidFill>
              </a:rPr>
              <a:t>VVP - AVP</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marL="344487" lvl="1" indent="0" eaLnBrk="1" hangingPunct="1">
              <a:lnSpc>
                <a:spcPct val="90000"/>
              </a:lnSpc>
              <a:buNone/>
              <a:defRPr/>
            </a:pPr>
            <a:endParaRPr lang="nl-BE" sz="1200" dirty="0"/>
          </a:p>
          <a:p>
            <a:pPr eaLnBrk="1" hangingPunct="1">
              <a:lnSpc>
                <a:spcPct val="90000"/>
              </a:lnSpc>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graphicFrame>
        <p:nvGraphicFramePr>
          <p:cNvPr id="2" name="Tabel 1"/>
          <p:cNvGraphicFramePr>
            <a:graphicFrameLocks noGrp="1"/>
          </p:cNvGraphicFramePr>
          <p:nvPr/>
        </p:nvGraphicFramePr>
        <p:xfrm>
          <a:off x="2146301" y="1484313"/>
          <a:ext cx="7910513" cy="3154362"/>
        </p:xfrm>
        <a:graphic>
          <a:graphicData uri="http://schemas.openxmlformats.org/drawingml/2006/table">
            <a:tbl>
              <a:tblPr firstRow="1" bandRow="1">
                <a:tableStyleId>{5C22544A-7EE6-4342-B048-85BDC9FD1C3A}</a:tableStyleId>
              </a:tblPr>
              <a:tblGrid>
                <a:gridCol w="1357476"/>
                <a:gridCol w="6553037"/>
              </a:tblGrid>
              <a:tr h="822992">
                <a:tc>
                  <a:txBody>
                    <a:bodyPr/>
                    <a:lstStyle/>
                    <a:p>
                      <a:endParaRPr lang="nl-BE" sz="1800" dirty="0"/>
                    </a:p>
                  </a:txBody>
                  <a:tcPr marT="45722" marB="45722"/>
                </a:tc>
                <a:tc>
                  <a:txBody>
                    <a:bodyPr/>
                    <a:lstStyle/>
                    <a:p>
                      <a:pPr algn="ctr"/>
                      <a:r>
                        <a:rPr lang="nl-BE" sz="2400" dirty="0" smtClean="0"/>
                        <a:t>Vanaf 01/09/2017</a:t>
                      </a:r>
                      <a:endParaRPr lang="nl-BE" sz="2400" dirty="0"/>
                    </a:p>
                  </a:txBody>
                  <a:tcPr marT="45722" marB="45722"/>
                </a:tc>
              </a:tr>
              <a:tr h="1323218">
                <a:tc>
                  <a:txBody>
                    <a:bodyPr/>
                    <a:lstStyle/>
                    <a:p>
                      <a:pPr algn="ctr"/>
                      <a:r>
                        <a:rPr lang="nl-BE" sz="1800" b="1" dirty="0" smtClean="0"/>
                        <a:t>VVP</a:t>
                      </a:r>
                      <a:endParaRPr lang="nl-BE" sz="1800" b="1" dirty="0"/>
                    </a:p>
                  </a:txBody>
                  <a:tcPr marT="45722" marB="45722"/>
                </a:tc>
                <a:tc>
                  <a:txBody>
                    <a:bodyPr/>
                    <a:lstStyle/>
                    <a:p>
                      <a:pPr marL="285750" indent="-285750">
                        <a:buFont typeface="Arial" panose="020B0604020202020204" pitchFamily="34" charset="0"/>
                        <a:buChar char="•"/>
                      </a:pPr>
                      <a:r>
                        <a:rPr lang="nl-BE" sz="1800" dirty="0" smtClean="0"/>
                        <a:t>2 stelsels</a:t>
                      </a:r>
                    </a:p>
                    <a:p>
                      <a:pPr marL="285750" indent="-285750">
                        <a:buFont typeface="Arial" panose="020B0604020202020204" pitchFamily="34" charset="0"/>
                        <a:buChar char="•"/>
                      </a:pPr>
                      <a:r>
                        <a:rPr lang="nl-BE" sz="1800" dirty="0" smtClean="0"/>
                        <a:t>Maximumduur = 2 jaar (voltijds), 10 jaar</a:t>
                      </a:r>
                      <a:r>
                        <a:rPr lang="nl-BE" sz="1800" baseline="0" dirty="0" smtClean="0"/>
                        <a:t> (deeltijds) en onbeperkt vanaf 55 jaar</a:t>
                      </a:r>
                      <a:endParaRPr lang="nl-BE" sz="1800" dirty="0"/>
                    </a:p>
                  </a:txBody>
                  <a:tcPr marT="45722" marB="45722"/>
                </a:tc>
              </a:tr>
              <a:tr h="1008152">
                <a:tc>
                  <a:txBody>
                    <a:bodyPr/>
                    <a:lstStyle/>
                    <a:p>
                      <a:pPr algn="ctr"/>
                      <a:r>
                        <a:rPr lang="nl-BE" sz="1800" b="1" dirty="0" smtClean="0"/>
                        <a:t>AVP</a:t>
                      </a:r>
                      <a:endParaRPr lang="nl-BE" sz="1800" b="1" dirty="0"/>
                    </a:p>
                  </a:txBody>
                  <a:tcPr marT="45722" marB="45722"/>
                </a:tc>
                <a:tc>
                  <a:txBody>
                    <a:bodyPr/>
                    <a:lstStyle/>
                    <a:p>
                      <a:pPr marL="285750" indent="-285750">
                        <a:buFont typeface="Arial" panose="020B0604020202020204" pitchFamily="34" charset="0"/>
                        <a:buChar char="•"/>
                      </a:pPr>
                      <a:r>
                        <a:rPr lang="nl-BE" sz="1800" dirty="0" smtClean="0"/>
                        <a:t>1 stelsel</a:t>
                      </a:r>
                    </a:p>
                    <a:p>
                      <a:pPr marL="285750" indent="-285750">
                        <a:buFont typeface="Arial" panose="020B0604020202020204" pitchFamily="34" charset="0"/>
                        <a:buChar char="•"/>
                      </a:pPr>
                      <a:r>
                        <a:rPr lang="nl-BE" sz="1800" dirty="0" smtClean="0"/>
                        <a:t>Maximum duur = 5 jaar</a:t>
                      </a:r>
                      <a:endParaRPr lang="nl-BE" sz="1800" dirty="0"/>
                    </a:p>
                  </a:txBody>
                  <a:tcPr marT="45722" marB="45722"/>
                </a:tc>
              </a:tr>
            </a:tbl>
          </a:graphicData>
        </a:graphic>
      </p:graphicFrame>
    </p:spTree>
    <p:extLst>
      <p:ext uri="{BB962C8B-B14F-4D97-AF65-F5344CB8AC3E}">
        <p14:creationId xmlns:p14="http://schemas.microsoft.com/office/powerpoint/2010/main" val="90688284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06851" name="Rectangle 2"/>
          <p:cNvSpPr>
            <a:spLocks noGrp="1" noChangeArrowheads="1"/>
          </p:cNvSpPr>
          <p:nvPr>
            <p:ph type="title" idx="4294967295"/>
          </p:nvPr>
        </p:nvSpPr>
        <p:spPr/>
        <p:txBody>
          <a:bodyPr/>
          <a:lstStyle/>
          <a:p>
            <a:pPr eaLnBrk="1" hangingPunct="1"/>
            <a:r>
              <a:rPr lang="nl-NL" altLang="nl-BE" smtClean="0"/>
              <a:t> </a:t>
            </a:r>
          </a:p>
        </p:txBody>
      </p:sp>
      <p:sp>
        <p:nvSpPr>
          <p:cNvPr id="206852" name="Rectangle 3"/>
          <p:cNvSpPr>
            <a:spLocks noGrp="1" noChangeArrowheads="1"/>
          </p:cNvSpPr>
          <p:nvPr>
            <p:ph type="body" idx="4294967295"/>
          </p:nvPr>
        </p:nvSpPr>
        <p:spPr>
          <a:xfrm>
            <a:off x="2011363" y="981076"/>
            <a:ext cx="8229600" cy="5616575"/>
          </a:xfrm>
        </p:spPr>
        <p:txBody>
          <a:bodyPr/>
          <a:lstStyle/>
          <a:p>
            <a:pPr eaLnBrk="1" hangingPunct="1">
              <a:lnSpc>
                <a:spcPct val="90000"/>
              </a:lnSpc>
              <a:buFont typeface="Wingdings" panose="05000000000000000000" pitchFamily="2" charset="2"/>
              <a:buNone/>
            </a:pPr>
            <a:endParaRPr lang="nl-BE" altLang="nl-BE" sz="1200"/>
          </a:p>
          <a:p>
            <a:pPr eaLnBrk="1" hangingPunct="1">
              <a:lnSpc>
                <a:spcPct val="90000"/>
              </a:lnSpc>
              <a:buFont typeface="Wingdings" panose="05000000000000000000" pitchFamily="2" charset="2"/>
              <a:buNone/>
            </a:pPr>
            <a:endParaRPr lang="nl-BE" altLang="nl-BE" sz="1200"/>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r>
              <a:rPr lang="nl-BE" altLang="nl-BE" sz="5400" b="1">
                <a:solidFill>
                  <a:srgbClr val="0070C0"/>
                </a:solidFill>
              </a:rPr>
              <a:t>Loopbaanonderbreking en zorgkrediet</a:t>
            </a:r>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endParaRPr lang="nl-BE" altLang="nl-BE" sz="1800" b="1" i="1">
              <a:solidFill>
                <a:srgbClr val="0070C0"/>
              </a:solidFill>
            </a:endParaRPr>
          </a:p>
        </p:txBody>
      </p:sp>
    </p:spTree>
    <p:extLst>
      <p:ext uri="{BB962C8B-B14F-4D97-AF65-F5344CB8AC3E}">
        <p14:creationId xmlns:p14="http://schemas.microsoft.com/office/powerpoint/2010/main" val="82363799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08899" name="Rectangle 2"/>
          <p:cNvSpPr>
            <a:spLocks noGrp="1" noChangeArrowheads="1"/>
          </p:cNvSpPr>
          <p:nvPr>
            <p:ph type="title" idx="4294967295"/>
          </p:nvPr>
        </p:nvSpPr>
        <p:spPr/>
        <p:txBody>
          <a:bodyPr/>
          <a:lstStyle/>
          <a:p>
            <a:pPr eaLnBrk="1" hangingPunct="1"/>
            <a:r>
              <a:rPr lang="nl-BE" altLang="nl-BE" smtClean="0"/>
              <a:t>Vroegere situatie</a:t>
            </a:r>
            <a:br>
              <a:rPr lang="nl-BE" altLang="nl-BE" smtClean="0"/>
            </a:br>
            <a:r>
              <a:rPr lang="nl-BE" altLang="nl-BE" sz="2000">
                <a:solidFill>
                  <a:srgbClr val="0070C0"/>
                </a:solidFill>
              </a:rPr>
              <a:t>Situatie CBE van 01/09/2008 tot 31/08/2012</a:t>
            </a:r>
            <a:endParaRPr lang="nl-NL" altLang="nl-BE" smtClean="0">
              <a:solidFill>
                <a:srgbClr val="0070C0"/>
              </a:solidFill>
            </a:endParaRPr>
          </a:p>
        </p:txBody>
      </p:sp>
      <p:sp>
        <p:nvSpPr>
          <p:cNvPr id="208900" name="Rectangle 3"/>
          <p:cNvSpPr>
            <a:spLocks noGrp="1" noChangeArrowheads="1"/>
          </p:cNvSpPr>
          <p:nvPr>
            <p:ph type="body" idx="4294967295"/>
          </p:nvPr>
        </p:nvSpPr>
        <p:spPr/>
        <p:txBody>
          <a:bodyPr/>
          <a:lstStyle/>
          <a:p>
            <a:pPr eaLnBrk="1" hangingPunct="1">
              <a:lnSpc>
                <a:spcPct val="90000"/>
              </a:lnSpc>
            </a:pPr>
            <a:endParaRPr lang="nl-BE" altLang="nl-BE" sz="2000"/>
          </a:p>
          <a:p>
            <a:pPr eaLnBrk="1" hangingPunct="1">
              <a:lnSpc>
                <a:spcPct val="90000"/>
              </a:lnSpc>
            </a:pPr>
            <a:r>
              <a:rPr lang="nl-BE" altLang="nl-BE" sz="2000"/>
              <a:t>De personeelsleden uit de CBE hadden recht op een eigen ‘Verlof voor onderbreking of vermindering van de arbeidsprestaties’ </a:t>
            </a:r>
          </a:p>
          <a:p>
            <a:pPr eaLnBrk="1" hangingPunct="1">
              <a:lnSpc>
                <a:spcPct val="90000"/>
              </a:lnSpc>
            </a:pPr>
            <a:r>
              <a:rPr lang="nl-BE" altLang="nl-BE" sz="2000"/>
              <a:t>Op basis van </a:t>
            </a:r>
            <a:r>
              <a:rPr lang="nl-BE" altLang="nl-BE" sz="2000">
                <a:hlinkClick r:id="rId3"/>
              </a:rPr>
              <a:t>BVR van 3 juli 2009</a:t>
            </a:r>
            <a:endParaRPr lang="nl-BE" altLang="nl-BE" sz="2000"/>
          </a:p>
          <a:p>
            <a:pPr eaLnBrk="1" hangingPunct="1">
              <a:lnSpc>
                <a:spcPct val="90000"/>
              </a:lnSpc>
            </a:pPr>
            <a:r>
              <a:rPr lang="nl-BE" altLang="nl-BE" sz="2000"/>
              <a:t>Met onderbrekingsuitkering (betaald via AHOVOKS)</a:t>
            </a:r>
          </a:p>
          <a:p>
            <a:pPr eaLnBrk="1" hangingPunct="1">
              <a:lnSpc>
                <a:spcPct val="90000"/>
              </a:lnSpc>
            </a:pPr>
            <a:endParaRPr lang="nl-BE" altLang="nl-BE" sz="2000"/>
          </a:p>
          <a:p>
            <a:pPr eaLnBrk="1" hangingPunct="1">
              <a:lnSpc>
                <a:spcPct val="90000"/>
              </a:lnSpc>
            </a:pPr>
            <a:r>
              <a:rPr lang="nl-BE" altLang="nl-BE" sz="2000"/>
              <a:t>Volledig afgeschaft op 31/08/2012, ook alle lopende dossiers (50+) zijn intussen afgelopen</a:t>
            </a:r>
          </a:p>
          <a:p>
            <a:pPr eaLnBrk="1" hangingPunct="1">
              <a:lnSpc>
                <a:spcPct val="90000"/>
              </a:lnSpc>
            </a:pPr>
            <a:endParaRPr lang="nl-BE" altLang="nl-BE" sz="1700"/>
          </a:p>
        </p:txBody>
      </p:sp>
    </p:spTree>
    <p:extLst>
      <p:ext uri="{BB962C8B-B14F-4D97-AF65-F5344CB8AC3E}">
        <p14:creationId xmlns:p14="http://schemas.microsoft.com/office/powerpoint/2010/main" val="213623282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10947" name="Rectangle 2"/>
          <p:cNvSpPr>
            <a:spLocks noGrp="1" noChangeArrowheads="1"/>
          </p:cNvSpPr>
          <p:nvPr>
            <p:ph type="title" idx="4294967295"/>
          </p:nvPr>
        </p:nvSpPr>
        <p:spPr/>
        <p:txBody>
          <a:bodyPr/>
          <a:lstStyle/>
          <a:p>
            <a:pPr eaLnBrk="1" hangingPunct="1"/>
            <a:r>
              <a:rPr lang="nl-BE" altLang="nl-BE" smtClean="0"/>
              <a:t>Vroegere situatie</a:t>
            </a:r>
            <a:br>
              <a:rPr lang="nl-BE" altLang="nl-BE" smtClean="0"/>
            </a:br>
            <a:r>
              <a:rPr lang="nl-BE" altLang="nl-BE" sz="2000">
                <a:solidFill>
                  <a:srgbClr val="0070C0"/>
                </a:solidFill>
              </a:rPr>
              <a:t>Situatie CBE van 01/09/2012 tot 01/09/2016</a:t>
            </a:r>
            <a:endParaRPr lang="nl-NL" altLang="nl-BE" smtClean="0">
              <a:solidFill>
                <a:srgbClr val="0070C0"/>
              </a:solidFill>
            </a:endParaRPr>
          </a:p>
        </p:txBody>
      </p:sp>
      <p:sp>
        <p:nvSpPr>
          <p:cNvPr id="210948" name="Rectangle 3"/>
          <p:cNvSpPr>
            <a:spLocks noGrp="1" noChangeArrowheads="1"/>
          </p:cNvSpPr>
          <p:nvPr>
            <p:ph type="body" idx="4294967295"/>
          </p:nvPr>
        </p:nvSpPr>
        <p:spPr/>
        <p:txBody>
          <a:bodyPr/>
          <a:lstStyle/>
          <a:p>
            <a:pPr eaLnBrk="1" hangingPunct="1">
              <a:lnSpc>
                <a:spcPct val="90000"/>
              </a:lnSpc>
            </a:pPr>
            <a:endParaRPr lang="nl-BE" altLang="nl-BE" sz="2000"/>
          </a:p>
          <a:p>
            <a:pPr eaLnBrk="1" hangingPunct="1">
              <a:lnSpc>
                <a:spcPct val="90000"/>
              </a:lnSpc>
            </a:pPr>
            <a:r>
              <a:rPr lang="nl-BE" altLang="nl-BE" sz="2000"/>
              <a:t>Vroegere ‘Verlof voor onderbreking of vermindering van de arbeidsprestaties’ verdween</a:t>
            </a:r>
          </a:p>
          <a:p>
            <a:pPr eaLnBrk="1" hangingPunct="1">
              <a:lnSpc>
                <a:spcPct val="90000"/>
              </a:lnSpc>
            </a:pPr>
            <a:endParaRPr lang="nl-BE" altLang="nl-BE" sz="2000"/>
          </a:p>
          <a:p>
            <a:pPr eaLnBrk="1" hangingPunct="1">
              <a:lnSpc>
                <a:spcPct val="90000"/>
              </a:lnSpc>
            </a:pPr>
            <a:r>
              <a:rPr lang="nl-BE" altLang="nl-BE" sz="2000"/>
              <a:t>Ouderschapsverlof en medische bijstand </a:t>
            </a:r>
            <a:r>
              <a:rPr lang="nl-BE" altLang="nl-BE" sz="2000">
                <a:sym typeface="Wingdings" panose="05000000000000000000" pitchFamily="2" charset="2"/>
              </a:rPr>
              <a:t> </a:t>
            </a:r>
            <a:r>
              <a:rPr lang="nl-BE" altLang="nl-BE" sz="2000">
                <a:sym typeface="Wingdings" panose="05000000000000000000" pitchFamily="2" charset="2"/>
                <a:hlinkClick r:id="rId3"/>
              </a:rPr>
              <a:t>BVR van 09/09/2011 </a:t>
            </a:r>
            <a:r>
              <a:rPr lang="nl-BE" altLang="nl-BE" sz="2000">
                <a:sym typeface="Wingdings" panose="05000000000000000000" pitchFamily="2" charset="2"/>
              </a:rPr>
              <a:t>(= onderwijs-regeling)</a:t>
            </a:r>
          </a:p>
          <a:p>
            <a:pPr eaLnBrk="1" hangingPunct="1">
              <a:lnSpc>
                <a:spcPct val="90000"/>
              </a:lnSpc>
            </a:pPr>
            <a:endParaRPr lang="nl-BE" altLang="nl-BE" sz="2000">
              <a:sym typeface="Wingdings" panose="05000000000000000000" pitchFamily="2" charset="2"/>
            </a:endParaRPr>
          </a:p>
          <a:p>
            <a:pPr eaLnBrk="1" hangingPunct="1">
              <a:lnSpc>
                <a:spcPct val="90000"/>
              </a:lnSpc>
            </a:pPr>
            <a:r>
              <a:rPr lang="nl-BE" altLang="nl-BE" sz="2000">
                <a:sym typeface="Wingdings" panose="05000000000000000000" pitchFamily="2" charset="2"/>
              </a:rPr>
              <a:t>Gewone loopbaanonderbreking, loopbaanonderbreking 55+ en palliatief verlof  </a:t>
            </a:r>
            <a:r>
              <a:rPr lang="nl-BE" altLang="nl-BE" sz="2000">
                <a:sym typeface="Wingdings" panose="05000000000000000000" pitchFamily="2" charset="2"/>
                <a:hlinkClick r:id="rId4"/>
              </a:rPr>
              <a:t>KB van 02/01/1991</a:t>
            </a:r>
            <a:endParaRPr lang="nl-BE" altLang="nl-BE" sz="2000">
              <a:sym typeface="Wingdings" panose="05000000000000000000" pitchFamily="2" charset="2"/>
            </a:endParaRPr>
          </a:p>
          <a:p>
            <a:pPr eaLnBrk="1" hangingPunct="1">
              <a:lnSpc>
                <a:spcPct val="90000"/>
              </a:lnSpc>
            </a:pPr>
            <a:endParaRPr lang="nl-BE" altLang="nl-BE" sz="2000">
              <a:sym typeface="Wingdings" panose="05000000000000000000" pitchFamily="2" charset="2"/>
            </a:endParaRPr>
          </a:p>
          <a:p>
            <a:pPr eaLnBrk="1" hangingPunct="1">
              <a:lnSpc>
                <a:spcPct val="90000"/>
              </a:lnSpc>
            </a:pPr>
            <a:r>
              <a:rPr lang="nl-BE" altLang="nl-BE" sz="2000">
                <a:sym typeface="Wingdings" panose="05000000000000000000" pitchFamily="2" charset="2"/>
              </a:rPr>
              <a:t>Was enkel voor CODO-personeelsleden</a:t>
            </a:r>
            <a:endParaRPr lang="nl-BE" altLang="nl-BE" sz="2000"/>
          </a:p>
        </p:txBody>
      </p:sp>
    </p:spTree>
    <p:extLst>
      <p:ext uri="{BB962C8B-B14F-4D97-AF65-F5344CB8AC3E}">
        <p14:creationId xmlns:p14="http://schemas.microsoft.com/office/powerpoint/2010/main" val="330793895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12995" name="Rectangle 2"/>
          <p:cNvSpPr>
            <a:spLocks noGrp="1" noChangeArrowheads="1"/>
          </p:cNvSpPr>
          <p:nvPr>
            <p:ph type="title" idx="4294967295"/>
          </p:nvPr>
        </p:nvSpPr>
        <p:spPr/>
        <p:txBody>
          <a:bodyPr/>
          <a:lstStyle/>
          <a:p>
            <a:pPr eaLnBrk="1" hangingPunct="1"/>
            <a:r>
              <a:rPr lang="nl-BE" altLang="nl-BE" smtClean="0"/>
              <a:t>Vroegere situatie</a:t>
            </a:r>
            <a:br>
              <a:rPr lang="nl-BE" altLang="nl-BE" smtClean="0"/>
            </a:br>
            <a:r>
              <a:rPr lang="nl-BE" altLang="nl-BE" sz="2000">
                <a:solidFill>
                  <a:srgbClr val="0070C0"/>
                </a:solidFill>
              </a:rPr>
              <a:t>Types van loopbaanonderbreking tot en met 01/09/2016</a:t>
            </a:r>
            <a:endParaRPr lang="nl-NL" altLang="nl-BE" smtClean="0">
              <a:solidFill>
                <a:srgbClr val="0070C0"/>
              </a:solidFill>
            </a:endParaRPr>
          </a:p>
        </p:txBody>
      </p:sp>
      <p:sp>
        <p:nvSpPr>
          <p:cNvPr id="137220" name="Rectangle 3"/>
          <p:cNvSpPr>
            <a:spLocks noGrp="1" noChangeArrowheads="1"/>
          </p:cNvSpPr>
          <p:nvPr>
            <p:ph type="body" idx="4294967295"/>
          </p:nvPr>
        </p:nvSpPr>
        <p:spPr/>
        <p:txBody>
          <a:bodyPr/>
          <a:lstStyle/>
          <a:p>
            <a:pPr marL="0" indent="0" eaLnBrk="1" hangingPunct="1">
              <a:lnSpc>
                <a:spcPct val="90000"/>
              </a:lnSpc>
              <a:buNone/>
              <a:defRPr/>
            </a:pPr>
            <a:endParaRPr lang="nl-BE" altLang="nl-BE" sz="2000" dirty="0"/>
          </a:p>
          <a:p>
            <a:pPr eaLnBrk="1" hangingPunct="1">
              <a:lnSpc>
                <a:spcPct val="90000"/>
              </a:lnSpc>
              <a:defRPr/>
            </a:pPr>
            <a:r>
              <a:rPr lang="nl-BE" altLang="nl-BE" sz="2000" dirty="0"/>
              <a:t>Algemene stelsels vóór 02/09/2016</a:t>
            </a:r>
          </a:p>
          <a:p>
            <a:pPr eaLnBrk="1" hangingPunct="1">
              <a:lnSpc>
                <a:spcPct val="90000"/>
              </a:lnSpc>
              <a:defRPr/>
            </a:pPr>
            <a:endParaRPr lang="nl-BE" altLang="nl-BE" sz="2000" dirty="0"/>
          </a:p>
          <a:p>
            <a:pPr lvl="1" eaLnBrk="1" hangingPunct="1">
              <a:lnSpc>
                <a:spcPct val="90000"/>
              </a:lnSpc>
              <a:defRPr/>
            </a:pPr>
            <a:r>
              <a:rPr lang="nl-BE" altLang="nl-BE" sz="1600" dirty="0"/>
              <a:t>Gewone loopbaanonderbreking (voltijds, halftijds, 1/5</a:t>
            </a:r>
            <a:r>
              <a:rPr lang="nl-BE" altLang="nl-BE" sz="1600" baseline="30000" dirty="0"/>
              <a:t>e</a:t>
            </a:r>
            <a:r>
              <a:rPr lang="nl-BE" altLang="nl-BE" sz="1600" dirty="0"/>
              <a:t>)</a:t>
            </a:r>
          </a:p>
          <a:p>
            <a:pPr lvl="2" eaLnBrk="1" hangingPunct="1">
              <a:lnSpc>
                <a:spcPct val="90000"/>
              </a:lnSpc>
              <a:defRPr/>
            </a:pPr>
            <a:r>
              <a:rPr lang="nl-BE" altLang="nl-BE" sz="1300" dirty="0"/>
              <a:t>Gewone loopbaanonderbreking voor het volgen van een beroepsopleiding (voltijds, halftijds, 1/5</a:t>
            </a:r>
            <a:r>
              <a:rPr lang="nl-BE" altLang="nl-BE" sz="1300" baseline="30000" dirty="0"/>
              <a:t>e</a:t>
            </a:r>
            <a:r>
              <a:rPr lang="nl-BE" altLang="nl-BE" sz="1300" dirty="0"/>
              <a:t>)</a:t>
            </a:r>
          </a:p>
          <a:p>
            <a:pPr lvl="1" eaLnBrk="1" hangingPunct="1">
              <a:lnSpc>
                <a:spcPct val="90000"/>
              </a:lnSpc>
              <a:defRPr/>
            </a:pPr>
            <a:r>
              <a:rPr lang="nl-BE" altLang="nl-BE" sz="1600" dirty="0"/>
              <a:t>Onbeperkte gedeeltelijke loopbaanonderbreking vanaf de leeftijd van 55 jaar (halftijds, 1/5</a:t>
            </a:r>
            <a:r>
              <a:rPr lang="nl-BE" altLang="nl-BE" sz="1600" baseline="30000" dirty="0"/>
              <a:t>e</a:t>
            </a:r>
            <a:r>
              <a:rPr lang="nl-BE" altLang="nl-BE" sz="1600" dirty="0"/>
              <a:t>)</a:t>
            </a:r>
          </a:p>
          <a:p>
            <a:pPr eaLnBrk="1" hangingPunct="1">
              <a:lnSpc>
                <a:spcPct val="90000"/>
              </a:lnSpc>
              <a:defRPr/>
            </a:pPr>
            <a:endParaRPr lang="nl-BE" altLang="nl-BE" sz="2000" dirty="0"/>
          </a:p>
          <a:p>
            <a:pPr eaLnBrk="1" hangingPunct="1">
              <a:lnSpc>
                <a:spcPct val="90000"/>
              </a:lnSpc>
              <a:defRPr/>
            </a:pPr>
            <a:r>
              <a:rPr lang="nl-BE" altLang="nl-BE" sz="2000" dirty="0"/>
              <a:t>Specifieke stelsels vóór 02/09/2016</a:t>
            </a:r>
          </a:p>
          <a:p>
            <a:pPr eaLnBrk="1" hangingPunct="1">
              <a:lnSpc>
                <a:spcPct val="90000"/>
              </a:lnSpc>
              <a:defRPr/>
            </a:pPr>
            <a:endParaRPr lang="nl-BE" altLang="nl-BE" sz="2000" dirty="0"/>
          </a:p>
          <a:p>
            <a:pPr lvl="1" eaLnBrk="1" hangingPunct="1">
              <a:lnSpc>
                <a:spcPct val="90000"/>
              </a:lnSpc>
              <a:defRPr/>
            </a:pPr>
            <a:r>
              <a:rPr lang="nl-BE" altLang="nl-BE" sz="1600" dirty="0"/>
              <a:t>Loopbaanonderbreking voor ouderschapsverlof (voltijds, halftijds, 1/5</a:t>
            </a:r>
            <a:r>
              <a:rPr lang="nl-BE" altLang="nl-BE" sz="1600" baseline="30000" dirty="0"/>
              <a:t>e</a:t>
            </a:r>
            <a:r>
              <a:rPr lang="nl-BE" altLang="nl-BE" sz="1600" dirty="0"/>
              <a:t>)</a:t>
            </a:r>
          </a:p>
          <a:p>
            <a:pPr lvl="1" eaLnBrk="1" hangingPunct="1">
              <a:lnSpc>
                <a:spcPct val="90000"/>
              </a:lnSpc>
              <a:defRPr/>
            </a:pPr>
            <a:r>
              <a:rPr lang="nl-BE" altLang="nl-BE" sz="1600" dirty="0"/>
              <a:t>Loopbaanonderbreking voor medische bijstand (voltijds, halftijds, 1/5</a:t>
            </a:r>
            <a:r>
              <a:rPr lang="nl-BE" altLang="nl-BE" sz="1600" baseline="30000" dirty="0"/>
              <a:t>e</a:t>
            </a:r>
            <a:r>
              <a:rPr lang="nl-BE" altLang="nl-BE" sz="1600" dirty="0"/>
              <a:t>)</a:t>
            </a:r>
          </a:p>
          <a:p>
            <a:pPr lvl="1" eaLnBrk="1" hangingPunct="1">
              <a:lnSpc>
                <a:spcPct val="90000"/>
              </a:lnSpc>
              <a:defRPr/>
            </a:pPr>
            <a:r>
              <a:rPr lang="nl-BE" altLang="nl-BE" sz="1600" dirty="0"/>
              <a:t>Loopbaanonderbreking voor palliatieve zorgen (voltijds, halftijds, 1/5</a:t>
            </a:r>
            <a:r>
              <a:rPr lang="nl-BE" altLang="nl-BE" sz="1600" baseline="30000" dirty="0"/>
              <a:t>e</a:t>
            </a:r>
            <a:r>
              <a:rPr lang="nl-BE" altLang="nl-BE" sz="1600" dirty="0"/>
              <a:t>)</a:t>
            </a:r>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214663248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15043" name="Rectangle 2"/>
          <p:cNvSpPr>
            <a:spLocks noGrp="1" noChangeArrowheads="1"/>
          </p:cNvSpPr>
          <p:nvPr>
            <p:ph type="title" idx="4294967295"/>
          </p:nvPr>
        </p:nvSpPr>
        <p:spPr/>
        <p:txBody>
          <a:bodyPr/>
          <a:lstStyle/>
          <a:p>
            <a:pPr eaLnBrk="1" hangingPunct="1"/>
            <a:r>
              <a:rPr lang="nl-BE" altLang="nl-BE" smtClean="0"/>
              <a:t>Nieuwe situatie</a:t>
            </a:r>
            <a:br>
              <a:rPr lang="nl-BE" altLang="nl-BE" smtClean="0"/>
            </a:br>
            <a:r>
              <a:rPr lang="nl-BE" altLang="nl-BE" sz="2000">
                <a:solidFill>
                  <a:srgbClr val="0070C0"/>
                </a:solidFill>
              </a:rPr>
              <a:t>Met ingang van 02/09/2016</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r>
              <a:rPr lang="nl-BE" sz="2000" dirty="0"/>
              <a:t>Algemene stelsels</a:t>
            </a:r>
          </a:p>
          <a:p>
            <a:pPr eaLnBrk="1" hangingPunct="1">
              <a:lnSpc>
                <a:spcPct val="90000"/>
              </a:lnSpc>
              <a:defRPr/>
            </a:pPr>
            <a:endParaRPr lang="nl-BE" sz="2000" dirty="0"/>
          </a:p>
          <a:p>
            <a:pPr lvl="1" eaLnBrk="1" hangingPunct="1">
              <a:lnSpc>
                <a:spcPct val="90000"/>
              </a:lnSpc>
              <a:defRPr/>
            </a:pPr>
            <a:r>
              <a:rPr lang="nl-BE" sz="1600" dirty="0"/>
              <a:t>Gewone loopbaanonderbreking (voltijds, halftijds, 1/5</a:t>
            </a:r>
            <a:r>
              <a:rPr lang="nl-BE" sz="1600" baseline="30000" dirty="0"/>
              <a:t>e</a:t>
            </a:r>
            <a:r>
              <a:rPr lang="nl-BE" sz="1600" dirty="0"/>
              <a:t>)</a:t>
            </a:r>
          </a:p>
          <a:p>
            <a:pPr lvl="2" eaLnBrk="1" hangingPunct="1">
              <a:lnSpc>
                <a:spcPct val="90000"/>
              </a:lnSpc>
              <a:defRPr/>
            </a:pPr>
            <a:r>
              <a:rPr lang="nl-BE" sz="1300" dirty="0"/>
              <a:t>Gewone loopbaanonderbreking voor het volgen van een beroepsopleiding</a:t>
            </a:r>
          </a:p>
          <a:p>
            <a:pPr lvl="1" eaLnBrk="1" hangingPunct="1">
              <a:lnSpc>
                <a:spcPct val="90000"/>
              </a:lnSpc>
              <a:defRPr/>
            </a:pPr>
            <a:r>
              <a:rPr lang="nl-BE" sz="1600" dirty="0"/>
              <a:t>Onbeperkte gedeeltelijke loopbaanonderbreking vanaf de leeftijd van 55 jaar (halftijds, 1/5</a:t>
            </a:r>
            <a:r>
              <a:rPr lang="nl-BE" sz="1600" baseline="30000" dirty="0"/>
              <a:t>e</a:t>
            </a:r>
            <a:r>
              <a:rPr lang="nl-BE" sz="1600" dirty="0"/>
              <a:t>)</a:t>
            </a:r>
          </a:p>
          <a:p>
            <a:pPr marL="0" indent="0" eaLnBrk="1" hangingPunct="1">
              <a:lnSpc>
                <a:spcPct val="90000"/>
              </a:lnSpc>
              <a:buNone/>
              <a:defRPr/>
            </a:pPr>
            <a:endParaRPr lang="nl-BE" sz="2000" dirty="0"/>
          </a:p>
          <a:p>
            <a:pPr eaLnBrk="1" hangingPunct="1">
              <a:lnSpc>
                <a:spcPct val="90000"/>
              </a:lnSpc>
              <a:defRPr/>
            </a:pPr>
            <a:r>
              <a:rPr lang="nl-BE" sz="2000" dirty="0"/>
              <a:t>Specifieke stelsels</a:t>
            </a:r>
          </a:p>
          <a:p>
            <a:pPr eaLnBrk="1" hangingPunct="1">
              <a:lnSpc>
                <a:spcPct val="90000"/>
              </a:lnSpc>
              <a:defRPr/>
            </a:pPr>
            <a:endParaRPr lang="nl-BE" sz="2000" dirty="0"/>
          </a:p>
          <a:p>
            <a:pPr lvl="1" eaLnBrk="1" hangingPunct="1">
              <a:lnSpc>
                <a:spcPct val="90000"/>
              </a:lnSpc>
              <a:defRPr/>
            </a:pPr>
            <a:r>
              <a:rPr lang="nl-BE" sz="1600" dirty="0"/>
              <a:t>Loopbaanonderbreking voor ouderschapsverlof (voltijds, halftijds, 1/5</a:t>
            </a:r>
            <a:r>
              <a:rPr lang="nl-BE" sz="1600" baseline="30000" dirty="0"/>
              <a:t>e</a:t>
            </a:r>
            <a:r>
              <a:rPr lang="nl-BE" sz="1600" dirty="0"/>
              <a:t>)</a:t>
            </a:r>
          </a:p>
          <a:p>
            <a:pPr lvl="1" eaLnBrk="1" hangingPunct="1">
              <a:lnSpc>
                <a:spcPct val="90000"/>
              </a:lnSpc>
              <a:defRPr/>
            </a:pPr>
            <a:r>
              <a:rPr lang="nl-BE" sz="1600" dirty="0"/>
              <a:t>Loopbaanonderbreking voor medische bijstand (voltijds, halftijds, 1/5</a:t>
            </a:r>
            <a:r>
              <a:rPr lang="nl-BE" sz="1600" baseline="30000" dirty="0"/>
              <a:t>e</a:t>
            </a:r>
            <a:r>
              <a:rPr lang="nl-BE" sz="1600" dirty="0"/>
              <a:t>)</a:t>
            </a:r>
          </a:p>
          <a:p>
            <a:pPr lvl="1" eaLnBrk="1" hangingPunct="1">
              <a:lnSpc>
                <a:spcPct val="90000"/>
              </a:lnSpc>
              <a:defRPr/>
            </a:pPr>
            <a:r>
              <a:rPr lang="nl-BE" sz="1600" dirty="0"/>
              <a:t>Loopbaanonderbreking voor palliatieve zorgen (voltijds, halftijds, 1/5</a:t>
            </a:r>
            <a:r>
              <a:rPr lang="nl-BE" sz="1600" baseline="30000" dirty="0"/>
              <a:t>e</a:t>
            </a:r>
            <a:r>
              <a:rPr lang="nl-BE" sz="1600" dirty="0"/>
              <a:t>)</a:t>
            </a:r>
          </a:p>
          <a:p>
            <a:pPr eaLnBrk="1" hangingPunct="1">
              <a:lnSpc>
                <a:spcPct val="90000"/>
              </a:lnSpc>
              <a:defRPr/>
            </a:pPr>
            <a:endParaRPr lang="nl-BE" sz="2000" dirty="0"/>
          </a:p>
          <a:p>
            <a:pPr eaLnBrk="1" hangingPunct="1">
              <a:lnSpc>
                <a:spcPct val="90000"/>
              </a:lnSpc>
              <a:defRPr/>
            </a:pPr>
            <a:endParaRPr lang="nl-BE" sz="1700" dirty="0"/>
          </a:p>
        </p:txBody>
      </p:sp>
      <p:sp>
        <p:nvSpPr>
          <p:cNvPr id="3" name="Gestreepte PIJL-RECHTS 2"/>
          <p:cNvSpPr/>
          <p:nvPr/>
        </p:nvSpPr>
        <p:spPr bwMode="auto">
          <a:xfrm>
            <a:off x="5926138" y="2054225"/>
            <a:ext cx="3962400" cy="895350"/>
          </a:xfrm>
          <a:prstGeom prst="stripedRightArrow">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fontAlgn="base">
              <a:spcBef>
                <a:spcPct val="0"/>
              </a:spcBef>
              <a:spcAft>
                <a:spcPct val="0"/>
              </a:spcAft>
              <a:defRPr/>
            </a:pPr>
            <a:r>
              <a:rPr lang="nl-BE" b="1" dirty="0">
                <a:solidFill>
                  <a:srgbClr val="000000"/>
                </a:solidFill>
                <a:latin typeface="Arial" charset="0"/>
                <a:cs typeface="Arial" panose="020B0604020202020204" pitchFamily="34" charset="0"/>
              </a:rPr>
              <a:t>Vervangen door Zorgkrediet </a:t>
            </a:r>
          </a:p>
        </p:txBody>
      </p:sp>
      <p:sp>
        <p:nvSpPr>
          <p:cNvPr id="5" name="Rechteraccolade 4"/>
          <p:cNvSpPr/>
          <p:nvPr/>
        </p:nvSpPr>
        <p:spPr bwMode="auto">
          <a:xfrm>
            <a:off x="6986588" y="3198813"/>
            <a:ext cx="144462" cy="2716212"/>
          </a:xfrm>
          <a:prstGeom prst="rightBrace">
            <a:avLst>
              <a:gd name="adj1" fmla="val 12274"/>
              <a:gd name="adj2" fmla="val 48731"/>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fontAlgn="base">
              <a:spcBef>
                <a:spcPct val="0"/>
              </a:spcBef>
              <a:spcAft>
                <a:spcPct val="0"/>
              </a:spcAft>
              <a:defRPr/>
            </a:pPr>
            <a:endParaRPr lang="nl-BE" b="1">
              <a:solidFill>
                <a:srgbClr val="000000"/>
              </a:solidFill>
              <a:latin typeface="Arial" charset="0"/>
              <a:cs typeface="Arial" panose="020B0604020202020204" pitchFamily="34" charset="0"/>
            </a:endParaRPr>
          </a:p>
        </p:txBody>
      </p:sp>
      <p:sp>
        <p:nvSpPr>
          <p:cNvPr id="6" name="Afgeronde rechthoek 5"/>
          <p:cNvSpPr/>
          <p:nvPr/>
        </p:nvSpPr>
        <p:spPr bwMode="auto">
          <a:xfrm>
            <a:off x="7272339" y="3981451"/>
            <a:ext cx="3095625" cy="1152525"/>
          </a:xfrm>
          <a:prstGeom prst="round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fontAlgn="base">
              <a:spcBef>
                <a:spcPct val="0"/>
              </a:spcBef>
              <a:spcAft>
                <a:spcPct val="0"/>
              </a:spcAft>
              <a:defRPr/>
            </a:pPr>
            <a:r>
              <a:rPr lang="nl-BE" b="1" dirty="0">
                <a:solidFill>
                  <a:srgbClr val="000000"/>
                </a:solidFill>
                <a:latin typeface="Arial" charset="0"/>
                <a:cs typeface="Arial" panose="020B0604020202020204" pitchFamily="34" charset="0"/>
              </a:rPr>
              <a:t>Verder </a:t>
            </a:r>
            <a:r>
              <a:rPr lang="nl-BE" b="1" dirty="0" err="1">
                <a:solidFill>
                  <a:srgbClr val="000000"/>
                </a:solidFill>
                <a:latin typeface="Arial" charset="0"/>
                <a:cs typeface="Arial" panose="020B0604020202020204" pitchFamily="34" charset="0"/>
              </a:rPr>
              <a:t>onderbrekingsuit</a:t>
            </a:r>
            <a:r>
              <a:rPr lang="nl-BE" b="1" dirty="0">
                <a:solidFill>
                  <a:srgbClr val="000000"/>
                </a:solidFill>
                <a:latin typeface="Arial" charset="0"/>
                <a:cs typeface="Arial" panose="020B0604020202020204" pitchFamily="34" charset="0"/>
              </a:rPr>
              <a:t>-kering via R.V.A. !</a:t>
            </a:r>
          </a:p>
          <a:p>
            <a:pPr fontAlgn="base">
              <a:spcBef>
                <a:spcPct val="0"/>
              </a:spcBef>
              <a:spcAft>
                <a:spcPct val="0"/>
              </a:spcAft>
              <a:defRPr/>
            </a:pPr>
            <a:endParaRPr lang="nl-BE" sz="1000" b="1" dirty="0">
              <a:solidFill>
                <a:srgbClr val="000000"/>
              </a:solidFill>
              <a:latin typeface="Arial" charset="0"/>
              <a:cs typeface="Arial" panose="020B0604020202020204" pitchFamily="34" charset="0"/>
            </a:endParaRPr>
          </a:p>
          <a:p>
            <a:pPr fontAlgn="base">
              <a:spcBef>
                <a:spcPct val="0"/>
              </a:spcBef>
              <a:spcAft>
                <a:spcPct val="0"/>
              </a:spcAft>
              <a:defRPr/>
            </a:pPr>
            <a:r>
              <a:rPr lang="nl-BE" sz="1000" b="1" dirty="0">
                <a:solidFill>
                  <a:srgbClr val="000000"/>
                </a:solidFill>
                <a:latin typeface="Arial" charset="0"/>
                <a:cs typeface="Arial" panose="020B0604020202020204" pitchFamily="34" charset="0"/>
              </a:rPr>
              <a:t>(Overgangsprotocol met de R.V.A.)</a:t>
            </a:r>
          </a:p>
        </p:txBody>
      </p:sp>
      <p:sp>
        <p:nvSpPr>
          <p:cNvPr id="4" name="Wolkvormige toelichting 3"/>
          <p:cNvSpPr/>
          <p:nvPr/>
        </p:nvSpPr>
        <p:spPr bwMode="auto">
          <a:xfrm>
            <a:off x="1819276" y="1968500"/>
            <a:ext cx="3167063" cy="1068388"/>
          </a:xfrm>
          <a:prstGeom prst="cloudCallout">
            <a:avLst>
              <a:gd name="adj1" fmla="val -29887"/>
              <a:gd name="adj2" fmla="val 75096"/>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fontAlgn="base">
              <a:spcBef>
                <a:spcPct val="0"/>
              </a:spcBef>
              <a:spcAft>
                <a:spcPct val="0"/>
              </a:spcAft>
              <a:defRPr/>
            </a:pPr>
            <a:r>
              <a:rPr lang="nl-BE" sz="1700" b="1" dirty="0">
                <a:solidFill>
                  <a:srgbClr val="000000"/>
                </a:solidFill>
                <a:latin typeface="Arial" charset="0"/>
                <a:cs typeface="Arial" panose="020B0604020202020204" pitchFamily="34" charset="0"/>
              </a:rPr>
              <a:t>Zesde Staatshervorming</a:t>
            </a:r>
          </a:p>
        </p:txBody>
      </p:sp>
      <p:sp>
        <p:nvSpPr>
          <p:cNvPr id="2" name="Kruis 1"/>
          <p:cNvSpPr>
            <a:spLocks noChangeArrowheads="1"/>
          </p:cNvSpPr>
          <p:nvPr/>
        </p:nvSpPr>
        <p:spPr bwMode="auto">
          <a:xfrm rot="2806446">
            <a:off x="4651376" y="1674813"/>
            <a:ext cx="1614487" cy="1646238"/>
          </a:xfrm>
          <a:prstGeom prst="plus">
            <a:avLst>
              <a:gd name="adj" fmla="val 42231"/>
            </a:avLst>
          </a:prstGeom>
          <a:solidFill>
            <a:srgbClr val="FF5050"/>
          </a:solidFill>
          <a:ln w="9525" algn="ctr">
            <a:solidFill>
              <a:schemeClr val="tx1"/>
            </a:solidFill>
            <a:round/>
            <a:headEnd/>
            <a:tailEnd/>
          </a:ln>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endParaRPr lang="nl-BE" altLang="nl-BE">
              <a:solidFill>
                <a:srgbClr val="000000"/>
              </a:solidFill>
            </a:endParaRPr>
          </a:p>
        </p:txBody>
      </p:sp>
      <p:sp>
        <p:nvSpPr>
          <p:cNvPr id="7" name="PIJL-OMLAAG 6"/>
          <p:cNvSpPr/>
          <p:nvPr/>
        </p:nvSpPr>
        <p:spPr bwMode="auto">
          <a:xfrm>
            <a:off x="3281364" y="2798763"/>
            <a:ext cx="484187" cy="1350962"/>
          </a:xfrm>
          <a:prstGeom prst="downArrow">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fontAlgn="base">
              <a:spcBef>
                <a:spcPct val="0"/>
              </a:spcBef>
              <a:spcAft>
                <a:spcPct val="0"/>
              </a:spcAft>
              <a:defRPr/>
            </a:pPr>
            <a:endParaRPr lang="nl-BE" b="1">
              <a:solidFill>
                <a:srgbClr val="000000"/>
              </a:solidFill>
              <a:latin typeface="Arial" charset="0"/>
              <a:cs typeface="Arial" panose="020B0604020202020204" pitchFamily="34" charset="0"/>
            </a:endParaRPr>
          </a:p>
        </p:txBody>
      </p:sp>
      <p:sp>
        <p:nvSpPr>
          <p:cNvPr id="8" name="Stroomdiagram: Proces 7"/>
          <p:cNvSpPr/>
          <p:nvPr/>
        </p:nvSpPr>
        <p:spPr bwMode="auto">
          <a:xfrm>
            <a:off x="3832225" y="3695700"/>
            <a:ext cx="2840038" cy="285750"/>
          </a:xfrm>
          <a:prstGeom prst="flowChartProcess">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fontAlgn="base">
              <a:spcBef>
                <a:spcPct val="0"/>
              </a:spcBef>
              <a:spcAft>
                <a:spcPct val="0"/>
              </a:spcAft>
              <a:defRPr/>
            </a:pPr>
            <a:r>
              <a:rPr lang="nl-BE" sz="1200" b="1" dirty="0">
                <a:solidFill>
                  <a:srgbClr val="FF0000"/>
                </a:solidFill>
                <a:latin typeface="Arial" charset="0"/>
                <a:cs typeface="Arial" panose="020B0604020202020204" pitchFamily="34" charset="0"/>
              </a:rPr>
              <a:t>Specifieke stelsels blijven federaal !</a:t>
            </a:r>
          </a:p>
        </p:txBody>
      </p:sp>
    </p:spTree>
    <p:extLst>
      <p:ext uri="{BB962C8B-B14F-4D97-AF65-F5344CB8AC3E}">
        <p14:creationId xmlns:p14="http://schemas.microsoft.com/office/powerpoint/2010/main" val="12910593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4" grpId="0" animBg="1"/>
      <p:bldP spid="2" grpId="0" animBg="1"/>
      <p:bldP spid="7" grpId="0" animBg="1"/>
      <p:bldP spid="8"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17091" name="Rectangle 2"/>
          <p:cNvSpPr>
            <a:spLocks noGrp="1" noChangeArrowheads="1"/>
          </p:cNvSpPr>
          <p:nvPr>
            <p:ph type="title" idx="4294967295"/>
          </p:nvPr>
        </p:nvSpPr>
        <p:spPr/>
        <p:txBody>
          <a:bodyPr/>
          <a:lstStyle/>
          <a:p>
            <a:pPr eaLnBrk="1" hangingPunct="1"/>
            <a:r>
              <a:rPr lang="nl-BE" altLang="nl-BE" smtClean="0"/>
              <a:t>Nieuwe situatie</a:t>
            </a:r>
            <a:br>
              <a:rPr lang="nl-BE" altLang="nl-BE" smtClean="0"/>
            </a:br>
            <a:r>
              <a:rPr lang="nl-BE" altLang="nl-BE" sz="2000">
                <a:solidFill>
                  <a:srgbClr val="0070C0"/>
                </a:solidFill>
              </a:rPr>
              <a:t>Met ingang van 02/09/2016</a:t>
            </a:r>
            <a:endParaRPr lang="nl-NL" altLang="nl-BE" smtClean="0">
              <a:solidFill>
                <a:srgbClr val="0070C0"/>
              </a:solidFill>
            </a:endParaRPr>
          </a:p>
        </p:txBody>
      </p:sp>
      <p:sp>
        <p:nvSpPr>
          <p:cNvPr id="217092" name="Rectangle 3"/>
          <p:cNvSpPr>
            <a:spLocks noGrp="1" noChangeArrowheads="1"/>
          </p:cNvSpPr>
          <p:nvPr>
            <p:ph type="body" idx="4294967295"/>
          </p:nvPr>
        </p:nvSpPr>
        <p:spPr/>
        <p:txBody>
          <a:bodyPr/>
          <a:lstStyle/>
          <a:p>
            <a:pPr eaLnBrk="1" hangingPunct="1">
              <a:lnSpc>
                <a:spcPct val="90000"/>
              </a:lnSpc>
            </a:pPr>
            <a:r>
              <a:rPr lang="nl-BE" altLang="nl-BE" sz="2000" b="1"/>
              <a:t>Conclusie</a:t>
            </a:r>
            <a:r>
              <a:rPr lang="nl-BE" altLang="nl-BE" sz="2000"/>
              <a:t>: enkel de specifieke stelsels van loopbaanonderbreking kunnen nog opgenomen worden na 02/09/2016</a:t>
            </a:r>
            <a:endParaRPr lang="nl-BE" altLang="nl-BE" sz="1600"/>
          </a:p>
          <a:p>
            <a:pPr eaLnBrk="1" hangingPunct="1">
              <a:lnSpc>
                <a:spcPct val="90000"/>
              </a:lnSpc>
            </a:pPr>
            <a:endParaRPr lang="nl-BE" altLang="nl-BE" sz="2000"/>
          </a:p>
          <a:p>
            <a:pPr eaLnBrk="1" hangingPunct="1">
              <a:lnSpc>
                <a:spcPct val="90000"/>
              </a:lnSpc>
            </a:pPr>
            <a:endParaRPr lang="nl-BE" altLang="nl-BE" sz="1700"/>
          </a:p>
        </p:txBody>
      </p:sp>
    </p:spTree>
    <p:extLst>
      <p:ext uri="{BB962C8B-B14F-4D97-AF65-F5344CB8AC3E}">
        <p14:creationId xmlns:p14="http://schemas.microsoft.com/office/powerpoint/2010/main" val="23984758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19139" name="Rectangle 2"/>
          <p:cNvSpPr>
            <a:spLocks noGrp="1" noChangeArrowheads="1"/>
          </p:cNvSpPr>
          <p:nvPr>
            <p:ph type="title" idx="4294967295"/>
          </p:nvPr>
        </p:nvSpPr>
        <p:spPr/>
        <p:txBody>
          <a:bodyPr/>
          <a:lstStyle/>
          <a:p>
            <a:pPr eaLnBrk="1" hangingPunct="1"/>
            <a:r>
              <a:rPr lang="nl-NL" altLang="nl-BE" smtClean="0"/>
              <a:t> </a:t>
            </a:r>
          </a:p>
        </p:txBody>
      </p:sp>
      <p:sp>
        <p:nvSpPr>
          <p:cNvPr id="219140" name="Rectangle 3"/>
          <p:cNvSpPr>
            <a:spLocks noGrp="1" noChangeArrowheads="1"/>
          </p:cNvSpPr>
          <p:nvPr>
            <p:ph type="body" idx="4294967295"/>
          </p:nvPr>
        </p:nvSpPr>
        <p:spPr>
          <a:xfrm>
            <a:off x="1600201" y="1052514"/>
            <a:ext cx="8893175" cy="5616575"/>
          </a:xfrm>
        </p:spPr>
        <p:txBody>
          <a:bodyPr/>
          <a:lstStyle/>
          <a:p>
            <a:pPr eaLnBrk="1" hangingPunct="1">
              <a:lnSpc>
                <a:spcPct val="90000"/>
              </a:lnSpc>
              <a:buFont typeface="Wingdings" panose="05000000000000000000" pitchFamily="2" charset="2"/>
              <a:buNone/>
            </a:pPr>
            <a:endParaRPr lang="nl-BE" altLang="nl-BE" sz="1200"/>
          </a:p>
          <a:p>
            <a:pPr eaLnBrk="1" hangingPunct="1">
              <a:lnSpc>
                <a:spcPct val="90000"/>
              </a:lnSpc>
              <a:buFont typeface="Wingdings" panose="05000000000000000000" pitchFamily="2" charset="2"/>
              <a:buNone/>
            </a:pPr>
            <a:endParaRPr lang="nl-BE" altLang="nl-BE" sz="1200"/>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r>
              <a:rPr lang="nl-BE" altLang="nl-BE" sz="5400" b="1">
                <a:solidFill>
                  <a:srgbClr val="0070C0"/>
                </a:solidFill>
              </a:rPr>
              <a:t>Aandachtspunten voor lopende stelsels van ‘gewone loopbaanonderbreking’</a:t>
            </a:r>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endParaRPr lang="nl-BE" altLang="nl-BE" sz="1800" b="1" i="1">
              <a:solidFill>
                <a:srgbClr val="0070C0"/>
              </a:solidFill>
            </a:endParaRPr>
          </a:p>
        </p:txBody>
      </p:sp>
    </p:spTree>
    <p:extLst>
      <p:ext uri="{BB962C8B-B14F-4D97-AF65-F5344CB8AC3E}">
        <p14:creationId xmlns:p14="http://schemas.microsoft.com/office/powerpoint/2010/main" val="2510089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92163" name="Rectangle 2"/>
          <p:cNvSpPr>
            <a:spLocks noGrp="1" noChangeArrowheads="1"/>
          </p:cNvSpPr>
          <p:nvPr>
            <p:ph type="title" idx="4294967295"/>
          </p:nvPr>
        </p:nvSpPr>
        <p:spPr/>
        <p:txBody>
          <a:bodyPr/>
          <a:lstStyle/>
          <a:p>
            <a:pPr eaLnBrk="1" hangingPunct="1"/>
            <a:r>
              <a:rPr lang="nl-BE" altLang="nl-BE" smtClean="0"/>
              <a:t>VTAO</a:t>
            </a:r>
            <a:br>
              <a:rPr lang="nl-BE" altLang="nl-BE" smtClean="0"/>
            </a:br>
            <a:r>
              <a:rPr lang="nl-BE" altLang="nl-BE" sz="2000">
                <a:solidFill>
                  <a:srgbClr val="0070C0"/>
                </a:solidFill>
              </a:rPr>
              <a:t>Aanvang, einde en duur van het verlof</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r>
              <a:rPr lang="nl-BE" sz="2000" dirty="0"/>
              <a:t>Aanvang</a:t>
            </a:r>
          </a:p>
          <a:p>
            <a:pPr lvl="1" eaLnBrk="1" hangingPunct="1">
              <a:lnSpc>
                <a:spcPct val="90000"/>
              </a:lnSpc>
              <a:defRPr/>
            </a:pPr>
            <a:r>
              <a:rPr lang="nl-BE" sz="1600" dirty="0"/>
              <a:t>Geen vaste ingangsdatum, akkoord tussen werknemer en centrumbestuur</a:t>
            </a:r>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r>
              <a:rPr lang="nl-BE" sz="2000" dirty="0"/>
              <a:t>Einde</a:t>
            </a:r>
          </a:p>
          <a:p>
            <a:pPr lvl="1" eaLnBrk="1" hangingPunct="1">
              <a:lnSpc>
                <a:spcPct val="90000"/>
              </a:lnSpc>
              <a:defRPr/>
            </a:pPr>
            <a:r>
              <a:rPr lang="nl-BE" sz="1600" dirty="0"/>
              <a:t>Laatste dag van de periode andere opdracht</a:t>
            </a:r>
          </a:p>
          <a:p>
            <a:pPr eaLnBrk="1" hangingPunct="1">
              <a:lnSpc>
                <a:spcPct val="90000"/>
              </a:lnSpc>
              <a:defRPr/>
            </a:pPr>
            <a:endParaRPr lang="nl-BE" sz="2000" dirty="0"/>
          </a:p>
          <a:p>
            <a:pPr eaLnBrk="1" hangingPunct="1">
              <a:lnSpc>
                <a:spcPct val="90000"/>
              </a:lnSpc>
              <a:defRPr/>
            </a:pPr>
            <a:r>
              <a:rPr lang="nl-BE" sz="2000" dirty="0"/>
              <a:t>Duur</a:t>
            </a:r>
          </a:p>
          <a:p>
            <a:pPr lvl="1" eaLnBrk="1" hangingPunct="1">
              <a:lnSpc>
                <a:spcPct val="90000"/>
              </a:lnSpc>
              <a:defRPr/>
            </a:pPr>
            <a:r>
              <a:rPr lang="nl-BE" sz="1600" dirty="0"/>
              <a:t>Geen vastgelegde duur</a:t>
            </a:r>
          </a:p>
          <a:p>
            <a:pPr lvl="1" eaLnBrk="1" hangingPunct="1">
              <a:lnSpc>
                <a:spcPct val="90000"/>
              </a:lnSpc>
              <a:defRPr/>
            </a:pPr>
            <a:r>
              <a:rPr lang="nl-BE" sz="1600" dirty="0"/>
              <a:t>Geen maximumperiode voor volledige loopbaan</a:t>
            </a:r>
          </a:p>
          <a:p>
            <a:pPr eaLnBrk="1" hangingPunct="1">
              <a:lnSpc>
                <a:spcPct val="90000"/>
              </a:lnSpc>
              <a:defRPr/>
            </a:pPr>
            <a:endParaRPr lang="nl-BE" sz="1600" dirty="0"/>
          </a:p>
          <a:p>
            <a:pPr lvl="1" eaLnBrk="1" hangingPunct="1">
              <a:lnSpc>
                <a:spcPct val="90000"/>
              </a:lnSpc>
              <a:defRPr/>
            </a:pPr>
            <a:endParaRPr lang="nl-BE" sz="1600" dirty="0"/>
          </a:p>
          <a:p>
            <a:pPr marL="344487" lvl="1" indent="0" eaLnBrk="1" hangingPunct="1">
              <a:lnSpc>
                <a:spcPct val="90000"/>
              </a:lnSpc>
              <a:buNone/>
              <a:defRPr/>
            </a:pPr>
            <a:endParaRPr lang="nl-BE" sz="1600" dirty="0"/>
          </a:p>
          <a:p>
            <a:pPr lvl="1" eaLnBrk="1" hangingPunct="1">
              <a:lnSpc>
                <a:spcPct val="90000"/>
              </a:lnSpc>
              <a:defRPr/>
            </a:pPr>
            <a:endParaRPr lang="nl-BE" sz="12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3674525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21187" name="Rectangle 2"/>
          <p:cNvSpPr>
            <a:spLocks noGrp="1" noChangeArrowheads="1"/>
          </p:cNvSpPr>
          <p:nvPr>
            <p:ph type="title" idx="4294967295"/>
          </p:nvPr>
        </p:nvSpPr>
        <p:spPr/>
        <p:txBody>
          <a:bodyPr/>
          <a:lstStyle/>
          <a:p>
            <a:pPr eaLnBrk="1" hangingPunct="1"/>
            <a:r>
              <a:rPr lang="nl-BE" altLang="nl-BE" smtClean="0"/>
              <a:t>Lopende stelsels GLBO50/55+</a:t>
            </a:r>
            <a:br>
              <a:rPr lang="nl-BE" altLang="nl-BE" smtClean="0"/>
            </a:br>
            <a:r>
              <a:rPr lang="nl-BE" altLang="nl-BE" sz="2000">
                <a:solidFill>
                  <a:srgbClr val="0070C0"/>
                </a:solidFill>
              </a:rPr>
              <a:t>Opgenomen uiterlijk 01/09/2016</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Laatst mogelijke instapdatum was 01/09/2016</a:t>
            </a:r>
          </a:p>
          <a:p>
            <a:pPr eaLnBrk="1" hangingPunct="1">
              <a:lnSpc>
                <a:spcPct val="90000"/>
              </a:lnSpc>
              <a:defRPr/>
            </a:pPr>
            <a:endParaRPr lang="nl-BE" altLang="nl-BE" sz="2000" dirty="0"/>
          </a:p>
          <a:p>
            <a:pPr eaLnBrk="1" hangingPunct="1">
              <a:lnSpc>
                <a:spcPct val="90000"/>
              </a:lnSpc>
              <a:defRPr/>
            </a:pPr>
            <a:r>
              <a:rPr lang="nl-BE" altLang="nl-BE" sz="2000" dirty="0"/>
              <a:t>De gedeeltelijke loopbaanonderbreking vanaf 50/55 jaar kan nog doorlopen </a:t>
            </a:r>
            <a:r>
              <a:rPr lang="nl-BE" altLang="nl-BE" sz="2000" b="1" dirty="0"/>
              <a:t>tot aan het pensioen </a:t>
            </a:r>
            <a:r>
              <a:rPr lang="nl-BE" altLang="nl-BE" sz="2000" dirty="0"/>
              <a:t>van het personeelslid</a:t>
            </a:r>
          </a:p>
          <a:p>
            <a:pPr eaLnBrk="1" hangingPunct="1">
              <a:lnSpc>
                <a:spcPct val="90000"/>
              </a:lnSpc>
              <a:defRPr/>
            </a:pPr>
            <a:endParaRPr lang="nl-BE" altLang="nl-BE" sz="2000" dirty="0"/>
          </a:p>
          <a:p>
            <a:pPr eaLnBrk="1" hangingPunct="1">
              <a:lnSpc>
                <a:spcPct val="90000"/>
              </a:lnSpc>
              <a:defRPr/>
            </a:pPr>
            <a:r>
              <a:rPr lang="nl-BE" altLang="nl-BE" sz="2000" dirty="0"/>
              <a:t>Recht op onderbrekingsuitkering via de RVA blijft behouden</a:t>
            </a:r>
          </a:p>
          <a:p>
            <a:pPr lvl="1" eaLnBrk="1" hangingPunct="1">
              <a:lnSpc>
                <a:spcPct val="90000"/>
              </a:lnSpc>
              <a:defRPr/>
            </a:pPr>
            <a:r>
              <a:rPr lang="nl-BE" altLang="nl-BE" sz="1600" dirty="0"/>
              <a:t>Recht op aanmoedigingspremie was reeds afgeschaft sinds 01/02/2016</a:t>
            </a:r>
          </a:p>
          <a:p>
            <a:pPr eaLnBrk="1" hangingPunct="1">
              <a:lnSpc>
                <a:spcPct val="90000"/>
              </a:lnSpc>
              <a:defRPr/>
            </a:pPr>
            <a:endParaRPr lang="nl-BE" altLang="nl-BE" sz="2000" dirty="0"/>
          </a:p>
          <a:p>
            <a:pPr eaLnBrk="1" hangingPunct="1">
              <a:lnSpc>
                <a:spcPct val="90000"/>
              </a:lnSpc>
              <a:defRPr/>
            </a:pPr>
            <a:r>
              <a:rPr lang="nl-BE" altLang="nl-BE" sz="2000" b="1" dirty="0"/>
              <a:t>Opgelet</a:t>
            </a:r>
            <a:r>
              <a:rPr lang="nl-BE" altLang="nl-BE" sz="2000" dirty="0"/>
              <a:t>: het wisselen van volume GLBO50/55+ is niet meer mogelijk na 01/09/2016 !!!</a:t>
            </a:r>
          </a:p>
          <a:p>
            <a:pPr eaLnBrk="1" hangingPunct="1">
              <a:lnSpc>
                <a:spcPct val="90000"/>
              </a:lnSpc>
              <a:defRPr/>
            </a:pPr>
            <a:endParaRPr lang="nl-BE" altLang="nl-BE" sz="2000" dirty="0"/>
          </a:p>
          <a:p>
            <a:pPr eaLnBrk="1" hangingPunct="1">
              <a:lnSpc>
                <a:spcPct val="90000"/>
              </a:lnSpc>
              <a:defRPr/>
            </a:pPr>
            <a:r>
              <a:rPr lang="nl-BE" altLang="nl-BE" sz="2000" b="1" dirty="0"/>
              <a:t>Opgelet</a:t>
            </a:r>
            <a:r>
              <a:rPr lang="nl-BE" altLang="nl-BE" sz="2000" dirty="0"/>
              <a:t>: indien een personeelslid een GLBO50/55+ zou stopzetten (bv. voor opname zorgkrediet of thematische LBO), dan kan het personeelslid NIET terug instappen in de GLBO50/55+ !!!</a:t>
            </a:r>
          </a:p>
          <a:p>
            <a:pPr lvl="1" eaLnBrk="1" hangingPunct="1">
              <a:lnSpc>
                <a:spcPct val="90000"/>
              </a:lnSpc>
              <a:defRPr/>
            </a:pPr>
            <a:r>
              <a:rPr lang="nl-BE" altLang="nl-BE" sz="1600" dirty="0"/>
              <a:t>Uitzondering: stopzetting voor opnemen LBO palliatieve zorgen</a:t>
            </a:r>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224077800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23235" name="Rectangle 2"/>
          <p:cNvSpPr>
            <a:spLocks noGrp="1" noChangeArrowheads="1"/>
          </p:cNvSpPr>
          <p:nvPr>
            <p:ph type="title" idx="4294967295"/>
          </p:nvPr>
        </p:nvSpPr>
        <p:spPr/>
        <p:txBody>
          <a:bodyPr/>
          <a:lstStyle/>
          <a:p>
            <a:pPr eaLnBrk="1" hangingPunct="1"/>
            <a:r>
              <a:rPr lang="nl-BE" altLang="nl-BE" smtClean="0"/>
              <a:t>Lopende stelsels GLBO50/55+</a:t>
            </a:r>
            <a:br>
              <a:rPr lang="nl-BE" altLang="nl-BE" smtClean="0"/>
            </a:br>
            <a:r>
              <a:rPr lang="nl-BE" altLang="nl-BE" sz="2000">
                <a:solidFill>
                  <a:srgbClr val="0070C0"/>
                </a:solidFill>
              </a:rPr>
              <a:t>Opgenomen uiterlijk 01/09/2016</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Overgang naar het statuut heeft geen impact op de personeelsleden in een lopende GLBO55+</a:t>
            </a:r>
          </a:p>
          <a:p>
            <a:pPr lvl="1" eaLnBrk="1" hangingPunct="1">
              <a:lnSpc>
                <a:spcPct val="90000"/>
              </a:lnSpc>
              <a:defRPr/>
            </a:pPr>
            <a:r>
              <a:rPr lang="nl-BE" altLang="nl-BE" sz="1600" dirty="0"/>
              <a:t>Het stelsel kan verder </a:t>
            </a:r>
            <a:r>
              <a:rPr lang="nl-BE" altLang="nl-BE" sz="1600" dirty="0" err="1"/>
              <a:t>doorlopgen</a:t>
            </a:r>
            <a:r>
              <a:rPr lang="nl-BE" altLang="nl-BE" sz="1600" dirty="0"/>
              <a:t> na 01/01/2018</a:t>
            </a:r>
          </a:p>
          <a:p>
            <a:pPr lvl="1" eaLnBrk="1" hangingPunct="1">
              <a:lnSpc>
                <a:spcPct val="90000"/>
              </a:lnSpc>
              <a:defRPr/>
            </a:pPr>
            <a:r>
              <a:rPr lang="nl-BE" altLang="nl-BE" sz="1600" dirty="0"/>
              <a:t>Lijsten met namen van deze personeelsleden werden door AHOVOKS doorgegeven aan het departement Werk</a:t>
            </a:r>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260142538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25283" name="Rectangle 2"/>
          <p:cNvSpPr>
            <a:spLocks noGrp="1" noChangeArrowheads="1"/>
          </p:cNvSpPr>
          <p:nvPr>
            <p:ph type="title" idx="4294967295"/>
          </p:nvPr>
        </p:nvSpPr>
        <p:spPr/>
        <p:txBody>
          <a:bodyPr/>
          <a:lstStyle/>
          <a:p>
            <a:pPr eaLnBrk="1" hangingPunct="1"/>
            <a:r>
              <a:rPr lang="nl-BE" altLang="nl-BE" smtClean="0"/>
              <a:t>Lopende stelsels</a:t>
            </a:r>
            <a:br>
              <a:rPr lang="nl-BE" altLang="nl-BE" smtClean="0"/>
            </a:br>
            <a:r>
              <a:rPr lang="nl-BE" altLang="nl-BE" sz="2000">
                <a:solidFill>
                  <a:srgbClr val="0070C0"/>
                </a:solidFill>
              </a:rPr>
              <a:t>Bijpassingen onderbrekingsuitkeringen en aanmoedigingspremies</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Sinds 02/09/2016: geen nieuwe </a:t>
            </a:r>
            <a:r>
              <a:rPr lang="nl-BE" altLang="nl-BE" sz="2000" dirty="0" err="1"/>
              <a:t>bijpassingen</a:t>
            </a:r>
            <a:r>
              <a:rPr lang="nl-BE" altLang="nl-BE" sz="2000" dirty="0"/>
              <a:t> meer mogelijk</a:t>
            </a:r>
          </a:p>
          <a:p>
            <a:pPr eaLnBrk="1" hangingPunct="1">
              <a:lnSpc>
                <a:spcPct val="90000"/>
              </a:lnSpc>
              <a:defRPr/>
            </a:pPr>
            <a:endParaRPr lang="nl-BE" altLang="nl-BE" sz="2000" dirty="0"/>
          </a:p>
          <a:p>
            <a:pPr eaLnBrk="1" hangingPunct="1">
              <a:lnSpc>
                <a:spcPct val="90000"/>
              </a:lnSpc>
              <a:defRPr/>
            </a:pPr>
            <a:r>
              <a:rPr lang="nl-BE" altLang="nl-BE" sz="2000" dirty="0"/>
              <a:t>Lopende </a:t>
            </a:r>
            <a:r>
              <a:rPr lang="nl-BE" altLang="nl-BE" sz="2000" dirty="0" err="1"/>
              <a:t>bijpassingen</a:t>
            </a:r>
            <a:r>
              <a:rPr lang="nl-BE" altLang="nl-BE" sz="2000" dirty="0"/>
              <a:t> vanuit AHOVOKS (onderbrekingsuitkeringen en aanmoedigingspremies) blijven behouden tot einde van de loopbaanonderbreking</a:t>
            </a: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184370599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27331" name="Rectangle 2"/>
          <p:cNvSpPr>
            <a:spLocks noGrp="1" noChangeArrowheads="1"/>
          </p:cNvSpPr>
          <p:nvPr>
            <p:ph type="title" idx="4294967295"/>
          </p:nvPr>
        </p:nvSpPr>
        <p:spPr/>
        <p:txBody>
          <a:bodyPr/>
          <a:lstStyle/>
          <a:p>
            <a:pPr eaLnBrk="1" hangingPunct="1"/>
            <a:r>
              <a:rPr lang="nl-NL" altLang="nl-BE" smtClean="0"/>
              <a:t> </a:t>
            </a:r>
          </a:p>
        </p:txBody>
      </p:sp>
      <p:sp>
        <p:nvSpPr>
          <p:cNvPr id="227332" name="Rectangle 3"/>
          <p:cNvSpPr>
            <a:spLocks noGrp="1" noChangeArrowheads="1"/>
          </p:cNvSpPr>
          <p:nvPr>
            <p:ph type="body" idx="4294967295"/>
          </p:nvPr>
        </p:nvSpPr>
        <p:spPr>
          <a:xfrm>
            <a:off x="1600201" y="1052514"/>
            <a:ext cx="8893175" cy="5616575"/>
          </a:xfrm>
        </p:spPr>
        <p:txBody>
          <a:bodyPr/>
          <a:lstStyle/>
          <a:p>
            <a:pPr eaLnBrk="1" hangingPunct="1">
              <a:lnSpc>
                <a:spcPct val="90000"/>
              </a:lnSpc>
              <a:buFont typeface="Wingdings" panose="05000000000000000000" pitchFamily="2" charset="2"/>
              <a:buNone/>
            </a:pPr>
            <a:endParaRPr lang="nl-BE" altLang="nl-BE" sz="1200"/>
          </a:p>
          <a:p>
            <a:pPr eaLnBrk="1" hangingPunct="1">
              <a:lnSpc>
                <a:spcPct val="90000"/>
              </a:lnSpc>
              <a:buFont typeface="Wingdings" panose="05000000000000000000" pitchFamily="2" charset="2"/>
              <a:buNone/>
            </a:pPr>
            <a:endParaRPr lang="nl-BE" altLang="nl-BE" sz="1200"/>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r>
              <a:rPr lang="nl-BE" altLang="nl-BE" sz="5400" b="1">
                <a:solidFill>
                  <a:srgbClr val="0070C0"/>
                </a:solidFill>
              </a:rPr>
              <a:t>Specifieke stelsels van loopbaanonderbreking</a:t>
            </a:r>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endParaRPr lang="nl-BE" altLang="nl-BE" sz="1800" b="1" i="1">
              <a:solidFill>
                <a:srgbClr val="0070C0"/>
              </a:solidFill>
            </a:endParaRPr>
          </a:p>
        </p:txBody>
      </p:sp>
    </p:spTree>
    <p:extLst>
      <p:ext uri="{BB962C8B-B14F-4D97-AF65-F5344CB8AC3E}">
        <p14:creationId xmlns:p14="http://schemas.microsoft.com/office/powerpoint/2010/main" val="8176255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29379"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Specifieke stelsels loopbaanonderbreking</a:t>
            </a:r>
            <a:br>
              <a:rPr lang="nl-BE" altLang="nl-BE" smtClean="0"/>
            </a:br>
            <a:r>
              <a:rPr lang="nl-BE" altLang="nl-BE" sz="2000">
                <a:solidFill>
                  <a:srgbClr val="0070C0"/>
                </a:solidFill>
              </a:rPr>
              <a:t>Ouderschapsverlof, medische bijstand, palliatieve zorgen</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Kunnen ook nog na 01/09/2016 worden opgenomen</a:t>
            </a:r>
          </a:p>
          <a:p>
            <a:pPr eaLnBrk="1" hangingPunct="1">
              <a:lnSpc>
                <a:spcPct val="90000"/>
              </a:lnSpc>
              <a:defRPr/>
            </a:pPr>
            <a:endParaRPr lang="nl-BE" altLang="nl-BE" sz="2000" dirty="0"/>
          </a:p>
          <a:p>
            <a:pPr eaLnBrk="1" hangingPunct="1">
              <a:lnSpc>
                <a:spcPct val="90000"/>
              </a:lnSpc>
              <a:defRPr/>
            </a:pPr>
            <a:r>
              <a:rPr lang="nl-BE" altLang="nl-BE" sz="2000" dirty="0"/>
              <a:t>De principes voor het opnemen van een specifiek stelsel van loopbaanonderbreking zijn niet gewijzigd</a:t>
            </a:r>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77240667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31427" name="Rectangle 2"/>
          <p:cNvSpPr>
            <a:spLocks noGrp="1" noChangeArrowheads="1"/>
          </p:cNvSpPr>
          <p:nvPr>
            <p:ph type="title" idx="4294967295"/>
          </p:nvPr>
        </p:nvSpPr>
        <p:spPr/>
        <p:txBody>
          <a:bodyPr/>
          <a:lstStyle/>
          <a:p>
            <a:pPr eaLnBrk="1" hangingPunct="1"/>
            <a:r>
              <a:rPr lang="nl-NL" altLang="nl-BE" smtClean="0"/>
              <a:t> </a:t>
            </a:r>
          </a:p>
        </p:txBody>
      </p:sp>
      <p:sp>
        <p:nvSpPr>
          <p:cNvPr id="231428" name="Rectangle 3"/>
          <p:cNvSpPr>
            <a:spLocks noGrp="1" noChangeArrowheads="1"/>
          </p:cNvSpPr>
          <p:nvPr>
            <p:ph type="body" idx="4294967295"/>
          </p:nvPr>
        </p:nvSpPr>
        <p:spPr>
          <a:xfrm>
            <a:off x="1600201" y="1052514"/>
            <a:ext cx="8893175" cy="5616575"/>
          </a:xfrm>
        </p:spPr>
        <p:txBody>
          <a:bodyPr/>
          <a:lstStyle/>
          <a:p>
            <a:pPr eaLnBrk="1" hangingPunct="1">
              <a:lnSpc>
                <a:spcPct val="90000"/>
              </a:lnSpc>
              <a:buFont typeface="Wingdings" panose="05000000000000000000" pitchFamily="2" charset="2"/>
              <a:buNone/>
            </a:pPr>
            <a:endParaRPr lang="nl-BE" altLang="nl-BE" sz="1200"/>
          </a:p>
          <a:p>
            <a:pPr eaLnBrk="1" hangingPunct="1">
              <a:lnSpc>
                <a:spcPct val="90000"/>
              </a:lnSpc>
              <a:buFont typeface="Wingdings" panose="05000000000000000000" pitchFamily="2" charset="2"/>
              <a:buNone/>
            </a:pPr>
            <a:endParaRPr lang="nl-BE" altLang="nl-BE" sz="1200"/>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r>
              <a:rPr lang="nl-BE" altLang="nl-BE" sz="5400" b="1">
                <a:solidFill>
                  <a:srgbClr val="0070C0"/>
                </a:solidFill>
              </a:rPr>
              <a:t>Loopbaanonderbreking ouderschapsverlof</a:t>
            </a:r>
          </a:p>
          <a:p>
            <a:pPr algn="ctr" eaLnBrk="1" hangingPunct="1">
              <a:lnSpc>
                <a:spcPct val="90000"/>
              </a:lnSpc>
              <a:buFont typeface="Wingdings" panose="05000000000000000000" pitchFamily="2" charset="2"/>
              <a:buNone/>
            </a:pPr>
            <a:r>
              <a:rPr lang="nl-BE" altLang="nl-BE" sz="5400" b="1">
                <a:solidFill>
                  <a:srgbClr val="0070C0"/>
                </a:solidFill>
              </a:rPr>
              <a:t>(LBOOV)</a:t>
            </a:r>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endParaRPr lang="nl-BE" altLang="nl-BE" sz="1800" b="1" i="1">
              <a:solidFill>
                <a:srgbClr val="0070C0"/>
              </a:solidFill>
            </a:endParaRPr>
          </a:p>
        </p:txBody>
      </p:sp>
    </p:spTree>
    <p:extLst>
      <p:ext uri="{BB962C8B-B14F-4D97-AF65-F5344CB8AC3E}">
        <p14:creationId xmlns:p14="http://schemas.microsoft.com/office/powerpoint/2010/main" val="309545507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33475"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LBOOV</a:t>
            </a:r>
            <a:br>
              <a:rPr lang="nl-BE" altLang="nl-BE" smtClean="0"/>
            </a:br>
            <a:r>
              <a:rPr lang="nl-BE" altLang="nl-BE" sz="2000">
                <a:solidFill>
                  <a:srgbClr val="0070C0"/>
                </a:solidFill>
              </a:rPr>
              <a:t>Toepassingsgebied en voorwaarden</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Voltijds, halftijds of met een vijfde</a:t>
            </a:r>
          </a:p>
          <a:p>
            <a:pPr lvl="1" eaLnBrk="1" hangingPunct="1">
              <a:lnSpc>
                <a:spcPct val="90000"/>
              </a:lnSpc>
              <a:defRPr/>
            </a:pPr>
            <a:r>
              <a:rPr lang="nl-BE" altLang="nl-BE" sz="1600" dirty="0"/>
              <a:t>Bij halftijds: personeelslid moet minstens voor </a:t>
            </a:r>
            <a:r>
              <a:rPr lang="nl-BE" altLang="nl-BE" sz="1600" b="1" dirty="0"/>
              <a:t>halftijdse opdracht </a:t>
            </a:r>
            <a:r>
              <a:rPr lang="nl-BE" altLang="nl-BE" sz="1600" dirty="0"/>
              <a:t>zijn aangesteld </a:t>
            </a:r>
            <a:r>
              <a:rPr lang="nl-BE" altLang="nl-BE" sz="1600" b="1" dirty="0"/>
              <a:t>+ 1 uur</a:t>
            </a:r>
          </a:p>
          <a:p>
            <a:pPr lvl="1" eaLnBrk="1" hangingPunct="1">
              <a:lnSpc>
                <a:spcPct val="90000"/>
              </a:lnSpc>
              <a:defRPr/>
            </a:pPr>
            <a:r>
              <a:rPr lang="nl-BE" altLang="nl-BE" sz="1600" dirty="0"/>
              <a:t>Bij 1/5</a:t>
            </a:r>
            <a:r>
              <a:rPr lang="nl-BE" altLang="nl-BE" sz="1600" baseline="30000" dirty="0"/>
              <a:t>de</a:t>
            </a:r>
            <a:r>
              <a:rPr lang="nl-BE" altLang="nl-BE" sz="1600" dirty="0"/>
              <a:t> : personeelslid moet </a:t>
            </a:r>
            <a:r>
              <a:rPr lang="nl-BE" altLang="nl-BE" sz="1600" b="1" dirty="0"/>
              <a:t>voltijds</a:t>
            </a:r>
            <a:r>
              <a:rPr lang="nl-BE" altLang="nl-BE" sz="1600" dirty="0"/>
              <a:t> zijn aangesteld</a:t>
            </a:r>
          </a:p>
          <a:p>
            <a:pPr eaLnBrk="1" hangingPunct="1">
              <a:lnSpc>
                <a:spcPct val="90000"/>
              </a:lnSpc>
              <a:defRPr/>
            </a:pPr>
            <a:endParaRPr lang="nl-BE" altLang="nl-BE" sz="900" dirty="0"/>
          </a:p>
          <a:p>
            <a:pPr eaLnBrk="1" hangingPunct="1">
              <a:lnSpc>
                <a:spcPct val="90000"/>
              </a:lnSpc>
              <a:defRPr/>
            </a:pPr>
            <a:r>
              <a:rPr lang="nl-BE" altLang="nl-BE" sz="2000" dirty="0"/>
              <a:t>Toepassingsgebied</a:t>
            </a:r>
          </a:p>
          <a:p>
            <a:pPr lvl="1" eaLnBrk="1" hangingPunct="1">
              <a:lnSpc>
                <a:spcPct val="90000"/>
              </a:lnSpc>
              <a:defRPr/>
            </a:pPr>
            <a:r>
              <a:rPr lang="nl-BE" altLang="nl-BE" sz="1600" dirty="0"/>
              <a:t>Vanaf 01/01/2018 : alle personeelsleden met een aanstelling onder het Decreet rechtspositie CBE</a:t>
            </a:r>
          </a:p>
          <a:p>
            <a:pPr marL="0" indent="0" eaLnBrk="1" hangingPunct="1">
              <a:lnSpc>
                <a:spcPct val="90000"/>
              </a:lnSpc>
              <a:buNone/>
              <a:defRPr/>
            </a:pPr>
            <a:endParaRPr lang="nl-BE" altLang="nl-BE" sz="900" dirty="0"/>
          </a:p>
          <a:p>
            <a:pPr eaLnBrk="1" hangingPunct="1">
              <a:lnSpc>
                <a:spcPct val="90000"/>
              </a:lnSpc>
              <a:defRPr/>
            </a:pPr>
            <a:endParaRPr lang="nl-BE" altLang="nl-BE" sz="900" dirty="0"/>
          </a:p>
          <a:p>
            <a:pPr eaLnBrk="1" hangingPunct="1">
              <a:lnSpc>
                <a:spcPct val="90000"/>
              </a:lnSpc>
              <a:defRPr/>
            </a:pPr>
            <a:r>
              <a:rPr lang="nl-BE" altLang="nl-BE" sz="2000" dirty="0"/>
              <a:t>Recht of gunst?</a:t>
            </a:r>
          </a:p>
          <a:p>
            <a:pPr lvl="1" eaLnBrk="1" hangingPunct="1">
              <a:lnSpc>
                <a:spcPct val="90000"/>
              </a:lnSpc>
              <a:defRPr/>
            </a:pPr>
            <a:r>
              <a:rPr lang="nl-BE" altLang="nl-BE" sz="1600" dirty="0"/>
              <a:t>LBOOV is een recht</a:t>
            </a:r>
          </a:p>
          <a:p>
            <a:pPr lvl="1" eaLnBrk="1" hangingPunct="1">
              <a:lnSpc>
                <a:spcPct val="90000"/>
              </a:lnSpc>
              <a:defRPr/>
            </a:pPr>
            <a:r>
              <a:rPr lang="nl-BE" altLang="nl-BE" sz="1600" dirty="0"/>
              <a:t>Centrumbestuur kan aanvraag niet weigeren</a:t>
            </a:r>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373091112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35523"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LBOOV</a:t>
            </a:r>
            <a:br>
              <a:rPr lang="nl-BE" altLang="nl-BE" smtClean="0"/>
            </a:br>
            <a:r>
              <a:rPr lang="nl-BE" altLang="nl-BE" sz="2000">
                <a:solidFill>
                  <a:srgbClr val="0070C0"/>
                </a:solidFill>
              </a:rPr>
              <a:t>Aanvang van het verlof</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Geen vaste begindatum</a:t>
            </a:r>
          </a:p>
          <a:p>
            <a:pPr eaLnBrk="1" hangingPunct="1">
              <a:lnSpc>
                <a:spcPct val="90000"/>
              </a:lnSpc>
              <a:defRPr/>
            </a:pPr>
            <a:r>
              <a:rPr lang="nl-BE" altLang="nl-BE" sz="2000" dirty="0"/>
              <a:t>Kan ten laatste ingaan op de vooravond van de 12</a:t>
            </a:r>
            <a:r>
              <a:rPr lang="nl-BE" altLang="nl-BE" sz="2000" baseline="30000" dirty="0"/>
              <a:t>de</a:t>
            </a:r>
            <a:r>
              <a:rPr lang="nl-BE" altLang="nl-BE" sz="2000" dirty="0"/>
              <a:t> verjaardag van het kind waarvoor het wordt opgenomen (</a:t>
            </a:r>
            <a:r>
              <a:rPr lang="nl-BE" altLang="nl-BE" sz="2000" b="1" dirty="0"/>
              <a:t>&lt;&gt; zorgkrediet !</a:t>
            </a:r>
            <a:r>
              <a:rPr lang="nl-BE" altLang="nl-BE" sz="2000" dirty="0"/>
              <a:t>) </a:t>
            </a:r>
          </a:p>
          <a:p>
            <a:pPr lvl="1" eaLnBrk="1" hangingPunct="1">
              <a:lnSpc>
                <a:spcPct val="90000"/>
              </a:lnSpc>
              <a:defRPr/>
            </a:pPr>
            <a:r>
              <a:rPr lang="nl-BE" altLang="nl-BE" sz="1600" dirty="0"/>
              <a:t>Uitzondering: tot vooravond 21</a:t>
            </a:r>
            <a:r>
              <a:rPr lang="nl-BE" altLang="nl-BE" sz="1600" baseline="30000" dirty="0"/>
              <a:t>ste</a:t>
            </a:r>
            <a:r>
              <a:rPr lang="nl-BE" altLang="nl-BE" sz="1600" dirty="0"/>
              <a:t> verjaardag voor ouder van kind met lichamelijke of geestelijke beperking voor minstens 66%</a:t>
            </a:r>
          </a:p>
          <a:p>
            <a:pPr marL="344487" lvl="1" indent="0" eaLnBrk="1" hangingPunct="1">
              <a:lnSpc>
                <a:spcPct val="90000"/>
              </a:lnSpc>
              <a:buNone/>
              <a:defRPr/>
            </a:pPr>
            <a:endParaRPr lang="nl-BE" altLang="nl-BE" sz="1200" dirty="0"/>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315103356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37571"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LBOOV</a:t>
            </a:r>
            <a:br>
              <a:rPr lang="nl-BE" altLang="nl-BE" smtClean="0"/>
            </a:br>
            <a:r>
              <a:rPr lang="nl-BE" altLang="nl-BE" sz="2000">
                <a:solidFill>
                  <a:srgbClr val="0070C0"/>
                </a:solidFill>
              </a:rPr>
              <a:t>Duur van het verlof</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Sinds 01/09/2012 gelden er nieuwe maximumperiodes van opname LBOOV</a:t>
            </a:r>
          </a:p>
          <a:p>
            <a:pPr marL="0" indent="0" eaLnBrk="1" hangingPunct="1">
              <a:lnSpc>
                <a:spcPct val="90000"/>
              </a:lnSpc>
              <a:buNone/>
              <a:defRPr/>
            </a:pPr>
            <a:endParaRPr lang="nl-BE" altLang="nl-BE" sz="1600" dirty="0"/>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pic>
        <p:nvPicPr>
          <p:cNvPr id="237573" name="Afbeelding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7550" y="2165351"/>
            <a:ext cx="854075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728361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39619"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LBOOV</a:t>
            </a:r>
            <a:br>
              <a:rPr lang="nl-BE" altLang="nl-BE" smtClean="0"/>
            </a:br>
            <a:r>
              <a:rPr lang="nl-BE" altLang="nl-BE" sz="2000">
                <a:solidFill>
                  <a:srgbClr val="0070C0"/>
                </a:solidFill>
              </a:rPr>
              <a:t>Duur van het verlof</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In tegenstelling tot de andere onderwijsniveaus hebben de personeelsleden uit de basiseducatie het recht om</a:t>
            </a:r>
          </a:p>
          <a:p>
            <a:pPr lvl="1" eaLnBrk="1" hangingPunct="1">
              <a:lnSpc>
                <a:spcPct val="90000"/>
              </a:lnSpc>
              <a:defRPr/>
            </a:pPr>
            <a:r>
              <a:rPr lang="nl-BE" altLang="nl-BE" sz="1600" dirty="0"/>
              <a:t>Hun voltijds ouderschapsverlof op te splitsen in maanden</a:t>
            </a:r>
          </a:p>
          <a:p>
            <a:pPr lvl="1" eaLnBrk="1" hangingPunct="1">
              <a:lnSpc>
                <a:spcPct val="90000"/>
              </a:lnSpc>
              <a:defRPr/>
            </a:pPr>
            <a:r>
              <a:rPr lang="nl-BE" altLang="nl-BE" sz="1600" dirty="0"/>
              <a:t>Hun halftijds ouderschapsverlof op te splitsen in periodes van 2 maanden of een veelvoud hiervan</a:t>
            </a:r>
          </a:p>
          <a:p>
            <a:pPr lvl="1" eaLnBrk="1" hangingPunct="1">
              <a:lnSpc>
                <a:spcPct val="90000"/>
              </a:lnSpc>
              <a:defRPr/>
            </a:pPr>
            <a:r>
              <a:rPr lang="nl-BE" altLang="nl-BE" sz="1600" dirty="0"/>
              <a:t>Hun ouderschapsverlof 1/5</a:t>
            </a:r>
            <a:r>
              <a:rPr lang="nl-BE" altLang="nl-BE" sz="1600" baseline="30000" dirty="0"/>
              <a:t>de</a:t>
            </a:r>
            <a:r>
              <a:rPr lang="nl-BE" altLang="nl-BE" sz="1600" dirty="0"/>
              <a:t> op te splitsen in periodes van 5 maanden of een veelvoud hiervan</a:t>
            </a:r>
          </a:p>
          <a:p>
            <a:pPr eaLnBrk="1" hangingPunct="1">
              <a:lnSpc>
                <a:spcPct val="90000"/>
              </a:lnSpc>
              <a:defRPr/>
            </a:pPr>
            <a:endParaRPr lang="nl-BE" altLang="nl-BE" sz="2000" dirty="0"/>
          </a:p>
          <a:p>
            <a:pPr eaLnBrk="1" hangingPunct="1">
              <a:lnSpc>
                <a:spcPct val="90000"/>
              </a:lnSpc>
              <a:defRPr/>
            </a:pPr>
            <a:r>
              <a:rPr lang="nl-BE" altLang="nl-BE" sz="2000" dirty="0"/>
              <a:t>Verschillende volumes van LBOOV kunnen gecombineerd worden</a:t>
            </a:r>
          </a:p>
          <a:p>
            <a:pPr lvl="1" eaLnBrk="1" hangingPunct="1">
              <a:lnSpc>
                <a:spcPct val="90000"/>
              </a:lnSpc>
              <a:defRPr/>
            </a:pPr>
            <a:endParaRPr lang="nl-BE" altLang="nl-BE" sz="1600" dirty="0"/>
          </a:p>
          <a:p>
            <a:pPr eaLnBrk="1" hangingPunct="1">
              <a:lnSpc>
                <a:spcPct val="90000"/>
              </a:lnSpc>
              <a:defRPr/>
            </a:pPr>
            <a:endParaRPr lang="nl-BE" altLang="nl-BE" sz="1300" dirty="0"/>
          </a:p>
          <a:p>
            <a:pPr lvl="1" eaLnBrk="1" hangingPunct="1">
              <a:lnSpc>
                <a:spcPct val="90000"/>
              </a:lnSpc>
              <a:defRPr/>
            </a:pPr>
            <a:endParaRPr lang="nl-BE" altLang="nl-BE" sz="1200" dirty="0"/>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2701248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94211" name="Rectangle 2"/>
          <p:cNvSpPr>
            <a:spLocks noGrp="1" noChangeArrowheads="1"/>
          </p:cNvSpPr>
          <p:nvPr>
            <p:ph type="title" idx="4294967295"/>
          </p:nvPr>
        </p:nvSpPr>
        <p:spPr/>
        <p:txBody>
          <a:bodyPr/>
          <a:lstStyle/>
          <a:p>
            <a:pPr eaLnBrk="1" hangingPunct="1"/>
            <a:r>
              <a:rPr lang="nl-BE" altLang="nl-BE" smtClean="0"/>
              <a:t>VTAO</a:t>
            </a:r>
            <a:br>
              <a:rPr lang="nl-BE" altLang="nl-BE" smtClean="0"/>
            </a:br>
            <a:r>
              <a:rPr lang="nl-BE" altLang="nl-BE" sz="2000">
                <a:solidFill>
                  <a:srgbClr val="0070C0"/>
                </a:solidFill>
              </a:rPr>
              <a:t>Geldelijke aspecten</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r>
              <a:rPr lang="nl-BE" sz="2000" dirty="0"/>
              <a:t>Salaris vaste benoeming</a:t>
            </a:r>
          </a:p>
          <a:p>
            <a:pPr eaLnBrk="1" hangingPunct="1">
              <a:lnSpc>
                <a:spcPct val="90000"/>
              </a:lnSpc>
              <a:defRPr/>
            </a:pPr>
            <a:r>
              <a:rPr lang="nl-BE" sz="2000" dirty="0"/>
              <a:t>Salaris werkelijke opdracht</a:t>
            </a:r>
            <a:endParaRPr lang="nl-BE" sz="1600" dirty="0"/>
          </a:p>
          <a:p>
            <a:pPr eaLnBrk="1" hangingPunct="1">
              <a:lnSpc>
                <a:spcPct val="90000"/>
              </a:lnSpc>
              <a:defRPr/>
            </a:pPr>
            <a:endParaRPr lang="nl-BE" sz="1600" dirty="0"/>
          </a:p>
          <a:p>
            <a:pPr lvl="1" eaLnBrk="1" hangingPunct="1">
              <a:lnSpc>
                <a:spcPct val="90000"/>
              </a:lnSpc>
              <a:defRPr/>
            </a:pPr>
            <a:endParaRPr lang="nl-BE" sz="1600" dirty="0"/>
          </a:p>
          <a:p>
            <a:pPr marL="344487" lvl="1" indent="0" eaLnBrk="1" hangingPunct="1">
              <a:lnSpc>
                <a:spcPct val="90000"/>
              </a:lnSpc>
              <a:buNone/>
              <a:defRPr/>
            </a:pPr>
            <a:endParaRPr lang="nl-BE" sz="1600" dirty="0"/>
          </a:p>
          <a:p>
            <a:pPr lvl="1" eaLnBrk="1" hangingPunct="1">
              <a:lnSpc>
                <a:spcPct val="90000"/>
              </a:lnSpc>
              <a:defRPr/>
            </a:pPr>
            <a:endParaRPr lang="nl-BE" sz="12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pic>
        <p:nvPicPr>
          <p:cNvPr id="94213" name="Afbeelding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60600" y="2565400"/>
            <a:ext cx="7670800" cy="316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43305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41667"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LBOOV</a:t>
            </a:r>
            <a:br>
              <a:rPr lang="nl-BE" altLang="nl-BE" smtClean="0"/>
            </a:br>
            <a:r>
              <a:rPr lang="nl-BE" altLang="nl-BE" sz="2000">
                <a:solidFill>
                  <a:srgbClr val="0070C0"/>
                </a:solidFill>
              </a:rPr>
              <a:t>Einde van het verlof</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Eindigt na het verstrijken van de toegestane termijn</a:t>
            </a:r>
          </a:p>
          <a:p>
            <a:pPr lvl="1" eaLnBrk="1" hangingPunct="1">
              <a:lnSpc>
                <a:spcPct val="90000"/>
              </a:lnSpc>
              <a:defRPr/>
            </a:pPr>
            <a:r>
              <a:rPr lang="nl-BE" altLang="nl-BE" sz="1600" dirty="0"/>
              <a:t>Bij tijdelijken: eindigt sowieso bij het einde van de aanstelling</a:t>
            </a:r>
          </a:p>
          <a:p>
            <a:pPr eaLnBrk="1" hangingPunct="1">
              <a:lnSpc>
                <a:spcPct val="90000"/>
              </a:lnSpc>
              <a:defRPr/>
            </a:pPr>
            <a:endParaRPr lang="nl-BE" altLang="nl-BE" sz="2000" dirty="0"/>
          </a:p>
          <a:p>
            <a:pPr eaLnBrk="1" hangingPunct="1">
              <a:lnSpc>
                <a:spcPct val="90000"/>
              </a:lnSpc>
              <a:defRPr/>
            </a:pPr>
            <a:r>
              <a:rPr lang="nl-BE" altLang="nl-BE" sz="2000" dirty="0"/>
              <a:t>Een LBOOV kan ook beëindigd worden omwille van uitzonderlijke redenen </a:t>
            </a:r>
          </a:p>
          <a:p>
            <a:pPr lvl="1" eaLnBrk="1" hangingPunct="1">
              <a:lnSpc>
                <a:spcPct val="90000"/>
              </a:lnSpc>
              <a:defRPr/>
            </a:pPr>
            <a:r>
              <a:rPr lang="nl-BE" altLang="nl-BE" sz="1600" dirty="0"/>
              <a:t>Aanvraag te doen via werkstation</a:t>
            </a:r>
          </a:p>
          <a:p>
            <a:pPr lvl="1" eaLnBrk="1" hangingPunct="1">
              <a:lnSpc>
                <a:spcPct val="90000"/>
              </a:lnSpc>
              <a:defRPr/>
            </a:pPr>
            <a:r>
              <a:rPr lang="nl-BE" altLang="nl-BE" sz="1600" dirty="0"/>
              <a:t>Personeelslid moet betrekking nadien effectief opnieuw opnemen</a:t>
            </a:r>
          </a:p>
          <a:p>
            <a:pPr lvl="1" eaLnBrk="1" hangingPunct="1">
              <a:lnSpc>
                <a:spcPct val="90000"/>
              </a:lnSpc>
              <a:defRPr/>
            </a:pPr>
            <a:r>
              <a:rPr lang="nl-BE" altLang="nl-BE" sz="1600" dirty="0"/>
              <a:t>Via formulier: zie </a:t>
            </a:r>
            <a:r>
              <a:rPr lang="nl-BE" altLang="nl-BE" sz="1600" dirty="0">
                <a:hlinkClick r:id="rId3"/>
              </a:rPr>
              <a:t>omzendbrief loopbaanonderbreking</a:t>
            </a:r>
            <a:r>
              <a:rPr lang="nl-BE" altLang="nl-BE" sz="1600" dirty="0"/>
              <a:t> (bijlage 3)</a:t>
            </a:r>
          </a:p>
          <a:p>
            <a:pPr lvl="1" eaLnBrk="1" hangingPunct="1">
              <a:lnSpc>
                <a:spcPct val="90000"/>
              </a:lnSpc>
              <a:defRPr/>
            </a:pPr>
            <a:endParaRPr lang="nl-BE" altLang="nl-BE" sz="1200" dirty="0"/>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204469636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43715" name="Rectangle 2"/>
          <p:cNvSpPr>
            <a:spLocks noGrp="1" noChangeArrowheads="1"/>
          </p:cNvSpPr>
          <p:nvPr>
            <p:ph type="title" idx="4294967295"/>
          </p:nvPr>
        </p:nvSpPr>
        <p:spPr/>
        <p:txBody>
          <a:bodyPr/>
          <a:lstStyle/>
          <a:p>
            <a:pPr eaLnBrk="1" hangingPunct="1"/>
            <a:r>
              <a:rPr lang="nl-NL" altLang="nl-BE" smtClean="0"/>
              <a:t> </a:t>
            </a:r>
          </a:p>
        </p:txBody>
      </p:sp>
      <p:sp>
        <p:nvSpPr>
          <p:cNvPr id="243716" name="Rectangle 3"/>
          <p:cNvSpPr>
            <a:spLocks noGrp="1" noChangeArrowheads="1"/>
          </p:cNvSpPr>
          <p:nvPr>
            <p:ph type="body" idx="4294967295"/>
          </p:nvPr>
        </p:nvSpPr>
        <p:spPr>
          <a:xfrm>
            <a:off x="1600201" y="1052514"/>
            <a:ext cx="8893175" cy="5616575"/>
          </a:xfrm>
        </p:spPr>
        <p:txBody>
          <a:bodyPr/>
          <a:lstStyle/>
          <a:p>
            <a:pPr eaLnBrk="1" hangingPunct="1">
              <a:lnSpc>
                <a:spcPct val="90000"/>
              </a:lnSpc>
              <a:buFont typeface="Wingdings" panose="05000000000000000000" pitchFamily="2" charset="2"/>
              <a:buNone/>
            </a:pPr>
            <a:endParaRPr lang="nl-BE" altLang="nl-BE" sz="1200"/>
          </a:p>
          <a:p>
            <a:pPr eaLnBrk="1" hangingPunct="1">
              <a:lnSpc>
                <a:spcPct val="90000"/>
              </a:lnSpc>
              <a:buFont typeface="Wingdings" panose="05000000000000000000" pitchFamily="2" charset="2"/>
              <a:buNone/>
            </a:pPr>
            <a:endParaRPr lang="nl-BE" altLang="nl-BE" sz="1200"/>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r>
              <a:rPr lang="nl-BE" altLang="nl-BE" sz="5400" b="1">
                <a:solidFill>
                  <a:srgbClr val="0070C0"/>
                </a:solidFill>
              </a:rPr>
              <a:t>Loopbaanonderbreking medische bijstand</a:t>
            </a:r>
          </a:p>
          <a:p>
            <a:pPr algn="ctr" eaLnBrk="1" hangingPunct="1">
              <a:lnSpc>
                <a:spcPct val="90000"/>
              </a:lnSpc>
              <a:buFont typeface="Wingdings" panose="05000000000000000000" pitchFamily="2" charset="2"/>
              <a:buNone/>
            </a:pPr>
            <a:r>
              <a:rPr lang="nl-BE" altLang="nl-BE" sz="5400" b="1">
                <a:solidFill>
                  <a:srgbClr val="0070C0"/>
                </a:solidFill>
              </a:rPr>
              <a:t>(LBOMB)</a:t>
            </a:r>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endParaRPr lang="nl-BE" altLang="nl-BE" sz="1800" b="1" i="1">
              <a:solidFill>
                <a:srgbClr val="0070C0"/>
              </a:solidFill>
            </a:endParaRPr>
          </a:p>
        </p:txBody>
      </p:sp>
    </p:spTree>
    <p:extLst>
      <p:ext uri="{BB962C8B-B14F-4D97-AF65-F5344CB8AC3E}">
        <p14:creationId xmlns:p14="http://schemas.microsoft.com/office/powerpoint/2010/main" val="85404605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45763"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LBOMB</a:t>
            </a:r>
            <a:br>
              <a:rPr lang="nl-BE" altLang="nl-BE" smtClean="0"/>
            </a:br>
            <a:r>
              <a:rPr lang="nl-BE" altLang="nl-BE" sz="2000">
                <a:solidFill>
                  <a:srgbClr val="0070C0"/>
                </a:solidFill>
              </a:rPr>
              <a:t>Voor wie?</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Voor medische bijstand te verlenen aan een gezinslid of familielid tot de 2</a:t>
            </a:r>
            <a:r>
              <a:rPr lang="nl-BE" altLang="nl-BE" sz="2000" baseline="30000" dirty="0"/>
              <a:t>e</a:t>
            </a:r>
            <a:r>
              <a:rPr lang="nl-BE" altLang="nl-BE" sz="2000" dirty="0"/>
              <a:t> graad of persoon die onder hetzelfde dak woont</a:t>
            </a:r>
          </a:p>
          <a:p>
            <a:pPr lvl="1" eaLnBrk="1" hangingPunct="1">
              <a:lnSpc>
                <a:spcPct val="90000"/>
              </a:lnSpc>
              <a:defRPr/>
            </a:pPr>
            <a:r>
              <a:rPr lang="nl-BE" altLang="nl-BE" sz="1600" dirty="0"/>
              <a:t>Gezinslid: elke persoon die samenwoont met het personeelslid</a:t>
            </a:r>
          </a:p>
          <a:p>
            <a:pPr lvl="1" eaLnBrk="1" hangingPunct="1">
              <a:lnSpc>
                <a:spcPct val="90000"/>
              </a:lnSpc>
              <a:defRPr/>
            </a:pPr>
            <a:r>
              <a:rPr lang="nl-BE" altLang="nl-BE" sz="1600" dirty="0"/>
              <a:t>Familielid: zowel de bloed- als aanverwanten van het personeelslid</a:t>
            </a:r>
          </a:p>
          <a:p>
            <a:pPr lvl="1" eaLnBrk="1" hangingPunct="1">
              <a:lnSpc>
                <a:spcPct val="90000"/>
              </a:lnSpc>
              <a:defRPr/>
            </a:pPr>
            <a:r>
              <a:rPr lang="nl-BE" altLang="nl-BE" sz="1600" dirty="0"/>
              <a:t>Graden van verwantschap</a:t>
            </a:r>
          </a:p>
          <a:p>
            <a:pPr lvl="2" eaLnBrk="1" hangingPunct="1">
              <a:lnSpc>
                <a:spcPct val="90000"/>
              </a:lnSpc>
              <a:defRPr/>
            </a:pPr>
            <a:r>
              <a:rPr lang="nl-BE" altLang="nl-BE" sz="1300" dirty="0"/>
              <a:t>1</a:t>
            </a:r>
            <a:r>
              <a:rPr lang="nl-BE" altLang="nl-BE" sz="1300" baseline="30000" dirty="0"/>
              <a:t>e</a:t>
            </a:r>
            <a:r>
              <a:rPr lang="nl-BE" altLang="nl-BE" sz="1300" dirty="0"/>
              <a:t> graad: ouders, schoonouders, kinderen en schoonkinderen</a:t>
            </a:r>
          </a:p>
          <a:p>
            <a:pPr lvl="2" eaLnBrk="1" hangingPunct="1">
              <a:lnSpc>
                <a:spcPct val="90000"/>
              </a:lnSpc>
              <a:defRPr/>
            </a:pPr>
            <a:r>
              <a:rPr lang="nl-BE" altLang="nl-BE" sz="1300" dirty="0"/>
              <a:t>2</a:t>
            </a:r>
            <a:r>
              <a:rPr lang="nl-BE" altLang="nl-BE" sz="1300" baseline="30000" dirty="0"/>
              <a:t>e</a:t>
            </a:r>
            <a:r>
              <a:rPr lang="nl-BE" altLang="nl-BE" sz="1300" dirty="0"/>
              <a:t> graad: grootouders, schoongrootouders, kleinkinderen en hun echtgenoten, broers, zussen, schoonbroers en schoonzussen</a:t>
            </a:r>
          </a:p>
          <a:p>
            <a:pPr marL="344487" lvl="1" indent="0" eaLnBrk="1" hangingPunct="1">
              <a:lnSpc>
                <a:spcPct val="90000"/>
              </a:lnSpc>
              <a:buNone/>
              <a:defRPr/>
            </a:pPr>
            <a:endParaRPr lang="nl-BE" altLang="nl-BE" sz="1200" dirty="0"/>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64138558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47811"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LBOMB</a:t>
            </a:r>
            <a:br>
              <a:rPr lang="nl-BE" altLang="nl-BE" smtClean="0"/>
            </a:br>
            <a:r>
              <a:rPr lang="nl-BE" altLang="nl-BE" sz="2000">
                <a:solidFill>
                  <a:srgbClr val="0070C0"/>
                </a:solidFill>
              </a:rPr>
              <a:t>Toepassingsgebied en voorwaarden</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Voltijds, halftijds of met een vijfde</a:t>
            </a:r>
          </a:p>
          <a:p>
            <a:pPr lvl="1" eaLnBrk="1" hangingPunct="1">
              <a:lnSpc>
                <a:spcPct val="90000"/>
              </a:lnSpc>
              <a:defRPr/>
            </a:pPr>
            <a:r>
              <a:rPr lang="nl-BE" altLang="nl-BE" sz="1600" dirty="0"/>
              <a:t>Bij halftijds: personeelslid moet minstens voor </a:t>
            </a:r>
            <a:r>
              <a:rPr lang="nl-BE" altLang="nl-BE" sz="1600" b="1" dirty="0"/>
              <a:t>halftijdse opdracht </a:t>
            </a:r>
            <a:r>
              <a:rPr lang="nl-BE" altLang="nl-BE" sz="1600" dirty="0"/>
              <a:t>zijn aangesteld </a:t>
            </a:r>
            <a:r>
              <a:rPr lang="nl-BE" altLang="nl-BE" sz="1600" b="1" dirty="0"/>
              <a:t>+ 1 uur</a:t>
            </a:r>
          </a:p>
          <a:p>
            <a:pPr lvl="1" eaLnBrk="1" hangingPunct="1">
              <a:lnSpc>
                <a:spcPct val="90000"/>
              </a:lnSpc>
              <a:defRPr/>
            </a:pPr>
            <a:r>
              <a:rPr lang="nl-BE" altLang="nl-BE" sz="1600" dirty="0"/>
              <a:t>Bij 1/5</a:t>
            </a:r>
            <a:r>
              <a:rPr lang="nl-BE" altLang="nl-BE" sz="1600" baseline="30000" dirty="0"/>
              <a:t>de</a:t>
            </a:r>
            <a:r>
              <a:rPr lang="nl-BE" altLang="nl-BE" sz="1600" dirty="0"/>
              <a:t> : personeelslid moet </a:t>
            </a:r>
            <a:r>
              <a:rPr lang="nl-BE" altLang="nl-BE" sz="1600" b="1" dirty="0"/>
              <a:t>voltijds</a:t>
            </a:r>
            <a:r>
              <a:rPr lang="nl-BE" altLang="nl-BE" sz="1600" dirty="0"/>
              <a:t> zijn aangesteld</a:t>
            </a:r>
          </a:p>
          <a:p>
            <a:pPr eaLnBrk="1" hangingPunct="1">
              <a:lnSpc>
                <a:spcPct val="90000"/>
              </a:lnSpc>
              <a:defRPr/>
            </a:pPr>
            <a:endParaRPr lang="nl-BE" altLang="nl-BE" sz="900" dirty="0"/>
          </a:p>
          <a:p>
            <a:pPr eaLnBrk="1" hangingPunct="1">
              <a:lnSpc>
                <a:spcPct val="90000"/>
              </a:lnSpc>
              <a:defRPr/>
            </a:pPr>
            <a:r>
              <a:rPr lang="nl-BE" altLang="nl-BE" sz="2000" dirty="0"/>
              <a:t>Toepassingsgebied</a:t>
            </a:r>
          </a:p>
          <a:p>
            <a:pPr lvl="1" eaLnBrk="1" hangingPunct="1">
              <a:lnSpc>
                <a:spcPct val="90000"/>
              </a:lnSpc>
              <a:defRPr/>
            </a:pPr>
            <a:r>
              <a:rPr lang="nl-BE" altLang="nl-BE" sz="1600" dirty="0"/>
              <a:t>Vanaf 01/01/2018 : alle personeelsleden met een aanstelling onder het Decreet rechtspositie CBE</a:t>
            </a:r>
          </a:p>
          <a:p>
            <a:pPr marL="0" indent="0" eaLnBrk="1" hangingPunct="1">
              <a:lnSpc>
                <a:spcPct val="90000"/>
              </a:lnSpc>
              <a:buNone/>
              <a:defRPr/>
            </a:pPr>
            <a:endParaRPr lang="nl-BE" altLang="nl-BE" sz="900" dirty="0"/>
          </a:p>
          <a:p>
            <a:pPr eaLnBrk="1" hangingPunct="1">
              <a:lnSpc>
                <a:spcPct val="90000"/>
              </a:lnSpc>
              <a:defRPr/>
            </a:pPr>
            <a:endParaRPr lang="nl-BE" altLang="nl-BE" sz="900" dirty="0"/>
          </a:p>
          <a:p>
            <a:pPr eaLnBrk="1" hangingPunct="1">
              <a:lnSpc>
                <a:spcPct val="90000"/>
              </a:lnSpc>
              <a:defRPr/>
            </a:pPr>
            <a:r>
              <a:rPr lang="nl-BE" altLang="nl-BE" sz="2000" dirty="0"/>
              <a:t>Recht of gunst?</a:t>
            </a:r>
          </a:p>
          <a:p>
            <a:pPr lvl="1" eaLnBrk="1" hangingPunct="1">
              <a:lnSpc>
                <a:spcPct val="90000"/>
              </a:lnSpc>
              <a:defRPr/>
            </a:pPr>
            <a:r>
              <a:rPr lang="nl-BE" altLang="nl-BE" sz="1600" dirty="0"/>
              <a:t>LBOMB is een recht</a:t>
            </a:r>
          </a:p>
          <a:p>
            <a:pPr lvl="1" eaLnBrk="1" hangingPunct="1">
              <a:lnSpc>
                <a:spcPct val="90000"/>
              </a:lnSpc>
              <a:defRPr/>
            </a:pPr>
            <a:r>
              <a:rPr lang="nl-BE" altLang="nl-BE" sz="1600" dirty="0"/>
              <a:t>Centrumbestuur kan aanvraag niet weigeren</a:t>
            </a:r>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413841277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49859"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LBOMB</a:t>
            </a:r>
            <a:br>
              <a:rPr lang="nl-BE" altLang="nl-BE" smtClean="0"/>
            </a:br>
            <a:r>
              <a:rPr lang="nl-BE" altLang="nl-BE" sz="2000">
                <a:solidFill>
                  <a:srgbClr val="0070C0"/>
                </a:solidFill>
              </a:rPr>
              <a:t>Aanvang van het verlof</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Geen vaste ingangsdatum</a:t>
            </a:r>
          </a:p>
          <a:p>
            <a:pPr eaLnBrk="1" hangingPunct="1">
              <a:lnSpc>
                <a:spcPct val="90000"/>
              </a:lnSpc>
              <a:defRPr/>
            </a:pPr>
            <a:r>
              <a:rPr lang="nl-BE" altLang="nl-BE" sz="2000" dirty="0"/>
              <a:t>Gaat in de eerste van de week volgend op de aanvraag bij het centrumbestuur</a:t>
            </a:r>
          </a:p>
          <a:p>
            <a:pPr lvl="1" eaLnBrk="1" hangingPunct="1">
              <a:lnSpc>
                <a:spcPct val="90000"/>
              </a:lnSpc>
              <a:defRPr/>
            </a:pPr>
            <a:r>
              <a:rPr lang="nl-BE" altLang="nl-BE" sz="1600" dirty="0"/>
              <a:t>Mits akkoord van het centrumbestuur kan de LBOMB vroeger ingaan</a:t>
            </a:r>
          </a:p>
          <a:p>
            <a:pPr eaLnBrk="1" hangingPunct="1">
              <a:lnSpc>
                <a:spcPct val="90000"/>
              </a:lnSpc>
              <a:defRPr/>
            </a:pPr>
            <a:endParaRPr lang="nl-BE" altLang="nl-BE" sz="2000" dirty="0"/>
          </a:p>
          <a:p>
            <a:pPr eaLnBrk="1" hangingPunct="1">
              <a:lnSpc>
                <a:spcPct val="90000"/>
              </a:lnSpc>
              <a:defRPr/>
            </a:pPr>
            <a:r>
              <a:rPr lang="nl-BE" altLang="nl-BE" sz="2000" dirty="0"/>
              <a:t>Een aanvraag voor LBOMB gebeurt steeds voor periodes van minimum 1 maand en maximum 3 maanden.</a:t>
            </a:r>
          </a:p>
          <a:p>
            <a:pPr lvl="1" eaLnBrk="1" hangingPunct="1">
              <a:lnSpc>
                <a:spcPct val="90000"/>
              </a:lnSpc>
              <a:defRPr/>
            </a:pPr>
            <a:r>
              <a:rPr lang="nl-BE" altLang="nl-BE" sz="1600" dirty="0"/>
              <a:t>Verschillende periodes van opname voor eenzelfde patiënt hoeven niet aaneensluitend te zijn</a:t>
            </a:r>
          </a:p>
          <a:p>
            <a:pPr eaLnBrk="1" hangingPunct="1">
              <a:lnSpc>
                <a:spcPct val="90000"/>
              </a:lnSpc>
              <a:defRPr/>
            </a:pPr>
            <a:endParaRPr lang="nl-BE" altLang="nl-BE" sz="2000" dirty="0"/>
          </a:p>
          <a:p>
            <a:pPr eaLnBrk="1" hangingPunct="1">
              <a:lnSpc>
                <a:spcPct val="90000"/>
              </a:lnSpc>
              <a:defRPr/>
            </a:pPr>
            <a:endParaRPr lang="nl-BE" altLang="nl-BE" sz="1300" dirty="0"/>
          </a:p>
          <a:p>
            <a:pPr marL="344487" lvl="1" indent="0" eaLnBrk="1" hangingPunct="1">
              <a:lnSpc>
                <a:spcPct val="90000"/>
              </a:lnSpc>
              <a:buNone/>
              <a:defRPr/>
            </a:pPr>
            <a:endParaRPr lang="nl-BE" altLang="nl-BE" sz="1200" dirty="0"/>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143144604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51907"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LBOMB</a:t>
            </a:r>
            <a:br>
              <a:rPr lang="nl-BE" altLang="nl-BE" smtClean="0"/>
            </a:br>
            <a:r>
              <a:rPr lang="nl-BE" altLang="nl-BE" sz="2000">
                <a:solidFill>
                  <a:srgbClr val="0070C0"/>
                </a:solidFill>
              </a:rPr>
              <a:t>Duur van het verlof</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Volledige LBOMB = 12 maanden per patiënt</a:t>
            </a:r>
          </a:p>
          <a:p>
            <a:pPr eaLnBrk="1" hangingPunct="1">
              <a:lnSpc>
                <a:spcPct val="90000"/>
              </a:lnSpc>
              <a:defRPr/>
            </a:pPr>
            <a:r>
              <a:rPr lang="nl-BE" altLang="nl-BE" sz="2000" dirty="0"/>
              <a:t>Gedeeltelijke (1/2</a:t>
            </a:r>
            <a:r>
              <a:rPr lang="nl-BE" altLang="nl-BE" sz="2000" baseline="30000" dirty="0"/>
              <a:t>e</a:t>
            </a:r>
            <a:r>
              <a:rPr lang="nl-BE" altLang="nl-BE" sz="2000" dirty="0"/>
              <a:t> of 1/5</a:t>
            </a:r>
            <a:r>
              <a:rPr lang="nl-BE" altLang="nl-BE" sz="2000" baseline="30000" dirty="0"/>
              <a:t>e</a:t>
            </a:r>
            <a:r>
              <a:rPr lang="nl-BE" altLang="nl-BE" sz="2000" dirty="0"/>
              <a:t>) = 24 maanden per patiënt</a:t>
            </a:r>
          </a:p>
          <a:p>
            <a:pPr eaLnBrk="1" hangingPunct="1">
              <a:lnSpc>
                <a:spcPct val="90000"/>
              </a:lnSpc>
              <a:defRPr/>
            </a:pPr>
            <a:endParaRPr lang="nl-BE" altLang="nl-BE" sz="2000" dirty="0"/>
          </a:p>
          <a:p>
            <a:pPr eaLnBrk="1" hangingPunct="1">
              <a:lnSpc>
                <a:spcPct val="90000"/>
              </a:lnSpc>
              <a:defRPr/>
            </a:pPr>
            <a:r>
              <a:rPr lang="nl-BE" altLang="nl-BE" sz="2000" dirty="0"/>
              <a:t>Volledige en gedeeltelijke LBOMB zijn niet </a:t>
            </a:r>
            <a:r>
              <a:rPr lang="nl-BE" altLang="nl-BE" sz="2000" dirty="0" err="1"/>
              <a:t>cumuleerbaar</a:t>
            </a:r>
            <a:endParaRPr lang="nl-BE" altLang="nl-BE" sz="2000" dirty="0"/>
          </a:p>
          <a:p>
            <a:pPr eaLnBrk="1" hangingPunct="1">
              <a:lnSpc>
                <a:spcPct val="90000"/>
              </a:lnSpc>
              <a:defRPr/>
            </a:pPr>
            <a:endParaRPr lang="nl-BE" altLang="nl-BE" sz="2000" dirty="0"/>
          </a:p>
          <a:p>
            <a:pPr eaLnBrk="1" hangingPunct="1">
              <a:lnSpc>
                <a:spcPct val="90000"/>
              </a:lnSpc>
              <a:defRPr/>
            </a:pPr>
            <a:r>
              <a:rPr lang="nl-BE" altLang="nl-BE" sz="2000" dirty="0"/>
              <a:t>Uitzonderingen op duurtijd</a:t>
            </a:r>
          </a:p>
          <a:p>
            <a:pPr lvl="1" eaLnBrk="1" hangingPunct="1">
              <a:lnSpc>
                <a:spcPct val="90000"/>
              </a:lnSpc>
              <a:defRPr/>
            </a:pPr>
            <a:r>
              <a:rPr lang="nl-BE" altLang="nl-BE" sz="1600" dirty="0"/>
              <a:t>24 (voltijds) en 48 (deeltijds) maanden in het geval van alleenstaande ouder met zwaar ziek kind tot de vooravond van 16</a:t>
            </a:r>
            <a:r>
              <a:rPr lang="nl-BE" altLang="nl-BE" sz="1600" baseline="30000" dirty="0"/>
              <a:t>e</a:t>
            </a:r>
            <a:r>
              <a:rPr lang="nl-BE" altLang="nl-BE" sz="1600" dirty="0"/>
              <a:t> verjaardag</a:t>
            </a:r>
          </a:p>
          <a:p>
            <a:pPr lvl="1" eaLnBrk="1" hangingPunct="1">
              <a:lnSpc>
                <a:spcPct val="90000"/>
              </a:lnSpc>
              <a:defRPr/>
            </a:pPr>
            <a:r>
              <a:rPr lang="nl-BE" altLang="nl-BE" sz="1600" dirty="0"/>
              <a:t>Medische bijstand voor een minderjarig gehospitaliseerd kind</a:t>
            </a:r>
          </a:p>
          <a:p>
            <a:pPr lvl="2" eaLnBrk="1" hangingPunct="1">
              <a:lnSpc>
                <a:spcPct val="90000"/>
              </a:lnSpc>
              <a:defRPr/>
            </a:pPr>
            <a:r>
              <a:rPr lang="nl-BE" altLang="nl-BE" sz="1300" dirty="0"/>
              <a:t>Kan met periodes van 1 week !</a:t>
            </a:r>
          </a:p>
          <a:p>
            <a:pPr lvl="2" eaLnBrk="1" hangingPunct="1">
              <a:lnSpc>
                <a:spcPct val="90000"/>
              </a:lnSpc>
              <a:defRPr/>
            </a:pPr>
            <a:r>
              <a:rPr lang="nl-BE" altLang="nl-BE" sz="1300" dirty="0"/>
              <a:t>Meer details in </a:t>
            </a:r>
            <a:r>
              <a:rPr lang="nl-BE" altLang="nl-BE" sz="1300" dirty="0">
                <a:hlinkClick r:id="rId3"/>
              </a:rPr>
              <a:t>omzendbrief loopbaanonderbreking</a:t>
            </a: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300" dirty="0"/>
          </a:p>
          <a:p>
            <a:pPr marL="344487" lvl="1" indent="0" eaLnBrk="1" hangingPunct="1">
              <a:lnSpc>
                <a:spcPct val="90000"/>
              </a:lnSpc>
              <a:buNone/>
              <a:defRPr/>
            </a:pPr>
            <a:endParaRPr lang="nl-BE" altLang="nl-BE" sz="1200" dirty="0"/>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359080763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53955"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LBOMB</a:t>
            </a:r>
            <a:br>
              <a:rPr lang="nl-BE" altLang="nl-BE" smtClean="0"/>
            </a:br>
            <a:r>
              <a:rPr lang="nl-BE" altLang="nl-BE" sz="2000">
                <a:solidFill>
                  <a:srgbClr val="0070C0"/>
                </a:solidFill>
              </a:rPr>
              <a:t>Einde van het verlof</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Eindigt na het verstrijken van de aangevraagde termijn</a:t>
            </a:r>
          </a:p>
          <a:p>
            <a:pPr lvl="1" eaLnBrk="1" hangingPunct="1">
              <a:lnSpc>
                <a:spcPct val="90000"/>
              </a:lnSpc>
              <a:defRPr/>
            </a:pPr>
            <a:r>
              <a:rPr lang="nl-BE" altLang="nl-BE" sz="1600" dirty="0"/>
              <a:t>Bij tijdelijke personeelsleden: eindigt sowieso bij einde van aanstelling</a:t>
            </a:r>
          </a:p>
          <a:p>
            <a:pPr eaLnBrk="1" hangingPunct="1">
              <a:lnSpc>
                <a:spcPct val="90000"/>
              </a:lnSpc>
              <a:defRPr/>
            </a:pPr>
            <a:endParaRPr lang="nl-BE" altLang="nl-BE" sz="2000" dirty="0"/>
          </a:p>
          <a:p>
            <a:pPr eaLnBrk="1" hangingPunct="1">
              <a:lnSpc>
                <a:spcPct val="90000"/>
              </a:lnSpc>
              <a:defRPr/>
            </a:pPr>
            <a:r>
              <a:rPr lang="nl-BE" altLang="nl-BE" sz="2000" dirty="0"/>
              <a:t>Een LBOMB kan ook beëindigd worden omwille van uitzonderlijke redenen </a:t>
            </a:r>
          </a:p>
          <a:p>
            <a:pPr lvl="1" eaLnBrk="1" hangingPunct="1">
              <a:lnSpc>
                <a:spcPct val="90000"/>
              </a:lnSpc>
              <a:defRPr/>
            </a:pPr>
            <a:r>
              <a:rPr lang="nl-BE" altLang="nl-BE" sz="1600" dirty="0"/>
              <a:t>Aanvraag te doen via werkstation</a:t>
            </a:r>
          </a:p>
          <a:p>
            <a:pPr lvl="1" eaLnBrk="1" hangingPunct="1">
              <a:lnSpc>
                <a:spcPct val="90000"/>
              </a:lnSpc>
              <a:defRPr/>
            </a:pPr>
            <a:r>
              <a:rPr lang="nl-BE" altLang="nl-BE" sz="1600" dirty="0"/>
              <a:t>Personeelslid moet betrekking nadien effectief opnieuw opnemen</a:t>
            </a:r>
          </a:p>
          <a:p>
            <a:pPr lvl="1" eaLnBrk="1" hangingPunct="1">
              <a:lnSpc>
                <a:spcPct val="90000"/>
              </a:lnSpc>
              <a:defRPr/>
            </a:pPr>
            <a:r>
              <a:rPr lang="nl-BE" altLang="nl-BE" sz="1600" dirty="0"/>
              <a:t>Via formulier: zie </a:t>
            </a:r>
            <a:r>
              <a:rPr lang="nl-BE" altLang="nl-BE" sz="1600" dirty="0">
                <a:hlinkClick r:id="rId3"/>
              </a:rPr>
              <a:t>omzendbrief loopbaanonderbreking</a:t>
            </a:r>
            <a:r>
              <a:rPr lang="nl-BE" altLang="nl-BE" sz="1600" dirty="0"/>
              <a:t> (bijlage 3)</a:t>
            </a:r>
          </a:p>
          <a:p>
            <a:pPr eaLnBrk="1" hangingPunct="1">
              <a:lnSpc>
                <a:spcPct val="90000"/>
              </a:lnSpc>
              <a:defRPr/>
            </a:pPr>
            <a:endParaRPr lang="nl-BE" altLang="nl-BE" sz="2000" dirty="0"/>
          </a:p>
          <a:p>
            <a:pPr eaLnBrk="1" hangingPunct="1">
              <a:lnSpc>
                <a:spcPct val="90000"/>
              </a:lnSpc>
              <a:defRPr/>
            </a:pPr>
            <a:r>
              <a:rPr lang="nl-BE" altLang="nl-BE" sz="2000" dirty="0"/>
              <a:t>Bij het overlijden van de persoon die de verzorging genoot, kan de LBOMB vervroegd worden beëindigd</a:t>
            </a:r>
          </a:p>
          <a:p>
            <a:pPr lvl="1" eaLnBrk="1" hangingPunct="1">
              <a:lnSpc>
                <a:spcPct val="90000"/>
              </a:lnSpc>
              <a:defRPr/>
            </a:pPr>
            <a:r>
              <a:rPr lang="nl-BE" altLang="nl-BE" sz="1600" dirty="0"/>
              <a:t>Centrumbestuur moet wel akkoord gaan </a:t>
            </a:r>
          </a:p>
          <a:p>
            <a:pPr eaLnBrk="1" hangingPunct="1">
              <a:lnSpc>
                <a:spcPct val="90000"/>
              </a:lnSpc>
              <a:defRPr/>
            </a:pPr>
            <a:endParaRPr lang="nl-BE" altLang="nl-BE" sz="13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300" dirty="0"/>
          </a:p>
          <a:p>
            <a:pPr marL="344487" lvl="1" indent="0" eaLnBrk="1" hangingPunct="1">
              <a:lnSpc>
                <a:spcPct val="90000"/>
              </a:lnSpc>
              <a:buNone/>
              <a:defRPr/>
            </a:pPr>
            <a:endParaRPr lang="nl-BE" altLang="nl-BE" sz="1200" dirty="0"/>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356422088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56003" name="Rectangle 2"/>
          <p:cNvSpPr>
            <a:spLocks noGrp="1" noChangeArrowheads="1"/>
          </p:cNvSpPr>
          <p:nvPr>
            <p:ph type="title" idx="4294967295"/>
          </p:nvPr>
        </p:nvSpPr>
        <p:spPr/>
        <p:txBody>
          <a:bodyPr/>
          <a:lstStyle/>
          <a:p>
            <a:pPr eaLnBrk="1" hangingPunct="1"/>
            <a:r>
              <a:rPr lang="nl-NL" altLang="nl-BE" smtClean="0"/>
              <a:t> </a:t>
            </a:r>
          </a:p>
        </p:txBody>
      </p:sp>
      <p:sp>
        <p:nvSpPr>
          <p:cNvPr id="256004" name="Rectangle 3"/>
          <p:cNvSpPr>
            <a:spLocks noGrp="1" noChangeArrowheads="1"/>
          </p:cNvSpPr>
          <p:nvPr>
            <p:ph type="body" idx="4294967295"/>
          </p:nvPr>
        </p:nvSpPr>
        <p:spPr>
          <a:xfrm>
            <a:off x="1600201" y="1052514"/>
            <a:ext cx="8893175" cy="5616575"/>
          </a:xfrm>
        </p:spPr>
        <p:txBody>
          <a:bodyPr/>
          <a:lstStyle/>
          <a:p>
            <a:pPr eaLnBrk="1" hangingPunct="1">
              <a:lnSpc>
                <a:spcPct val="90000"/>
              </a:lnSpc>
              <a:buFont typeface="Wingdings" panose="05000000000000000000" pitchFamily="2" charset="2"/>
              <a:buNone/>
            </a:pPr>
            <a:endParaRPr lang="nl-BE" altLang="nl-BE" sz="1200"/>
          </a:p>
          <a:p>
            <a:pPr eaLnBrk="1" hangingPunct="1">
              <a:lnSpc>
                <a:spcPct val="90000"/>
              </a:lnSpc>
              <a:buFont typeface="Wingdings" panose="05000000000000000000" pitchFamily="2" charset="2"/>
              <a:buNone/>
            </a:pPr>
            <a:endParaRPr lang="nl-BE" altLang="nl-BE" sz="1200"/>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r>
              <a:rPr lang="nl-BE" altLang="nl-BE" sz="5400" b="1">
                <a:solidFill>
                  <a:srgbClr val="0070C0"/>
                </a:solidFill>
              </a:rPr>
              <a:t>Loopbaanonderbreking palliatieve zorgen</a:t>
            </a:r>
          </a:p>
          <a:p>
            <a:pPr algn="ctr" eaLnBrk="1" hangingPunct="1">
              <a:lnSpc>
                <a:spcPct val="90000"/>
              </a:lnSpc>
              <a:buFont typeface="Wingdings" panose="05000000000000000000" pitchFamily="2" charset="2"/>
              <a:buNone/>
            </a:pPr>
            <a:r>
              <a:rPr lang="nl-BE" altLang="nl-BE" sz="5400" b="1">
                <a:solidFill>
                  <a:srgbClr val="0070C0"/>
                </a:solidFill>
              </a:rPr>
              <a:t>(LBOPZ)</a:t>
            </a:r>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endParaRPr lang="nl-BE" altLang="nl-BE" sz="1800" b="1" i="1">
              <a:solidFill>
                <a:srgbClr val="0070C0"/>
              </a:solidFill>
            </a:endParaRPr>
          </a:p>
        </p:txBody>
      </p:sp>
    </p:spTree>
    <p:extLst>
      <p:ext uri="{BB962C8B-B14F-4D97-AF65-F5344CB8AC3E}">
        <p14:creationId xmlns:p14="http://schemas.microsoft.com/office/powerpoint/2010/main" val="75790395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58051"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LBOPZ</a:t>
            </a:r>
            <a:br>
              <a:rPr lang="nl-BE" altLang="nl-BE" smtClean="0"/>
            </a:br>
            <a:r>
              <a:rPr lang="nl-BE" altLang="nl-BE" sz="2000">
                <a:solidFill>
                  <a:srgbClr val="0070C0"/>
                </a:solidFill>
              </a:rPr>
              <a:t>Voor wie?</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Voor de zorg voor een persoon die ongeneeslijk ziek is in een terminale fase. Deze persoon hoeft geen familielid te zijn</a:t>
            </a:r>
          </a:p>
          <a:p>
            <a:pPr marL="344487" lvl="1" indent="0" eaLnBrk="1" hangingPunct="1">
              <a:lnSpc>
                <a:spcPct val="90000"/>
              </a:lnSpc>
              <a:buNone/>
              <a:defRPr/>
            </a:pPr>
            <a:endParaRPr lang="nl-BE" altLang="nl-BE" sz="1200" dirty="0"/>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334988442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60099"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LBOPZ</a:t>
            </a:r>
            <a:br>
              <a:rPr lang="nl-BE" altLang="nl-BE" smtClean="0"/>
            </a:br>
            <a:r>
              <a:rPr lang="nl-BE" altLang="nl-BE" sz="2000">
                <a:solidFill>
                  <a:srgbClr val="0070C0"/>
                </a:solidFill>
              </a:rPr>
              <a:t>Toepassingsgebied en voorwaarden</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Voltijds, halftijds of met een vijfde</a:t>
            </a:r>
          </a:p>
          <a:p>
            <a:pPr lvl="1" eaLnBrk="1" hangingPunct="1">
              <a:lnSpc>
                <a:spcPct val="90000"/>
              </a:lnSpc>
              <a:defRPr/>
            </a:pPr>
            <a:r>
              <a:rPr lang="nl-BE" altLang="nl-BE" sz="1600" dirty="0"/>
              <a:t>Bij halftijds: personeelslid moet minstens voor </a:t>
            </a:r>
            <a:r>
              <a:rPr lang="nl-BE" altLang="nl-BE" sz="1600" b="1" dirty="0"/>
              <a:t>halftijdse opdracht </a:t>
            </a:r>
            <a:r>
              <a:rPr lang="nl-BE" altLang="nl-BE" sz="1600" dirty="0"/>
              <a:t>zijn aangesteld </a:t>
            </a:r>
            <a:r>
              <a:rPr lang="nl-BE" altLang="nl-BE" sz="1600" b="1" dirty="0"/>
              <a:t>+ 1 uur</a:t>
            </a:r>
          </a:p>
          <a:p>
            <a:pPr lvl="1" eaLnBrk="1" hangingPunct="1">
              <a:lnSpc>
                <a:spcPct val="90000"/>
              </a:lnSpc>
              <a:defRPr/>
            </a:pPr>
            <a:r>
              <a:rPr lang="nl-BE" altLang="nl-BE" sz="1600" dirty="0"/>
              <a:t>Bij 1/5</a:t>
            </a:r>
            <a:r>
              <a:rPr lang="nl-BE" altLang="nl-BE" sz="1600" baseline="30000" dirty="0"/>
              <a:t>de</a:t>
            </a:r>
            <a:r>
              <a:rPr lang="nl-BE" altLang="nl-BE" sz="1600" dirty="0"/>
              <a:t> : personeelslid moet </a:t>
            </a:r>
            <a:r>
              <a:rPr lang="nl-BE" altLang="nl-BE" sz="1600" b="1" dirty="0"/>
              <a:t>voltijds</a:t>
            </a:r>
            <a:r>
              <a:rPr lang="nl-BE" altLang="nl-BE" sz="1600" dirty="0"/>
              <a:t> zijn aangesteld</a:t>
            </a:r>
          </a:p>
          <a:p>
            <a:pPr eaLnBrk="1" hangingPunct="1">
              <a:lnSpc>
                <a:spcPct val="90000"/>
              </a:lnSpc>
              <a:defRPr/>
            </a:pPr>
            <a:endParaRPr lang="nl-BE" altLang="nl-BE" sz="900" dirty="0"/>
          </a:p>
          <a:p>
            <a:pPr eaLnBrk="1" hangingPunct="1">
              <a:lnSpc>
                <a:spcPct val="90000"/>
              </a:lnSpc>
              <a:defRPr/>
            </a:pPr>
            <a:r>
              <a:rPr lang="nl-BE" altLang="nl-BE" sz="2000" dirty="0"/>
              <a:t>Toepassingsgebied</a:t>
            </a:r>
          </a:p>
          <a:p>
            <a:pPr lvl="1" eaLnBrk="1" hangingPunct="1">
              <a:lnSpc>
                <a:spcPct val="90000"/>
              </a:lnSpc>
              <a:defRPr/>
            </a:pPr>
            <a:r>
              <a:rPr lang="nl-BE" altLang="nl-BE" sz="1600" dirty="0"/>
              <a:t>Vanaf 01/01/2018 : alle personeelsleden met een aanstelling onder het Decreet rechtspositie CBE</a:t>
            </a:r>
          </a:p>
          <a:p>
            <a:pPr marL="0" indent="0" eaLnBrk="1" hangingPunct="1">
              <a:lnSpc>
                <a:spcPct val="90000"/>
              </a:lnSpc>
              <a:buNone/>
              <a:defRPr/>
            </a:pPr>
            <a:endParaRPr lang="nl-BE" altLang="nl-BE" sz="900" dirty="0"/>
          </a:p>
          <a:p>
            <a:pPr eaLnBrk="1" hangingPunct="1">
              <a:lnSpc>
                <a:spcPct val="90000"/>
              </a:lnSpc>
              <a:defRPr/>
            </a:pPr>
            <a:endParaRPr lang="nl-BE" altLang="nl-BE" sz="900" dirty="0"/>
          </a:p>
          <a:p>
            <a:pPr eaLnBrk="1" hangingPunct="1">
              <a:lnSpc>
                <a:spcPct val="90000"/>
              </a:lnSpc>
              <a:defRPr/>
            </a:pPr>
            <a:r>
              <a:rPr lang="nl-BE" altLang="nl-BE" sz="2000" dirty="0"/>
              <a:t>Recht of gunst?</a:t>
            </a:r>
          </a:p>
          <a:p>
            <a:pPr lvl="1" eaLnBrk="1" hangingPunct="1">
              <a:lnSpc>
                <a:spcPct val="90000"/>
              </a:lnSpc>
              <a:defRPr/>
            </a:pPr>
            <a:r>
              <a:rPr lang="nl-BE" altLang="nl-BE" sz="1600" dirty="0"/>
              <a:t>LBOPZ is een recht</a:t>
            </a:r>
          </a:p>
          <a:p>
            <a:pPr lvl="1" eaLnBrk="1" hangingPunct="1">
              <a:lnSpc>
                <a:spcPct val="90000"/>
              </a:lnSpc>
              <a:defRPr/>
            </a:pPr>
            <a:r>
              <a:rPr lang="nl-BE" altLang="nl-BE" sz="1600" dirty="0"/>
              <a:t>Centrumbestuur kan aanvraag niet weigeren</a:t>
            </a:r>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2613793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96259" name="Rectangle 2"/>
          <p:cNvSpPr>
            <a:spLocks noGrp="1" noChangeArrowheads="1"/>
          </p:cNvSpPr>
          <p:nvPr>
            <p:ph type="title" idx="4294967295"/>
          </p:nvPr>
        </p:nvSpPr>
        <p:spPr/>
        <p:txBody>
          <a:bodyPr/>
          <a:lstStyle/>
          <a:p>
            <a:pPr eaLnBrk="1" hangingPunct="1"/>
            <a:r>
              <a:rPr lang="nl-BE" altLang="nl-BE" smtClean="0"/>
              <a:t>VTAO</a:t>
            </a:r>
            <a:br>
              <a:rPr lang="nl-BE" altLang="nl-BE" smtClean="0"/>
            </a:br>
            <a:r>
              <a:rPr lang="nl-BE" altLang="nl-BE" sz="2000">
                <a:solidFill>
                  <a:srgbClr val="0070C0"/>
                </a:solidFill>
              </a:rPr>
              <a:t>Combinatie met andere verlofstelsels</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r>
              <a:rPr lang="nl-BE" sz="2000" dirty="0"/>
              <a:t>Tijdens het VTAO kunnen er andere dienstonderbrekingen opgenomen worden. Deze </a:t>
            </a:r>
            <a:r>
              <a:rPr lang="nl-BE" sz="2000" dirty="0" err="1"/>
              <a:t>DO’s</a:t>
            </a:r>
            <a:r>
              <a:rPr lang="nl-BE" sz="2000" dirty="0"/>
              <a:t> lopen dan op de tijdelijk andere opdracht</a:t>
            </a:r>
          </a:p>
          <a:p>
            <a:pPr lvl="1" eaLnBrk="1" hangingPunct="1">
              <a:lnSpc>
                <a:spcPct val="90000"/>
              </a:lnSpc>
              <a:defRPr/>
            </a:pPr>
            <a:r>
              <a:rPr lang="nl-BE" sz="1600" dirty="0" err="1"/>
              <a:t>Vb</a:t>
            </a:r>
            <a:r>
              <a:rPr lang="nl-BE" sz="1600" dirty="0"/>
              <a:t>: loopbaanonderbreking ouderschapsverlof, zorgkrediet,…</a:t>
            </a:r>
          </a:p>
          <a:p>
            <a:pPr eaLnBrk="1" hangingPunct="1">
              <a:lnSpc>
                <a:spcPct val="90000"/>
              </a:lnSpc>
              <a:defRPr/>
            </a:pPr>
            <a:endParaRPr lang="nl-BE" sz="2000" dirty="0"/>
          </a:p>
          <a:p>
            <a:pPr eaLnBrk="1" hangingPunct="1">
              <a:lnSpc>
                <a:spcPct val="90000"/>
              </a:lnSpc>
              <a:defRPr/>
            </a:pPr>
            <a:r>
              <a:rPr lang="nl-BE" sz="2000" dirty="0"/>
              <a:t>Voor sommige </a:t>
            </a:r>
            <a:r>
              <a:rPr lang="nl-BE" sz="2000" dirty="0" err="1"/>
              <a:t>DO’s</a:t>
            </a:r>
            <a:r>
              <a:rPr lang="nl-BE" sz="2000" dirty="0"/>
              <a:t> worden de personeelsleden die in een VTAO zitten verder beschouwd als vast benoemde. Tijdens de combinatie van beide </a:t>
            </a:r>
            <a:r>
              <a:rPr lang="nl-BE" sz="2000" dirty="0" err="1"/>
              <a:t>DO’s</a:t>
            </a:r>
            <a:r>
              <a:rPr lang="nl-BE" sz="2000" dirty="0"/>
              <a:t> worden de personeelsleden dus als vast benoemde beschouwd</a:t>
            </a:r>
          </a:p>
          <a:p>
            <a:pPr lvl="1" eaLnBrk="1" hangingPunct="1">
              <a:lnSpc>
                <a:spcPct val="90000"/>
              </a:lnSpc>
              <a:defRPr/>
            </a:pPr>
            <a:r>
              <a:rPr lang="nl-BE" sz="1600" dirty="0"/>
              <a:t>Vb. ziekteverlof en bevallingsverlof </a:t>
            </a:r>
            <a:endParaRPr lang="nl-BE" sz="1200" dirty="0"/>
          </a:p>
          <a:p>
            <a:pPr eaLnBrk="1" hangingPunct="1">
              <a:lnSpc>
                <a:spcPct val="90000"/>
              </a:lnSpc>
              <a:defRPr/>
            </a:pPr>
            <a:endParaRPr lang="nl-BE" sz="1600" dirty="0"/>
          </a:p>
          <a:p>
            <a:pPr lvl="1" eaLnBrk="1" hangingPunct="1">
              <a:lnSpc>
                <a:spcPct val="90000"/>
              </a:lnSpc>
              <a:defRPr/>
            </a:pPr>
            <a:endParaRPr lang="nl-BE" sz="1600" dirty="0"/>
          </a:p>
          <a:p>
            <a:pPr marL="344487" lvl="1" indent="0" eaLnBrk="1" hangingPunct="1">
              <a:lnSpc>
                <a:spcPct val="90000"/>
              </a:lnSpc>
              <a:buNone/>
              <a:defRPr/>
            </a:pPr>
            <a:endParaRPr lang="nl-BE" sz="1600" dirty="0"/>
          </a:p>
          <a:p>
            <a:pPr lvl="1" eaLnBrk="1" hangingPunct="1">
              <a:lnSpc>
                <a:spcPct val="90000"/>
              </a:lnSpc>
              <a:defRPr/>
            </a:pPr>
            <a:endParaRPr lang="nl-BE" sz="12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2990043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62147"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LBOPZ</a:t>
            </a:r>
            <a:br>
              <a:rPr lang="nl-BE" altLang="nl-BE" smtClean="0"/>
            </a:br>
            <a:r>
              <a:rPr lang="nl-BE" altLang="nl-BE" sz="2000">
                <a:solidFill>
                  <a:srgbClr val="0070C0"/>
                </a:solidFill>
              </a:rPr>
              <a:t>Aanvang van het verlof</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Geen vaste ingangsdatum</a:t>
            </a:r>
          </a:p>
          <a:p>
            <a:pPr eaLnBrk="1" hangingPunct="1">
              <a:lnSpc>
                <a:spcPct val="90000"/>
              </a:lnSpc>
              <a:defRPr/>
            </a:pPr>
            <a:r>
              <a:rPr lang="nl-BE" altLang="nl-BE" sz="2000" dirty="0"/>
              <a:t>Gaat in de eerste van de week volgend op de aanvraag bij het centrumbestuur</a:t>
            </a:r>
          </a:p>
          <a:p>
            <a:pPr lvl="1" eaLnBrk="1" hangingPunct="1">
              <a:lnSpc>
                <a:spcPct val="90000"/>
              </a:lnSpc>
              <a:defRPr/>
            </a:pPr>
            <a:r>
              <a:rPr lang="nl-BE" altLang="nl-BE" sz="1600" dirty="0"/>
              <a:t>Mits akkoord van het centrumbestuur kan de LBOPZ vroeger ingaan</a:t>
            </a:r>
          </a:p>
          <a:p>
            <a:pPr eaLnBrk="1" hangingPunct="1">
              <a:lnSpc>
                <a:spcPct val="90000"/>
              </a:lnSpc>
              <a:defRPr/>
            </a:pPr>
            <a:endParaRPr lang="nl-BE" altLang="nl-BE" sz="2000" dirty="0"/>
          </a:p>
          <a:p>
            <a:pPr eaLnBrk="1" hangingPunct="1">
              <a:lnSpc>
                <a:spcPct val="90000"/>
              </a:lnSpc>
              <a:defRPr/>
            </a:pPr>
            <a:endParaRPr lang="nl-BE" altLang="nl-BE" sz="1300" dirty="0"/>
          </a:p>
          <a:p>
            <a:pPr marL="344487" lvl="1" indent="0" eaLnBrk="1" hangingPunct="1">
              <a:lnSpc>
                <a:spcPct val="90000"/>
              </a:lnSpc>
              <a:buNone/>
              <a:defRPr/>
            </a:pPr>
            <a:endParaRPr lang="nl-BE" altLang="nl-BE" sz="1200" dirty="0"/>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211360549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64195"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LBOPZ</a:t>
            </a:r>
            <a:br>
              <a:rPr lang="nl-BE" altLang="nl-BE" smtClean="0"/>
            </a:br>
            <a:r>
              <a:rPr lang="nl-BE" altLang="nl-BE" sz="2000">
                <a:solidFill>
                  <a:srgbClr val="0070C0"/>
                </a:solidFill>
              </a:rPr>
              <a:t>Duur van het verlof</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Zowel een voltijdse LBOPZ als een deeltijdse LBOPZ duurt 1 maand per patiënt</a:t>
            </a:r>
          </a:p>
          <a:p>
            <a:pPr eaLnBrk="1" hangingPunct="1">
              <a:lnSpc>
                <a:spcPct val="90000"/>
              </a:lnSpc>
              <a:defRPr/>
            </a:pPr>
            <a:r>
              <a:rPr lang="nl-BE" altLang="nl-BE" sz="2000" dirty="0"/>
              <a:t>Mogelijkheid tot aansluitende verlenging met 1 maand per patiënt</a:t>
            </a:r>
            <a:endParaRPr lang="nl-BE" altLang="nl-BE" sz="13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300" dirty="0"/>
          </a:p>
          <a:p>
            <a:pPr marL="344487" lvl="1" indent="0" eaLnBrk="1" hangingPunct="1">
              <a:lnSpc>
                <a:spcPct val="90000"/>
              </a:lnSpc>
              <a:buNone/>
              <a:defRPr/>
            </a:pPr>
            <a:endParaRPr lang="nl-BE" altLang="nl-BE" sz="1200" dirty="0"/>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132988681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66243"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LBOPZ</a:t>
            </a:r>
            <a:br>
              <a:rPr lang="nl-BE" altLang="nl-BE" smtClean="0"/>
            </a:br>
            <a:r>
              <a:rPr lang="nl-BE" altLang="nl-BE" sz="2000">
                <a:solidFill>
                  <a:srgbClr val="0070C0"/>
                </a:solidFill>
              </a:rPr>
              <a:t>Einde van het verlof</a:t>
            </a:r>
            <a:endParaRPr lang="nl-NL" altLang="nl-BE" smtClean="0">
              <a:solidFill>
                <a:srgbClr val="0070C0"/>
              </a:solidFill>
            </a:endParaRPr>
          </a:p>
        </p:txBody>
      </p:sp>
      <p:sp>
        <p:nvSpPr>
          <p:cNvPr id="102404" name="Rectangle 3"/>
          <p:cNvSpPr>
            <a:spLocks noGrp="1" noChangeArrowheads="1"/>
          </p:cNvSpPr>
          <p:nvPr>
            <p:ph type="body" idx="4294967295"/>
          </p:nvPr>
        </p:nvSpPr>
        <p:spPr/>
        <p:txBody>
          <a:bodyPr/>
          <a:lstStyle/>
          <a:p>
            <a:pPr eaLnBrk="1" hangingPunct="1">
              <a:lnSpc>
                <a:spcPct val="90000"/>
              </a:lnSpc>
              <a:defRPr/>
            </a:pPr>
            <a:r>
              <a:rPr lang="nl-BE" altLang="nl-BE" sz="2000" dirty="0"/>
              <a:t>Eindigt na het verstrijken van de aangevraagde termijn</a:t>
            </a:r>
          </a:p>
          <a:p>
            <a:pPr lvl="1" eaLnBrk="1" hangingPunct="1">
              <a:lnSpc>
                <a:spcPct val="90000"/>
              </a:lnSpc>
              <a:defRPr/>
            </a:pPr>
            <a:r>
              <a:rPr lang="nl-BE" altLang="nl-BE" sz="1600" dirty="0"/>
              <a:t>Bij tijdelijke personeelsleden: eindigt sowieso bij einde van aanstelling</a:t>
            </a:r>
          </a:p>
          <a:p>
            <a:pPr marL="0" indent="0" eaLnBrk="1" hangingPunct="1">
              <a:lnSpc>
                <a:spcPct val="90000"/>
              </a:lnSpc>
              <a:buNone/>
              <a:defRPr/>
            </a:pPr>
            <a:endParaRPr lang="nl-BE" altLang="nl-BE" sz="2000" dirty="0"/>
          </a:p>
          <a:p>
            <a:pPr eaLnBrk="1" hangingPunct="1">
              <a:lnSpc>
                <a:spcPct val="90000"/>
              </a:lnSpc>
              <a:defRPr/>
            </a:pPr>
            <a:r>
              <a:rPr lang="nl-BE" altLang="nl-BE" sz="2000" dirty="0"/>
              <a:t>Bij het overlijden van de persoon die de verzorging genoot, kan de LBOPZ vervroegd worden beëindigd</a:t>
            </a:r>
          </a:p>
          <a:p>
            <a:pPr lvl="1" eaLnBrk="1" hangingPunct="1">
              <a:lnSpc>
                <a:spcPct val="90000"/>
              </a:lnSpc>
              <a:defRPr/>
            </a:pPr>
            <a:r>
              <a:rPr lang="nl-BE" altLang="nl-BE" sz="1600" dirty="0"/>
              <a:t>Centrumbestuur moet wel akkoord gaan </a:t>
            </a:r>
          </a:p>
          <a:p>
            <a:pPr eaLnBrk="1" hangingPunct="1">
              <a:lnSpc>
                <a:spcPct val="90000"/>
              </a:lnSpc>
              <a:defRPr/>
            </a:pPr>
            <a:endParaRPr lang="nl-BE" altLang="nl-BE" sz="13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300" dirty="0"/>
          </a:p>
          <a:p>
            <a:pPr marL="344487" lvl="1" indent="0" eaLnBrk="1" hangingPunct="1">
              <a:lnSpc>
                <a:spcPct val="90000"/>
              </a:lnSpc>
              <a:buNone/>
              <a:defRPr/>
            </a:pPr>
            <a:endParaRPr lang="nl-BE" altLang="nl-BE" sz="1200" dirty="0"/>
          </a:p>
          <a:p>
            <a:pPr eaLnBrk="1" hangingPunct="1">
              <a:lnSpc>
                <a:spcPct val="90000"/>
              </a:lnSpc>
              <a:defRPr/>
            </a:pPr>
            <a:endParaRPr lang="nl-BE" altLang="nl-BE" sz="1600" dirty="0"/>
          </a:p>
          <a:p>
            <a:pPr marL="0" indent="0" eaLnBrk="1" hangingPunct="1">
              <a:lnSpc>
                <a:spcPct val="90000"/>
              </a:lnSpc>
              <a:buNone/>
              <a:defRPr/>
            </a:pPr>
            <a:endParaRPr lang="nl-BE" altLang="nl-BE" sz="1600" dirty="0"/>
          </a:p>
          <a:p>
            <a:pPr eaLnBrk="1" hangingPunct="1">
              <a:lnSpc>
                <a:spcPct val="90000"/>
              </a:lnSpc>
              <a:defRPr/>
            </a:pPr>
            <a:endParaRPr lang="nl-BE" altLang="nl-BE" sz="2000" dirty="0"/>
          </a:p>
          <a:p>
            <a:pPr eaLnBrk="1" hangingPunct="1">
              <a:lnSpc>
                <a:spcPct val="90000"/>
              </a:lnSpc>
              <a:defRPr/>
            </a:pPr>
            <a:endParaRPr lang="nl-BE" altLang="nl-BE" sz="1700" dirty="0"/>
          </a:p>
        </p:txBody>
      </p:sp>
    </p:spTree>
    <p:extLst>
      <p:ext uri="{BB962C8B-B14F-4D97-AF65-F5344CB8AC3E}">
        <p14:creationId xmlns:p14="http://schemas.microsoft.com/office/powerpoint/2010/main" val="8827030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68291" name="Rectangle 2"/>
          <p:cNvSpPr>
            <a:spLocks noGrp="1" noChangeArrowheads="1"/>
          </p:cNvSpPr>
          <p:nvPr>
            <p:ph type="title" idx="4294967295"/>
          </p:nvPr>
        </p:nvSpPr>
        <p:spPr/>
        <p:txBody>
          <a:bodyPr/>
          <a:lstStyle/>
          <a:p>
            <a:pPr eaLnBrk="1" hangingPunct="1"/>
            <a:r>
              <a:rPr lang="nl-NL" altLang="nl-BE" smtClean="0"/>
              <a:t> </a:t>
            </a:r>
          </a:p>
        </p:txBody>
      </p:sp>
      <p:sp>
        <p:nvSpPr>
          <p:cNvPr id="268292" name="Rectangle 3"/>
          <p:cNvSpPr>
            <a:spLocks noGrp="1" noChangeArrowheads="1"/>
          </p:cNvSpPr>
          <p:nvPr>
            <p:ph type="body" idx="4294967295"/>
          </p:nvPr>
        </p:nvSpPr>
        <p:spPr>
          <a:xfrm>
            <a:off x="1600201" y="1052514"/>
            <a:ext cx="8893175" cy="5616575"/>
          </a:xfrm>
        </p:spPr>
        <p:txBody>
          <a:bodyPr/>
          <a:lstStyle/>
          <a:p>
            <a:pPr eaLnBrk="1" hangingPunct="1">
              <a:lnSpc>
                <a:spcPct val="90000"/>
              </a:lnSpc>
              <a:buFont typeface="Wingdings" panose="05000000000000000000" pitchFamily="2" charset="2"/>
              <a:buNone/>
            </a:pPr>
            <a:endParaRPr lang="nl-BE" altLang="nl-BE" sz="1200"/>
          </a:p>
          <a:p>
            <a:pPr eaLnBrk="1" hangingPunct="1">
              <a:lnSpc>
                <a:spcPct val="90000"/>
              </a:lnSpc>
              <a:buFont typeface="Wingdings" panose="05000000000000000000" pitchFamily="2" charset="2"/>
              <a:buNone/>
            </a:pPr>
            <a:endParaRPr lang="nl-BE" altLang="nl-BE" sz="1200"/>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r>
              <a:rPr lang="nl-BE" altLang="nl-BE" sz="5400" b="1">
                <a:solidFill>
                  <a:srgbClr val="0070C0"/>
                </a:solidFill>
              </a:rPr>
              <a:t>Gemeenschappelijke bepalingen specifieke stelsels loopbaanonderbreking</a:t>
            </a:r>
          </a:p>
          <a:p>
            <a:pPr algn="ctr" eaLnBrk="1" hangingPunct="1">
              <a:lnSpc>
                <a:spcPct val="90000"/>
              </a:lnSpc>
              <a:buFont typeface="Wingdings" panose="05000000000000000000" pitchFamily="2" charset="2"/>
              <a:buNone/>
            </a:pPr>
            <a:endParaRPr lang="nl-BE" altLang="nl-BE" sz="5400" b="1">
              <a:solidFill>
                <a:srgbClr val="0070C0"/>
              </a:solidFill>
            </a:endParaRPr>
          </a:p>
          <a:p>
            <a:pPr algn="ctr" eaLnBrk="1" hangingPunct="1">
              <a:lnSpc>
                <a:spcPct val="90000"/>
              </a:lnSpc>
              <a:buFont typeface="Wingdings" panose="05000000000000000000" pitchFamily="2" charset="2"/>
              <a:buNone/>
            </a:pPr>
            <a:endParaRPr lang="nl-BE" altLang="nl-BE" sz="1800" b="1" i="1">
              <a:solidFill>
                <a:srgbClr val="0070C0"/>
              </a:solidFill>
            </a:endParaRPr>
          </a:p>
        </p:txBody>
      </p:sp>
    </p:spTree>
    <p:extLst>
      <p:ext uri="{BB962C8B-B14F-4D97-AF65-F5344CB8AC3E}">
        <p14:creationId xmlns:p14="http://schemas.microsoft.com/office/powerpoint/2010/main" val="877637741"/>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70339"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Specifieke stelsels loopbaanonderbreking</a:t>
            </a:r>
            <a:br>
              <a:rPr lang="nl-BE" altLang="nl-BE" smtClean="0"/>
            </a:br>
            <a:r>
              <a:rPr lang="nl-BE" altLang="nl-BE" sz="2000">
                <a:solidFill>
                  <a:srgbClr val="0070C0"/>
                </a:solidFill>
              </a:rPr>
              <a:t>Volume van verlof</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eaLnBrk="1" hangingPunct="1">
              <a:lnSpc>
                <a:spcPct val="90000"/>
              </a:lnSpc>
              <a:defRPr/>
            </a:pPr>
            <a:r>
              <a:rPr lang="nl-BE" sz="2000" dirty="0"/>
              <a:t>Een beperkt aantal verlofstelsels wordt beschouwd als ‘effectief presteren’</a:t>
            </a:r>
          </a:p>
          <a:p>
            <a:pPr lvl="1" eaLnBrk="1" hangingPunct="1">
              <a:lnSpc>
                <a:spcPct val="90000"/>
              </a:lnSpc>
              <a:defRPr/>
            </a:pPr>
            <a:r>
              <a:rPr lang="nl-BE" sz="1600" dirty="0"/>
              <a:t>Vb. verlof wegens (bijzondere) opdracht</a:t>
            </a:r>
          </a:p>
          <a:p>
            <a:pPr eaLnBrk="1" hangingPunct="1">
              <a:lnSpc>
                <a:spcPct val="90000"/>
              </a:lnSpc>
              <a:defRPr/>
            </a:pPr>
            <a:endParaRPr lang="nl-BE" sz="1000" dirty="0"/>
          </a:p>
          <a:p>
            <a:pPr eaLnBrk="1" hangingPunct="1">
              <a:lnSpc>
                <a:spcPct val="90000"/>
              </a:lnSpc>
              <a:defRPr/>
            </a:pPr>
            <a:r>
              <a:rPr lang="nl-BE" sz="2000" dirty="0"/>
              <a:t>Een aantal dienstonderbrekingen kan gecombineerd worden met een LBO en maken geen einde aan de LBO</a:t>
            </a:r>
          </a:p>
          <a:p>
            <a:pPr lvl="1" eaLnBrk="1" hangingPunct="1">
              <a:lnSpc>
                <a:spcPct val="90000"/>
              </a:lnSpc>
              <a:defRPr/>
            </a:pPr>
            <a:r>
              <a:rPr lang="nl-BE" sz="1600" dirty="0"/>
              <a:t>Verlof wegens overmacht</a:t>
            </a:r>
          </a:p>
          <a:p>
            <a:pPr lvl="1" eaLnBrk="1" hangingPunct="1">
              <a:lnSpc>
                <a:spcPct val="90000"/>
              </a:lnSpc>
              <a:defRPr/>
            </a:pPr>
            <a:r>
              <a:rPr lang="nl-BE" sz="1600" dirty="0"/>
              <a:t>Staking</a:t>
            </a:r>
          </a:p>
          <a:p>
            <a:pPr lvl="1" eaLnBrk="1" hangingPunct="1">
              <a:lnSpc>
                <a:spcPct val="90000"/>
              </a:lnSpc>
              <a:defRPr/>
            </a:pPr>
            <a:r>
              <a:rPr lang="nl-BE" sz="1600" dirty="0"/>
              <a:t>Ziekteverlof</a:t>
            </a:r>
          </a:p>
          <a:p>
            <a:pPr lvl="1" eaLnBrk="1" hangingPunct="1">
              <a:lnSpc>
                <a:spcPct val="90000"/>
              </a:lnSpc>
              <a:defRPr/>
            </a:pPr>
            <a:r>
              <a:rPr lang="nl-BE" sz="1600" dirty="0"/>
              <a:t>Bevallingsverlof</a:t>
            </a:r>
          </a:p>
          <a:p>
            <a:pPr lvl="1" eaLnBrk="1" hangingPunct="1">
              <a:lnSpc>
                <a:spcPct val="90000"/>
              </a:lnSpc>
              <a:defRPr/>
            </a:pPr>
            <a:r>
              <a:rPr lang="nl-BE" sz="1600" dirty="0"/>
              <a:t>Afwezigheid wegens arbeidsongeval en ongeval op weg naar het werk</a:t>
            </a:r>
          </a:p>
          <a:p>
            <a:pPr lvl="1" eaLnBrk="1" hangingPunct="1">
              <a:lnSpc>
                <a:spcPct val="90000"/>
              </a:lnSpc>
              <a:defRPr/>
            </a:pPr>
            <a:r>
              <a:rPr lang="nl-BE" sz="1600" dirty="0"/>
              <a:t>Afwezigheid wegens beroepsziekte en wegens bedreiging door een beroepsziekte</a:t>
            </a:r>
          </a:p>
          <a:p>
            <a:pPr lvl="1" eaLnBrk="1" hangingPunct="1">
              <a:lnSpc>
                <a:spcPct val="90000"/>
              </a:lnSpc>
              <a:defRPr/>
            </a:pPr>
            <a:r>
              <a:rPr lang="nl-BE" sz="1600" dirty="0"/>
              <a:t>Verlof wegens moederschapsbescherming</a:t>
            </a:r>
          </a:p>
          <a:p>
            <a:pPr marL="344487" lvl="1" indent="0" eaLnBrk="1" hangingPunct="1">
              <a:lnSpc>
                <a:spcPct val="90000"/>
              </a:lnSpc>
              <a:buNone/>
              <a:defRPr/>
            </a:pPr>
            <a:endParaRPr lang="nl-BE" sz="100" dirty="0"/>
          </a:p>
          <a:p>
            <a:pPr marL="344487" lvl="1" indent="0" eaLnBrk="1" hangingPunct="1">
              <a:lnSpc>
                <a:spcPct val="90000"/>
              </a:lnSpc>
              <a:buNone/>
              <a:defRPr/>
            </a:pPr>
            <a:endParaRPr lang="nl-BE" sz="100" dirty="0"/>
          </a:p>
          <a:p>
            <a:pPr marL="344487" lvl="1" indent="0" eaLnBrk="1" hangingPunct="1">
              <a:lnSpc>
                <a:spcPct val="90000"/>
              </a:lnSpc>
              <a:buNone/>
              <a:defRPr/>
            </a:pPr>
            <a:endParaRPr lang="nl-BE" sz="100" dirty="0"/>
          </a:p>
          <a:p>
            <a:pPr marL="344487" lvl="1" indent="0" eaLnBrk="1" hangingPunct="1">
              <a:lnSpc>
                <a:spcPct val="90000"/>
              </a:lnSpc>
              <a:buNone/>
              <a:defRPr/>
            </a:pPr>
            <a:endParaRPr lang="nl-BE" sz="100" dirty="0"/>
          </a:p>
          <a:p>
            <a:pPr marL="344487" lvl="1" indent="0" eaLnBrk="1" hangingPunct="1">
              <a:lnSpc>
                <a:spcPct val="90000"/>
              </a:lnSpc>
              <a:buNone/>
              <a:defRPr/>
            </a:pPr>
            <a:endParaRPr lang="nl-BE" sz="100" dirty="0"/>
          </a:p>
          <a:p>
            <a:pPr marL="344487" lvl="1" indent="0" eaLnBrk="1" hangingPunct="1">
              <a:lnSpc>
                <a:spcPct val="90000"/>
              </a:lnSpc>
              <a:buNone/>
              <a:defRPr/>
            </a:pPr>
            <a:endParaRPr lang="nl-BE" sz="100" dirty="0"/>
          </a:p>
          <a:p>
            <a:pPr marL="344487" lvl="1" indent="0" eaLnBrk="1" hangingPunct="1">
              <a:lnSpc>
                <a:spcPct val="90000"/>
              </a:lnSpc>
              <a:buNone/>
              <a:defRPr/>
            </a:pPr>
            <a:endParaRPr lang="nl-BE" sz="100" dirty="0"/>
          </a:p>
          <a:p>
            <a:pPr marL="344487" lvl="1" indent="0" eaLnBrk="1" hangingPunct="1">
              <a:lnSpc>
                <a:spcPct val="90000"/>
              </a:lnSpc>
              <a:buNone/>
              <a:defRPr/>
            </a:pPr>
            <a:endParaRPr lang="nl-BE" sz="100" dirty="0"/>
          </a:p>
          <a:p>
            <a:pPr marL="344487" lvl="1" indent="0" eaLnBrk="1" hangingPunct="1">
              <a:lnSpc>
                <a:spcPct val="90000"/>
              </a:lnSpc>
              <a:buNone/>
              <a:defRPr/>
            </a:pPr>
            <a:endParaRPr lang="nl-BE" sz="100" dirty="0"/>
          </a:p>
          <a:p>
            <a:pPr marL="344487" lvl="1" indent="0" eaLnBrk="1" hangingPunct="1">
              <a:lnSpc>
                <a:spcPct val="90000"/>
              </a:lnSpc>
              <a:buNone/>
              <a:defRPr/>
            </a:pPr>
            <a:endParaRPr lang="nl-BE" sz="100" dirty="0"/>
          </a:p>
          <a:p>
            <a:pPr marL="344487" lvl="1" indent="0" eaLnBrk="1" hangingPunct="1">
              <a:lnSpc>
                <a:spcPct val="90000"/>
              </a:lnSpc>
              <a:buNone/>
              <a:defRPr/>
            </a:pPr>
            <a:endParaRPr lang="nl-BE" sz="100" dirty="0"/>
          </a:p>
          <a:p>
            <a:pPr marL="344487" lvl="1" indent="0" eaLnBrk="1" hangingPunct="1">
              <a:lnSpc>
                <a:spcPct val="90000"/>
              </a:lnSpc>
              <a:buNone/>
              <a:defRPr/>
            </a:pPr>
            <a:endParaRPr lang="nl-BE" sz="100" dirty="0"/>
          </a:p>
          <a:p>
            <a:pPr marL="344487" lvl="1" indent="0" eaLnBrk="1" hangingPunct="1">
              <a:lnSpc>
                <a:spcPct val="90000"/>
              </a:lnSpc>
              <a:buNone/>
              <a:defRPr/>
            </a:pPr>
            <a:endParaRPr lang="nl-BE" sz="100" dirty="0"/>
          </a:p>
          <a:p>
            <a:pPr eaLnBrk="1" hangingPunct="1">
              <a:lnSpc>
                <a:spcPct val="90000"/>
              </a:lnSpc>
              <a:defRPr/>
            </a:pPr>
            <a:r>
              <a:rPr lang="nl-BE" sz="2000" dirty="0"/>
              <a:t>Wenst het personeelslid een andere DO op te nemen </a:t>
            </a:r>
            <a:r>
              <a:rPr lang="nl-BE" sz="2000" dirty="0">
                <a:sym typeface="Wingdings" panose="05000000000000000000" pitchFamily="2" charset="2"/>
              </a:rPr>
              <a:t> stopzetting van de LBO</a:t>
            </a:r>
            <a:endParaRPr lang="nl-BE" sz="20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176920526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72387"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Specifieke stelsels loopbaanonderbreking</a:t>
            </a:r>
            <a:br>
              <a:rPr lang="nl-BE" altLang="nl-BE" smtClean="0"/>
            </a:br>
            <a:r>
              <a:rPr lang="nl-BE" altLang="nl-BE" sz="2000">
                <a:solidFill>
                  <a:srgbClr val="0070C0"/>
                </a:solidFill>
              </a:rPr>
              <a:t>Cumulatie</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altLang="nl-BE" sz="2000" dirty="0">
                <a:latin typeface="Calibri"/>
              </a:rPr>
              <a:t>Tijdens een LBO mag een personeelslid geen vervangende winstgevende activiteit uitoefenen</a:t>
            </a:r>
          </a:p>
          <a:p>
            <a:pPr eaLnBrk="1" hangingPunct="1">
              <a:lnSpc>
                <a:spcPct val="90000"/>
              </a:lnSpc>
              <a:defRPr/>
            </a:pPr>
            <a:endParaRPr lang="nl-BE" altLang="nl-BE" sz="2400" dirty="0">
              <a:solidFill>
                <a:srgbClr val="330066"/>
              </a:solidFill>
              <a:latin typeface="Calibri"/>
            </a:endParaRPr>
          </a:p>
          <a:p>
            <a:pPr eaLnBrk="1" hangingPunct="1">
              <a:lnSpc>
                <a:spcPct val="90000"/>
              </a:lnSpc>
              <a:defRPr/>
            </a:pPr>
            <a:r>
              <a:rPr lang="nl-BE" altLang="nl-BE" sz="2000" dirty="0">
                <a:latin typeface="Calibri"/>
              </a:rPr>
              <a:t>Uitzonderingen</a:t>
            </a:r>
          </a:p>
          <a:p>
            <a:pPr lvl="1" eaLnBrk="1" hangingPunct="1">
              <a:lnSpc>
                <a:spcPct val="90000"/>
              </a:lnSpc>
              <a:defRPr/>
            </a:pPr>
            <a:r>
              <a:rPr lang="nl-BE" altLang="nl-BE" sz="1600" dirty="0">
                <a:latin typeface="Calibri"/>
              </a:rPr>
              <a:t>Cumulatie met bepaalde politieke mandaten</a:t>
            </a:r>
          </a:p>
          <a:p>
            <a:pPr lvl="1" eaLnBrk="1" hangingPunct="1">
              <a:lnSpc>
                <a:spcPct val="90000"/>
              </a:lnSpc>
              <a:defRPr/>
            </a:pPr>
            <a:r>
              <a:rPr lang="nl-BE" altLang="nl-BE" sz="1600" dirty="0">
                <a:latin typeface="Calibri"/>
              </a:rPr>
              <a:t>Cumulatie met een overlevingspensioen</a:t>
            </a:r>
          </a:p>
          <a:p>
            <a:pPr lvl="1" eaLnBrk="1" hangingPunct="1">
              <a:lnSpc>
                <a:spcPct val="90000"/>
              </a:lnSpc>
              <a:defRPr/>
            </a:pPr>
            <a:r>
              <a:rPr lang="nl-BE" altLang="nl-BE" sz="1600" dirty="0">
                <a:latin typeface="Calibri"/>
              </a:rPr>
              <a:t>Cumulatie met een activiteit als loontrekkende</a:t>
            </a:r>
          </a:p>
          <a:p>
            <a:pPr lvl="2" eaLnBrk="1" hangingPunct="1">
              <a:lnSpc>
                <a:spcPct val="90000"/>
              </a:lnSpc>
              <a:buClr>
                <a:srgbClr val="7E9CE8"/>
              </a:buClr>
              <a:defRPr/>
            </a:pPr>
            <a:r>
              <a:rPr lang="nl-BE" altLang="nl-BE" sz="1300" dirty="0">
                <a:latin typeface="Calibri"/>
              </a:rPr>
              <a:t>Indien activiteit reeds aanving minstens 3 maanden voor ingangsdatum LBO</a:t>
            </a:r>
          </a:p>
          <a:p>
            <a:pPr lvl="2" eaLnBrk="1" hangingPunct="1">
              <a:lnSpc>
                <a:spcPct val="90000"/>
              </a:lnSpc>
              <a:buClr>
                <a:srgbClr val="7E9CE8"/>
              </a:buClr>
              <a:defRPr/>
            </a:pPr>
            <a:r>
              <a:rPr lang="nl-BE" altLang="nl-BE" sz="1300" dirty="0">
                <a:latin typeface="Calibri"/>
              </a:rPr>
              <a:t>Omvang activiteit mag niet uitbreiden tijdens LBO</a:t>
            </a:r>
          </a:p>
          <a:p>
            <a:pPr lvl="2" eaLnBrk="1" hangingPunct="1">
              <a:lnSpc>
                <a:spcPct val="90000"/>
              </a:lnSpc>
              <a:buClr>
                <a:srgbClr val="7E9CE8"/>
              </a:buClr>
              <a:defRPr/>
            </a:pPr>
            <a:r>
              <a:rPr lang="nl-BE" altLang="nl-BE" sz="1300" dirty="0">
                <a:latin typeface="Calibri"/>
              </a:rPr>
              <a:t>Activiteit mag niet groter zijn in volume dan opdracht in onderwijs</a:t>
            </a:r>
          </a:p>
          <a:p>
            <a:pPr lvl="1" eaLnBrk="1" hangingPunct="1">
              <a:lnSpc>
                <a:spcPct val="90000"/>
              </a:lnSpc>
              <a:buClr>
                <a:srgbClr val="7E9CE8"/>
              </a:buClr>
              <a:defRPr/>
            </a:pPr>
            <a:r>
              <a:rPr lang="nl-BE" altLang="nl-BE" sz="1600" dirty="0">
                <a:latin typeface="Calibri"/>
              </a:rPr>
              <a:t>Cumulatie binnen onderwijs</a:t>
            </a:r>
          </a:p>
          <a:p>
            <a:pPr lvl="2" eaLnBrk="1" hangingPunct="1">
              <a:lnSpc>
                <a:spcPct val="90000"/>
              </a:lnSpc>
              <a:buClr>
                <a:srgbClr val="7E9CE8"/>
              </a:buClr>
              <a:defRPr/>
            </a:pPr>
            <a:r>
              <a:rPr lang="nl-BE" altLang="nl-BE" sz="1300" dirty="0">
                <a:latin typeface="Calibri"/>
              </a:rPr>
              <a:t>Prestaties boven de 100% kunnen doorlopen indien deze reeds aanving minstens 3 maanden voor ingangsdatum LBO en het volume mag ook niet uitbreiden tijdens de LBO</a:t>
            </a:r>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270838353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74435"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Specifieke stelsels loopbaanonderbreking</a:t>
            </a:r>
            <a:br>
              <a:rPr lang="nl-BE" altLang="nl-BE" smtClean="0"/>
            </a:br>
            <a:r>
              <a:rPr lang="nl-BE" altLang="nl-BE" sz="2000">
                <a:solidFill>
                  <a:srgbClr val="0070C0"/>
                </a:solidFill>
              </a:rPr>
              <a:t>Administratieve stand</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sz="2000" dirty="0"/>
              <a:t>De periodes van loopbaanonderbreking zijn gelijkgesteld met dienstactiviteit </a:t>
            </a:r>
            <a:endParaRPr lang="nl-BE" sz="16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332748618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76483"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Specifieke stelsels loopbaanonderbreking</a:t>
            </a:r>
            <a:br>
              <a:rPr lang="nl-BE" altLang="nl-BE" smtClean="0"/>
            </a:br>
            <a:r>
              <a:rPr lang="nl-BE" altLang="nl-BE" sz="2000">
                <a:solidFill>
                  <a:srgbClr val="0070C0"/>
                </a:solidFill>
              </a:rPr>
              <a:t>Mededeling aan AHOVOKS</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altLang="nl-BE" sz="2000" dirty="0"/>
              <a:t>Aanvragen onderbrekingsuitkering</a:t>
            </a:r>
          </a:p>
          <a:p>
            <a:pPr lvl="1" eaLnBrk="1" hangingPunct="1">
              <a:lnSpc>
                <a:spcPct val="90000"/>
              </a:lnSpc>
              <a:defRPr/>
            </a:pPr>
            <a:r>
              <a:rPr lang="nl-BE" altLang="nl-BE" sz="1700" dirty="0"/>
              <a:t>Bevoegdheid van de </a:t>
            </a:r>
            <a:r>
              <a:rPr lang="nl-BE" altLang="nl-BE" sz="1700" dirty="0">
                <a:hlinkClick r:id="rId3"/>
              </a:rPr>
              <a:t>Rijksdienst voor Arbeidsvoorziening </a:t>
            </a:r>
            <a:r>
              <a:rPr lang="nl-BE" altLang="nl-BE" sz="1700" dirty="0"/>
              <a:t>(R.V.A.</a:t>
            </a:r>
            <a:r>
              <a:rPr lang="nl-BE" altLang="nl-BE" sz="2000" dirty="0"/>
              <a:t>)</a:t>
            </a:r>
          </a:p>
          <a:p>
            <a:pPr eaLnBrk="1" hangingPunct="1">
              <a:lnSpc>
                <a:spcPct val="90000"/>
              </a:lnSpc>
              <a:defRPr/>
            </a:pPr>
            <a:endParaRPr lang="nl-BE" altLang="nl-BE" sz="900" dirty="0"/>
          </a:p>
          <a:p>
            <a:pPr eaLnBrk="1" hangingPunct="1">
              <a:lnSpc>
                <a:spcPct val="90000"/>
              </a:lnSpc>
              <a:defRPr/>
            </a:pPr>
            <a:r>
              <a:rPr lang="nl-BE" altLang="nl-BE" sz="2000" dirty="0"/>
              <a:t>Definitieve goedkeuring (C62) steeds zo spoedig mogelijk aan het werkstation bezorgen</a:t>
            </a:r>
          </a:p>
          <a:p>
            <a:pPr eaLnBrk="1" hangingPunct="1">
              <a:lnSpc>
                <a:spcPct val="90000"/>
              </a:lnSpc>
              <a:defRPr/>
            </a:pPr>
            <a:endParaRPr lang="nl-BE" altLang="nl-BE" sz="900" dirty="0"/>
          </a:p>
          <a:p>
            <a:pPr eaLnBrk="1" hangingPunct="1">
              <a:lnSpc>
                <a:spcPct val="90000"/>
              </a:lnSpc>
              <a:defRPr/>
            </a:pPr>
            <a:r>
              <a:rPr lang="nl-BE" altLang="nl-BE" sz="2000" dirty="0"/>
              <a:t>Pas definitieve goedkeuring LBO na ontvangst C62</a:t>
            </a:r>
          </a:p>
          <a:p>
            <a:pPr eaLnBrk="1" hangingPunct="1">
              <a:lnSpc>
                <a:spcPct val="90000"/>
              </a:lnSpc>
              <a:defRPr/>
            </a:pPr>
            <a:endParaRPr lang="nl-BE" altLang="nl-BE" sz="900" dirty="0"/>
          </a:p>
          <a:p>
            <a:pPr eaLnBrk="1" hangingPunct="1">
              <a:lnSpc>
                <a:spcPct val="90000"/>
              </a:lnSpc>
              <a:defRPr/>
            </a:pPr>
            <a:r>
              <a:rPr lang="nl-BE" altLang="nl-BE" sz="2000" dirty="0"/>
              <a:t>Aanmoedigingspremies</a:t>
            </a:r>
          </a:p>
          <a:p>
            <a:pPr lvl="1" eaLnBrk="1" hangingPunct="1">
              <a:lnSpc>
                <a:spcPct val="90000"/>
              </a:lnSpc>
              <a:defRPr/>
            </a:pPr>
            <a:r>
              <a:rPr lang="nl-BE" altLang="nl-BE" sz="1700" b="1" dirty="0"/>
              <a:t>Afgeschaft sinds 01/02/2016 !</a:t>
            </a:r>
          </a:p>
          <a:p>
            <a:pPr eaLnBrk="1" hangingPunct="1">
              <a:lnSpc>
                <a:spcPct val="90000"/>
              </a:lnSpc>
              <a:defRPr/>
            </a:pPr>
            <a:endParaRPr lang="nl-BE" altLang="nl-BE" sz="100" b="1" dirty="0"/>
          </a:p>
          <a:p>
            <a:pPr eaLnBrk="1" hangingPunct="1">
              <a:lnSpc>
                <a:spcPct val="90000"/>
              </a:lnSpc>
              <a:defRPr/>
            </a:pPr>
            <a:endParaRPr lang="nl-BE" altLang="nl-BE" sz="100" b="1" dirty="0"/>
          </a:p>
          <a:p>
            <a:pPr eaLnBrk="1" hangingPunct="1">
              <a:lnSpc>
                <a:spcPct val="90000"/>
              </a:lnSpc>
              <a:defRPr/>
            </a:pPr>
            <a:endParaRPr lang="nl-BE" altLang="nl-BE" sz="100" b="1" dirty="0"/>
          </a:p>
          <a:p>
            <a:pPr eaLnBrk="1" hangingPunct="1">
              <a:lnSpc>
                <a:spcPct val="90000"/>
              </a:lnSpc>
              <a:defRPr/>
            </a:pPr>
            <a:endParaRPr lang="nl-BE" altLang="nl-BE" sz="100" b="1" dirty="0"/>
          </a:p>
          <a:p>
            <a:pPr eaLnBrk="1" hangingPunct="1">
              <a:lnSpc>
                <a:spcPct val="90000"/>
              </a:lnSpc>
              <a:defRPr/>
            </a:pPr>
            <a:endParaRPr lang="nl-BE" altLang="nl-BE" sz="100" b="1" dirty="0"/>
          </a:p>
          <a:p>
            <a:pPr eaLnBrk="1" hangingPunct="1">
              <a:lnSpc>
                <a:spcPct val="90000"/>
              </a:lnSpc>
              <a:defRPr/>
            </a:pPr>
            <a:endParaRPr lang="nl-BE" altLang="nl-BE" sz="100" b="1" dirty="0"/>
          </a:p>
          <a:p>
            <a:pPr eaLnBrk="1" hangingPunct="1">
              <a:lnSpc>
                <a:spcPct val="90000"/>
              </a:lnSpc>
              <a:defRPr/>
            </a:pPr>
            <a:endParaRPr lang="nl-BE" altLang="nl-BE" sz="100" b="1" dirty="0"/>
          </a:p>
          <a:p>
            <a:pPr eaLnBrk="1" hangingPunct="1">
              <a:lnSpc>
                <a:spcPct val="90000"/>
              </a:lnSpc>
              <a:defRPr/>
            </a:pPr>
            <a:endParaRPr lang="nl-BE" altLang="nl-BE" sz="100" b="1" dirty="0"/>
          </a:p>
          <a:p>
            <a:pPr eaLnBrk="1" hangingPunct="1">
              <a:lnSpc>
                <a:spcPct val="90000"/>
              </a:lnSpc>
              <a:defRPr/>
            </a:pPr>
            <a:r>
              <a:rPr lang="nl-BE" altLang="nl-BE" sz="2100" dirty="0" err="1"/>
              <a:t>Bijpassingen</a:t>
            </a:r>
            <a:r>
              <a:rPr lang="nl-BE" altLang="nl-BE" sz="2100" dirty="0"/>
              <a:t> premies via AHOVOKS</a:t>
            </a:r>
          </a:p>
          <a:p>
            <a:pPr lvl="1" eaLnBrk="1" hangingPunct="1">
              <a:lnSpc>
                <a:spcPct val="90000"/>
              </a:lnSpc>
              <a:defRPr/>
            </a:pPr>
            <a:r>
              <a:rPr lang="nl-BE" altLang="nl-BE" sz="1700" b="1" dirty="0"/>
              <a:t>Afgeschaft sinds 02/09/2016 !</a:t>
            </a:r>
          </a:p>
          <a:p>
            <a:pPr lvl="1" eaLnBrk="1" hangingPunct="1">
              <a:lnSpc>
                <a:spcPct val="90000"/>
              </a:lnSpc>
              <a:defRPr/>
            </a:pPr>
            <a:r>
              <a:rPr lang="nl-BE" altLang="nl-BE" sz="1700" dirty="0"/>
              <a:t>Lopende </a:t>
            </a:r>
            <a:r>
              <a:rPr lang="nl-BE" altLang="nl-BE" sz="1700" dirty="0" err="1"/>
              <a:t>bijpassingen</a:t>
            </a:r>
            <a:r>
              <a:rPr lang="nl-BE" altLang="nl-BE" sz="1700" dirty="0"/>
              <a:t> worden gedaan tot einde van de loopbaanonderbreking</a:t>
            </a:r>
          </a:p>
          <a:p>
            <a:pPr marL="344487" lvl="1" indent="0" eaLnBrk="1" hangingPunct="1">
              <a:lnSpc>
                <a:spcPct val="90000"/>
              </a:lnSpc>
              <a:buNone/>
              <a:defRPr/>
            </a:pPr>
            <a:endParaRPr lang="nl-BE" sz="1200" dirty="0"/>
          </a:p>
          <a:p>
            <a:pPr marL="0" indent="0" eaLnBrk="1" hangingPunct="1">
              <a:lnSpc>
                <a:spcPct val="90000"/>
              </a:lnSpc>
              <a:buNone/>
              <a:defRPr/>
            </a:pPr>
            <a:endParaRPr lang="nl-BE" sz="1600" dirty="0"/>
          </a:p>
          <a:p>
            <a:pPr marL="0" indent="0" eaLnBrk="1" hangingPunct="1">
              <a:lnSpc>
                <a:spcPct val="90000"/>
              </a:lnSpc>
              <a:buNone/>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spTree>
    <p:extLst>
      <p:ext uri="{BB962C8B-B14F-4D97-AF65-F5344CB8AC3E}">
        <p14:creationId xmlns:p14="http://schemas.microsoft.com/office/powerpoint/2010/main" val="286525417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78531" name="Rectangle 2"/>
          <p:cNvSpPr>
            <a:spLocks noGrp="1" noChangeArrowheads="1"/>
          </p:cNvSpPr>
          <p:nvPr>
            <p:ph type="title" idx="4294967295"/>
          </p:nvPr>
        </p:nvSpPr>
        <p:spPr>
          <a:xfrm>
            <a:off x="1981200" y="122239"/>
            <a:ext cx="8686800" cy="1146175"/>
          </a:xfrm>
        </p:spPr>
        <p:txBody>
          <a:bodyPr/>
          <a:lstStyle/>
          <a:p>
            <a:pPr eaLnBrk="1" hangingPunct="1"/>
            <a:r>
              <a:rPr lang="nl-BE" altLang="nl-BE" smtClean="0"/>
              <a:t>Specifieke stelsels loopbaanonderbreking</a:t>
            </a:r>
            <a:br>
              <a:rPr lang="nl-BE" altLang="nl-BE" smtClean="0"/>
            </a:br>
            <a:r>
              <a:rPr lang="nl-BE" altLang="nl-BE" sz="2000">
                <a:solidFill>
                  <a:srgbClr val="0070C0"/>
                </a:solidFill>
              </a:rPr>
              <a:t>Mededeling aan AHOVOKS</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eaLnBrk="1" hangingPunct="1">
              <a:lnSpc>
                <a:spcPct val="90000"/>
              </a:lnSpc>
              <a:defRPr/>
            </a:pPr>
            <a:r>
              <a:rPr lang="nl-BE" altLang="nl-BE" sz="2000" dirty="0"/>
              <a:t>Elektronische melding via correcte DO-code</a:t>
            </a:r>
          </a:p>
          <a:p>
            <a:pPr eaLnBrk="1" hangingPunct="1">
              <a:lnSpc>
                <a:spcPct val="90000"/>
              </a:lnSpc>
              <a:defRPr/>
            </a:pPr>
            <a:endParaRPr lang="nl-BE" altLang="nl-BE" sz="2000" b="1" dirty="0"/>
          </a:p>
          <a:p>
            <a:pPr eaLnBrk="1" hangingPunct="1">
              <a:lnSpc>
                <a:spcPct val="90000"/>
              </a:lnSpc>
              <a:defRPr/>
            </a:pPr>
            <a:endParaRPr lang="nl-BE" altLang="nl-BE" sz="2000" b="1" dirty="0"/>
          </a:p>
          <a:p>
            <a:pPr eaLnBrk="1" hangingPunct="1">
              <a:lnSpc>
                <a:spcPct val="90000"/>
              </a:lnSpc>
              <a:defRPr/>
            </a:pPr>
            <a:endParaRPr lang="nl-BE" altLang="nl-BE" sz="2000" b="1" dirty="0"/>
          </a:p>
          <a:p>
            <a:pPr eaLnBrk="1" hangingPunct="1">
              <a:lnSpc>
                <a:spcPct val="90000"/>
              </a:lnSpc>
              <a:defRPr/>
            </a:pPr>
            <a:endParaRPr lang="nl-BE" altLang="nl-BE" sz="2000" b="1" dirty="0"/>
          </a:p>
          <a:p>
            <a:pPr eaLnBrk="1" hangingPunct="1">
              <a:lnSpc>
                <a:spcPct val="90000"/>
              </a:lnSpc>
              <a:defRPr/>
            </a:pPr>
            <a:endParaRPr lang="nl-BE" altLang="nl-BE" sz="2000" b="1" dirty="0"/>
          </a:p>
          <a:p>
            <a:pPr eaLnBrk="1" hangingPunct="1">
              <a:lnSpc>
                <a:spcPct val="90000"/>
              </a:lnSpc>
              <a:defRPr/>
            </a:pPr>
            <a:endParaRPr lang="nl-BE" altLang="nl-BE" sz="2000" b="1" dirty="0"/>
          </a:p>
          <a:p>
            <a:pPr eaLnBrk="1" hangingPunct="1">
              <a:lnSpc>
                <a:spcPct val="90000"/>
              </a:lnSpc>
              <a:defRPr/>
            </a:pPr>
            <a:endParaRPr lang="nl-BE" altLang="nl-BE" sz="2000" b="1" dirty="0"/>
          </a:p>
          <a:p>
            <a:pPr eaLnBrk="1" hangingPunct="1">
              <a:lnSpc>
                <a:spcPct val="90000"/>
              </a:lnSpc>
              <a:defRPr/>
            </a:pPr>
            <a:r>
              <a:rPr lang="nl-BE" altLang="nl-BE" sz="2000" dirty="0"/>
              <a:t>De volledige LBO is een niet-</a:t>
            </a:r>
            <a:r>
              <a:rPr lang="nl-BE" altLang="nl-BE" sz="2000" dirty="0" err="1"/>
              <a:t>opdrachtgebonden</a:t>
            </a:r>
            <a:r>
              <a:rPr lang="nl-BE" altLang="nl-BE" sz="2000" dirty="0"/>
              <a:t> DO (RL-2)</a:t>
            </a:r>
          </a:p>
          <a:p>
            <a:pPr eaLnBrk="1" hangingPunct="1">
              <a:lnSpc>
                <a:spcPct val="90000"/>
              </a:lnSpc>
              <a:defRPr/>
            </a:pPr>
            <a:r>
              <a:rPr lang="nl-BE" altLang="nl-BE" sz="2000" dirty="0"/>
              <a:t>De deeltijdse LBO is een </a:t>
            </a:r>
            <a:r>
              <a:rPr lang="nl-BE" altLang="nl-BE" sz="2000" dirty="0" err="1"/>
              <a:t>opdrachtgebonden</a:t>
            </a:r>
            <a:r>
              <a:rPr lang="nl-BE" altLang="nl-BE" sz="2000" dirty="0"/>
              <a:t> DO (RL-1)</a:t>
            </a:r>
            <a:endParaRPr lang="nl-BE" altLang="nl-BE" sz="1700" dirty="0"/>
          </a:p>
          <a:p>
            <a:pPr marL="344487" lvl="1" indent="0" eaLnBrk="1" hangingPunct="1">
              <a:lnSpc>
                <a:spcPct val="90000"/>
              </a:lnSpc>
              <a:buNone/>
              <a:defRPr/>
            </a:pPr>
            <a:endParaRPr lang="nl-BE" sz="1200" dirty="0"/>
          </a:p>
          <a:p>
            <a:pPr marL="0" indent="0" eaLnBrk="1" hangingPunct="1">
              <a:lnSpc>
                <a:spcPct val="90000"/>
              </a:lnSpc>
              <a:buNone/>
              <a:defRPr/>
            </a:pPr>
            <a:endParaRPr lang="nl-BE" sz="1600" dirty="0"/>
          </a:p>
          <a:p>
            <a:pPr marL="0" indent="0" eaLnBrk="1" hangingPunct="1">
              <a:lnSpc>
                <a:spcPct val="90000"/>
              </a:lnSpc>
              <a:buNone/>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pic>
        <p:nvPicPr>
          <p:cNvPr id="278533" name="Afbeelding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7889" y="2420939"/>
            <a:ext cx="7896225"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839895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Tijdelijke aanduiding voor datum 3"/>
          <p:cNvSpPr txBox="1">
            <a:spLocks noGrp="1"/>
          </p:cNvSpPr>
          <p:nvPr/>
        </p:nvSpPr>
        <p:spPr bwMode="auto">
          <a:xfrm>
            <a:off x="1981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C0C60"/>
              </a:buClr>
              <a:buSzPct val="70000"/>
              <a:buFont typeface="Wingdings" panose="05000000000000000000" pitchFamily="2" charset="2"/>
              <a:buChar char="l"/>
              <a:defRPr sz="3000">
                <a:solidFill>
                  <a:schemeClr val="tx1"/>
                </a:solidFill>
                <a:latin typeface="FlandersArtSans-Regular" panose="00000500000000000000" pitchFamily="2" charset="0"/>
              </a:defRPr>
            </a:lvl1pPr>
            <a:lvl2pPr marL="742950" indent="-285750">
              <a:spcBef>
                <a:spcPct val="20000"/>
              </a:spcBef>
              <a:buClr>
                <a:srgbClr val="75A4A3"/>
              </a:buClr>
              <a:buSzPct val="70000"/>
              <a:buFont typeface="Wingdings" panose="05000000000000000000" pitchFamily="2" charset="2"/>
              <a:buChar char="l"/>
              <a:defRPr sz="2600">
                <a:solidFill>
                  <a:schemeClr val="tx1"/>
                </a:solidFill>
                <a:latin typeface="FlandersArtSans-Regular" panose="00000500000000000000" pitchFamily="2" charset="0"/>
              </a:defRPr>
            </a:lvl2pPr>
            <a:lvl3pPr marL="1143000" indent="-228600">
              <a:spcBef>
                <a:spcPct val="20000"/>
              </a:spcBef>
              <a:buClr>
                <a:schemeClr val="hlink"/>
              </a:buClr>
              <a:buSzPct val="70000"/>
              <a:buFont typeface="Wingdings" panose="05000000000000000000" pitchFamily="2" charset="2"/>
              <a:buChar char="l"/>
              <a:defRPr sz="2300">
                <a:solidFill>
                  <a:schemeClr val="tx1"/>
                </a:solidFill>
                <a:latin typeface="FlandersArtSans-Regular" panose="00000500000000000000" pitchFamily="2" charset="0"/>
              </a:defRPr>
            </a:lvl3pPr>
            <a:lvl4pPr marL="1600200" indent="-228600">
              <a:spcBef>
                <a:spcPct val="20000"/>
              </a:spcBef>
              <a:buClr>
                <a:srgbClr val="0C0C60"/>
              </a:buClr>
              <a:buSzPct val="75000"/>
              <a:buFont typeface="Wingdings" panose="05000000000000000000" pitchFamily="2" charset="2"/>
              <a:buChar char="§"/>
              <a:defRPr sz="2000">
                <a:solidFill>
                  <a:schemeClr val="tx1"/>
                </a:solidFill>
                <a:latin typeface="FlandersArtSans-Regular" panose="00000500000000000000" pitchFamily="2" charset="0"/>
              </a:defRPr>
            </a:lvl4pPr>
            <a:lvl5pPr marL="2057400" indent="-228600">
              <a:spcBef>
                <a:spcPct val="20000"/>
              </a:spcBef>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5pPr>
            <a:lvl6pPr marL="25146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6pPr>
            <a:lvl7pPr marL="29718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7pPr>
            <a:lvl8pPr marL="34290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8pPr>
            <a:lvl9pPr marL="3886200" indent="-22860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FlandersArtSans-Regular" panose="00000500000000000000" pitchFamily="2" charset="0"/>
              </a:defRPr>
            </a:lvl9pPr>
          </a:lstStyle>
          <a:p>
            <a:pPr fontAlgn="base">
              <a:spcBef>
                <a:spcPct val="0"/>
              </a:spcBef>
              <a:spcAft>
                <a:spcPct val="0"/>
              </a:spcAft>
              <a:buClrTx/>
              <a:buSzTx/>
              <a:buFontTx/>
              <a:buNone/>
            </a:pPr>
            <a:endParaRPr lang="nl-NL" altLang="en-US" sz="1200">
              <a:solidFill>
                <a:srgbClr val="330066"/>
              </a:solidFill>
              <a:latin typeface="Calibri" panose="020F0502020204030204" pitchFamily="34" charset="0"/>
              <a:cs typeface="Arial" panose="020B0604020202020204" pitchFamily="34" charset="0"/>
            </a:endParaRPr>
          </a:p>
        </p:txBody>
      </p:sp>
      <p:sp>
        <p:nvSpPr>
          <p:cNvPr id="280579" name="Rectangle 2"/>
          <p:cNvSpPr>
            <a:spLocks noGrp="1" noChangeArrowheads="1"/>
          </p:cNvSpPr>
          <p:nvPr>
            <p:ph type="title" idx="4294967295"/>
          </p:nvPr>
        </p:nvSpPr>
        <p:spPr/>
        <p:txBody>
          <a:bodyPr/>
          <a:lstStyle/>
          <a:p>
            <a:pPr eaLnBrk="1" hangingPunct="1"/>
            <a:r>
              <a:rPr lang="nl-BE" altLang="nl-BE" smtClean="0"/>
              <a:t>Samenvattend</a:t>
            </a:r>
            <a:br>
              <a:rPr lang="nl-BE" altLang="nl-BE" smtClean="0"/>
            </a:br>
            <a:r>
              <a:rPr lang="nl-BE" altLang="nl-BE" sz="2000">
                <a:solidFill>
                  <a:srgbClr val="0070C0"/>
                </a:solidFill>
              </a:rPr>
              <a:t>Hervormingen loopbaanonderbreking</a:t>
            </a:r>
            <a:endParaRPr lang="nl-NL" altLang="nl-BE" smtClean="0">
              <a:solidFill>
                <a:srgbClr val="0070C0"/>
              </a:solidFill>
            </a:endParaRPr>
          </a:p>
        </p:txBody>
      </p:sp>
      <p:sp>
        <p:nvSpPr>
          <p:cNvPr id="10245" name="Rectangle 3"/>
          <p:cNvSpPr>
            <a:spLocks noGrp="1" noChangeArrowheads="1"/>
          </p:cNvSpPr>
          <p:nvPr>
            <p:ph type="body" idx="4294967295"/>
          </p:nvPr>
        </p:nvSpPr>
        <p:spPr/>
        <p:txBody>
          <a:bodyPr/>
          <a:lstStyle/>
          <a:p>
            <a:pPr marL="0" indent="0" eaLnBrk="1" hangingPunct="1">
              <a:lnSpc>
                <a:spcPct val="90000"/>
              </a:lnSpc>
              <a:buNone/>
              <a:defRPr/>
            </a:pPr>
            <a:endParaRPr lang="nl-BE" sz="2000" dirty="0"/>
          </a:p>
          <a:p>
            <a:pPr marL="344487" lvl="1" indent="0" eaLnBrk="1" hangingPunct="1">
              <a:lnSpc>
                <a:spcPct val="90000"/>
              </a:lnSpc>
              <a:buNone/>
              <a:defRPr/>
            </a:pPr>
            <a:endParaRPr lang="nl-BE" sz="1200" dirty="0"/>
          </a:p>
          <a:p>
            <a:pPr eaLnBrk="1" hangingPunct="1">
              <a:lnSpc>
                <a:spcPct val="90000"/>
              </a:lnSpc>
              <a:defRPr/>
            </a:pPr>
            <a:endParaRPr lang="nl-BE" sz="1600" dirty="0"/>
          </a:p>
          <a:p>
            <a:pPr lvl="1"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2400" dirty="0"/>
          </a:p>
          <a:p>
            <a:pPr lvl="1" eaLnBrk="1" hangingPunct="1">
              <a:lnSpc>
                <a:spcPct val="90000"/>
              </a:lnSpc>
              <a:defRPr/>
            </a:pPr>
            <a:endParaRPr lang="nl-BE" sz="12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lvl="2" eaLnBrk="1" hangingPunct="1">
              <a:lnSpc>
                <a:spcPct val="90000"/>
              </a:lnSpc>
              <a:defRPr/>
            </a:pPr>
            <a:endParaRPr lang="nl-BE" sz="1300" dirty="0"/>
          </a:p>
          <a:p>
            <a:pPr eaLnBrk="1" hangingPunct="1">
              <a:lnSpc>
                <a:spcPct val="90000"/>
              </a:lnSpc>
              <a:defRPr/>
            </a:pPr>
            <a:endParaRPr lang="nl-BE" sz="1600" dirty="0"/>
          </a:p>
          <a:p>
            <a:pPr lvl="2" eaLnBrk="1" hangingPunct="1">
              <a:lnSpc>
                <a:spcPct val="90000"/>
              </a:lnSpc>
              <a:defRPr/>
            </a:pPr>
            <a:endParaRPr lang="nl-BE" sz="1000" dirty="0"/>
          </a:p>
          <a:p>
            <a:pPr eaLnBrk="1" hangingPunct="1">
              <a:lnSpc>
                <a:spcPct val="90000"/>
              </a:lnSpc>
              <a:defRPr/>
            </a:pPr>
            <a:endParaRPr lang="nl-BE" sz="2000" dirty="0"/>
          </a:p>
          <a:p>
            <a:pPr eaLnBrk="1" hangingPunct="1">
              <a:lnSpc>
                <a:spcPct val="90000"/>
              </a:lnSpc>
              <a:defRPr/>
            </a:pPr>
            <a:endParaRPr lang="nl-BE" sz="1600" dirty="0"/>
          </a:p>
          <a:p>
            <a:pPr marL="344487" lvl="1" indent="0" eaLnBrk="1" hangingPunct="1">
              <a:lnSpc>
                <a:spcPct val="90000"/>
              </a:lnSpc>
              <a:buNone/>
              <a:defRPr/>
            </a:pPr>
            <a:endParaRPr lang="nl-BE" sz="1600" dirty="0"/>
          </a:p>
          <a:p>
            <a:pPr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marL="0" indent="0" eaLnBrk="1" hangingPunct="1">
              <a:lnSpc>
                <a:spcPct val="90000"/>
              </a:lnSpc>
              <a:buNone/>
              <a:defRPr/>
            </a:pPr>
            <a:endParaRPr lang="nl-BE" sz="2000" dirty="0"/>
          </a:p>
          <a:p>
            <a:pPr lvl="1" eaLnBrk="1" hangingPunct="1">
              <a:lnSpc>
                <a:spcPct val="90000"/>
              </a:lnSpc>
              <a:defRPr/>
            </a:pPr>
            <a:endParaRPr lang="nl-BE" sz="800" dirty="0"/>
          </a:p>
          <a:p>
            <a:pPr eaLnBrk="1" hangingPunct="1">
              <a:lnSpc>
                <a:spcPct val="90000"/>
              </a:lnSpc>
              <a:defRPr/>
            </a:pPr>
            <a:endParaRPr lang="nl-BE" sz="1600" dirty="0"/>
          </a:p>
          <a:p>
            <a:pPr eaLnBrk="1" hangingPunct="1">
              <a:lnSpc>
                <a:spcPct val="90000"/>
              </a:lnSpc>
              <a:defRPr/>
            </a:pPr>
            <a:endParaRPr lang="nl-BE" sz="1600" dirty="0"/>
          </a:p>
          <a:p>
            <a:pPr lvl="1" eaLnBrk="1" hangingPunct="1">
              <a:lnSpc>
                <a:spcPct val="90000"/>
              </a:lnSpc>
              <a:defRPr/>
            </a:pPr>
            <a:endParaRPr lang="nl-BE" sz="1200" dirty="0"/>
          </a:p>
          <a:p>
            <a:pPr lvl="2" eaLnBrk="1" hangingPunct="1">
              <a:lnSpc>
                <a:spcPct val="90000"/>
              </a:lnSpc>
              <a:defRPr/>
            </a:pPr>
            <a:endParaRPr lang="nl-BE" sz="1300" dirty="0"/>
          </a:p>
          <a:p>
            <a:pPr eaLnBrk="1" hangingPunct="1">
              <a:lnSpc>
                <a:spcPct val="90000"/>
              </a:lnSpc>
              <a:defRPr/>
            </a:pPr>
            <a:endParaRPr lang="nl-BE" sz="1600" dirty="0"/>
          </a:p>
          <a:p>
            <a:pPr eaLnBrk="1" hangingPunct="1">
              <a:lnSpc>
                <a:spcPct val="90000"/>
              </a:lnSpc>
              <a:defRPr/>
            </a:pPr>
            <a:endParaRPr lang="nl-BE" sz="1600" dirty="0"/>
          </a:p>
          <a:p>
            <a:pPr marL="693737" lvl="2" indent="0" eaLnBrk="1" hangingPunct="1">
              <a:lnSpc>
                <a:spcPct val="90000"/>
              </a:lnSpc>
              <a:buNone/>
              <a:defRPr/>
            </a:pPr>
            <a:endParaRPr lang="nl-BE" sz="16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2000" dirty="0"/>
          </a:p>
          <a:p>
            <a:pPr eaLnBrk="1" hangingPunct="1">
              <a:lnSpc>
                <a:spcPct val="90000"/>
              </a:lnSpc>
              <a:defRPr/>
            </a:pPr>
            <a:endParaRPr lang="nl-BE" sz="2000" dirty="0"/>
          </a:p>
          <a:p>
            <a:pPr lvl="1" eaLnBrk="1" hangingPunct="1">
              <a:lnSpc>
                <a:spcPct val="90000"/>
              </a:lnSpc>
              <a:defRPr/>
            </a:pPr>
            <a:endParaRPr lang="nl-BE" sz="1200" dirty="0"/>
          </a:p>
          <a:p>
            <a:pPr lvl="1" eaLnBrk="1" hangingPunct="1">
              <a:lnSpc>
                <a:spcPct val="90000"/>
              </a:lnSpc>
              <a:defRPr/>
            </a:pPr>
            <a:endParaRPr lang="nl-BE" sz="1600" dirty="0"/>
          </a:p>
          <a:p>
            <a:pPr lvl="1" eaLnBrk="1" hangingPunct="1">
              <a:lnSpc>
                <a:spcPct val="90000"/>
              </a:lnSpc>
              <a:defRPr/>
            </a:pPr>
            <a:endParaRPr lang="nl-BE" sz="1600" dirty="0"/>
          </a:p>
          <a:p>
            <a:pPr eaLnBrk="1" hangingPunct="1">
              <a:lnSpc>
                <a:spcPct val="90000"/>
              </a:lnSpc>
              <a:defRPr/>
            </a:pPr>
            <a:endParaRPr lang="nl-BE" sz="1300" dirty="0"/>
          </a:p>
          <a:p>
            <a:pPr eaLnBrk="1" hangingPunct="1">
              <a:lnSpc>
                <a:spcPct val="90000"/>
              </a:lnSpc>
              <a:defRPr/>
            </a:pPr>
            <a:endParaRPr lang="nl-BE" sz="2000" dirty="0"/>
          </a:p>
          <a:p>
            <a:pPr eaLnBrk="1" hangingPunct="1">
              <a:lnSpc>
                <a:spcPct val="90000"/>
              </a:lnSpc>
              <a:defRPr/>
            </a:pPr>
            <a:endParaRPr lang="nl-BE" sz="1700" dirty="0"/>
          </a:p>
        </p:txBody>
      </p:sp>
      <p:graphicFrame>
        <p:nvGraphicFramePr>
          <p:cNvPr id="2" name="Tabel 1"/>
          <p:cNvGraphicFramePr>
            <a:graphicFrameLocks noGrp="1"/>
          </p:cNvGraphicFramePr>
          <p:nvPr/>
        </p:nvGraphicFramePr>
        <p:xfrm>
          <a:off x="1981201" y="1484313"/>
          <a:ext cx="8229599" cy="4016374"/>
        </p:xfrm>
        <a:graphic>
          <a:graphicData uri="http://schemas.openxmlformats.org/drawingml/2006/table">
            <a:tbl>
              <a:tblPr firstRow="1" bandRow="1">
                <a:tableStyleId>{5C22544A-7EE6-4342-B048-85BDC9FD1C3A}</a:tableStyleId>
              </a:tblPr>
              <a:tblGrid>
                <a:gridCol w="1594520"/>
                <a:gridCol w="3744416"/>
                <a:gridCol w="2890663"/>
              </a:tblGrid>
              <a:tr h="852380">
                <a:tc>
                  <a:txBody>
                    <a:bodyPr/>
                    <a:lstStyle/>
                    <a:p>
                      <a:endParaRPr lang="nl-BE" sz="1800" dirty="0"/>
                    </a:p>
                  </a:txBody>
                  <a:tcPr marT="45734" marB="4573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BE" sz="2400" dirty="0" smtClean="0"/>
                        <a:t>Tot en met 01/09/2016</a:t>
                      </a:r>
                    </a:p>
                    <a:p>
                      <a:pPr algn="ctr"/>
                      <a:endParaRPr lang="nl-BE" sz="2400" dirty="0"/>
                    </a:p>
                  </a:txBody>
                  <a:tcPr marT="45734" marB="45734"/>
                </a:tc>
                <a:tc>
                  <a:txBody>
                    <a:bodyPr/>
                    <a:lstStyle/>
                    <a:p>
                      <a:pPr algn="ctr"/>
                      <a:r>
                        <a:rPr lang="nl-BE" sz="2400" dirty="0" smtClean="0"/>
                        <a:t>Vanaf 02/09/2016</a:t>
                      </a:r>
                      <a:endParaRPr lang="nl-BE" sz="2400" dirty="0"/>
                    </a:p>
                  </a:txBody>
                  <a:tcPr marT="45734" marB="45734"/>
                </a:tc>
              </a:tr>
              <a:tr h="731648">
                <a:tc>
                  <a:txBody>
                    <a:bodyPr/>
                    <a:lstStyle/>
                    <a:p>
                      <a:pPr algn="ctr"/>
                      <a:r>
                        <a:rPr lang="nl-BE" sz="1800" b="1" dirty="0" smtClean="0">
                          <a:solidFill>
                            <a:schemeClr val="tx1"/>
                          </a:solidFill>
                        </a:rPr>
                        <a:t>Gewone LBO</a:t>
                      </a:r>
                      <a:endParaRPr lang="nl-BE" sz="1800" b="1" dirty="0">
                        <a:solidFill>
                          <a:schemeClr val="tx1"/>
                        </a:solidFill>
                      </a:endParaRPr>
                    </a:p>
                  </a:txBody>
                  <a:tcPr marT="45734" marB="45734"/>
                </a:tc>
                <a:tc>
                  <a:txBody>
                    <a:bodyPr/>
                    <a:lstStyle/>
                    <a:p>
                      <a:pPr marL="285750" indent="-285750">
                        <a:buFont typeface="Arial" panose="020B0604020202020204" pitchFamily="34" charset="0"/>
                        <a:buChar char="•"/>
                      </a:pPr>
                      <a:r>
                        <a:rPr lang="nl-BE" sz="1400" dirty="0" smtClean="0">
                          <a:solidFill>
                            <a:schemeClr val="tx1"/>
                          </a:solidFill>
                        </a:rPr>
                        <a:t>60 maanden voltijds en 60 maanden deeltijds</a:t>
                      </a:r>
                    </a:p>
                    <a:p>
                      <a:endParaRPr lang="nl-BE" sz="1400" dirty="0">
                        <a:solidFill>
                          <a:schemeClr val="tx1"/>
                        </a:solidFill>
                      </a:endParaRPr>
                    </a:p>
                  </a:txBody>
                  <a:tcPr marT="45734" marB="45734"/>
                </a:tc>
                <a:tc>
                  <a:txBody>
                    <a:bodyPr/>
                    <a:lstStyle/>
                    <a:p>
                      <a:pPr marL="285750" indent="-285750">
                        <a:buFont typeface="Arial" panose="020B0604020202020204" pitchFamily="34" charset="0"/>
                        <a:buChar char="•"/>
                      </a:pPr>
                      <a:r>
                        <a:rPr lang="nl-BE" sz="1400" dirty="0" smtClean="0">
                          <a:solidFill>
                            <a:schemeClr val="tx1"/>
                          </a:solidFill>
                        </a:rPr>
                        <a:t>Afgeschaft</a:t>
                      </a:r>
                      <a:endParaRPr lang="nl-BE" sz="1400" dirty="0">
                        <a:solidFill>
                          <a:schemeClr val="tx1"/>
                        </a:solidFill>
                      </a:endParaRPr>
                    </a:p>
                  </a:txBody>
                  <a:tcPr marT="45734" marB="45734"/>
                </a:tc>
              </a:tr>
              <a:tr h="576550">
                <a:tc>
                  <a:txBody>
                    <a:bodyPr/>
                    <a:lstStyle/>
                    <a:p>
                      <a:pPr algn="ctr"/>
                      <a:r>
                        <a:rPr lang="nl-BE" sz="1800" b="1" dirty="0" smtClean="0">
                          <a:solidFill>
                            <a:schemeClr val="tx1"/>
                          </a:solidFill>
                        </a:rPr>
                        <a:t>GLBO50/55+</a:t>
                      </a:r>
                    </a:p>
                  </a:txBody>
                  <a:tcPr marT="45734" marB="45734"/>
                </a:tc>
                <a:tc>
                  <a:txBody>
                    <a:bodyPr/>
                    <a:lstStyle/>
                    <a:p>
                      <a:pPr marL="285750" indent="-285750">
                        <a:buFont typeface="Arial" panose="020B0604020202020204" pitchFamily="34" charset="0"/>
                        <a:buChar char="•"/>
                      </a:pPr>
                      <a:r>
                        <a:rPr lang="nl-BE" sz="1400" dirty="0" smtClean="0">
                          <a:solidFill>
                            <a:schemeClr val="tx1"/>
                          </a:solidFill>
                        </a:rPr>
                        <a:t>Onbeperkt</a:t>
                      </a:r>
                      <a:r>
                        <a:rPr lang="nl-BE" sz="1400" baseline="0" dirty="0" smtClean="0">
                          <a:solidFill>
                            <a:schemeClr val="tx1"/>
                          </a:solidFill>
                        </a:rPr>
                        <a:t> tot aan de pensioenleeftijd</a:t>
                      </a:r>
                      <a:endParaRPr lang="nl-BE" sz="1400" dirty="0">
                        <a:solidFill>
                          <a:schemeClr val="tx1"/>
                        </a:solidFill>
                      </a:endParaRPr>
                    </a:p>
                  </a:txBody>
                  <a:tcPr marT="45734" marB="45734"/>
                </a:tc>
                <a:tc>
                  <a:txBody>
                    <a:bodyPr/>
                    <a:lstStyle/>
                    <a:p>
                      <a:pPr marL="285750" indent="-285750">
                        <a:buFont typeface="Arial" panose="020B0604020202020204" pitchFamily="34" charset="0"/>
                        <a:buChar char="•"/>
                      </a:pPr>
                      <a:r>
                        <a:rPr lang="nl-BE" sz="1400" dirty="0" smtClean="0">
                          <a:solidFill>
                            <a:schemeClr val="tx1"/>
                          </a:solidFill>
                        </a:rPr>
                        <a:t>Afgeschaft</a:t>
                      </a:r>
                      <a:endParaRPr lang="nl-BE" sz="1400" dirty="0">
                        <a:solidFill>
                          <a:schemeClr val="tx1"/>
                        </a:solidFill>
                      </a:endParaRPr>
                    </a:p>
                  </a:txBody>
                  <a:tcPr marT="45734" marB="45734"/>
                </a:tc>
              </a:tr>
              <a:tr h="731648">
                <a:tc>
                  <a:txBody>
                    <a:bodyPr/>
                    <a:lstStyle/>
                    <a:p>
                      <a:pPr algn="ctr"/>
                      <a:r>
                        <a:rPr lang="nl-BE" sz="1800" b="1" dirty="0" smtClean="0">
                          <a:solidFill>
                            <a:schemeClr val="tx1"/>
                          </a:solidFill>
                        </a:rPr>
                        <a:t>LBOOV</a:t>
                      </a:r>
                      <a:endParaRPr lang="nl-BE" sz="1800" b="1" dirty="0">
                        <a:solidFill>
                          <a:schemeClr val="tx1"/>
                        </a:solidFill>
                      </a:endParaRPr>
                    </a:p>
                  </a:txBody>
                  <a:tcPr marT="45734" marB="45734"/>
                </a:tc>
                <a:tc>
                  <a:txBody>
                    <a:bodyPr/>
                    <a:lstStyle/>
                    <a:p>
                      <a:pPr marL="285750" indent="-285750">
                        <a:buFont typeface="Arial" panose="020B0604020202020204" pitchFamily="34" charset="0"/>
                        <a:buChar char="•"/>
                      </a:pPr>
                      <a:r>
                        <a:rPr lang="nl-BE" sz="1400" dirty="0" smtClean="0">
                          <a:solidFill>
                            <a:schemeClr val="tx1"/>
                          </a:solidFill>
                        </a:rPr>
                        <a:t>4 maanden voltijds, 8 maanden 1/2</a:t>
                      </a:r>
                      <a:r>
                        <a:rPr lang="nl-BE" sz="1400" baseline="30000" dirty="0" smtClean="0">
                          <a:solidFill>
                            <a:schemeClr val="tx1"/>
                          </a:solidFill>
                        </a:rPr>
                        <a:t>de</a:t>
                      </a:r>
                      <a:r>
                        <a:rPr lang="nl-BE" sz="1400" dirty="0" smtClean="0">
                          <a:solidFill>
                            <a:schemeClr val="tx1"/>
                          </a:solidFill>
                        </a:rPr>
                        <a:t> en 20 maanden 1/5</a:t>
                      </a:r>
                      <a:r>
                        <a:rPr lang="nl-BE" sz="1400" baseline="30000" dirty="0" smtClean="0">
                          <a:solidFill>
                            <a:schemeClr val="tx1"/>
                          </a:solidFill>
                        </a:rPr>
                        <a:t>de</a:t>
                      </a:r>
                      <a:r>
                        <a:rPr lang="nl-BE" sz="1400" baseline="0" dirty="0" smtClean="0">
                          <a:solidFill>
                            <a:schemeClr val="tx1"/>
                          </a:solidFill>
                        </a:rPr>
                        <a:t> per kind</a:t>
                      </a:r>
                      <a:endParaRPr lang="nl-BE" sz="1400" dirty="0" smtClean="0">
                        <a:solidFill>
                          <a:schemeClr val="tx1"/>
                        </a:solidFill>
                      </a:endParaRPr>
                    </a:p>
                    <a:p>
                      <a:pPr marL="285750" indent="-285750">
                        <a:buFont typeface="Arial" panose="020B0604020202020204" pitchFamily="34" charset="0"/>
                        <a:buChar char="•"/>
                      </a:pPr>
                      <a:endParaRPr lang="nl-BE" sz="1400" dirty="0">
                        <a:solidFill>
                          <a:schemeClr val="tx1"/>
                        </a:solidFill>
                      </a:endParaRPr>
                    </a:p>
                  </a:txBody>
                  <a:tcPr marT="45734" marB="45734"/>
                </a:tc>
                <a:tc>
                  <a:txBody>
                    <a:bodyPr/>
                    <a:lstStyle/>
                    <a:p>
                      <a:pPr marL="285750" indent="-285750">
                        <a:buFont typeface="Arial" panose="020B0604020202020204" pitchFamily="34" charset="0"/>
                        <a:buChar char="•"/>
                      </a:pPr>
                      <a:r>
                        <a:rPr lang="nl-BE" sz="1400" dirty="0" smtClean="0">
                          <a:solidFill>
                            <a:schemeClr val="tx1"/>
                          </a:solidFill>
                        </a:rPr>
                        <a:t>Ongewijzigd</a:t>
                      </a:r>
                      <a:endParaRPr lang="nl-BE" sz="1400" dirty="0">
                        <a:solidFill>
                          <a:schemeClr val="tx1"/>
                        </a:solidFill>
                      </a:endParaRPr>
                    </a:p>
                  </a:txBody>
                  <a:tcPr marT="45734" marB="45734"/>
                </a:tc>
              </a:tr>
              <a:tr h="605926">
                <a:tc>
                  <a:txBody>
                    <a:bodyPr/>
                    <a:lstStyle/>
                    <a:p>
                      <a:pPr algn="ctr"/>
                      <a:r>
                        <a:rPr lang="nl-BE" sz="1800" b="1" dirty="0" smtClean="0">
                          <a:solidFill>
                            <a:schemeClr val="tx1"/>
                          </a:solidFill>
                        </a:rPr>
                        <a:t>LBOMB</a:t>
                      </a:r>
                      <a:endParaRPr lang="nl-BE" sz="1800" b="1" dirty="0">
                        <a:solidFill>
                          <a:schemeClr val="tx1"/>
                        </a:solidFill>
                      </a:endParaRPr>
                    </a:p>
                  </a:txBody>
                  <a:tcPr marT="45734" marB="45734"/>
                </a:tc>
                <a:tc>
                  <a:txBody>
                    <a:bodyPr/>
                    <a:lstStyle/>
                    <a:p>
                      <a:pPr marL="285750" indent="-285750">
                        <a:buFont typeface="Arial" panose="020B0604020202020204" pitchFamily="34" charset="0"/>
                        <a:buChar char="•"/>
                      </a:pPr>
                      <a:r>
                        <a:rPr lang="nl-BE" sz="1400" dirty="0" smtClean="0">
                          <a:solidFill>
                            <a:schemeClr val="tx1"/>
                          </a:solidFill>
                        </a:rPr>
                        <a:t>12 maanden voltijds of 24 maanden deeltijds per patiënt</a:t>
                      </a:r>
                      <a:endParaRPr lang="nl-BE" sz="1400" dirty="0">
                        <a:solidFill>
                          <a:schemeClr val="tx1"/>
                        </a:solidFill>
                      </a:endParaRPr>
                    </a:p>
                  </a:txBody>
                  <a:tcPr marT="45734" marB="45734"/>
                </a:tc>
                <a:tc>
                  <a:txBody>
                    <a:bodyPr/>
                    <a:lstStyle/>
                    <a:p>
                      <a:pPr marL="285750" indent="-285750">
                        <a:buFont typeface="Arial" panose="020B0604020202020204" pitchFamily="34" charset="0"/>
                        <a:buChar char="•"/>
                      </a:pPr>
                      <a:r>
                        <a:rPr lang="nl-BE" sz="1400" dirty="0" smtClean="0">
                          <a:solidFill>
                            <a:schemeClr val="tx1"/>
                          </a:solidFill>
                        </a:rPr>
                        <a:t>Ongewijzigd</a:t>
                      </a:r>
                      <a:endParaRPr lang="nl-BE" sz="1400" dirty="0">
                        <a:solidFill>
                          <a:schemeClr val="tx1"/>
                        </a:solidFill>
                      </a:endParaRPr>
                    </a:p>
                  </a:txBody>
                  <a:tcPr marT="45734" marB="45734"/>
                </a:tc>
              </a:tr>
              <a:tr h="518222">
                <a:tc>
                  <a:txBody>
                    <a:bodyPr/>
                    <a:lstStyle/>
                    <a:p>
                      <a:pPr algn="ctr"/>
                      <a:r>
                        <a:rPr lang="nl-BE" sz="1800" b="1" dirty="0" smtClean="0">
                          <a:solidFill>
                            <a:schemeClr val="tx1"/>
                          </a:solidFill>
                        </a:rPr>
                        <a:t>LBOPV</a:t>
                      </a:r>
                      <a:endParaRPr lang="nl-BE" sz="1800" b="1" dirty="0">
                        <a:solidFill>
                          <a:schemeClr val="tx1"/>
                        </a:solidFill>
                      </a:endParaRPr>
                    </a:p>
                  </a:txBody>
                  <a:tcPr marT="45734" marB="45734"/>
                </a:tc>
                <a:tc>
                  <a:txBody>
                    <a:bodyPr/>
                    <a:lstStyle/>
                    <a:p>
                      <a:pPr marL="285750" indent="-285750">
                        <a:buFont typeface="Arial" panose="020B0604020202020204" pitchFamily="34" charset="0"/>
                        <a:buChar char="•"/>
                      </a:pPr>
                      <a:r>
                        <a:rPr lang="nl-BE" sz="1400" dirty="0" smtClean="0">
                          <a:solidFill>
                            <a:schemeClr val="tx1"/>
                          </a:solidFill>
                        </a:rPr>
                        <a:t>1 maand</a:t>
                      </a:r>
                      <a:r>
                        <a:rPr lang="nl-BE" sz="1400" baseline="0" dirty="0" smtClean="0">
                          <a:solidFill>
                            <a:schemeClr val="tx1"/>
                          </a:solidFill>
                        </a:rPr>
                        <a:t> + 1 maand per patiënt</a:t>
                      </a:r>
                    </a:p>
                    <a:p>
                      <a:pPr marL="285750" indent="-285750">
                        <a:buFont typeface="Arial" panose="020B0604020202020204" pitchFamily="34" charset="0"/>
                        <a:buChar char="•"/>
                      </a:pPr>
                      <a:endParaRPr lang="nl-BE" sz="1400" dirty="0">
                        <a:solidFill>
                          <a:schemeClr val="tx1"/>
                        </a:solidFill>
                      </a:endParaRPr>
                    </a:p>
                  </a:txBody>
                  <a:tcPr marT="45734" marB="45734"/>
                </a:tc>
                <a:tc>
                  <a:txBody>
                    <a:bodyPr/>
                    <a:lstStyle/>
                    <a:p>
                      <a:pPr marL="285750" indent="-285750">
                        <a:buFont typeface="Arial" panose="020B0604020202020204" pitchFamily="34" charset="0"/>
                        <a:buChar char="•"/>
                      </a:pPr>
                      <a:r>
                        <a:rPr lang="nl-BE" sz="1400" dirty="0" smtClean="0">
                          <a:solidFill>
                            <a:schemeClr val="tx1"/>
                          </a:solidFill>
                        </a:rPr>
                        <a:t>Ongewijzigd</a:t>
                      </a:r>
                      <a:endParaRPr lang="nl-BE" sz="1400" dirty="0">
                        <a:solidFill>
                          <a:schemeClr val="tx1"/>
                        </a:solidFill>
                      </a:endParaRPr>
                    </a:p>
                  </a:txBody>
                  <a:tcPr marT="45734" marB="45734"/>
                </a:tc>
              </a:tr>
            </a:tbl>
          </a:graphicData>
        </a:graphic>
      </p:graphicFrame>
    </p:spTree>
    <p:extLst>
      <p:ext uri="{BB962C8B-B14F-4D97-AF65-F5344CB8AC3E}">
        <p14:creationId xmlns:p14="http://schemas.microsoft.com/office/powerpoint/2010/main" val="560032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hovos">
  <a:themeElements>
    <a:clrScheme name="Ahovos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Ahovos">
      <a:majorFont>
        <a:latin typeface="Calibri"/>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sz="1800" b="1" i="0" u="none" strike="noStrike" cap="none" normalizeH="0" baseline="0" smtClean="0">
            <a:ln>
              <a:noFill/>
            </a:ln>
            <a:solidFill>
              <a:schemeClr val="tx1"/>
            </a:solidFill>
            <a:effectLst/>
            <a:latin typeface="Arial" charset="0"/>
          </a:defRPr>
        </a:defPPr>
      </a:lstStyle>
    </a:lnDef>
  </a:objectDefaults>
  <a:extraClrSchemeLst>
    <a:extraClrScheme>
      <a:clrScheme name="Ahovos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Ahovos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Ahovos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Ahovos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Ahovos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Ahovos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Ahovos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Ahovos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Ahovos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Ahovos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5871</Words>
  <Application>Microsoft Office PowerPoint</Application>
  <PresentationFormat>Breedbeeld</PresentationFormat>
  <Paragraphs>3522</Paragraphs>
  <Slides>118</Slides>
  <Notes>117</Notes>
  <HiddenSlides>0</HiddenSlides>
  <MMClips>0</MMClips>
  <ScaleCrop>false</ScaleCrop>
  <HeadingPairs>
    <vt:vector size="6" baseType="variant">
      <vt:variant>
        <vt:lpstr>Gebruikte lettertypen</vt:lpstr>
      </vt:variant>
      <vt:variant>
        <vt:i4>7</vt:i4>
      </vt:variant>
      <vt:variant>
        <vt:lpstr>Thema</vt:lpstr>
      </vt:variant>
      <vt:variant>
        <vt:i4>2</vt:i4>
      </vt:variant>
      <vt:variant>
        <vt:lpstr>Diatitels</vt:lpstr>
      </vt:variant>
      <vt:variant>
        <vt:i4>118</vt:i4>
      </vt:variant>
    </vt:vector>
  </HeadingPairs>
  <TitlesOfParts>
    <vt:vector size="127" baseType="lpstr">
      <vt:lpstr>Arial</vt:lpstr>
      <vt:lpstr>Calibri</vt:lpstr>
      <vt:lpstr>Calibri Light</vt:lpstr>
      <vt:lpstr>Courier New</vt:lpstr>
      <vt:lpstr>FlandersArtSans-Regular</vt:lpstr>
      <vt:lpstr>Times New Roman</vt:lpstr>
      <vt:lpstr>Wingdings</vt:lpstr>
      <vt:lpstr>Kantoorthema</vt:lpstr>
      <vt:lpstr>Ahovos</vt:lpstr>
      <vt:lpstr>PowerPoint-presentatie</vt:lpstr>
      <vt:lpstr> </vt:lpstr>
      <vt:lpstr> </vt:lpstr>
      <vt:lpstr>VTAO Toepassingsgebied</vt:lpstr>
      <vt:lpstr>VTAO Principes </vt:lpstr>
      <vt:lpstr>VTAO Volume van het verlof</vt:lpstr>
      <vt:lpstr>VTAO Aanvang, einde en duur van het verlof</vt:lpstr>
      <vt:lpstr>VTAO Geldelijke aspecten</vt:lpstr>
      <vt:lpstr>VTAO Combinatie met andere verlofstelsels</vt:lpstr>
      <vt:lpstr>VTAO Administratieve stand</vt:lpstr>
      <vt:lpstr>VTAO Mededeling aan AHOVOKS</vt:lpstr>
      <vt:lpstr>VTAO Meer info</vt:lpstr>
      <vt:lpstr> </vt:lpstr>
      <vt:lpstr>VVP Toepassingsgebied</vt:lpstr>
      <vt:lpstr>VVP Recht of gunst?</vt:lpstr>
      <vt:lpstr>VVP Recht of gunst?</vt:lpstr>
      <vt:lpstr>VVP Volume van verlof</vt:lpstr>
      <vt:lpstr>VVP Volume van verlof</vt:lpstr>
      <vt:lpstr>VVP Volume van verlof</vt:lpstr>
      <vt:lpstr>VVP Volume van verlof</vt:lpstr>
      <vt:lpstr>VVP Aanvang van de VVP</vt:lpstr>
      <vt:lpstr>VVP Einde van de VVP</vt:lpstr>
      <vt:lpstr>VVP Duur van de VVP</vt:lpstr>
      <vt:lpstr>VVP Administratieve stand</vt:lpstr>
      <vt:lpstr>VVP Salaris</vt:lpstr>
      <vt:lpstr>VVP Cumulatie</vt:lpstr>
      <vt:lpstr>VVP Aanvraagprocedure</vt:lpstr>
      <vt:lpstr>VVP Mededeling aan AHOVOKS</vt:lpstr>
      <vt:lpstr>VVP Meer info</vt:lpstr>
      <vt:lpstr> </vt:lpstr>
      <vt:lpstr>VVP 55+ Toepassingsgebied</vt:lpstr>
      <vt:lpstr>VVP 55+ Recht of gunst?</vt:lpstr>
      <vt:lpstr>VVP 55+ Recht of gunst?</vt:lpstr>
      <vt:lpstr>VVP 55+ Volume van verlof</vt:lpstr>
      <vt:lpstr>VVP 55+ Volume van verlof</vt:lpstr>
      <vt:lpstr>VVP55+ Volume van verlof</vt:lpstr>
      <vt:lpstr>VVP55+ Volume van verlof</vt:lpstr>
      <vt:lpstr>VVP 55+ Aanvang van de VVP55+</vt:lpstr>
      <vt:lpstr>VVP 55+ Einde en duur van de VVP55+</vt:lpstr>
      <vt:lpstr>VVP55+ Administratieve stand</vt:lpstr>
      <vt:lpstr>VVP55+ Salaris</vt:lpstr>
      <vt:lpstr>VVP55+ Cumulatie</vt:lpstr>
      <vt:lpstr>VVP55+ Aanvraagprocedure</vt:lpstr>
      <vt:lpstr>VVP55+ Mededeling aan AHOVOKS</vt:lpstr>
      <vt:lpstr>VVP55+ Meer info</vt:lpstr>
      <vt:lpstr> </vt:lpstr>
      <vt:lpstr>AVP Toepassingsgebied</vt:lpstr>
      <vt:lpstr>AVP Recht of gunst?</vt:lpstr>
      <vt:lpstr>AVP Volume van verlof</vt:lpstr>
      <vt:lpstr>AVP Volume van verlof</vt:lpstr>
      <vt:lpstr>AVP Volume van verlof</vt:lpstr>
      <vt:lpstr>AVP Aanvang en einde van de AVP</vt:lpstr>
      <vt:lpstr>AVP Duur van de AVP</vt:lpstr>
      <vt:lpstr> AVP Administratieve stand</vt:lpstr>
      <vt:lpstr>AVP Salaris</vt:lpstr>
      <vt:lpstr>AVP Geldelijke anciënniteit</vt:lpstr>
      <vt:lpstr>AVP Cumulatie</vt:lpstr>
      <vt:lpstr>AVP Aanvraagprocedure</vt:lpstr>
      <vt:lpstr>AVP Mededeling aan AHOVOKS</vt:lpstr>
      <vt:lpstr>AVP Meer info</vt:lpstr>
      <vt:lpstr> </vt:lpstr>
      <vt:lpstr>Samenvattend VVP - AVP</vt:lpstr>
      <vt:lpstr> </vt:lpstr>
      <vt:lpstr>Vroegere situatie Situatie CBE van 01/09/2008 tot 31/08/2012</vt:lpstr>
      <vt:lpstr>Vroegere situatie Situatie CBE van 01/09/2012 tot 01/09/2016</vt:lpstr>
      <vt:lpstr>Vroegere situatie Types van loopbaanonderbreking tot en met 01/09/2016</vt:lpstr>
      <vt:lpstr>Nieuwe situatie Met ingang van 02/09/2016</vt:lpstr>
      <vt:lpstr>Nieuwe situatie Met ingang van 02/09/2016</vt:lpstr>
      <vt:lpstr> </vt:lpstr>
      <vt:lpstr>Lopende stelsels GLBO50/55+ Opgenomen uiterlijk 01/09/2016</vt:lpstr>
      <vt:lpstr>Lopende stelsels GLBO50/55+ Opgenomen uiterlijk 01/09/2016</vt:lpstr>
      <vt:lpstr>Lopende stelsels Bijpassingen onderbrekingsuitkeringen en aanmoedigingspremies</vt:lpstr>
      <vt:lpstr> </vt:lpstr>
      <vt:lpstr>Specifieke stelsels loopbaanonderbreking Ouderschapsverlof, medische bijstand, palliatieve zorgen</vt:lpstr>
      <vt:lpstr> </vt:lpstr>
      <vt:lpstr>LBOOV Toepassingsgebied en voorwaarden</vt:lpstr>
      <vt:lpstr>LBOOV Aanvang van het verlof</vt:lpstr>
      <vt:lpstr>LBOOV Duur van het verlof</vt:lpstr>
      <vt:lpstr>LBOOV Duur van het verlof</vt:lpstr>
      <vt:lpstr>LBOOV Einde van het verlof</vt:lpstr>
      <vt:lpstr> </vt:lpstr>
      <vt:lpstr>LBOMB Voor wie?</vt:lpstr>
      <vt:lpstr>LBOMB Toepassingsgebied en voorwaarden</vt:lpstr>
      <vt:lpstr>LBOMB Aanvang van het verlof</vt:lpstr>
      <vt:lpstr>LBOMB Duur van het verlof</vt:lpstr>
      <vt:lpstr>LBOMB Einde van het verlof</vt:lpstr>
      <vt:lpstr> </vt:lpstr>
      <vt:lpstr>LBOPZ Voor wie?</vt:lpstr>
      <vt:lpstr>LBOPZ Toepassingsgebied en voorwaarden</vt:lpstr>
      <vt:lpstr>LBOPZ Aanvang van het verlof</vt:lpstr>
      <vt:lpstr>LBOPZ Duur van het verlof</vt:lpstr>
      <vt:lpstr>LBOPZ Einde van het verlof</vt:lpstr>
      <vt:lpstr> </vt:lpstr>
      <vt:lpstr>Specifieke stelsels loopbaanonderbreking Volume van verlof</vt:lpstr>
      <vt:lpstr>Specifieke stelsels loopbaanonderbreking Cumulatie</vt:lpstr>
      <vt:lpstr>Specifieke stelsels loopbaanonderbreking Administratieve stand</vt:lpstr>
      <vt:lpstr>Specifieke stelsels loopbaanonderbreking Mededeling aan AHOVOKS</vt:lpstr>
      <vt:lpstr>Specifieke stelsels loopbaanonderbreking Mededeling aan AHOVOKS</vt:lpstr>
      <vt:lpstr>Samenvattend Hervormingen loopbaanonderbreking</vt:lpstr>
      <vt:lpstr> </vt:lpstr>
      <vt:lpstr>Zorgkrediet Toepassingsgebied</vt:lpstr>
      <vt:lpstr>Zorgkrediet Recht of gunst?</vt:lpstr>
      <vt:lpstr>Zorgkrediet Motieven voor het opnemen van een zorgkrediet</vt:lpstr>
      <vt:lpstr> Zorgkrediet Motieven voor het opnemen van een zorgkrediet</vt:lpstr>
      <vt:lpstr>Zorgkrediet Motieven voor het opnemen van een zorgkrediet</vt:lpstr>
      <vt:lpstr>Zorgkrediet Volume van het zorgkrediet</vt:lpstr>
      <vt:lpstr>Zorgkrediet Volume van het zorgkrediet</vt:lpstr>
      <vt:lpstr>Zorgkrediet Duur van het zorgkrediet</vt:lpstr>
      <vt:lpstr>Zorgkrediet Duur van het zorgkrediet</vt:lpstr>
      <vt:lpstr>Zorgkrediet Duur van het zorgkrediet</vt:lpstr>
      <vt:lpstr>Zorgkrediet Cumulatie</vt:lpstr>
      <vt:lpstr>Zorgkrediet Administratieve stand</vt:lpstr>
      <vt:lpstr>Zorgkrediet Procedure</vt:lpstr>
      <vt:lpstr>Zorgkrediet Verlies van het recht op onderbrekingsuitkeringen</vt:lpstr>
      <vt:lpstr>Zorgkrediet Mededeling aan AHOVOKS</vt:lpstr>
      <vt:lpstr>Zorgkrediet Meer info</vt:lpstr>
      <vt:lpstr> </vt:lpstr>
      <vt:lpstr>Andere verlofstelsels Overzicht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Bonte, Dave</dc:creator>
  <cp:lastModifiedBy>Bonte, Dave</cp:lastModifiedBy>
  <cp:revision>1</cp:revision>
  <dcterms:created xsi:type="dcterms:W3CDTF">2017-11-08T23:12:07Z</dcterms:created>
  <dcterms:modified xsi:type="dcterms:W3CDTF">2017-11-08T23:12:34Z</dcterms:modified>
</cp:coreProperties>
</file>