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  <p:sldMasterId id="2147483660" r:id="rId5"/>
  </p:sldMasterIdLst>
  <p:notesMasterIdLst>
    <p:notesMasterId r:id="rId31"/>
  </p:notesMasterIdLst>
  <p:handoutMasterIdLst>
    <p:handoutMasterId r:id="rId32"/>
  </p:handoutMasterIdLst>
  <p:sldIdLst>
    <p:sldId id="256" r:id="rId6"/>
    <p:sldId id="312" r:id="rId7"/>
    <p:sldId id="315" r:id="rId8"/>
    <p:sldId id="316" r:id="rId9"/>
    <p:sldId id="314" r:id="rId10"/>
    <p:sldId id="320" r:id="rId11"/>
    <p:sldId id="321" r:id="rId12"/>
    <p:sldId id="324" r:id="rId13"/>
    <p:sldId id="325" r:id="rId14"/>
    <p:sldId id="330" r:id="rId15"/>
    <p:sldId id="313" r:id="rId16"/>
    <p:sldId id="334" r:id="rId17"/>
    <p:sldId id="335" r:id="rId18"/>
    <p:sldId id="336" r:id="rId19"/>
    <p:sldId id="333" r:id="rId20"/>
    <p:sldId id="317" r:id="rId21"/>
    <p:sldId id="327" r:id="rId22"/>
    <p:sldId id="328" r:id="rId23"/>
    <p:sldId id="329" r:id="rId24"/>
    <p:sldId id="318" r:id="rId25"/>
    <p:sldId id="319" r:id="rId26"/>
    <p:sldId id="322" r:id="rId27"/>
    <p:sldId id="326" r:id="rId28"/>
    <p:sldId id="331" r:id="rId29"/>
    <p:sldId id="332" r:id="rId30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9A0142-D67B-4482-8662-159BE2AEF6F1}">
  <a:tblStyle styleId="{B39A0142-D67B-4482-8662-159BE2AEF6F1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1728"/>
          </a:xfrm>
          <a:prstGeom prst="rect">
            <a:avLst/>
          </a:prstGeom>
        </p:spPr>
        <p:txBody>
          <a:bodyPr vert="horz" lIns="96039" tIns="48020" rIns="96039" bIns="480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1" cy="481728"/>
          </a:xfrm>
          <a:prstGeom prst="rect">
            <a:avLst/>
          </a:prstGeom>
        </p:spPr>
        <p:txBody>
          <a:bodyPr vert="horz" lIns="96039" tIns="48020" rIns="96039" bIns="48020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1" cy="481727"/>
          </a:xfrm>
          <a:prstGeom prst="rect">
            <a:avLst/>
          </a:prstGeom>
        </p:spPr>
        <p:txBody>
          <a:bodyPr vert="horz" lIns="96039" tIns="48020" rIns="96039" bIns="480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1" cy="481727"/>
          </a:xfrm>
          <a:prstGeom prst="rect">
            <a:avLst/>
          </a:prstGeom>
        </p:spPr>
        <p:txBody>
          <a:bodyPr vert="horz" lIns="96039" tIns="48020" rIns="96039" bIns="48020" rtlCol="0" anchor="b"/>
          <a:lstStyle>
            <a:lvl1pPr algn="r">
              <a:defRPr sz="1300"/>
            </a:lvl1pPr>
          </a:lstStyle>
          <a:p>
            <a:fld id="{7E56DD45-26B4-4BB7-BC01-B18FF9F6C1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2064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024" tIns="96024" rIns="96024" bIns="96024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0119115"/>
      </p:ext>
    </p:extLst>
  </p:cSld>
  <p:clrMap bg1="lt1" tx1="dk1" bg2="dk2" tx2="lt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024" tIns="96024" rIns="96024" bIns="96024" anchor="ctr" anchorCtr="0">
            <a:noAutofit/>
          </a:bodyPr>
          <a:lstStyle/>
          <a:p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153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7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00050" y="4455619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C10A2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" name="Shape 18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" name="Shape 20"/>
          <p:cNvGrpSpPr/>
          <p:nvPr/>
        </p:nvGrpSpPr>
        <p:grpSpPr>
          <a:xfrm>
            <a:off x="-2204" y="6427694"/>
            <a:ext cx="12191043" cy="430305"/>
            <a:chOff x="-2204" y="6427694"/>
            <a:chExt cx="12191043" cy="430305"/>
          </a:xfrm>
        </p:grpSpPr>
        <p:sp>
          <p:nvSpPr>
            <p:cNvPr id="21" name="Shape 21"/>
            <p:cNvSpPr/>
            <p:nvPr/>
          </p:nvSpPr>
          <p:spPr>
            <a:xfrm>
              <a:off x="-2204" y="6427694"/>
              <a:ext cx="12188824" cy="107999"/>
            </a:xfrm>
            <a:prstGeom prst="rect">
              <a:avLst/>
            </a:prstGeom>
            <a:solidFill>
              <a:srgbClr val="F1862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15" y="6640910"/>
              <a:ext cx="12188824" cy="107999"/>
            </a:xfrm>
            <a:prstGeom prst="rect">
              <a:avLst/>
            </a:prstGeom>
            <a:solidFill>
              <a:srgbClr val="BCB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6535694"/>
              <a:ext cx="12188824" cy="107999"/>
            </a:xfrm>
            <a:prstGeom prst="rect">
              <a:avLst/>
            </a:prstGeom>
            <a:solidFill>
              <a:srgbClr val="C10A2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6750000"/>
              <a:ext cx="12188824" cy="107999"/>
            </a:xfrm>
            <a:prstGeom prst="rect">
              <a:avLst/>
            </a:prstGeom>
            <a:solidFill>
              <a:srgbClr val="98BB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00050" y="4455619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C10A2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" name="Shape 18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" name="Shape 20"/>
          <p:cNvGrpSpPr/>
          <p:nvPr/>
        </p:nvGrpSpPr>
        <p:grpSpPr>
          <a:xfrm>
            <a:off x="-2204" y="6427694"/>
            <a:ext cx="12191043" cy="430305"/>
            <a:chOff x="-2204" y="6427694"/>
            <a:chExt cx="12191043" cy="430305"/>
          </a:xfrm>
        </p:grpSpPr>
        <p:sp>
          <p:nvSpPr>
            <p:cNvPr id="21" name="Shape 21"/>
            <p:cNvSpPr/>
            <p:nvPr/>
          </p:nvSpPr>
          <p:spPr>
            <a:xfrm>
              <a:off x="-2204" y="6427694"/>
              <a:ext cx="12188824" cy="107999"/>
            </a:xfrm>
            <a:prstGeom prst="rect">
              <a:avLst/>
            </a:prstGeom>
            <a:solidFill>
              <a:srgbClr val="F1862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15" y="6640910"/>
              <a:ext cx="12188824" cy="107999"/>
            </a:xfrm>
            <a:prstGeom prst="rect">
              <a:avLst/>
            </a:prstGeom>
            <a:solidFill>
              <a:srgbClr val="BCB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6535694"/>
              <a:ext cx="12188824" cy="107999"/>
            </a:xfrm>
            <a:prstGeom prst="rect">
              <a:avLst/>
            </a:prstGeom>
            <a:solidFill>
              <a:srgbClr val="C10A2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6750000"/>
              <a:ext cx="12188824" cy="107999"/>
            </a:xfrm>
            <a:prstGeom prst="rect">
              <a:avLst/>
            </a:prstGeom>
            <a:solidFill>
              <a:srgbClr val="98BB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487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444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097279" y="4453128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2" name="Shape 32"/>
          <p:cNvGrpSpPr/>
          <p:nvPr/>
        </p:nvGrpSpPr>
        <p:grpSpPr>
          <a:xfrm>
            <a:off x="0" y="6427694"/>
            <a:ext cx="12191043" cy="430305"/>
            <a:chOff x="-2204" y="6427694"/>
            <a:chExt cx="12191043" cy="430305"/>
          </a:xfrm>
        </p:grpSpPr>
        <p:sp>
          <p:nvSpPr>
            <p:cNvPr id="33" name="Shape 33"/>
            <p:cNvSpPr/>
            <p:nvPr/>
          </p:nvSpPr>
          <p:spPr>
            <a:xfrm>
              <a:off x="-2204" y="6427694"/>
              <a:ext cx="12188824" cy="107999"/>
            </a:xfrm>
            <a:prstGeom prst="rect">
              <a:avLst/>
            </a:prstGeom>
            <a:solidFill>
              <a:srgbClr val="F1862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15" y="6640910"/>
              <a:ext cx="12188824" cy="107999"/>
            </a:xfrm>
            <a:prstGeom prst="rect">
              <a:avLst/>
            </a:prstGeom>
            <a:solidFill>
              <a:srgbClr val="BCB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6535694"/>
              <a:ext cx="12188824" cy="107999"/>
            </a:xfrm>
            <a:prstGeom prst="rect">
              <a:avLst/>
            </a:prstGeom>
            <a:solidFill>
              <a:srgbClr val="C10A2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0" y="6750000"/>
              <a:ext cx="12188824" cy="107999"/>
            </a:xfrm>
            <a:prstGeom prst="rect">
              <a:avLst/>
            </a:prstGeom>
            <a:solidFill>
              <a:srgbClr val="98BB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3588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8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21791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089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097279" y="1846051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1097279" y="2582333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6217919" y="1846051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6217919" y="2582333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884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15" y="0"/>
            <a:ext cx="4050791" cy="6858000"/>
          </a:xfrm>
          <a:prstGeom prst="rect">
            <a:avLst/>
          </a:prstGeom>
          <a:solidFill>
            <a:srgbClr val="C10A2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F186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594358"/>
            <a:ext cx="32003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3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399" cy="3379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4844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4953000"/>
            <a:ext cx="12188824" cy="1904999"/>
          </a:xfrm>
          <a:prstGeom prst="rect">
            <a:avLst/>
          </a:prstGeom>
          <a:solidFill>
            <a:srgbClr val="C10A2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15" y="4915076"/>
            <a:ext cx="12188824" cy="64008"/>
          </a:xfrm>
          <a:prstGeom prst="rect">
            <a:avLst/>
          </a:prstGeom>
          <a:solidFill>
            <a:srgbClr val="F186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097279" y="5074919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4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097279" y="5907023"/>
            <a:ext cx="10113264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8457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4114799" y="-1171785"/>
            <a:ext cx="4023360" cy="1005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212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 rot="5400000">
            <a:off x="7160639" y="1979038"/>
            <a:ext cx="5757421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0"/>
            <a:ext cx="5757422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grpSp>
        <p:nvGrpSpPr>
          <p:cNvPr id="74" name="Shape 74"/>
          <p:cNvGrpSpPr/>
          <p:nvPr/>
        </p:nvGrpSpPr>
        <p:grpSpPr>
          <a:xfrm>
            <a:off x="-2204" y="6427694"/>
            <a:ext cx="12191043" cy="430305"/>
            <a:chOff x="-2204" y="6427694"/>
            <a:chExt cx="12191043" cy="430305"/>
          </a:xfrm>
        </p:grpSpPr>
        <p:sp>
          <p:nvSpPr>
            <p:cNvPr id="75" name="Shape 75"/>
            <p:cNvSpPr/>
            <p:nvPr/>
          </p:nvSpPr>
          <p:spPr>
            <a:xfrm>
              <a:off x="-2204" y="6427694"/>
              <a:ext cx="12188824" cy="107999"/>
            </a:xfrm>
            <a:prstGeom prst="rect">
              <a:avLst/>
            </a:prstGeom>
            <a:solidFill>
              <a:srgbClr val="F1862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15" y="6640910"/>
              <a:ext cx="12188824" cy="107999"/>
            </a:xfrm>
            <a:prstGeom prst="rect">
              <a:avLst/>
            </a:prstGeom>
            <a:solidFill>
              <a:srgbClr val="BCB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0" y="6535694"/>
              <a:ext cx="12188824" cy="107999"/>
            </a:xfrm>
            <a:prstGeom prst="rect">
              <a:avLst/>
            </a:prstGeom>
            <a:solidFill>
              <a:srgbClr val="C10A2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0" y="6750000"/>
              <a:ext cx="12188824" cy="107999"/>
            </a:xfrm>
            <a:prstGeom prst="rect">
              <a:avLst/>
            </a:prstGeom>
            <a:solidFill>
              <a:srgbClr val="98BB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06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721684" y="286603"/>
            <a:ext cx="8433995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097279" y="4453128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2" name="Shape 32"/>
          <p:cNvGrpSpPr/>
          <p:nvPr/>
        </p:nvGrpSpPr>
        <p:grpSpPr>
          <a:xfrm>
            <a:off x="0" y="6427694"/>
            <a:ext cx="12191043" cy="430305"/>
            <a:chOff x="-2204" y="6427694"/>
            <a:chExt cx="12191043" cy="430305"/>
          </a:xfrm>
        </p:grpSpPr>
        <p:sp>
          <p:nvSpPr>
            <p:cNvPr id="33" name="Shape 33"/>
            <p:cNvSpPr/>
            <p:nvPr/>
          </p:nvSpPr>
          <p:spPr>
            <a:xfrm>
              <a:off x="-2204" y="6427694"/>
              <a:ext cx="12188824" cy="107999"/>
            </a:xfrm>
            <a:prstGeom prst="rect">
              <a:avLst/>
            </a:prstGeom>
            <a:solidFill>
              <a:srgbClr val="F1862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15" y="6640910"/>
              <a:ext cx="12188824" cy="107999"/>
            </a:xfrm>
            <a:prstGeom prst="rect">
              <a:avLst/>
            </a:prstGeom>
            <a:solidFill>
              <a:srgbClr val="BCB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6535694"/>
              <a:ext cx="12188824" cy="107999"/>
            </a:xfrm>
            <a:prstGeom prst="rect">
              <a:avLst/>
            </a:prstGeom>
            <a:solidFill>
              <a:srgbClr val="C10A2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0" y="6750000"/>
              <a:ext cx="12188824" cy="107999"/>
            </a:xfrm>
            <a:prstGeom prst="rect">
              <a:avLst/>
            </a:prstGeom>
            <a:solidFill>
              <a:srgbClr val="98BB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700167" y="286603"/>
            <a:ext cx="845551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21791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678653" y="286603"/>
            <a:ext cx="8477025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097279" y="1846051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1097279" y="2582333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6217919" y="1846051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6217919" y="2582333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15" y="0"/>
            <a:ext cx="4050791" cy="6858000"/>
          </a:xfrm>
          <a:prstGeom prst="rect">
            <a:avLst/>
          </a:prstGeom>
          <a:solidFill>
            <a:srgbClr val="C10A2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F186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594358"/>
            <a:ext cx="32003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3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399" cy="3379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Afbeelding met bijschrif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4953000"/>
            <a:ext cx="12188824" cy="1904999"/>
          </a:xfrm>
          <a:prstGeom prst="rect">
            <a:avLst/>
          </a:prstGeom>
          <a:solidFill>
            <a:srgbClr val="C10A2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15" y="4915076"/>
            <a:ext cx="12188824" cy="64008"/>
          </a:xfrm>
          <a:prstGeom prst="rect">
            <a:avLst/>
          </a:prstGeom>
          <a:solidFill>
            <a:srgbClr val="F186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097279" y="5074919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4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097279" y="5907023"/>
            <a:ext cx="10113264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en verticale teks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721684" y="286603"/>
            <a:ext cx="8433995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4114799" y="-1171785"/>
            <a:ext cx="4023360" cy="1005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e titel en teks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 rot="5400000">
            <a:off x="7160639" y="1979038"/>
            <a:ext cx="5757421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0"/>
            <a:ext cx="5757422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74" name="Shape 74"/>
          <p:cNvGrpSpPr/>
          <p:nvPr/>
        </p:nvGrpSpPr>
        <p:grpSpPr>
          <a:xfrm>
            <a:off x="-2204" y="6427694"/>
            <a:ext cx="12191043" cy="430305"/>
            <a:chOff x="-2204" y="6427694"/>
            <a:chExt cx="12191043" cy="430305"/>
          </a:xfrm>
        </p:grpSpPr>
        <p:sp>
          <p:nvSpPr>
            <p:cNvPr id="75" name="Shape 75"/>
            <p:cNvSpPr/>
            <p:nvPr/>
          </p:nvSpPr>
          <p:spPr>
            <a:xfrm>
              <a:off x="-2204" y="6427694"/>
              <a:ext cx="12188824" cy="107999"/>
            </a:xfrm>
            <a:prstGeom prst="rect">
              <a:avLst/>
            </a:prstGeom>
            <a:solidFill>
              <a:srgbClr val="F1862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15" y="6640910"/>
              <a:ext cx="12188824" cy="107999"/>
            </a:xfrm>
            <a:prstGeom prst="rect">
              <a:avLst/>
            </a:prstGeom>
            <a:solidFill>
              <a:srgbClr val="BCB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0" y="6535694"/>
              <a:ext cx="12188824" cy="107999"/>
            </a:xfrm>
            <a:prstGeom prst="rect">
              <a:avLst/>
            </a:prstGeom>
            <a:solidFill>
              <a:srgbClr val="C10A2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0" y="6750000"/>
              <a:ext cx="12188824" cy="107999"/>
            </a:xfrm>
            <a:prstGeom prst="rect">
              <a:avLst/>
            </a:prstGeom>
            <a:solidFill>
              <a:srgbClr val="98BB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721684" y="286603"/>
            <a:ext cx="8433995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" name="Shape 8"/>
          <p:cNvCxnSpPr/>
          <p:nvPr/>
        </p:nvCxnSpPr>
        <p:spPr>
          <a:xfrm>
            <a:off x="1193532" y="1737844"/>
            <a:ext cx="996695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" name="Shape 9"/>
          <p:cNvGrpSpPr/>
          <p:nvPr/>
        </p:nvGrpSpPr>
        <p:grpSpPr>
          <a:xfrm>
            <a:off x="-2204" y="6427694"/>
            <a:ext cx="12191043" cy="430305"/>
            <a:chOff x="-2204" y="6427694"/>
            <a:chExt cx="12191043" cy="430305"/>
          </a:xfrm>
        </p:grpSpPr>
        <p:sp>
          <p:nvSpPr>
            <p:cNvPr id="10" name="Shape 10"/>
            <p:cNvSpPr/>
            <p:nvPr/>
          </p:nvSpPr>
          <p:spPr>
            <a:xfrm>
              <a:off x="-2204" y="6427694"/>
              <a:ext cx="12188824" cy="107999"/>
            </a:xfrm>
            <a:prstGeom prst="rect">
              <a:avLst/>
            </a:prstGeom>
            <a:solidFill>
              <a:srgbClr val="F1862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15" y="6640910"/>
              <a:ext cx="12188824" cy="107999"/>
            </a:xfrm>
            <a:prstGeom prst="rect">
              <a:avLst/>
            </a:prstGeom>
            <a:solidFill>
              <a:srgbClr val="BCB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6535694"/>
              <a:ext cx="12188824" cy="107999"/>
            </a:xfrm>
            <a:prstGeom prst="rect">
              <a:avLst/>
            </a:prstGeom>
            <a:solidFill>
              <a:srgbClr val="C10A2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6750000"/>
              <a:ext cx="12188824" cy="107999"/>
            </a:xfrm>
            <a:prstGeom prst="rect">
              <a:avLst/>
            </a:prstGeom>
            <a:solidFill>
              <a:srgbClr val="98BB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Shape 14"/>
          <p:cNvPicPr preferRelativeResize="0"/>
          <p:nvPr/>
        </p:nvPicPr>
        <p:blipFill rotWithShape="1">
          <a:blip r:embed="rId11">
            <a:alphaModFix/>
          </a:blip>
          <a:srcRect l="1818" t="1675"/>
          <a:stretch/>
        </p:blipFill>
        <p:spPr>
          <a:xfrm>
            <a:off x="156411" y="310895"/>
            <a:ext cx="2488212" cy="14258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7" r:id="rId8"/>
    <p:sldLayoutId id="2147483658" r:id="rId9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1884" y="286603"/>
            <a:ext cx="10972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1884" y="1842575"/>
            <a:ext cx="1097280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8" name="Shape 8"/>
          <p:cNvCxnSpPr/>
          <p:nvPr/>
        </p:nvCxnSpPr>
        <p:spPr>
          <a:xfrm>
            <a:off x="1193532" y="1737844"/>
            <a:ext cx="996695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" name="Shape 9"/>
          <p:cNvGrpSpPr/>
          <p:nvPr/>
        </p:nvGrpSpPr>
        <p:grpSpPr>
          <a:xfrm>
            <a:off x="-2204" y="6427694"/>
            <a:ext cx="12191043" cy="430305"/>
            <a:chOff x="-2204" y="6427694"/>
            <a:chExt cx="12191043" cy="430305"/>
          </a:xfrm>
        </p:grpSpPr>
        <p:sp>
          <p:nvSpPr>
            <p:cNvPr id="10" name="Shape 10"/>
            <p:cNvSpPr/>
            <p:nvPr/>
          </p:nvSpPr>
          <p:spPr>
            <a:xfrm>
              <a:off x="-2204" y="6427694"/>
              <a:ext cx="12188824" cy="107999"/>
            </a:xfrm>
            <a:prstGeom prst="rect">
              <a:avLst/>
            </a:prstGeom>
            <a:solidFill>
              <a:srgbClr val="F1862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15" y="6640910"/>
              <a:ext cx="12188824" cy="107999"/>
            </a:xfrm>
            <a:prstGeom prst="rect">
              <a:avLst/>
            </a:prstGeom>
            <a:solidFill>
              <a:srgbClr val="BCB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6535694"/>
              <a:ext cx="12188824" cy="107999"/>
            </a:xfrm>
            <a:prstGeom prst="rect">
              <a:avLst/>
            </a:prstGeom>
            <a:solidFill>
              <a:srgbClr val="C10A2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6750000"/>
              <a:ext cx="12188824" cy="107999"/>
            </a:xfrm>
            <a:prstGeom prst="rect">
              <a:avLst/>
            </a:prstGeom>
            <a:solidFill>
              <a:srgbClr val="98BB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177684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mailto:lies.vanderheyden@zavo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04787" y="215900"/>
            <a:ext cx="3652092" cy="48996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262626"/>
              </a:buClr>
              <a:buSzPct val="25000"/>
            </a:pPr>
            <a:r>
              <a:rPr lang="nl-NL" sz="4000" b="1" dirty="0"/>
              <a:t/>
            </a:r>
            <a:br>
              <a:rPr lang="nl-NL" sz="4000" b="1" dirty="0"/>
            </a:br>
            <a:r>
              <a:rPr lang="nl-NL" sz="4000" b="1" dirty="0"/>
              <a:t>CLIL in de focus</a:t>
            </a:r>
            <a:br>
              <a:rPr lang="nl-NL" sz="4000" b="1" dirty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sz="2800" b="1" dirty="0"/>
              <a:t>Vakdidactiek, materiaalontwikkeling en netwerking </a:t>
            </a:r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/>
            </a:r>
            <a:br>
              <a:rPr lang="nl-NL" b="1" dirty="0"/>
            </a:br>
            <a:endParaRPr lang="en-US" sz="7200" b="1"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267200" y="126999"/>
            <a:ext cx="7025639" cy="64135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925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200" dirty="0">
              <a:solidFill>
                <a:srgbClr val="C10A27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8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CLIL in Wetenschappen</a:t>
            </a:r>
            <a:r>
              <a:rPr lang="nl-NL" sz="4400" b="1" dirty="0"/>
              <a:t/>
            </a:r>
            <a:br>
              <a:rPr lang="nl-NL" sz="4400" b="1" dirty="0"/>
            </a:br>
            <a:endParaRPr lang="en-US" sz="2200" dirty="0">
              <a:solidFill>
                <a:srgbClr val="C10A27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200" dirty="0">
              <a:solidFill>
                <a:srgbClr val="C10A27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200" dirty="0">
              <a:solidFill>
                <a:srgbClr val="C10A27"/>
              </a:solidFill>
            </a:endParaRPr>
          </a:p>
          <a:p>
            <a:pPr marL="1145286" lvl="1" indent="-742950">
              <a:buClr>
                <a:schemeClr val="accent6"/>
              </a:buClr>
              <a:buFont typeface="+mj-lt"/>
              <a:buAutoNum type="arabicPeriod"/>
            </a:pPr>
            <a:r>
              <a:rPr lang="nl-BE" sz="2800" dirty="0"/>
              <a:t>CLIL in ZAVO</a:t>
            </a:r>
          </a:p>
          <a:p>
            <a:pPr marL="1145286" lvl="1" indent="-742950">
              <a:buClr>
                <a:schemeClr val="accent6"/>
              </a:buClr>
              <a:buFont typeface="+mj-lt"/>
              <a:buAutoNum type="arabicPeriod"/>
            </a:pPr>
            <a:r>
              <a:rPr lang="nl-BE" sz="2800" dirty="0"/>
              <a:t>Wie zijn de leerlingen in de CLIL les? </a:t>
            </a:r>
          </a:p>
          <a:p>
            <a:pPr marL="1145286" lvl="1" indent="-742950">
              <a:buClr>
                <a:schemeClr val="accent6"/>
              </a:buClr>
              <a:buFont typeface="+mj-lt"/>
              <a:buAutoNum type="arabicPeriod"/>
            </a:pPr>
            <a:r>
              <a:rPr lang="nl-BE" sz="2800" dirty="0"/>
              <a:t>Start lesopbouw</a:t>
            </a:r>
          </a:p>
          <a:p>
            <a:pPr marL="1145286" lvl="1" indent="-742950">
              <a:buClr>
                <a:schemeClr val="accent6"/>
              </a:buClr>
              <a:buFont typeface="+mj-lt"/>
              <a:buAutoNum type="arabicPeriod"/>
            </a:pPr>
            <a:r>
              <a:rPr lang="nl-BE" sz="2800" dirty="0"/>
              <a:t>Big </a:t>
            </a:r>
            <a:r>
              <a:rPr lang="nl-BE" sz="2800" dirty="0" err="1"/>
              <a:t>Ideas</a:t>
            </a:r>
            <a:r>
              <a:rPr lang="nl-BE" sz="2800" dirty="0"/>
              <a:t> en </a:t>
            </a:r>
            <a:r>
              <a:rPr lang="nl-BE" sz="2800" dirty="0" err="1"/>
              <a:t>Inquiry</a:t>
            </a:r>
            <a:endParaRPr lang="nl-BE" sz="2800" dirty="0"/>
          </a:p>
          <a:p>
            <a:pPr marL="1145286" lvl="1" indent="-742950">
              <a:buClr>
                <a:schemeClr val="accent6"/>
              </a:buClr>
              <a:buFont typeface="+mj-lt"/>
              <a:buAutoNum type="arabicPeriod"/>
            </a:pPr>
            <a:r>
              <a:rPr lang="nl-BE" sz="2800" dirty="0"/>
              <a:t>Onderzoekend leren</a:t>
            </a:r>
          </a:p>
          <a:p>
            <a:pPr marL="1145286" lvl="1" indent="-742950">
              <a:buClr>
                <a:schemeClr val="accent6"/>
              </a:buClr>
              <a:buFont typeface="+mj-lt"/>
              <a:buAutoNum type="arabicPeriod"/>
            </a:pPr>
            <a:r>
              <a:rPr lang="nl-BE" sz="2800" dirty="0"/>
              <a:t>Evaluatie lesdoelen</a:t>
            </a:r>
          </a:p>
          <a:p>
            <a:pPr marL="1145286" lvl="1" indent="-742950">
              <a:buClr>
                <a:schemeClr val="accent6"/>
              </a:buClr>
              <a:buFont typeface="+mj-lt"/>
              <a:buAutoNum type="arabicPeriod"/>
            </a:pPr>
            <a:r>
              <a:rPr lang="nl-BE" sz="2800" dirty="0"/>
              <a:t>Evaluatie Engelse taalvaardigheid </a:t>
            </a:r>
          </a:p>
          <a:p>
            <a:pPr marL="1145286" lvl="1" indent="-742950">
              <a:buClr>
                <a:schemeClr val="accent6"/>
              </a:buClr>
              <a:buFont typeface="+mj-lt"/>
              <a:buAutoNum type="arabicPeriod"/>
            </a:pPr>
            <a:r>
              <a:rPr lang="nl-BE" sz="2800" dirty="0"/>
              <a:t>Leren studeren</a:t>
            </a:r>
          </a:p>
          <a:p>
            <a:pPr marL="1145286" lvl="1" indent="-742950">
              <a:buClr>
                <a:schemeClr val="accent6"/>
              </a:buClr>
              <a:buFont typeface="+mj-lt"/>
              <a:buAutoNum type="arabicPeriod"/>
            </a:pPr>
            <a:r>
              <a:rPr lang="nl-BE" sz="2800" dirty="0"/>
              <a:t>Netwerken </a:t>
            </a: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dirty="0">
                <a:solidFill>
                  <a:srgbClr val="C10A27"/>
                </a:solidFill>
              </a:rPr>
              <a:t>Lies Vander Heyden</a:t>
            </a: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dirty="0">
                <a:solidFill>
                  <a:srgbClr val="C10A27"/>
                </a:solidFill>
              </a:rPr>
              <a:t>lies.vanderheyden@zavo.com </a:t>
            </a:r>
            <a:endParaRPr lang="nl-BE" sz="2800" dirty="0"/>
          </a:p>
        </p:txBody>
      </p:sp>
      <p:pic>
        <p:nvPicPr>
          <p:cNvPr id="1026" name="Picture 2" descr="http://onderwijs.vlaanderen.be/sites/default/files/paddle_core_plugin_data/branding/logomettekst_versie2_transparant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5323141"/>
            <a:ext cx="3652092" cy="1371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Shape 14"/>
          <p:cNvPicPr preferRelativeResize="0"/>
          <p:nvPr/>
        </p:nvPicPr>
        <p:blipFill rotWithShape="1">
          <a:blip r:embed="rId4">
            <a:alphaModFix/>
          </a:blip>
          <a:srcRect l="1818" t="1675"/>
          <a:stretch/>
        </p:blipFill>
        <p:spPr>
          <a:xfrm>
            <a:off x="786727" y="3689699"/>
            <a:ext cx="2488212" cy="142585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3339" y="1779373"/>
            <a:ext cx="11496173" cy="45343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681228" indent="-571500">
              <a:buFont typeface="Wingdings" panose="05000000000000000000" pitchFamily="2" charset="2"/>
              <a:buChar char="à"/>
            </a:pPr>
            <a:r>
              <a:rPr lang="nl-BE" sz="3600" dirty="0"/>
              <a:t>Extra woordenschat nodig?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0910" y="314344"/>
            <a:ext cx="879745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bg2"/>
                </a:solidFill>
              </a:rPr>
              <a:t>3. Start lesopbouw </a:t>
            </a:r>
            <a:endParaRPr lang="nl-NL" sz="4800" dirty="0">
              <a:solidFill>
                <a:schemeClr val="bg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67105" y="2362200"/>
            <a:ext cx="5648639" cy="3951514"/>
            <a:chOff x="3067105" y="2362200"/>
            <a:chExt cx="5648639" cy="39515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7105" y="2362200"/>
              <a:ext cx="5648639" cy="39515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283200" y="4439557"/>
              <a:ext cx="1270000" cy="297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678672" y="3804557"/>
              <a:ext cx="1270000" cy="297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3364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820" y="1801890"/>
            <a:ext cx="6306485" cy="45339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0910" y="314344"/>
            <a:ext cx="9028352" cy="11486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bg2"/>
                </a:solidFill>
              </a:rPr>
              <a:t>4. Big </a:t>
            </a:r>
            <a:r>
              <a:rPr lang="nl-BE" sz="4800" dirty="0" err="1">
                <a:solidFill>
                  <a:schemeClr val="bg2"/>
                </a:solidFill>
              </a:rPr>
              <a:t>Ideas</a:t>
            </a:r>
            <a:r>
              <a:rPr lang="nl-BE" sz="4800" dirty="0">
                <a:solidFill>
                  <a:schemeClr val="bg2"/>
                </a:solidFill>
              </a:rPr>
              <a:t> en INQUIRY</a:t>
            </a:r>
            <a:endParaRPr lang="nl-NL" sz="480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152" y="1845603"/>
            <a:ext cx="5264529" cy="44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kijkt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wetenschapper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wereld</a:t>
            </a:r>
            <a:r>
              <a:rPr lang="en-US" dirty="0"/>
              <a:t>?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65" y="1869722"/>
            <a:ext cx="9136205" cy="4528472"/>
          </a:xfrm>
          <a:prstGeom prst="rect">
            <a:avLst/>
          </a:prstGeom>
        </p:spPr>
      </p:pic>
      <p:pic>
        <p:nvPicPr>
          <p:cNvPr id="29" name="Afbeelding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148" y="5072888"/>
            <a:ext cx="973666" cy="423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38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weet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wat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weet</a:t>
            </a:r>
            <a:r>
              <a:rPr lang="en-US" dirty="0"/>
              <a:t>? </a:t>
            </a:r>
            <a:r>
              <a:rPr lang="en-US" dirty="0" err="1"/>
              <a:t>Onderzoeken</a:t>
            </a:r>
            <a:r>
              <a:rPr lang="en-US" dirty="0"/>
              <a:t>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08" y="1534328"/>
            <a:ext cx="11443184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88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 box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108" t="2195" r="19003"/>
          <a:stretch/>
        </p:blipFill>
        <p:spPr>
          <a:xfrm>
            <a:off x="7025262" y="2386361"/>
            <a:ext cx="4259765" cy="3912681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3339" y="1779373"/>
            <a:ext cx="11496173" cy="156599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81228" indent="-571500">
              <a:buFont typeface="Wingdings" panose="05000000000000000000" pitchFamily="2" charset="2"/>
              <a:buChar char="à"/>
            </a:pPr>
            <a:r>
              <a:rPr lang="nl-BE" sz="3600" dirty="0"/>
              <a:t>Probeer te achterhalen wat er in de box zit, zonder die te openen of om het hoekje te kijken. </a:t>
            </a:r>
          </a:p>
        </p:txBody>
      </p:sp>
    </p:spTree>
    <p:extLst>
      <p:ext uri="{BB962C8B-B14F-4D97-AF65-F5344CB8AC3E}">
        <p14:creationId xmlns:p14="http://schemas.microsoft.com/office/powerpoint/2010/main" val="810595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3339" y="1940312"/>
            <a:ext cx="11896261" cy="458240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681228" indent="-571500">
              <a:buFont typeface="Wingdings" panose="05000000000000000000" pitchFamily="2" charset="2"/>
              <a:buChar char="à"/>
            </a:pPr>
            <a:r>
              <a:rPr lang="nl-BE" sz="4700" dirty="0"/>
              <a:t>Specifieke opbouw labo: ‘onderzoekend leren’ </a:t>
            </a:r>
          </a:p>
          <a:p>
            <a:pPr marL="109728" indent="0">
              <a:buNone/>
            </a:pPr>
            <a:r>
              <a:rPr lang="nl-BE" sz="3600" dirty="0"/>
              <a:t>Start met</a:t>
            </a:r>
          </a:p>
          <a:p>
            <a:pPr marL="973836" lvl="1" indent="-571500">
              <a:buFont typeface="Arial" panose="020B0604020202020204" pitchFamily="34" charset="0"/>
              <a:buChar char="•"/>
            </a:pPr>
            <a:r>
              <a:rPr lang="nl-BE" sz="3800" dirty="0"/>
              <a:t>Klasgesprek over de inhoud</a:t>
            </a:r>
          </a:p>
          <a:p>
            <a:pPr marL="973836" lvl="1" indent="-571500">
              <a:buFont typeface="Arial" panose="020B0604020202020204" pitchFamily="34" charset="0"/>
              <a:buChar char="•"/>
            </a:pPr>
            <a:r>
              <a:rPr lang="nl-BE" sz="3800" dirty="0"/>
              <a:t>Wat ze zelf kunnen onderzoeken</a:t>
            </a:r>
          </a:p>
          <a:p>
            <a:pPr marL="973836" lvl="1" indent="-571500">
              <a:buFont typeface="Arial" panose="020B0604020202020204" pitchFamily="34" charset="0"/>
              <a:buChar char="•"/>
            </a:pPr>
            <a:r>
              <a:rPr lang="nl-BE" sz="3800" dirty="0"/>
              <a:t>Wat een goede onderzoeksvraag is</a:t>
            </a:r>
          </a:p>
          <a:p>
            <a:pPr marL="973836" lvl="1" indent="-571500">
              <a:buFont typeface="Arial" panose="020B0604020202020204" pitchFamily="34" charset="0"/>
              <a:buChar char="•"/>
            </a:pPr>
            <a:r>
              <a:rPr lang="nl-BE" sz="3800" dirty="0"/>
              <a:t>Hoe je een goed onderzoek kan uitvoeren</a:t>
            </a:r>
          </a:p>
          <a:p>
            <a:pPr marL="973836" lvl="1" indent="-571500">
              <a:buFont typeface="Arial" panose="020B0604020202020204" pitchFamily="34" charset="0"/>
              <a:buChar char="•"/>
            </a:pPr>
            <a:r>
              <a:rPr lang="nl-BE" sz="3800" dirty="0"/>
              <a:t>Hoe objectief en juist observeren</a:t>
            </a:r>
          </a:p>
          <a:p>
            <a:pPr marL="973836" lvl="1" indent="-571500">
              <a:buFont typeface="Arial" panose="020B0604020202020204" pitchFamily="34" charset="0"/>
              <a:buChar char="•"/>
            </a:pPr>
            <a:r>
              <a:rPr lang="nl-BE" sz="3800" dirty="0"/>
              <a:t>Hoe de resultaten duidelijk voorgestellen</a:t>
            </a:r>
          </a:p>
          <a:p>
            <a:pPr marL="973836" lvl="1" indent="-571500">
              <a:buFont typeface="Arial" panose="020B0604020202020204" pitchFamily="34" charset="0"/>
              <a:buChar char="•"/>
            </a:pPr>
            <a:r>
              <a:rPr lang="nl-BE" sz="3800" dirty="0"/>
              <a:t>Welke conclusie er trekken </a:t>
            </a:r>
          </a:p>
          <a:p>
            <a:pPr marL="402336" lvl="1" indent="0">
              <a:buNone/>
            </a:pPr>
            <a:r>
              <a:rPr lang="nl-BE" sz="3400" dirty="0"/>
              <a:t/>
            </a:r>
            <a:br>
              <a:rPr lang="nl-BE" sz="3400" dirty="0"/>
            </a:br>
            <a:r>
              <a:rPr lang="nl-BE" sz="3800" b="1" dirty="0">
                <a:solidFill>
                  <a:schemeClr val="accent6"/>
                </a:solidFill>
                <a:sym typeface="Wingdings" panose="05000000000000000000" pitchFamily="2" charset="2"/>
              </a:rPr>
              <a:t> Engelse taalvaardigheid + wetenschappelijk denken ontwikkelen </a:t>
            </a:r>
            <a:endParaRPr lang="nl-BE" sz="3400" b="1" dirty="0">
              <a:solidFill>
                <a:schemeClr val="accent6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0910" y="314344"/>
            <a:ext cx="879745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bg2"/>
                </a:solidFill>
              </a:rPr>
              <a:t>5. </a:t>
            </a:r>
            <a:r>
              <a:rPr lang="nl-NL" sz="4800" dirty="0">
                <a:solidFill>
                  <a:schemeClr val="bg2"/>
                </a:solidFill>
              </a:rPr>
              <a:t>Onderzoekend leren</a:t>
            </a:r>
          </a:p>
        </p:txBody>
      </p:sp>
    </p:spTree>
    <p:extLst>
      <p:ext uri="{BB962C8B-B14F-4D97-AF65-F5344CB8AC3E}">
        <p14:creationId xmlns:p14="http://schemas.microsoft.com/office/powerpoint/2010/main" val="2288870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3339" y="1748893"/>
            <a:ext cx="11496173" cy="45343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681228" indent="-571500">
              <a:buFont typeface="Wingdings" panose="05000000000000000000" pitchFamily="2" charset="2"/>
              <a:buChar char="à"/>
            </a:pPr>
            <a:r>
              <a:rPr lang="nl-BE" sz="4000" dirty="0"/>
              <a:t>Specifieke opbouw labo: ‘onderzoekend leren’ </a:t>
            </a:r>
          </a:p>
          <a:p>
            <a:pPr marL="109728" indent="0">
              <a:buNone/>
            </a:pPr>
            <a:r>
              <a:rPr lang="nl-BE" sz="3600" dirty="0"/>
              <a:t>Dan:</a:t>
            </a:r>
          </a:p>
          <a:p>
            <a:pPr marL="681228" indent="-571500">
              <a:buFont typeface="Arial" panose="020B0604020202020204" pitchFamily="34" charset="0"/>
              <a:buChar char="•"/>
            </a:pPr>
            <a:r>
              <a:rPr lang="nl-BE" sz="3600" dirty="0"/>
              <a:t>Leerlingen bereiden het labo voor tegen de volgende week, en mailen de leerkracht voor specifiek materiaal.</a:t>
            </a:r>
          </a:p>
          <a:p>
            <a:pPr marL="681228" indent="-571500">
              <a:buFont typeface="Arial" panose="020B0604020202020204" pitchFamily="34" charset="0"/>
              <a:buChar char="•"/>
            </a:pPr>
            <a:r>
              <a:rPr lang="nl-BE" sz="3600" dirty="0"/>
              <a:t>Ze voeren het labo uit per 2 tijdens de les. </a:t>
            </a:r>
          </a:p>
          <a:p>
            <a:pPr marL="681228" indent="-571500">
              <a:buFont typeface="Arial" panose="020B0604020202020204" pitchFamily="34" charset="0"/>
              <a:buChar char="•"/>
            </a:pPr>
            <a:r>
              <a:rPr lang="nl-BE" sz="3600" dirty="0"/>
              <a:t>Ze maken (in overleg met hun partner) een individueel verslag.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0910" y="314344"/>
            <a:ext cx="879745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bg2"/>
                </a:solidFill>
              </a:rPr>
              <a:t>5. </a:t>
            </a:r>
            <a:r>
              <a:rPr lang="nl-NL" sz="4800" dirty="0">
                <a:solidFill>
                  <a:schemeClr val="bg2"/>
                </a:solidFill>
              </a:rPr>
              <a:t>Onderzoekend leren</a:t>
            </a:r>
          </a:p>
        </p:txBody>
      </p:sp>
    </p:spTree>
    <p:extLst>
      <p:ext uri="{BB962C8B-B14F-4D97-AF65-F5344CB8AC3E}">
        <p14:creationId xmlns:p14="http://schemas.microsoft.com/office/powerpoint/2010/main" val="286303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3339" y="1779373"/>
            <a:ext cx="11496173" cy="45343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681228" indent="-571500">
              <a:buFont typeface="Wingdings" panose="05000000000000000000" pitchFamily="2" charset="2"/>
              <a:buChar char="à"/>
            </a:pPr>
            <a:endParaRPr lang="nl-BE" sz="36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0910" y="314344"/>
            <a:ext cx="879745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bg2"/>
                </a:solidFill>
              </a:rPr>
              <a:t>5. </a:t>
            </a:r>
            <a:r>
              <a:rPr lang="nl-NL" sz="4800" dirty="0">
                <a:solidFill>
                  <a:schemeClr val="bg2"/>
                </a:solidFill>
              </a:rPr>
              <a:t>Onderzoekend leren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812" t="3531"/>
          <a:stretch/>
        </p:blipFill>
        <p:spPr>
          <a:xfrm>
            <a:off x="143339" y="1663700"/>
            <a:ext cx="3610083" cy="5153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276" y="1663700"/>
            <a:ext cx="7950053" cy="4203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4707" y="1692549"/>
            <a:ext cx="1794081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Introduction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378" y="3267223"/>
            <a:ext cx="2820003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Problem Statement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343" y="4277375"/>
            <a:ext cx="1709122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Hypothesis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1400" y="5511800"/>
            <a:ext cx="1435008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Materials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7450" y="1386647"/>
            <a:ext cx="1212191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Method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07450" y="4046543"/>
            <a:ext cx="1212191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Results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74568" y="1383555"/>
            <a:ext cx="171072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Conclusion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58299" y="2572132"/>
            <a:ext cx="1143262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Reflect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2247" y="4049236"/>
            <a:ext cx="3503933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New Problem Statement</a:t>
            </a:r>
          </a:p>
        </p:txBody>
      </p:sp>
    </p:spTree>
    <p:extLst>
      <p:ext uri="{BB962C8B-B14F-4D97-AF65-F5344CB8AC3E}">
        <p14:creationId xmlns:p14="http://schemas.microsoft.com/office/powerpoint/2010/main" val="139975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048" y="1906373"/>
            <a:ext cx="7070652" cy="143372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681228" indent="-571500">
              <a:buFont typeface="Wingdings" panose="05000000000000000000" pitchFamily="2" charset="2"/>
              <a:buChar char="à"/>
            </a:pPr>
            <a:r>
              <a:rPr lang="nl-BE" sz="3600" dirty="0"/>
              <a:t>Toetsen in Engels, de leerling kiest in welke taal hij antwoordt, ook mix van beide is toegestaan.</a:t>
            </a:r>
          </a:p>
          <a:p>
            <a:pPr marL="681228" indent="-571500">
              <a:buFont typeface="Wingdings" panose="05000000000000000000" pitchFamily="2" charset="2"/>
              <a:buChar char="à"/>
            </a:pPr>
            <a:r>
              <a:rPr lang="nl-BE" sz="3600" dirty="0"/>
              <a:t>Combinatie van open vragen, meerkeuze en stellingen.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0910" y="314344"/>
            <a:ext cx="879745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bg2"/>
                </a:solidFill>
              </a:rPr>
              <a:t>6. </a:t>
            </a:r>
            <a:r>
              <a:rPr lang="nl-NL" sz="4800" dirty="0">
                <a:solidFill>
                  <a:schemeClr val="bg2"/>
                </a:solidFill>
              </a:rPr>
              <a:t>Evaluatie lesdoelen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639" y="1092200"/>
            <a:ext cx="4204311" cy="5136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239" y="1054100"/>
            <a:ext cx="4293561" cy="5695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117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048" y="1779373"/>
            <a:ext cx="7426252" cy="45343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681228" indent="-571500">
              <a:buFont typeface="Wingdings" panose="05000000000000000000" pitchFamily="2" charset="2"/>
              <a:buChar char="à"/>
            </a:pPr>
            <a:r>
              <a:rPr lang="nl-BE" sz="3600" dirty="0"/>
              <a:t>2016-2017 is overgangsjaar naar puntenloos evaluatiesysteem in ZAVO. </a:t>
            </a:r>
          </a:p>
          <a:p>
            <a:pPr marL="681228" indent="-571500">
              <a:buFont typeface="Wingdings" panose="05000000000000000000" pitchFamily="2" charset="2"/>
              <a:buChar char="à"/>
            </a:pPr>
            <a:r>
              <a:rPr lang="nl-BE" sz="3600" dirty="0"/>
              <a:t>ONDL/</a:t>
            </a:r>
            <a:r>
              <a:rPr lang="nl-BE" sz="3600" dirty="0" err="1"/>
              <a:t>Inquiry</a:t>
            </a:r>
            <a:r>
              <a:rPr lang="nl-BE" sz="3600" dirty="0"/>
              <a:t>:</a:t>
            </a:r>
          </a:p>
          <a:p>
            <a:pPr marL="681228" indent="-571500">
              <a:buFont typeface="Arial" panose="020B0604020202020204" pitchFamily="34" charset="0"/>
              <a:buChar char="•"/>
            </a:pPr>
            <a:r>
              <a:rPr lang="nl-BE" sz="3600" dirty="0"/>
              <a:t>Punten per onderdeel</a:t>
            </a:r>
          </a:p>
          <a:p>
            <a:pPr marL="681228" indent="-571500">
              <a:buFont typeface="Arial" panose="020B0604020202020204" pitchFamily="34" charset="0"/>
              <a:buChar char="•"/>
            </a:pPr>
            <a:r>
              <a:rPr lang="nl-BE" sz="3600" dirty="0"/>
              <a:t>Waarderingen per </a:t>
            </a:r>
            <a:r>
              <a:rPr lang="nl-BE" sz="3600" dirty="0" err="1"/>
              <a:t>lesdoel</a:t>
            </a:r>
            <a:r>
              <a:rPr lang="nl-BE" sz="3600" dirty="0"/>
              <a:t> in een matrix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0910" y="314344"/>
            <a:ext cx="879745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bg2"/>
                </a:solidFill>
              </a:rPr>
              <a:t>6. </a:t>
            </a:r>
            <a:r>
              <a:rPr lang="nl-NL" sz="4800" dirty="0">
                <a:solidFill>
                  <a:schemeClr val="bg2"/>
                </a:solidFill>
              </a:rPr>
              <a:t>Evaluatie lesdoelen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2456"/>
          <a:stretch/>
        </p:blipFill>
        <p:spPr>
          <a:xfrm>
            <a:off x="8052689" y="1098048"/>
            <a:ext cx="3986911" cy="5607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292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471" y="1845733"/>
            <a:ext cx="11005208" cy="44045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109728" indent="0">
              <a:buNone/>
            </a:pPr>
            <a:r>
              <a:rPr lang="nl-NL" sz="3600" dirty="0"/>
              <a:t> </a:t>
            </a:r>
          </a:p>
          <a:p>
            <a:pPr marL="109728" indent="0">
              <a:buNone/>
            </a:pPr>
            <a:endParaRPr lang="nl-BE" sz="3600" dirty="0"/>
          </a:p>
          <a:p>
            <a:pPr marL="109728" indent="0">
              <a:buNone/>
            </a:pPr>
            <a:endParaRPr lang="nl-BE" sz="3600" dirty="0"/>
          </a:p>
          <a:p>
            <a:pPr marL="109728" indent="0">
              <a:buNone/>
            </a:pPr>
            <a:endParaRPr lang="nl-BE" sz="3600" dirty="0"/>
          </a:p>
          <a:p>
            <a:pPr marL="109728" indent="0">
              <a:buNone/>
            </a:pPr>
            <a:r>
              <a:rPr lang="nl-NL" sz="3600" dirty="0"/>
              <a:t>3e graad</a:t>
            </a:r>
          </a:p>
          <a:p>
            <a:pPr marL="681228" indent="-571500">
              <a:buFont typeface="Wingdings" panose="05000000000000000000" pitchFamily="2" charset="2"/>
              <a:buChar char="à"/>
            </a:pPr>
            <a:r>
              <a:rPr lang="nl-NL" sz="3600" dirty="0"/>
              <a:t>LW en WEW: BIOLOGY (Biologie) 2u/week</a:t>
            </a:r>
          </a:p>
          <a:p>
            <a:pPr marL="681228" indent="-571500">
              <a:buFont typeface="Wingdings" panose="05000000000000000000" pitchFamily="2" charset="2"/>
              <a:buChar char="à"/>
            </a:pPr>
            <a:r>
              <a:rPr lang="nl-NL" sz="3600" dirty="0"/>
              <a:t>TWE: APPLIED CHEMISTRY (Toegepaste chemie) 2u/week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0910" y="314344"/>
            <a:ext cx="879745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bg2"/>
                </a:solidFill>
              </a:rPr>
              <a:t>1. CLIL in ZAVO</a:t>
            </a:r>
            <a:endParaRPr lang="nl-NL" sz="4800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371600"/>
            <a:ext cx="5118100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635" t="19803" r="9218" b="6347"/>
          <a:stretch/>
        </p:blipFill>
        <p:spPr>
          <a:xfrm>
            <a:off x="4435836" y="1130300"/>
            <a:ext cx="7219244" cy="3695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3196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048" y="1779373"/>
            <a:ext cx="7426252" cy="310785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681228" indent="-571500">
              <a:buFont typeface="Wingdings" panose="05000000000000000000" pitchFamily="2" charset="2"/>
              <a:buChar char="à"/>
            </a:pPr>
            <a:r>
              <a:rPr lang="nl-BE" sz="3200" dirty="0"/>
              <a:t>Rapport in </a:t>
            </a:r>
            <a:r>
              <a:rPr lang="nl-BE" sz="3200" dirty="0" err="1"/>
              <a:t>SmS</a:t>
            </a:r>
            <a:endParaRPr lang="nl-BE" sz="32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0910" y="314344"/>
            <a:ext cx="879745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bg2"/>
                </a:solidFill>
              </a:rPr>
              <a:t>6. </a:t>
            </a:r>
            <a:r>
              <a:rPr lang="nl-NL" sz="4800" dirty="0">
                <a:solidFill>
                  <a:schemeClr val="bg2"/>
                </a:solidFill>
              </a:rPr>
              <a:t>Evaluatie lesdoelen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05" t="29520"/>
          <a:stretch/>
        </p:blipFill>
        <p:spPr>
          <a:xfrm>
            <a:off x="232853" y="2298700"/>
            <a:ext cx="3320367" cy="4258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622" y="5049547"/>
            <a:ext cx="5176228" cy="17339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54969" y="1895653"/>
            <a:ext cx="6096000" cy="3165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1228" lvl="0" indent="-5715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nl-BE" sz="2800" b="1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Biologie</a:t>
            </a:r>
            <a:r>
              <a:rPr lang="nl-BE" sz="2800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: Testen en labo’s, punten en woordfeedback in Nederlands.</a:t>
            </a:r>
          </a:p>
          <a:p>
            <a:pPr marL="681228" lvl="0" indent="-5715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nl-BE" sz="2800" b="1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Biologie CLIL</a:t>
            </a:r>
            <a:r>
              <a:rPr lang="nl-BE" sz="2800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: Evaluatie Engelse taalvaardigheid: woordfeedback in Nederlands.</a:t>
            </a:r>
          </a:p>
          <a:p>
            <a:pPr marL="681228" lvl="0" indent="-5715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nl-BE" sz="2800" b="1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ONDL Biologie</a:t>
            </a:r>
            <a:r>
              <a:rPr lang="nl-BE" sz="2800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: Waarderingen en woordfeedback in Nederlands. 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1632030" y="2090330"/>
            <a:ext cx="2674187" cy="3268748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1932432" y="3054096"/>
            <a:ext cx="2383793" cy="2688336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1652775" y="4364741"/>
            <a:ext cx="2663450" cy="1864216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3339" y="1779373"/>
            <a:ext cx="11496173" cy="45343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109728" indent="0">
              <a:buNone/>
            </a:pPr>
            <a:endParaRPr lang="nl-BE" sz="3600" dirty="0"/>
          </a:p>
          <a:p>
            <a:pPr marL="109728" indent="0">
              <a:buNone/>
            </a:pPr>
            <a:endParaRPr lang="nl-BE" sz="3600" dirty="0"/>
          </a:p>
          <a:p>
            <a:pPr marL="109728" indent="0">
              <a:buNone/>
            </a:pPr>
            <a:endParaRPr lang="nl-BE" sz="3600" dirty="0"/>
          </a:p>
          <a:p>
            <a:pPr marL="109728" indent="0">
              <a:buNone/>
            </a:pPr>
            <a:endParaRPr lang="nl-BE" sz="3600" dirty="0"/>
          </a:p>
          <a:p>
            <a:pPr marL="109728" indent="0">
              <a:buNone/>
            </a:pPr>
            <a:endParaRPr lang="nl-BE" sz="3600" dirty="0"/>
          </a:p>
          <a:p>
            <a:pPr marL="109728" indent="0">
              <a:buNone/>
            </a:pPr>
            <a:endParaRPr lang="nl-BE" sz="3600" dirty="0"/>
          </a:p>
          <a:p>
            <a:pPr marL="109728" indent="0">
              <a:buNone/>
            </a:pPr>
            <a:endParaRPr lang="nl-BE" sz="3600" dirty="0"/>
          </a:p>
          <a:p>
            <a:pPr marL="681228" indent="-571500">
              <a:buFont typeface="Wingdings" panose="05000000000000000000" pitchFamily="2" charset="2"/>
              <a:buChar char="à"/>
            </a:pPr>
            <a:r>
              <a:rPr lang="nl-BE" sz="3600" dirty="0"/>
              <a:t>..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0910" y="314344"/>
            <a:ext cx="879745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bg2"/>
                </a:solidFill>
              </a:rPr>
              <a:t>7. </a:t>
            </a:r>
            <a:r>
              <a:rPr lang="nl-NL" sz="4800" dirty="0">
                <a:solidFill>
                  <a:schemeClr val="bg2"/>
                </a:solidFill>
              </a:rPr>
              <a:t>Evaluatie Engelse taalvaardigheid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4" y="1826472"/>
            <a:ext cx="5811101" cy="4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400" y="2159000"/>
            <a:ext cx="5811100" cy="396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34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3339" y="1779373"/>
            <a:ext cx="11496173" cy="45343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681228" indent="-571500">
              <a:buFont typeface="Wingdings" panose="05000000000000000000" pitchFamily="2" charset="2"/>
              <a:buChar char="à"/>
            </a:pPr>
            <a:endParaRPr lang="nl-BE" sz="36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0910" y="314344"/>
            <a:ext cx="879745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bg2"/>
                </a:solidFill>
              </a:rPr>
              <a:t>8. </a:t>
            </a:r>
            <a:r>
              <a:rPr lang="nl-NL" sz="4800" dirty="0">
                <a:solidFill>
                  <a:schemeClr val="bg2"/>
                </a:solidFill>
              </a:rPr>
              <a:t>Leren studeren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9" y="2201449"/>
            <a:ext cx="5762146" cy="4112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85" y="1095281"/>
            <a:ext cx="5734027" cy="2828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013" y="3778945"/>
            <a:ext cx="5868988" cy="258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59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3339" y="1779373"/>
            <a:ext cx="11496173" cy="45343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681228" indent="-571500">
              <a:buFont typeface="Wingdings" panose="05000000000000000000" pitchFamily="2" charset="2"/>
              <a:buChar char="à"/>
            </a:pPr>
            <a:r>
              <a:rPr lang="nl-BE" sz="3600" dirty="0"/>
              <a:t>De leerlingen maken van elk hoofdstuk een samenvatting. </a:t>
            </a:r>
          </a:p>
          <a:p>
            <a:pPr marL="681228" indent="-571500">
              <a:buFont typeface="Wingdings" panose="05000000000000000000" pitchFamily="2" charset="2"/>
              <a:buChar char="à"/>
            </a:pPr>
            <a:r>
              <a:rPr lang="nl-BE" sz="3600" dirty="0"/>
              <a:t>De leerkracht geeft hierop feedback.</a:t>
            </a:r>
          </a:p>
          <a:p>
            <a:pPr marL="681228" indent="-571500">
              <a:buFont typeface="Wingdings" panose="05000000000000000000" pitchFamily="2" charset="2"/>
              <a:buChar char="à"/>
            </a:pPr>
            <a:endParaRPr lang="nl-BE" sz="3600" dirty="0"/>
          </a:p>
          <a:p>
            <a:pPr marL="109728" indent="0">
              <a:buNone/>
            </a:pPr>
            <a:endParaRPr lang="nl-BE" sz="3600" dirty="0"/>
          </a:p>
          <a:p>
            <a:pPr marL="681228" indent="-571500">
              <a:buFont typeface="Wingdings" panose="05000000000000000000" pitchFamily="2" charset="2"/>
              <a:buChar char="à"/>
            </a:pPr>
            <a:r>
              <a:rPr lang="nl-BE" sz="3600" dirty="0"/>
              <a:t>Doel: ‘echte’ samenvattingen maken, met linken tussen de onderdelen </a:t>
            </a:r>
            <a:r>
              <a:rPr lang="nl-BE" sz="3600" dirty="0" err="1"/>
              <a:t>ipv</a:t>
            </a:r>
            <a:r>
              <a:rPr lang="nl-BE" sz="3600" dirty="0"/>
              <a:t> de leerstof overschrijven van de slides.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0910" y="314344"/>
            <a:ext cx="879745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bg2"/>
                </a:solidFill>
              </a:rPr>
              <a:t>8. </a:t>
            </a:r>
            <a:r>
              <a:rPr lang="nl-NL" sz="4800" dirty="0">
                <a:solidFill>
                  <a:schemeClr val="bg2"/>
                </a:solidFill>
              </a:rPr>
              <a:t>Leren studeren</a:t>
            </a:r>
          </a:p>
        </p:txBody>
      </p:sp>
    </p:spTree>
    <p:extLst>
      <p:ext uri="{BB962C8B-B14F-4D97-AF65-F5344CB8AC3E}">
        <p14:creationId xmlns:p14="http://schemas.microsoft.com/office/powerpoint/2010/main" val="3247391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 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29463" y="298478"/>
            <a:ext cx="879745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bg2"/>
                </a:solidFill>
              </a:rPr>
              <a:t>8. </a:t>
            </a:r>
            <a:r>
              <a:rPr lang="nl-NL" sz="4800" dirty="0">
                <a:solidFill>
                  <a:schemeClr val="bg2"/>
                </a:solidFill>
              </a:rPr>
              <a:t>Leren studeren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91" y="0"/>
            <a:ext cx="4992311" cy="680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4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4358243"/>
            <a:ext cx="10058399" cy="1510849"/>
          </a:xfrm>
        </p:spPr>
        <p:txBody>
          <a:bodyPr/>
          <a:lstStyle/>
          <a:p>
            <a:pPr indent="0">
              <a:buNone/>
            </a:pPr>
            <a:endParaRPr lang="en-US" sz="4000" dirty="0"/>
          </a:p>
          <a:p>
            <a:pPr indent="0">
              <a:buNone/>
            </a:pPr>
            <a:r>
              <a:rPr lang="en-US" dirty="0"/>
              <a:t>	    </a:t>
            </a:r>
            <a:r>
              <a:rPr lang="en-US" sz="4000" dirty="0">
                <a:hlinkClick r:id="rId2"/>
              </a:rPr>
              <a:t>lies.vanderheyden@zavo.be</a:t>
            </a:r>
            <a:endParaRPr lang="en-US" sz="4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0910" y="314344"/>
            <a:ext cx="879745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bg2"/>
                </a:solidFill>
              </a:rPr>
              <a:t>8. </a:t>
            </a:r>
            <a:r>
              <a:rPr lang="nl-NL" sz="4800" dirty="0">
                <a:solidFill>
                  <a:schemeClr val="bg2"/>
                </a:solidFill>
              </a:rPr>
              <a:t>Netwerken</a:t>
            </a:r>
          </a:p>
        </p:txBody>
      </p:sp>
      <p:pic>
        <p:nvPicPr>
          <p:cNvPr id="8" name="Graphic 7" descr="Envelop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7805" y="49546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2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3339" y="1779373"/>
            <a:ext cx="11496173" cy="45343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109728" indent="0">
              <a:buNone/>
            </a:pPr>
            <a:r>
              <a:rPr lang="nl-BE" sz="3600" dirty="0"/>
              <a:t>Op het einde van het schooljaar in 4L4, 4L5 en 4WE krijgen de leerlingen een </a:t>
            </a:r>
            <a:r>
              <a:rPr lang="nl-BE" sz="3600" dirty="0" err="1"/>
              <a:t>teaserles</a:t>
            </a:r>
            <a:r>
              <a:rPr lang="nl-BE" sz="3600" dirty="0"/>
              <a:t>.</a:t>
            </a:r>
          </a:p>
          <a:p>
            <a:pPr marL="109728" indent="0">
              <a:buNone/>
            </a:pPr>
            <a:endParaRPr lang="nl-BE" sz="3600" dirty="0"/>
          </a:p>
          <a:p>
            <a:pPr marL="681228" indent="-571500">
              <a:buFont typeface="Wingdings" panose="05000000000000000000" pitchFamily="2" charset="2"/>
              <a:buChar char="à"/>
            </a:pPr>
            <a:r>
              <a:rPr lang="nl-BE" sz="3600" dirty="0"/>
              <a:t>De leerlingen kiezen elk schooljaar of ze aan de CLIL les willen deelnemen via een officieel formulier. </a:t>
            </a:r>
          </a:p>
          <a:p>
            <a:pPr marL="681228" indent="-571500">
              <a:buFont typeface="Wingdings" panose="05000000000000000000" pitchFamily="2" charset="2"/>
              <a:buChar char="à"/>
            </a:pPr>
            <a:r>
              <a:rPr lang="nl-BE" sz="3600" dirty="0"/>
              <a:t>De delibererende klassenraad geeft goedkeuring van die keuze. </a:t>
            </a:r>
          </a:p>
          <a:p>
            <a:pPr marL="681228" indent="-571500">
              <a:buFont typeface="Wingdings" panose="05000000000000000000" pitchFamily="2" charset="2"/>
              <a:buChar char="à"/>
            </a:pPr>
            <a:r>
              <a:rPr lang="nl-BE" sz="3600" dirty="0"/>
              <a:t>Resultaat: ongeveer 50% van de leerlingen in ZAVO volgt CLIL.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0910" y="314344"/>
            <a:ext cx="879745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bg2"/>
                </a:solidFill>
              </a:rPr>
              <a:t>2. Wie zijn de leerlingen in de CLIL les?</a:t>
            </a:r>
            <a:endParaRPr lang="nl-NL" sz="4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3339" y="1779373"/>
            <a:ext cx="11496173" cy="45343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09728" indent="0">
              <a:buNone/>
            </a:pPr>
            <a:r>
              <a:rPr lang="nl-BE" sz="3600" dirty="0"/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0910" y="314344"/>
            <a:ext cx="8797458" cy="11461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bg2"/>
                </a:solidFill>
              </a:rPr>
              <a:t>2. Wie zijn de leerlingen in de CLIL les?</a:t>
            </a:r>
          </a:p>
          <a:p>
            <a:pPr>
              <a:spcBef>
                <a:spcPts val="600"/>
              </a:spcBef>
            </a:pPr>
            <a:r>
              <a:rPr lang="nl-BE" sz="4600" b="0" i="1" dirty="0" err="1">
                <a:solidFill>
                  <a:schemeClr val="bg2"/>
                </a:solidFill>
              </a:rPr>
              <a:t>Teaserles</a:t>
            </a:r>
            <a:endParaRPr lang="nl-NL" sz="4600" b="0" i="1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" y="1779373"/>
            <a:ext cx="3854587" cy="4754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081" y="1791096"/>
            <a:ext cx="3874593" cy="475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097" y="1787579"/>
            <a:ext cx="3869167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6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3339" y="1779373"/>
            <a:ext cx="11496173" cy="45343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681228" indent="-571500">
              <a:buFont typeface="Wingdings" panose="05000000000000000000" pitchFamily="2" charset="2"/>
              <a:buChar char="à"/>
            </a:pPr>
            <a:r>
              <a:rPr lang="nl-BE" sz="3600" dirty="0" err="1"/>
              <a:t>Objectives</a:t>
            </a:r>
            <a:r>
              <a:rPr lang="nl-BE" sz="3600" dirty="0"/>
              <a:t>: Leerplandoelstellingen naar Engels vertalen</a:t>
            </a:r>
          </a:p>
          <a:p>
            <a:pPr marL="109728" indent="0">
              <a:buNone/>
            </a:pPr>
            <a:endParaRPr lang="nl-BE" sz="36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0910" y="314344"/>
            <a:ext cx="879745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bg2"/>
                </a:solidFill>
              </a:rPr>
              <a:t>3. Start lesopbouw </a:t>
            </a:r>
            <a:endParaRPr lang="nl-NL" sz="4800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45" y="2759223"/>
            <a:ext cx="5046942" cy="3556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893" y="2759224"/>
            <a:ext cx="5204707" cy="31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3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3339" y="1779373"/>
            <a:ext cx="11496173" cy="45343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681228" indent="-571500">
              <a:buFont typeface="Wingdings" panose="05000000000000000000" pitchFamily="2" charset="2"/>
              <a:buChar char="à"/>
            </a:pPr>
            <a:r>
              <a:rPr lang="nl-BE" sz="3600" dirty="0"/>
              <a:t>Titels en structuur lesopbouw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0910" y="314344"/>
            <a:ext cx="879745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bg2"/>
                </a:solidFill>
              </a:rPr>
              <a:t>3. Start lesopbouw </a:t>
            </a:r>
            <a:endParaRPr lang="nl-NL" sz="48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61" y="2495191"/>
            <a:ext cx="5347795" cy="3816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36" t="2788" r="2019" b="7305"/>
          <a:stretch/>
        </p:blipFill>
        <p:spPr>
          <a:xfrm>
            <a:off x="6301512" y="2496875"/>
            <a:ext cx="5436856" cy="38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7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3339" y="1779373"/>
            <a:ext cx="11496173" cy="45343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681228" indent="-571500">
              <a:buFont typeface="Wingdings" panose="05000000000000000000" pitchFamily="2" charset="2"/>
              <a:buChar char="à"/>
            </a:pPr>
            <a:r>
              <a:rPr lang="nl-BE" sz="3600" dirty="0"/>
              <a:t>Engelstalige bronnen gebruiken voor lesinhoud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Biology, 5</a:t>
            </a:r>
            <a:r>
              <a:rPr lang="en-GB" sz="2800" baseline="30000" dirty="0">
                <a:solidFill>
                  <a:prstClr val="black"/>
                </a:solidFill>
              </a:rPr>
              <a:t>th</a:t>
            </a:r>
            <a:r>
              <a:rPr lang="en-GB" sz="2800" dirty="0">
                <a:solidFill>
                  <a:prstClr val="black"/>
                </a:solidFill>
              </a:rPr>
              <a:t> edition, Solomon et al. 1999 Saunders College Publishing.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Biology of plants, 7</a:t>
            </a:r>
            <a:r>
              <a:rPr lang="en-GB" sz="2800" baseline="30000" dirty="0">
                <a:solidFill>
                  <a:prstClr val="black"/>
                </a:solidFill>
              </a:rPr>
              <a:t>th</a:t>
            </a:r>
            <a:r>
              <a:rPr lang="en-GB" sz="2800" dirty="0">
                <a:solidFill>
                  <a:prstClr val="black"/>
                </a:solidFill>
              </a:rPr>
              <a:t> edition, Raven et al. 2005 FREEMAN.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Conceptual integrated science, 2</a:t>
            </a:r>
            <a:r>
              <a:rPr lang="en-GB" sz="2800" baseline="30000" dirty="0">
                <a:solidFill>
                  <a:prstClr val="black"/>
                </a:solidFill>
              </a:rPr>
              <a:t>nd</a:t>
            </a:r>
            <a:r>
              <a:rPr lang="en-GB" sz="2800" dirty="0">
                <a:solidFill>
                  <a:prstClr val="black"/>
                </a:solidFill>
              </a:rPr>
              <a:t> edition. Hewitt et al. 2013 PEARSON. </a:t>
            </a:r>
          </a:p>
          <a:p>
            <a:pPr marL="681228" indent="-571500">
              <a:buFont typeface="Wingdings" panose="05000000000000000000" pitchFamily="2" charset="2"/>
              <a:buChar char="à"/>
            </a:pPr>
            <a:endParaRPr lang="nl-BE" sz="36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0910" y="314344"/>
            <a:ext cx="879745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bg2"/>
                </a:solidFill>
              </a:rPr>
              <a:t>3. Start lesopbouw </a:t>
            </a:r>
            <a:endParaRPr lang="nl-NL" sz="4800" dirty="0">
              <a:solidFill>
                <a:schemeClr val="bg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64560" y="4181664"/>
            <a:ext cx="6216250" cy="2550170"/>
            <a:chOff x="5764560" y="3763544"/>
            <a:chExt cx="6216250" cy="2550170"/>
          </a:xfrm>
        </p:grpSpPr>
        <p:pic>
          <p:nvPicPr>
            <p:cNvPr id="5" name="Picture 2" descr="Image result for Conceptual integrated scienc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13032" y="3763544"/>
              <a:ext cx="1967778" cy="2520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6" name="Picture 4" descr="Image result for biology of plants 7th editi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2792" y="3793714"/>
              <a:ext cx="1921499" cy="2520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8" name="Picture 6" descr="Image result for Biology, 5th edition, Solom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4560" y="3793714"/>
              <a:ext cx="1875930" cy="2520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39" y="4109279"/>
            <a:ext cx="3539013" cy="26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1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3339" y="1779373"/>
            <a:ext cx="11496173" cy="45343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681228" indent="-571500">
              <a:buFont typeface="Wingdings" panose="05000000000000000000" pitchFamily="2" charset="2"/>
              <a:buChar char="à"/>
            </a:pPr>
            <a:r>
              <a:rPr lang="nl-BE" sz="3600" dirty="0"/>
              <a:t>Linken met de leefwereld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0910" y="314344"/>
            <a:ext cx="879745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bg2"/>
                </a:solidFill>
              </a:rPr>
              <a:t>3. Start lesopbouw </a:t>
            </a:r>
            <a:endParaRPr lang="nl-NL" sz="48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11" y="2351210"/>
            <a:ext cx="4264920" cy="3198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778" y="2516409"/>
            <a:ext cx="5389222" cy="3797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939" y="2634078"/>
            <a:ext cx="5224462" cy="3679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611" y="1250448"/>
            <a:ext cx="6130363" cy="42994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990" y="2778968"/>
            <a:ext cx="4997971" cy="21924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6611" y="2778968"/>
            <a:ext cx="5012385" cy="353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3339" y="1779373"/>
            <a:ext cx="11496173" cy="45343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681228" indent="-571500">
              <a:buFont typeface="Wingdings" panose="05000000000000000000" pitchFamily="2" charset="2"/>
              <a:buChar char="à"/>
            </a:pPr>
            <a:r>
              <a:rPr lang="nl-BE" sz="3600" dirty="0"/>
              <a:t>Extra woordenschat nodig?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0910" y="314344"/>
            <a:ext cx="879745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bg2"/>
                </a:solidFill>
              </a:rPr>
              <a:t>3. Start lesopbouw </a:t>
            </a:r>
            <a:endParaRPr lang="nl-NL" sz="48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39" y="2221299"/>
            <a:ext cx="4905375" cy="2476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0" y="2158730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u="sng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Vocabulary </a:t>
            </a:r>
            <a:endParaRPr lang="en-US" sz="11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>
              <a:lnSpc>
                <a:spcPct val="150000"/>
              </a:lnSpc>
            </a:pPr>
            <a:r>
              <a:rPr lang="en-US" sz="11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270510">
              <a:lnSpc>
                <a:spcPct val="150000"/>
              </a:lnSpc>
            </a:pPr>
            <a:r>
              <a:rPr lang="en-US" sz="11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Circulatory System - delivers blood and oxygen throughout the body via the heart. </a:t>
            </a:r>
          </a:p>
          <a:p>
            <a:pPr indent="270510">
              <a:lnSpc>
                <a:spcPct val="150000"/>
              </a:lnSpc>
            </a:pPr>
            <a:r>
              <a:rPr lang="en-US" sz="11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External Anatomy - the outside body parts, such as, fins, scales, mouth. </a:t>
            </a:r>
          </a:p>
          <a:p>
            <a:pPr indent="270510">
              <a:lnSpc>
                <a:spcPct val="150000"/>
              </a:lnSpc>
            </a:pPr>
            <a:r>
              <a:rPr lang="en-US" sz="11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Gills – organ used to obtain oxygen from the water and rid carbon dioxide. </a:t>
            </a:r>
          </a:p>
          <a:p>
            <a:pPr indent="270510">
              <a:lnSpc>
                <a:spcPct val="150000"/>
              </a:lnSpc>
            </a:pPr>
            <a:r>
              <a:rPr lang="en-US" sz="11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Gill </a:t>
            </a:r>
            <a:r>
              <a:rPr lang="en-US" sz="1100" dirty="0" err="1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Rakers</a:t>
            </a:r>
            <a:r>
              <a:rPr lang="en-US" sz="11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filter feed tiny prey; appendages along the front edge of the gill arch. </a:t>
            </a:r>
          </a:p>
          <a:p>
            <a:pPr indent="270510">
              <a:lnSpc>
                <a:spcPct val="150000"/>
              </a:lnSpc>
            </a:pPr>
            <a:r>
              <a:rPr lang="en-US" sz="11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Nares - organ to smell; similar to nostrils. </a:t>
            </a:r>
          </a:p>
          <a:p>
            <a:pPr indent="270510">
              <a:lnSpc>
                <a:spcPct val="150000"/>
              </a:lnSpc>
            </a:pPr>
            <a:r>
              <a:rPr lang="en-US" sz="11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Nervous System - organs receiving and interpreting stimuli for nares, eyes, lateral 	line, muscles, and other tissues. </a:t>
            </a:r>
          </a:p>
          <a:p>
            <a:pPr indent="270510">
              <a:lnSpc>
                <a:spcPct val="150000"/>
              </a:lnSpc>
            </a:pPr>
            <a:r>
              <a:rPr lang="en-US" sz="11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Respiratory System – organs and tissues involved in the oxygen &amp; carbon dioxide gas 	exchange, including gills, gill </a:t>
            </a:r>
            <a:r>
              <a:rPr lang="en-US" sz="1100" dirty="0" err="1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rakers</a:t>
            </a:r>
            <a:r>
              <a:rPr lang="en-US" sz="11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gill filaments. </a:t>
            </a:r>
          </a:p>
          <a:p>
            <a:pPr indent="270510">
              <a:lnSpc>
                <a:spcPct val="150000"/>
              </a:lnSpc>
            </a:pPr>
            <a:r>
              <a:rPr lang="en-US" sz="11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Scales - protective cover on a fish; similar to skin. </a:t>
            </a:r>
          </a:p>
          <a:p>
            <a:pPr indent="270510">
              <a:lnSpc>
                <a:spcPct val="150000"/>
              </a:lnSpc>
            </a:pPr>
            <a:r>
              <a:rPr lang="en-US" sz="11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Slime – slippery covering on scales, protecting fish from bacteria, parasites, etc. </a:t>
            </a:r>
          </a:p>
          <a:p>
            <a:pPr indent="270510">
              <a:lnSpc>
                <a:spcPct val="150000"/>
              </a:lnSpc>
            </a:pPr>
            <a:r>
              <a:rPr lang="en-US" sz="11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Swim bladder – found only in “ray-finned” fish; a double sac used to assist in 	buoyancy. </a:t>
            </a:r>
          </a:p>
          <a:p>
            <a:pPr indent="270510">
              <a:lnSpc>
                <a:spcPct val="150000"/>
              </a:lnSpc>
            </a:pPr>
            <a:r>
              <a:rPr lang="en-US" sz="11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Vertebrate – an organism with a backbone or spine.</a:t>
            </a:r>
            <a:endParaRPr lang="en-US" sz="11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672" y="4634655"/>
            <a:ext cx="3986840" cy="17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63241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rugblik">
  <a:themeElements>
    <a:clrScheme name="Terugblik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A75D40938854695F3B4F8EA08F2B0" ma:contentTypeVersion="0" ma:contentTypeDescription="Een nieuw document maken." ma:contentTypeScope="" ma:versionID="830c7b124559d5c5370ffb8487aba69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78a156f712f99d6452530788f7ff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2B46B0-8E1F-4B9E-AF38-D7EBD408ED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E5FF8A-17AA-4902-B870-684812A640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2A86F9D-F281-4C86-9D17-4852A545CE3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526</Words>
  <Application>Microsoft Office PowerPoint</Application>
  <PresentationFormat>Breedbeeld</PresentationFormat>
  <Paragraphs>127</Paragraphs>
  <Slides>25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Wingdings</vt:lpstr>
      <vt:lpstr>Terugblik</vt:lpstr>
      <vt:lpstr>1_Terugblik</vt:lpstr>
      <vt:lpstr> CLIL in de focus  Vakdidactiek, materiaalontwikkeling en netwerking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kijkt een wetenschapper naar de wereld? </vt:lpstr>
      <vt:lpstr>Hoe weet je wat je weet? Onderzoeken! </vt:lpstr>
      <vt:lpstr>Mystery box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bram vandenholen</dc:creator>
  <cp:lastModifiedBy>Stoops, Luc</cp:lastModifiedBy>
  <cp:revision>87</cp:revision>
  <dcterms:modified xsi:type="dcterms:W3CDTF">2017-02-13T11:54:29Z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0x01010059AA75D40938854695F3B4F8EA08F2B0</vt:lpwstr>
  </property>
</Properties>
</file>