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761" r:id="rId3"/>
    <p:sldId id="405" r:id="rId4"/>
    <p:sldId id="341" r:id="rId5"/>
    <p:sldId id="446" r:id="rId6"/>
    <p:sldId id="644" r:id="rId7"/>
    <p:sldId id="312" r:id="rId8"/>
    <p:sldId id="503" r:id="rId9"/>
    <p:sldId id="423" r:id="rId10"/>
    <p:sldId id="706" r:id="rId11"/>
    <p:sldId id="487" r:id="rId12"/>
    <p:sldId id="748" r:id="rId13"/>
    <p:sldId id="745" r:id="rId14"/>
    <p:sldId id="768" r:id="rId15"/>
    <p:sldId id="762" r:id="rId16"/>
    <p:sldId id="607" r:id="rId17"/>
    <p:sldId id="752" r:id="rId18"/>
    <p:sldId id="332" r:id="rId19"/>
    <p:sldId id="265" r:id="rId20"/>
    <p:sldId id="381" r:id="rId21"/>
    <p:sldId id="565" r:id="rId22"/>
    <p:sldId id="584" r:id="rId23"/>
    <p:sldId id="486" r:id="rId24"/>
    <p:sldId id="650" r:id="rId25"/>
    <p:sldId id="750" r:id="rId26"/>
    <p:sldId id="605" r:id="rId27"/>
    <p:sldId id="306" r:id="rId28"/>
    <p:sldId id="697" r:id="rId29"/>
    <p:sldId id="412" r:id="rId30"/>
    <p:sldId id="339" r:id="rId31"/>
    <p:sldId id="623" r:id="rId32"/>
    <p:sldId id="733" r:id="rId33"/>
    <p:sldId id="692" r:id="rId34"/>
    <p:sldId id="273" r:id="rId35"/>
    <p:sldId id="749" r:id="rId36"/>
    <p:sldId id="767" r:id="rId37"/>
    <p:sldId id="261" r:id="rId38"/>
    <p:sldId id="738" r:id="rId39"/>
    <p:sldId id="732" r:id="rId40"/>
    <p:sldId id="741" r:id="rId41"/>
    <p:sldId id="742" r:id="rId42"/>
    <p:sldId id="295" r:id="rId43"/>
    <p:sldId id="766" r:id="rId44"/>
    <p:sldId id="396" r:id="rId45"/>
    <p:sldId id="731" r:id="rId46"/>
    <p:sldId id="290" r:id="rId47"/>
    <p:sldId id="760" r:id="rId48"/>
    <p:sldId id="258" r:id="rId49"/>
    <p:sldId id="260" r:id="rId50"/>
    <p:sldId id="678" r:id="rId51"/>
    <p:sldId id="727" r:id="rId52"/>
    <p:sldId id="728" r:id="rId53"/>
    <p:sldId id="730" r:id="rId54"/>
    <p:sldId id="413" r:id="rId55"/>
    <p:sldId id="729" r:id="rId56"/>
    <p:sldId id="686" r:id="rId57"/>
    <p:sldId id="285" r:id="rId58"/>
    <p:sldId id="297" r:id="rId59"/>
    <p:sldId id="725" r:id="rId60"/>
    <p:sldId id="726" r:id="rId61"/>
    <p:sldId id="291" r:id="rId62"/>
    <p:sldId id="293" r:id="rId63"/>
    <p:sldId id="301" r:id="rId64"/>
    <p:sldId id="284" r:id="rId65"/>
    <p:sldId id="613" r:id="rId66"/>
    <p:sldId id="302" r:id="rId67"/>
    <p:sldId id="737" r:id="rId68"/>
    <p:sldId id="734" r:id="rId69"/>
    <p:sldId id="763" r:id="rId70"/>
    <p:sldId id="735" r:id="rId71"/>
    <p:sldId id="736" r:id="rId72"/>
    <p:sldId id="689" r:id="rId73"/>
    <p:sldId id="765" r:id="rId74"/>
    <p:sldId id="764" r:id="rId75"/>
    <p:sldId id="69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0" autoAdjust="0"/>
    <p:restoredTop sz="94660"/>
  </p:normalViewPr>
  <p:slideViewPr>
    <p:cSldViewPr snapToGrid="0">
      <p:cViewPr varScale="1">
        <p:scale>
          <a:sx n="114" d="100"/>
          <a:sy n="114" d="100"/>
        </p:scale>
        <p:origin x="1362" y="120"/>
      </p:cViewPr>
      <p:guideLst/>
    </p:cSldViewPr>
  </p:slideViewPr>
  <p:notesTextViewPr>
    <p:cViewPr>
      <p:scale>
        <a:sx n="1" d="1"/>
        <a:sy n="1" d="1"/>
      </p:scale>
      <p:origin x="0" y="0"/>
    </p:cViewPr>
  </p:notesTextViewPr>
  <p:sorterViewPr>
    <p:cViewPr>
      <p:scale>
        <a:sx n="75" d="100"/>
        <a:sy n="75" d="100"/>
      </p:scale>
      <p:origin x="0" y="-148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05909-E98F-4CEC-804E-FEBC38390C07}" type="datetimeFigureOut">
              <a:rPr lang="en-GB" smtClean="0"/>
              <a:t>25/03/2019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223D5-8F5F-40C8-965F-CA82431ADC09}" type="slidenum">
              <a:rPr lang="en-GB" smtClean="0"/>
              <a:t>‹#›</a:t>
            </a:fld>
            <a:endParaRPr lang="en-GB"/>
          </a:p>
        </p:txBody>
      </p:sp>
    </p:spTree>
    <p:extLst>
      <p:ext uri="{BB962C8B-B14F-4D97-AF65-F5344CB8AC3E}">
        <p14:creationId xmlns:p14="http://schemas.microsoft.com/office/powerpoint/2010/main" val="87299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0C01BB3E-E367-4945-A858-29B39AE428AA}" type="slidenum">
              <a:rPr lang="en-GB" sz="1200" smtClean="0"/>
              <a:pPr eaLnBrk="1" hangingPunct="1"/>
              <a:t>13</a:t>
            </a:fld>
            <a:endParaRPr lang="en-GB" sz="1200"/>
          </a:p>
        </p:txBody>
      </p:sp>
    </p:spTree>
    <p:extLst>
      <p:ext uri="{BB962C8B-B14F-4D97-AF65-F5344CB8AC3E}">
        <p14:creationId xmlns:p14="http://schemas.microsoft.com/office/powerpoint/2010/main" val="41177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272A0CF-20C7-42F7-B398-2A2B4D6DAB8F}" type="slidenum">
              <a:rPr lang="en-GB" smtClean="0"/>
              <a:pPr>
                <a:defRPr/>
              </a:pPr>
              <a:t>37</a:t>
            </a:fld>
            <a:endParaRPr lang="en-GB"/>
          </a:p>
        </p:txBody>
      </p:sp>
    </p:spTree>
    <p:extLst>
      <p:ext uri="{BB962C8B-B14F-4D97-AF65-F5344CB8AC3E}">
        <p14:creationId xmlns:p14="http://schemas.microsoft.com/office/powerpoint/2010/main" val="317372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7ED05-7F87-49BD-AA0E-F27B6EB1D526}" type="slidenum">
              <a:rPr lang="en-GB"/>
              <a:pPr/>
              <a:t>40</a:t>
            </a:fld>
            <a:endParaRPr lang="en-GB"/>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GB"/>
          </a:p>
          <a:p>
            <a:endParaRPr lang="en-GB"/>
          </a:p>
        </p:txBody>
      </p:sp>
    </p:spTree>
    <p:extLst>
      <p:ext uri="{BB962C8B-B14F-4D97-AF65-F5344CB8AC3E}">
        <p14:creationId xmlns:p14="http://schemas.microsoft.com/office/powerpoint/2010/main" val="367359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2309D-6DC2-4315-9A41-7A3DFE6DDC23}" type="slidenum">
              <a:rPr lang="en-GB"/>
              <a:pPr/>
              <a:t>41</a:t>
            </a:fld>
            <a:endParaRPr lang="en-GB"/>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GB"/>
          </a:p>
          <a:p>
            <a:endParaRPr lang="en-GB"/>
          </a:p>
        </p:txBody>
      </p:sp>
    </p:spTree>
    <p:extLst>
      <p:ext uri="{BB962C8B-B14F-4D97-AF65-F5344CB8AC3E}">
        <p14:creationId xmlns:p14="http://schemas.microsoft.com/office/powerpoint/2010/main" val="277940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272A0CF-20C7-42F7-B398-2A2B4D6DAB8F}" type="slidenum">
              <a:rPr lang="en-GB" smtClean="0"/>
              <a:pPr>
                <a:defRPr/>
              </a:pPr>
              <a:t>57</a:t>
            </a:fld>
            <a:endParaRPr lang="en-GB"/>
          </a:p>
        </p:txBody>
      </p:sp>
    </p:spTree>
    <p:extLst>
      <p:ext uri="{BB962C8B-B14F-4D97-AF65-F5344CB8AC3E}">
        <p14:creationId xmlns:p14="http://schemas.microsoft.com/office/powerpoint/2010/main" val="97026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Purpose</a:t>
            </a:r>
            <a:r>
              <a:rPr lang="de-DE" dirty="0"/>
              <a:t> </a:t>
            </a:r>
            <a:r>
              <a:rPr lang="de-DE" dirty="0" err="1"/>
              <a:t>of</a:t>
            </a:r>
            <a:r>
              <a:rPr lang="de-DE" dirty="0"/>
              <a:t> Communication (</a:t>
            </a:r>
            <a:r>
              <a:rPr lang="de-DE" dirty="0" err="1"/>
              <a:t>interaction</a:t>
            </a:r>
            <a:r>
              <a:rPr lang="de-DE" dirty="0"/>
              <a:t>):</a:t>
            </a:r>
            <a:r>
              <a:rPr lang="de-DE" baseline="0" dirty="0"/>
              <a:t> </a:t>
            </a:r>
            <a:r>
              <a:rPr lang="de-DE" baseline="0" dirty="0" err="1"/>
              <a:t>is</a:t>
            </a:r>
            <a:r>
              <a:rPr lang="de-DE" baseline="0" dirty="0"/>
              <a:t> </a:t>
            </a:r>
            <a:r>
              <a:rPr lang="de-DE" baseline="0" dirty="0" err="1"/>
              <a:t>it</a:t>
            </a:r>
            <a:r>
              <a:rPr lang="de-DE" baseline="0" dirty="0"/>
              <a:t> </a:t>
            </a:r>
            <a:r>
              <a:rPr lang="de-DE" baseline="0" dirty="0" err="1"/>
              <a:t>to</a:t>
            </a:r>
            <a:r>
              <a:rPr lang="de-DE" baseline="0" dirty="0"/>
              <a:t> </a:t>
            </a:r>
            <a:r>
              <a:rPr lang="de-DE" baseline="0" dirty="0" err="1"/>
              <a:t>coconstruct</a:t>
            </a:r>
            <a:r>
              <a:rPr lang="de-DE" baseline="0" dirty="0"/>
              <a:t> </a:t>
            </a:r>
            <a:r>
              <a:rPr lang="de-DE" baseline="0" dirty="0" err="1"/>
              <a:t>knowledge</a:t>
            </a:r>
            <a:r>
              <a:rPr lang="de-DE" baseline="0" dirty="0"/>
              <a:t>, </a:t>
            </a:r>
            <a:r>
              <a:rPr lang="de-DE" baseline="0" dirty="0" err="1"/>
              <a:t>to</a:t>
            </a:r>
            <a:r>
              <a:rPr lang="de-DE" baseline="0" dirty="0"/>
              <a:t> </a:t>
            </a:r>
            <a:r>
              <a:rPr lang="de-DE" baseline="0" dirty="0" err="1"/>
              <a:t>deliver</a:t>
            </a:r>
            <a:r>
              <a:rPr lang="de-DE" baseline="0" dirty="0"/>
              <a:t> a </a:t>
            </a:r>
            <a:r>
              <a:rPr lang="de-DE" baseline="0" dirty="0" err="1"/>
              <a:t>presentation</a:t>
            </a:r>
            <a:r>
              <a:rPr lang="de-DE" baseline="0" dirty="0"/>
              <a:t>, etc…</a:t>
            </a:r>
          </a:p>
          <a:p>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dirty="0">
                <a:solidFill>
                  <a:schemeClr val="accent2"/>
                </a:solidFill>
              </a:rPr>
              <a:t>Knowledge </a:t>
            </a:r>
            <a:r>
              <a:rPr lang="de-DE" sz="1200" b="1" dirty="0" err="1">
                <a:solidFill>
                  <a:schemeClr val="accent2"/>
                </a:solidFill>
              </a:rPr>
              <a:t>expresses</a:t>
            </a:r>
            <a:r>
              <a:rPr lang="de-DE" sz="1200" b="1" dirty="0">
                <a:solidFill>
                  <a:schemeClr val="accent2"/>
                </a:solidFill>
              </a:rPr>
              <a:t> </a:t>
            </a:r>
            <a:r>
              <a:rPr lang="de-DE" sz="1200" b="1" dirty="0" err="1">
                <a:solidFill>
                  <a:schemeClr val="accent2"/>
                </a:solidFill>
              </a:rPr>
              <a:t>itself</a:t>
            </a:r>
            <a:r>
              <a:rPr lang="de-DE" sz="1200" b="1" dirty="0">
                <a:solidFill>
                  <a:schemeClr val="accent2"/>
                </a:solidFill>
              </a:rPr>
              <a:t> </a:t>
            </a:r>
            <a:r>
              <a:rPr lang="de-DE" sz="1200" b="1" dirty="0" err="1">
                <a:solidFill>
                  <a:schemeClr val="accent2"/>
                </a:solidFill>
              </a:rPr>
              <a:t>through</a:t>
            </a:r>
            <a:r>
              <a:rPr lang="de-DE" sz="1200" b="1" dirty="0">
                <a:solidFill>
                  <a:schemeClr val="accent2"/>
                </a:solidFill>
              </a:rPr>
              <a:t> (</a:t>
            </a:r>
            <a:r>
              <a:rPr lang="de-DE" sz="1200" b="1" dirty="0" err="1">
                <a:solidFill>
                  <a:schemeClr val="accent2"/>
                </a:solidFill>
              </a:rPr>
              <a:t>written</a:t>
            </a:r>
            <a:r>
              <a:rPr lang="de-DE" sz="1200" b="1" dirty="0">
                <a:solidFill>
                  <a:schemeClr val="accent2"/>
                </a:solidFill>
              </a:rPr>
              <a:t>) </a:t>
            </a:r>
            <a:r>
              <a:rPr lang="de-DE" sz="1200" b="1" dirty="0" err="1">
                <a:solidFill>
                  <a:schemeClr val="accent2"/>
                </a:solidFill>
              </a:rPr>
              <a:t>language</a:t>
            </a:r>
            <a:r>
              <a:rPr lang="de-DE" sz="1200" b="1" dirty="0">
                <a:solidFill>
                  <a:schemeClr val="accent2"/>
                </a:solidFill>
              </a:rPr>
              <a:t>. </a:t>
            </a:r>
            <a:r>
              <a:rPr lang="de-DE" sz="1200" b="1" dirty="0" err="1">
                <a:solidFill>
                  <a:schemeClr val="accent2"/>
                </a:solidFill>
              </a:rPr>
              <a:t>Building</a:t>
            </a:r>
            <a:r>
              <a:rPr lang="de-DE" sz="1200" b="1" dirty="0">
                <a:solidFill>
                  <a:schemeClr val="accent2"/>
                </a:solidFill>
              </a:rPr>
              <a:t> </a:t>
            </a:r>
            <a:r>
              <a:rPr lang="de-DE" sz="1200" b="1" dirty="0" err="1">
                <a:solidFill>
                  <a:schemeClr val="accent2"/>
                </a:solidFill>
              </a:rPr>
              <a:t>knowledge</a:t>
            </a:r>
            <a:r>
              <a:rPr lang="de-DE" sz="1200" b="1" dirty="0">
                <a:solidFill>
                  <a:schemeClr val="accent2"/>
                </a:solidFill>
              </a:rPr>
              <a:t> </a:t>
            </a:r>
            <a:r>
              <a:rPr lang="de-DE" sz="1200" b="1" dirty="0" err="1">
                <a:solidFill>
                  <a:schemeClr val="accent2"/>
                </a:solidFill>
              </a:rPr>
              <a:t>means</a:t>
            </a:r>
            <a:r>
              <a:rPr lang="de-DE" sz="1200" b="1" dirty="0">
                <a:solidFill>
                  <a:schemeClr val="accent2"/>
                </a:solidFill>
              </a:rPr>
              <a:t> </a:t>
            </a:r>
            <a:r>
              <a:rPr lang="de-DE" sz="1200" b="1" dirty="0" err="1">
                <a:solidFill>
                  <a:schemeClr val="accent2"/>
                </a:solidFill>
              </a:rPr>
              <a:t>forming</a:t>
            </a:r>
            <a:r>
              <a:rPr lang="de-DE" sz="1200" b="1" dirty="0">
                <a:solidFill>
                  <a:schemeClr val="accent2"/>
                </a:solidFill>
              </a:rPr>
              <a:t> </a:t>
            </a:r>
            <a:r>
              <a:rPr lang="de-DE" sz="1200" b="1" dirty="0" err="1">
                <a:solidFill>
                  <a:schemeClr val="accent2"/>
                </a:solidFill>
              </a:rPr>
              <a:t>concepts</a:t>
            </a:r>
            <a:r>
              <a:rPr lang="de-DE" sz="1200" b="1" dirty="0">
                <a:solidFill>
                  <a:schemeClr val="accent2"/>
                </a:solidFill>
              </a:rPr>
              <a:t> </a:t>
            </a:r>
            <a:r>
              <a:rPr lang="de-DE" sz="1200" b="1" dirty="0" err="1">
                <a:solidFill>
                  <a:schemeClr val="accent2"/>
                </a:solidFill>
              </a:rPr>
              <a:t>through</a:t>
            </a:r>
            <a:r>
              <a:rPr lang="de-DE" sz="1200" b="1" dirty="0">
                <a:solidFill>
                  <a:schemeClr val="accent2"/>
                </a:solidFill>
              </a:rPr>
              <a:t> mental-</a:t>
            </a:r>
            <a:r>
              <a:rPr lang="de-DE" sz="1200" b="1" dirty="0" err="1">
                <a:solidFill>
                  <a:schemeClr val="accent2"/>
                </a:solidFill>
              </a:rPr>
              <a:t>linguistic</a:t>
            </a:r>
            <a:r>
              <a:rPr lang="de-DE" sz="1200" b="1" dirty="0">
                <a:solidFill>
                  <a:schemeClr val="accent2"/>
                </a:solidFill>
              </a:rPr>
              <a:t> </a:t>
            </a:r>
            <a:r>
              <a:rPr lang="de-DE" sz="1200" b="1" dirty="0" err="1">
                <a:solidFill>
                  <a:schemeClr val="accent2"/>
                </a:solidFill>
              </a:rPr>
              <a:t>activities</a:t>
            </a:r>
            <a:r>
              <a:rPr lang="de-DE" sz="1200" b="1" dirty="0">
                <a:solidFill>
                  <a:schemeClr val="accent2"/>
                </a:solidFill>
              </a:rPr>
              <a:t>.(Vollmer</a:t>
            </a:r>
            <a:r>
              <a:rPr lang="de-DE" sz="1200" b="1" baseline="0" dirty="0">
                <a:solidFill>
                  <a:schemeClr val="accent2"/>
                </a:solidFill>
              </a:rPr>
              <a:t> PPT)</a:t>
            </a:r>
            <a:endParaRPr lang="de-DE" sz="1200" b="1" dirty="0">
              <a:solidFill>
                <a:schemeClr val="accent2"/>
              </a:solidFill>
            </a:endParaRPr>
          </a:p>
          <a:p>
            <a:endParaRPr lang="de-DE" dirty="0"/>
          </a:p>
        </p:txBody>
      </p:sp>
      <p:sp>
        <p:nvSpPr>
          <p:cNvPr id="4" name="Foliennummernplatzhalter 3"/>
          <p:cNvSpPr>
            <a:spLocks noGrp="1"/>
          </p:cNvSpPr>
          <p:nvPr>
            <p:ph type="sldNum" sz="quarter" idx="10"/>
          </p:nvPr>
        </p:nvSpPr>
        <p:spPr/>
        <p:txBody>
          <a:bodyPr/>
          <a:lstStyle/>
          <a:p>
            <a:fld id="{125CE3FB-2A85-40D6-A149-400B8DBCE05A}" type="slidenum">
              <a:rPr lang="de-DE" smtClean="0"/>
              <a:pPr/>
              <a:t>64</a:t>
            </a:fld>
            <a:endParaRPr lang="de-DE"/>
          </a:p>
        </p:txBody>
      </p:sp>
    </p:spTree>
    <p:extLst>
      <p:ext uri="{BB962C8B-B14F-4D97-AF65-F5344CB8AC3E}">
        <p14:creationId xmlns:p14="http://schemas.microsoft.com/office/powerpoint/2010/main" val="122354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GB"/>
          </a:p>
        </p:txBody>
      </p:sp>
      <p:sp>
        <p:nvSpPr>
          <p:cNvPr id="50180" name="Slide Number Placeholder 3"/>
          <p:cNvSpPr>
            <a:spLocks noGrp="1"/>
          </p:cNvSpPr>
          <p:nvPr>
            <p:ph type="sldNum" sz="quarter" idx="5"/>
          </p:nvPr>
        </p:nvSpPr>
        <p:spPr>
          <a:noFill/>
        </p:spPr>
        <p:txBody>
          <a:bodyPr/>
          <a:lstStyle/>
          <a:p>
            <a:fld id="{7BBF57E7-CEA3-44BF-A194-C0B2F66F5485}" type="slidenum">
              <a:rPr lang="en-US" smtClean="0"/>
              <a:pPr/>
              <a:t>65</a:t>
            </a:fld>
            <a:endParaRPr lang="en-US"/>
          </a:p>
        </p:txBody>
      </p:sp>
    </p:spTree>
    <p:extLst>
      <p:ext uri="{BB962C8B-B14F-4D97-AF65-F5344CB8AC3E}">
        <p14:creationId xmlns:p14="http://schemas.microsoft.com/office/powerpoint/2010/main" val="252565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F623B-3B6C-4B34-9B80-4D64B5189166}"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291325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F623B-3B6C-4B34-9B80-4D64B5189166}"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30399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F623B-3B6C-4B34-9B80-4D64B5189166}"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227294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F623B-3B6C-4B34-9B80-4D64B5189166}"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13056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F623B-3B6C-4B34-9B80-4D64B5189166}"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269600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F623B-3B6C-4B34-9B80-4D64B5189166}"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351348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F623B-3B6C-4B34-9B80-4D64B5189166}" type="datetimeFigureOut">
              <a:rPr lang="en-GB" smtClean="0"/>
              <a:t>25/03/2019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151843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F623B-3B6C-4B34-9B80-4D64B5189166}" type="datetimeFigureOut">
              <a:rPr lang="en-GB" smtClean="0"/>
              <a:t>25/03/2019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216654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F623B-3B6C-4B34-9B80-4D64B5189166}" type="datetimeFigureOut">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392724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CF623B-3B6C-4B34-9B80-4D64B5189166}"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107709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CF623B-3B6C-4B34-9B80-4D64B5189166}"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E57FA6-3298-44E8-BD7A-1AA97D7B8061}" type="slidenum">
              <a:rPr lang="en-GB" smtClean="0"/>
              <a:t>‹#›</a:t>
            </a:fld>
            <a:endParaRPr lang="en-GB"/>
          </a:p>
        </p:txBody>
      </p:sp>
    </p:spTree>
    <p:extLst>
      <p:ext uri="{BB962C8B-B14F-4D97-AF65-F5344CB8AC3E}">
        <p14:creationId xmlns:p14="http://schemas.microsoft.com/office/powerpoint/2010/main" val="178997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623B-3B6C-4B34-9B80-4D64B5189166}" type="datetimeFigureOut">
              <a:rPr lang="en-GB" smtClean="0"/>
              <a:t>25/03/2019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57FA6-3298-44E8-BD7A-1AA97D7B8061}" type="slidenum">
              <a:rPr lang="en-GB" smtClean="0"/>
              <a:t>‹#›</a:t>
            </a:fld>
            <a:endParaRPr lang="en-GB"/>
          </a:p>
        </p:txBody>
      </p:sp>
    </p:spTree>
    <p:extLst>
      <p:ext uri="{BB962C8B-B14F-4D97-AF65-F5344CB8AC3E}">
        <p14:creationId xmlns:p14="http://schemas.microsoft.com/office/powerpoint/2010/main" val="296828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ved=&amp;url=http://pixshark.com/through-the-looking-glass-quotes.htm&amp;ei=J0VAVe2dGo3jaLDTgeAK&amp;bvm=bv.91665533,d.d2s&amp;psig=AFQjCNEThL1TkUxuS7EN2eUfSYq_xPb3rQ&amp;ust=1430361767839634"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www.celt.iastate.edu/teaching/RevisedBlooms1.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binged.it/2Fio0s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youtu.be/d1tn56vWU_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hyperlink" Target="https://www.youtube.com/watch?v=IOYyCHGWJq4"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emf"/><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C505-486D-459C-B247-178FA6DCC61A}"/>
              </a:ext>
            </a:extLst>
          </p:cNvPr>
          <p:cNvSpPr>
            <a:spLocks noGrp="1"/>
          </p:cNvSpPr>
          <p:nvPr>
            <p:ph type="ctrTitle"/>
          </p:nvPr>
        </p:nvSpPr>
        <p:spPr>
          <a:xfrm>
            <a:off x="685800" y="1122363"/>
            <a:ext cx="7772400" cy="1055687"/>
          </a:xfrm>
        </p:spPr>
        <p:txBody>
          <a:bodyPr/>
          <a:lstStyle/>
          <a:p>
            <a:r>
              <a:rPr lang="en-GB" b="1" dirty="0"/>
              <a:t>Planning for Progression</a:t>
            </a:r>
          </a:p>
        </p:txBody>
      </p:sp>
      <p:sp>
        <p:nvSpPr>
          <p:cNvPr id="3" name="Subtitle 2">
            <a:extLst>
              <a:ext uri="{FF2B5EF4-FFF2-40B4-BE49-F238E27FC236}">
                <a16:creationId xmlns:a16="http://schemas.microsoft.com/office/drawing/2014/main" id="{1BC1AD31-91CA-412A-9643-BB8D6191793B}"/>
              </a:ext>
            </a:extLst>
          </p:cNvPr>
          <p:cNvSpPr>
            <a:spLocks noGrp="1"/>
          </p:cNvSpPr>
          <p:nvPr>
            <p:ph type="subTitle" idx="1"/>
          </p:nvPr>
        </p:nvSpPr>
        <p:spPr/>
        <p:txBody>
          <a:bodyPr/>
          <a:lstStyle/>
          <a:p>
            <a:endParaRPr lang="en-GB" dirty="0"/>
          </a:p>
        </p:txBody>
      </p:sp>
      <p:pic>
        <p:nvPicPr>
          <p:cNvPr id="5" name="Picture 2" descr="Image result for university edinburgh logo">
            <a:extLst>
              <a:ext uri="{FF2B5EF4-FFF2-40B4-BE49-F238E27FC236}">
                <a16:creationId xmlns:a16="http://schemas.microsoft.com/office/drawing/2014/main" id="{354596E9-34A5-41EC-BA5B-14CA8AC23C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664" y="5201749"/>
            <a:ext cx="1181936" cy="11899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edinburgh">
            <a:extLst>
              <a:ext uri="{FF2B5EF4-FFF2-40B4-BE49-F238E27FC236}">
                <a16:creationId xmlns:a16="http://schemas.microsoft.com/office/drawing/2014/main" id="{11BEA3A9-EFA1-4A8C-BA9B-888C39287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140" y="2324099"/>
            <a:ext cx="4502949" cy="30032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7A9E93-D4B2-48A0-A774-90641AFD1B3B}"/>
              </a:ext>
            </a:extLst>
          </p:cNvPr>
          <p:cNvSpPr txBox="1"/>
          <p:nvPr/>
        </p:nvSpPr>
        <p:spPr>
          <a:xfrm>
            <a:off x="2774950" y="5619750"/>
            <a:ext cx="4343400" cy="923330"/>
          </a:xfrm>
          <a:prstGeom prst="rect">
            <a:avLst/>
          </a:prstGeom>
          <a:noFill/>
        </p:spPr>
        <p:txBody>
          <a:bodyPr wrap="square" rtlCol="0">
            <a:spAutoFit/>
          </a:bodyPr>
          <a:lstStyle/>
          <a:p>
            <a:pPr algn="ctr"/>
            <a:r>
              <a:rPr lang="en-GB" b="1" dirty="0"/>
              <a:t>Do Coyle</a:t>
            </a:r>
          </a:p>
          <a:p>
            <a:pPr algn="ctr"/>
            <a:r>
              <a:rPr lang="en-GB" b="1" dirty="0"/>
              <a:t>University of Edinburgh and the Graz Group</a:t>
            </a:r>
          </a:p>
          <a:p>
            <a:pPr algn="ctr"/>
            <a:r>
              <a:rPr lang="en-GB" b="1" dirty="0"/>
              <a:t>March 2019</a:t>
            </a:r>
          </a:p>
        </p:txBody>
      </p:sp>
    </p:spTree>
    <p:extLst>
      <p:ext uri="{BB962C8B-B14F-4D97-AF65-F5344CB8AC3E}">
        <p14:creationId xmlns:p14="http://schemas.microsoft.com/office/powerpoint/2010/main" val="124412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DSC00009"/>
          <p:cNvPicPr>
            <a:picLocks noChangeAspect="1" noChangeArrowheads="1"/>
          </p:cNvPicPr>
          <p:nvPr/>
        </p:nvPicPr>
        <p:blipFill>
          <a:blip r:embed="rId2" cstate="print"/>
          <a:srcRect/>
          <a:stretch>
            <a:fillRect/>
          </a:stretch>
        </p:blipFill>
        <p:spPr bwMode="auto">
          <a:xfrm>
            <a:off x="827088" y="3644900"/>
            <a:ext cx="3457575" cy="2824163"/>
          </a:xfrm>
          <a:prstGeom prst="rect">
            <a:avLst/>
          </a:prstGeom>
          <a:noFill/>
          <a:ln w="9525">
            <a:noFill/>
            <a:miter lim="800000"/>
            <a:headEnd/>
            <a:tailEnd/>
          </a:ln>
        </p:spPr>
      </p:pic>
      <p:pic>
        <p:nvPicPr>
          <p:cNvPr id="17410" name="Picture 7" descr="DSC00010"/>
          <p:cNvPicPr>
            <a:picLocks noChangeAspect="1" noChangeArrowheads="1"/>
          </p:cNvPicPr>
          <p:nvPr/>
        </p:nvPicPr>
        <p:blipFill>
          <a:blip r:embed="rId3" cstate="print"/>
          <a:srcRect/>
          <a:stretch>
            <a:fillRect/>
          </a:stretch>
        </p:blipFill>
        <p:spPr bwMode="auto">
          <a:xfrm>
            <a:off x="5076825" y="3644900"/>
            <a:ext cx="3382963" cy="2752725"/>
          </a:xfrm>
          <a:prstGeom prst="rect">
            <a:avLst/>
          </a:prstGeom>
          <a:noFill/>
          <a:ln w="9525">
            <a:noFill/>
            <a:miter lim="800000"/>
            <a:headEnd/>
            <a:tailEnd/>
          </a:ln>
        </p:spPr>
      </p:pic>
      <p:pic>
        <p:nvPicPr>
          <p:cNvPr id="17411" name="Picture 9" descr="DSC00011"/>
          <p:cNvPicPr>
            <a:picLocks noChangeAspect="1" noChangeArrowheads="1"/>
          </p:cNvPicPr>
          <p:nvPr/>
        </p:nvPicPr>
        <p:blipFill>
          <a:blip r:embed="rId4" cstate="print"/>
          <a:srcRect/>
          <a:stretch>
            <a:fillRect/>
          </a:stretch>
        </p:blipFill>
        <p:spPr bwMode="auto">
          <a:xfrm>
            <a:off x="5003800" y="620713"/>
            <a:ext cx="3379788" cy="2824162"/>
          </a:xfrm>
          <a:prstGeom prst="rect">
            <a:avLst/>
          </a:prstGeom>
          <a:noFill/>
          <a:ln w="9525">
            <a:noFill/>
            <a:miter lim="800000"/>
            <a:headEnd/>
            <a:tailEnd/>
          </a:ln>
        </p:spPr>
      </p:pic>
      <p:pic>
        <p:nvPicPr>
          <p:cNvPr id="17412" name="Picture 2" descr="http://www.sojones.com/wordpress/wp-content/uploads/2009/06/identity-crisis.jpg"/>
          <p:cNvPicPr>
            <a:picLocks noChangeAspect="1" noChangeArrowheads="1"/>
          </p:cNvPicPr>
          <p:nvPr/>
        </p:nvPicPr>
        <p:blipFill>
          <a:blip r:embed="rId5" cstate="print"/>
          <a:srcRect/>
          <a:stretch>
            <a:fillRect/>
          </a:stretch>
        </p:blipFill>
        <p:spPr bwMode="auto">
          <a:xfrm>
            <a:off x="827088" y="549275"/>
            <a:ext cx="3384550" cy="2924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rot="906613">
            <a:off x="-29991" y="13268"/>
            <a:ext cx="4627037" cy="2460238"/>
          </a:xfrm>
          <a:prstGeom prst="rect">
            <a:avLst/>
          </a:prstGeom>
          <a:noFill/>
        </p:spPr>
      </p:pic>
      <p:pic>
        <p:nvPicPr>
          <p:cNvPr id="15"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a:off x="3167160" y="5230622"/>
            <a:ext cx="3746870" cy="1589415"/>
          </a:xfrm>
          <a:prstGeom prst="rect">
            <a:avLst/>
          </a:prstGeom>
          <a:noFill/>
        </p:spPr>
      </p:pic>
      <p:sp>
        <p:nvSpPr>
          <p:cNvPr id="2" name="TextBox 1"/>
          <p:cNvSpPr txBox="1"/>
          <p:nvPr/>
        </p:nvSpPr>
        <p:spPr>
          <a:xfrm rot="354866">
            <a:off x="463110" y="872985"/>
            <a:ext cx="2681015" cy="1015663"/>
          </a:xfrm>
          <a:prstGeom prst="rect">
            <a:avLst/>
          </a:prstGeom>
          <a:noFill/>
        </p:spPr>
        <p:txBody>
          <a:bodyPr wrap="square" rtlCol="0">
            <a:spAutoFit/>
          </a:bodyPr>
          <a:lstStyle/>
          <a:p>
            <a:r>
              <a:rPr lang="en-GB" sz="6000" dirty="0"/>
              <a:t>foreign</a:t>
            </a:r>
          </a:p>
        </p:txBody>
      </p:sp>
      <p:pic>
        <p:nvPicPr>
          <p:cNvPr id="7"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rot="8948346">
            <a:off x="4548979" y="528579"/>
            <a:ext cx="4946669" cy="2460238"/>
          </a:xfrm>
          <a:prstGeom prst="rect">
            <a:avLst/>
          </a:prstGeom>
          <a:noFill/>
        </p:spPr>
      </p:pic>
      <p:sp>
        <p:nvSpPr>
          <p:cNvPr id="3" name="TextBox 2"/>
          <p:cNvSpPr txBox="1"/>
          <p:nvPr/>
        </p:nvSpPr>
        <p:spPr>
          <a:xfrm rot="19863441">
            <a:off x="5912825" y="28429"/>
            <a:ext cx="2819656" cy="1754326"/>
          </a:xfrm>
          <a:prstGeom prst="rect">
            <a:avLst/>
          </a:prstGeom>
          <a:noFill/>
        </p:spPr>
        <p:txBody>
          <a:bodyPr wrap="square" rtlCol="0">
            <a:spAutoFit/>
          </a:bodyPr>
          <a:lstStyle/>
          <a:p>
            <a:r>
              <a:rPr lang="en-GB" sz="4800" dirty="0"/>
              <a:t>   </a:t>
            </a:r>
            <a:r>
              <a:rPr lang="en-GB" sz="6000" dirty="0"/>
              <a:t>migrant</a:t>
            </a:r>
          </a:p>
        </p:txBody>
      </p:sp>
      <p:pic>
        <p:nvPicPr>
          <p:cNvPr id="8"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rot="19655700">
            <a:off x="32913" y="3725656"/>
            <a:ext cx="4627037" cy="2460238"/>
          </a:xfrm>
          <a:prstGeom prst="rect">
            <a:avLst/>
          </a:prstGeom>
          <a:noFill/>
        </p:spPr>
      </p:pic>
      <p:sp>
        <p:nvSpPr>
          <p:cNvPr id="9" name="TextBox 8"/>
          <p:cNvSpPr txBox="1"/>
          <p:nvPr/>
        </p:nvSpPr>
        <p:spPr>
          <a:xfrm rot="19641597">
            <a:off x="-212481" y="4990060"/>
            <a:ext cx="3509487" cy="923330"/>
          </a:xfrm>
          <a:prstGeom prst="rect">
            <a:avLst/>
          </a:prstGeom>
          <a:noFill/>
        </p:spPr>
        <p:txBody>
          <a:bodyPr wrap="square" rtlCol="0">
            <a:spAutoFit/>
          </a:bodyPr>
          <a:lstStyle/>
          <a:p>
            <a:r>
              <a:rPr lang="en-GB" sz="5400" dirty="0"/>
              <a:t>	</a:t>
            </a:r>
            <a:r>
              <a:rPr lang="en-GB" sz="4400" dirty="0"/>
              <a:t>EAL</a:t>
            </a:r>
          </a:p>
        </p:txBody>
      </p:sp>
      <p:pic>
        <p:nvPicPr>
          <p:cNvPr id="13"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rot="13537102">
            <a:off x="4799252" y="4392508"/>
            <a:ext cx="4188836" cy="1965324"/>
          </a:xfrm>
          <a:prstGeom prst="rect">
            <a:avLst/>
          </a:prstGeom>
          <a:noFill/>
        </p:spPr>
      </p:pic>
      <p:sp>
        <p:nvSpPr>
          <p:cNvPr id="11" name="TextBox 10"/>
          <p:cNvSpPr txBox="1"/>
          <p:nvPr/>
        </p:nvSpPr>
        <p:spPr>
          <a:xfrm rot="2636756">
            <a:off x="6064672" y="5255765"/>
            <a:ext cx="2241857" cy="769441"/>
          </a:xfrm>
          <a:prstGeom prst="rect">
            <a:avLst/>
          </a:prstGeom>
          <a:noFill/>
        </p:spPr>
        <p:txBody>
          <a:bodyPr wrap="square" rtlCol="0">
            <a:spAutoFit/>
          </a:bodyPr>
          <a:lstStyle/>
          <a:p>
            <a:r>
              <a:rPr lang="en-GB" sz="4400" dirty="0"/>
              <a:t>outsider</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29" y="1967122"/>
            <a:ext cx="3703260" cy="2897904"/>
          </a:xfrm>
          <a:prstGeom prst="rect">
            <a:avLst/>
          </a:prstGeom>
        </p:spPr>
      </p:pic>
      <p:pic>
        <p:nvPicPr>
          <p:cNvPr id="12" name="Picture 2" descr="http://us.123rf.com/400wm/400/400/restyler/restyler0904/restyler090400028/4602993-blank-tag-tied-with-brown-string-price-tag-gift-tag-sale-tag-address-label.jpg"/>
          <p:cNvPicPr>
            <a:picLocks noChangeAspect="1" noChangeArrowheads="1"/>
          </p:cNvPicPr>
          <p:nvPr/>
        </p:nvPicPr>
        <p:blipFill>
          <a:blip r:embed="rId2" cstate="print"/>
          <a:srcRect/>
          <a:stretch>
            <a:fillRect/>
          </a:stretch>
        </p:blipFill>
        <p:spPr bwMode="auto">
          <a:xfrm rot="11161546">
            <a:off x="6276568" y="2990661"/>
            <a:ext cx="2989886" cy="1530050"/>
          </a:xfrm>
          <a:prstGeom prst="rect">
            <a:avLst/>
          </a:prstGeom>
          <a:noFill/>
        </p:spPr>
      </p:pic>
      <p:sp>
        <p:nvSpPr>
          <p:cNvPr id="5" name="TextBox 4"/>
          <p:cNvSpPr txBox="1"/>
          <p:nvPr/>
        </p:nvSpPr>
        <p:spPr>
          <a:xfrm rot="417088">
            <a:off x="7281960" y="3374069"/>
            <a:ext cx="1866323" cy="646331"/>
          </a:xfrm>
          <a:prstGeom prst="rect">
            <a:avLst/>
          </a:prstGeom>
          <a:noFill/>
        </p:spPr>
        <p:txBody>
          <a:bodyPr wrap="square" rtlCol="0">
            <a:spAutoFit/>
          </a:bodyPr>
          <a:lstStyle/>
          <a:p>
            <a:r>
              <a:rPr lang="en-GB" b="1" dirty="0"/>
              <a:t>Monolingual</a:t>
            </a:r>
          </a:p>
          <a:p>
            <a:r>
              <a:rPr lang="en-GB" b="1" dirty="0"/>
              <a:t>English only</a:t>
            </a:r>
          </a:p>
        </p:txBody>
      </p:sp>
      <p:sp>
        <p:nvSpPr>
          <p:cNvPr id="6" name="Diagonal Stripe 5"/>
          <p:cNvSpPr/>
          <p:nvPr/>
        </p:nvSpPr>
        <p:spPr>
          <a:xfrm rot="16928984">
            <a:off x="7588413" y="3165976"/>
            <a:ext cx="1440161" cy="1556023"/>
          </a:xfrm>
          <a:prstGeom prst="diagStripe">
            <a:avLst>
              <a:gd name="adj" fmla="val 95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Diagonal Stripe 13"/>
          <p:cNvSpPr/>
          <p:nvPr/>
        </p:nvSpPr>
        <p:spPr>
          <a:xfrm rot="439561">
            <a:off x="7527394" y="3101059"/>
            <a:ext cx="1440161" cy="1556023"/>
          </a:xfrm>
          <a:prstGeom prst="diagStripe">
            <a:avLst>
              <a:gd name="adj" fmla="val 959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TextBox 9"/>
          <p:cNvSpPr txBox="1"/>
          <p:nvPr/>
        </p:nvSpPr>
        <p:spPr>
          <a:xfrm>
            <a:off x="3551022" y="5528828"/>
            <a:ext cx="2452916" cy="1015663"/>
          </a:xfrm>
          <a:prstGeom prst="rect">
            <a:avLst/>
          </a:prstGeom>
          <a:noFill/>
        </p:spPr>
        <p:txBody>
          <a:bodyPr wrap="none" rtlCol="0">
            <a:spAutoFit/>
          </a:bodyPr>
          <a:lstStyle/>
          <a:p>
            <a:r>
              <a:rPr lang="en-GB" sz="6000" dirty="0">
                <a:solidFill>
                  <a:srgbClr val="0000FF"/>
                </a:solidFill>
              </a:rPr>
              <a:t>insider</a:t>
            </a:r>
          </a:p>
        </p:txBody>
      </p:sp>
    </p:spTree>
    <p:extLst>
      <p:ext uri="{BB962C8B-B14F-4D97-AF65-F5344CB8AC3E}">
        <p14:creationId xmlns:p14="http://schemas.microsoft.com/office/powerpoint/2010/main" val="242574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CCB5-841F-41D7-8DDB-E8863C8061CF}"/>
              </a:ext>
            </a:extLst>
          </p:cNvPr>
          <p:cNvSpPr>
            <a:spLocks noGrp="1"/>
          </p:cNvSpPr>
          <p:nvPr>
            <p:ph type="title"/>
          </p:nvPr>
        </p:nvSpPr>
        <p:spPr/>
        <p:txBody>
          <a:bodyPr/>
          <a:lstStyle/>
          <a:p>
            <a:pPr algn="ctr"/>
            <a:r>
              <a:rPr lang="en-GB" b="1" dirty="0">
                <a:solidFill>
                  <a:srgbClr val="6026E2"/>
                </a:solidFill>
              </a:rPr>
              <a:t>Labels, labels, labels</a:t>
            </a:r>
          </a:p>
        </p:txBody>
      </p:sp>
      <p:sp>
        <p:nvSpPr>
          <p:cNvPr id="3" name="Content Placeholder 2">
            <a:extLst>
              <a:ext uri="{FF2B5EF4-FFF2-40B4-BE49-F238E27FC236}">
                <a16:creationId xmlns:a16="http://schemas.microsoft.com/office/drawing/2014/main" id="{A65B5622-C195-4E90-B7B4-930DC4F9FFF5}"/>
              </a:ext>
            </a:extLst>
          </p:cNvPr>
          <p:cNvSpPr>
            <a:spLocks noGrp="1"/>
          </p:cNvSpPr>
          <p:nvPr>
            <p:ph idx="1"/>
          </p:nvPr>
        </p:nvSpPr>
        <p:spPr/>
        <p:txBody>
          <a:bodyPr/>
          <a:lstStyle/>
          <a:p>
            <a:r>
              <a:rPr lang="en-GB" dirty="0"/>
              <a:t>CLIL</a:t>
            </a:r>
          </a:p>
          <a:p>
            <a:r>
              <a:rPr lang="en-GB" dirty="0"/>
              <a:t>EMILE</a:t>
            </a:r>
          </a:p>
          <a:p>
            <a:r>
              <a:rPr lang="en-GB" dirty="0"/>
              <a:t>Bilingual Education</a:t>
            </a:r>
          </a:p>
          <a:p>
            <a:r>
              <a:rPr lang="en-GB" dirty="0"/>
              <a:t>Immersion</a:t>
            </a:r>
          </a:p>
          <a:p>
            <a:r>
              <a:rPr lang="en-GB" dirty="0"/>
              <a:t>Multilingual classrooms</a:t>
            </a:r>
          </a:p>
          <a:p>
            <a:r>
              <a:rPr lang="en-GB" dirty="0"/>
              <a:t>Task-based learning</a:t>
            </a:r>
          </a:p>
          <a:p>
            <a:r>
              <a:rPr lang="en-GB" dirty="0"/>
              <a:t>Content-based language learning</a:t>
            </a:r>
          </a:p>
        </p:txBody>
      </p:sp>
    </p:spTree>
    <p:extLst>
      <p:ext uri="{BB962C8B-B14F-4D97-AF65-F5344CB8AC3E}">
        <p14:creationId xmlns:p14="http://schemas.microsoft.com/office/powerpoint/2010/main" val="8586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GB" sz="4000" b="1" dirty="0">
                <a:solidFill>
                  <a:srgbClr val="000099"/>
                </a:solidFill>
              </a:rPr>
              <a:t>Language Using   Language Learning</a:t>
            </a:r>
            <a:endParaRPr lang="en-US" sz="4000" b="1" dirty="0">
              <a:solidFill>
                <a:srgbClr val="000099"/>
              </a:solidFill>
            </a:endParaRPr>
          </a:p>
        </p:txBody>
      </p:sp>
      <p:sp>
        <p:nvSpPr>
          <p:cNvPr id="17411" name="Rectangle 3"/>
          <p:cNvSpPr>
            <a:spLocks noGrp="1" noChangeArrowheads="1"/>
          </p:cNvSpPr>
          <p:nvPr>
            <p:ph type="body" idx="1"/>
          </p:nvPr>
        </p:nvSpPr>
        <p:spPr>
          <a:xfrm>
            <a:off x="763588" y="1690689"/>
            <a:ext cx="7751762" cy="4210050"/>
          </a:xfrm>
        </p:spPr>
        <p:txBody>
          <a:bodyPr/>
          <a:lstStyle/>
          <a:p>
            <a:pPr eaLnBrk="1" hangingPunct="1">
              <a:buFontTx/>
              <a:buNone/>
            </a:pPr>
            <a:r>
              <a:rPr lang="en-GB" dirty="0"/>
              <a:t>	</a:t>
            </a:r>
          </a:p>
          <a:p>
            <a:pPr eaLnBrk="1" hangingPunct="1">
              <a:buFontTx/>
              <a:buNone/>
            </a:pPr>
            <a:r>
              <a:rPr lang="en-GB" dirty="0"/>
              <a:t>	As teachers if we accept language is a learning tool as well as a communication tool then we have to re-conceptualise our classroom practices......to enable ‘</a:t>
            </a:r>
            <a:r>
              <a:rPr lang="en-GB" i="1" dirty="0">
                <a:solidFill>
                  <a:srgbClr val="0000CC"/>
                </a:solidFill>
              </a:rPr>
              <a:t>discourse-rich</a:t>
            </a:r>
            <a:r>
              <a:rPr lang="en-GB" dirty="0"/>
              <a:t>’ environments </a:t>
            </a:r>
            <a:endParaRPr lang="en-GB" i="1" dirty="0">
              <a:solidFill>
                <a:srgbClr val="000099"/>
              </a:solidFill>
            </a:endParaRPr>
          </a:p>
          <a:p>
            <a:pPr eaLnBrk="1" hangingPunct="1">
              <a:buFontTx/>
              <a:buNone/>
            </a:pPr>
            <a:r>
              <a:rPr lang="en-GB" sz="2000" i="1" dirty="0">
                <a:solidFill>
                  <a:srgbClr val="000099"/>
                </a:solidFill>
              </a:rPr>
              <a:t>						Genesee 1994</a:t>
            </a:r>
          </a:p>
          <a:p>
            <a:pPr eaLnBrk="1" hangingPunct="1">
              <a:buFontTx/>
              <a:buNone/>
            </a:pPr>
            <a:endParaRPr lang="en-US" i="1" dirty="0">
              <a:solidFill>
                <a:srgbClr val="000099"/>
              </a:solidFill>
            </a:endParaRPr>
          </a:p>
        </p:txBody>
      </p:sp>
    </p:spTree>
    <p:extLst>
      <p:ext uri="{BB962C8B-B14F-4D97-AF65-F5344CB8AC3E}">
        <p14:creationId xmlns:p14="http://schemas.microsoft.com/office/powerpoint/2010/main" val="57857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520" y="365126"/>
            <a:ext cx="8523364" cy="1325563"/>
          </a:xfrm>
        </p:spPr>
        <p:txBody>
          <a:bodyPr/>
          <a:lstStyle/>
          <a:p>
            <a:r>
              <a:rPr lang="en-GB" b="1" dirty="0">
                <a:solidFill>
                  <a:srgbClr val="0000CC"/>
                </a:solidFill>
              </a:rPr>
              <a:t>Focus on Language v Focus on form? </a:t>
            </a:r>
          </a:p>
        </p:txBody>
      </p:sp>
      <p:sp>
        <p:nvSpPr>
          <p:cNvPr id="23555" name="Content Placeholder 2"/>
          <p:cNvSpPr>
            <a:spLocks noGrp="1"/>
          </p:cNvSpPr>
          <p:nvPr>
            <p:ph idx="1"/>
          </p:nvPr>
        </p:nvSpPr>
        <p:spPr>
          <a:xfrm>
            <a:off x="251520" y="2057399"/>
            <a:ext cx="8589640" cy="4525963"/>
          </a:xfrm>
        </p:spPr>
        <p:txBody>
          <a:bodyPr/>
          <a:lstStyle/>
          <a:p>
            <a:pPr>
              <a:buFontTx/>
              <a:buNone/>
            </a:pPr>
            <a:r>
              <a:rPr lang="en-GB" dirty="0"/>
              <a:t>	We should not let ourselves be trapped inside a dichotomy between </a:t>
            </a:r>
            <a:r>
              <a:rPr lang="en-GB" b="1" dirty="0"/>
              <a:t>focus on form </a:t>
            </a:r>
            <a:r>
              <a:rPr lang="en-GB" dirty="0"/>
              <a:t>and </a:t>
            </a:r>
            <a:r>
              <a:rPr lang="en-GB" b="1" dirty="0"/>
              <a:t>focus on meaning,</a:t>
            </a:r>
            <a:r>
              <a:rPr lang="en-GB" dirty="0"/>
              <a:t> but rather focus on language... In practice it becomes impossible to separate form and function neatly in the interactional work that is being carried out </a:t>
            </a:r>
          </a:p>
          <a:p>
            <a:pPr>
              <a:buFontTx/>
              <a:buNone/>
            </a:pPr>
            <a:r>
              <a:rPr lang="en-GB" sz="2400" dirty="0"/>
              <a:t>						(Van Lier 1996:203)</a:t>
            </a:r>
          </a:p>
          <a:p>
            <a:pPr>
              <a:buFontTx/>
              <a:buNone/>
            </a:pPr>
            <a:endParaRPr lang="en-GB" sz="2800" b="1" dirty="0"/>
          </a:p>
          <a:p>
            <a:pPr>
              <a:buFontTx/>
              <a:buNone/>
            </a:pPr>
            <a:r>
              <a:rPr lang="en-GB" sz="2800" b="1" dirty="0"/>
              <a:t>And if we believe that language is </a:t>
            </a:r>
          </a:p>
          <a:p>
            <a:pPr>
              <a:buFontTx/>
              <a:buNone/>
            </a:pPr>
            <a:r>
              <a:rPr lang="en-GB" sz="2800" b="1" dirty="0"/>
              <a:t>					our greatest learning tool ..……</a:t>
            </a:r>
          </a:p>
        </p:txBody>
      </p:sp>
    </p:spTree>
    <p:extLst>
      <p:ext uri="{BB962C8B-B14F-4D97-AF65-F5344CB8AC3E}">
        <p14:creationId xmlns:p14="http://schemas.microsoft.com/office/powerpoint/2010/main" val="412359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0F8F-02E0-4F7C-A39D-DBB7A6444F4B}"/>
              </a:ext>
            </a:extLst>
          </p:cNvPr>
          <p:cNvSpPr>
            <a:spLocks noGrp="1"/>
          </p:cNvSpPr>
          <p:nvPr>
            <p:ph type="title"/>
          </p:nvPr>
        </p:nvSpPr>
        <p:spPr/>
        <p:txBody>
          <a:bodyPr/>
          <a:lstStyle/>
          <a:p>
            <a:r>
              <a:rPr lang="en-GB" b="1" dirty="0"/>
              <a:t>So……</a:t>
            </a:r>
          </a:p>
        </p:txBody>
      </p:sp>
      <p:sp>
        <p:nvSpPr>
          <p:cNvPr id="3" name="Content Placeholder 2">
            <a:extLst>
              <a:ext uri="{FF2B5EF4-FFF2-40B4-BE49-F238E27FC236}">
                <a16:creationId xmlns:a16="http://schemas.microsoft.com/office/drawing/2014/main" id="{C01B15E3-B3E6-4B66-840D-D655AFD2F5FF}"/>
              </a:ext>
            </a:extLst>
          </p:cNvPr>
          <p:cNvSpPr>
            <a:spLocks noGrp="1"/>
          </p:cNvSpPr>
          <p:nvPr>
            <p:ph idx="1"/>
          </p:nvPr>
        </p:nvSpPr>
        <p:spPr/>
        <p:txBody>
          <a:bodyPr>
            <a:normAutofit/>
          </a:bodyPr>
          <a:lstStyle/>
          <a:p>
            <a:pPr marL="0" indent="0">
              <a:buNone/>
            </a:pPr>
            <a:r>
              <a:rPr lang="en-GB" sz="4400" dirty="0"/>
              <a:t>Let’s analyse learning? </a:t>
            </a:r>
          </a:p>
          <a:p>
            <a:pPr marL="0" indent="0">
              <a:buNone/>
            </a:pPr>
            <a:r>
              <a:rPr lang="en-GB" sz="4400" dirty="0"/>
              <a:t>What do we mean by learning?</a:t>
            </a:r>
          </a:p>
        </p:txBody>
      </p:sp>
    </p:spTree>
    <p:extLst>
      <p:ext uri="{BB962C8B-B14F-4D97-AF65-F5344CB8AC3E}">
        <p14:creationId xmlns:p14="http://schemas.microsoft.com/office/powerpoint/2010/main" val="372755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solidFill>
                  <a:srgbClr val="7030A0"/>
                </a:solidFill>
              </a:rPr>
              <a:t>Knowledge isn’t just facts!</a:t>
            </a:r>
          </a:p>
        </p:txBody>
      </p:sp>
      <p:sp>
        <p:nvSpPr>
          <p:cNvPr id="3" name="Content Placeholder 2"/>
          <p:cNvSpPr>
            <a:spLocks noGrp="1"/>
          </p:cNvSpPr>
          <p:nvPr>
            <p:ph idx="1"/>
          </p:nvPr>
        </p:nvSpPr>
        <p:spPr/>
        <p:txBody>
          <a:bodyPr/>
          <a:lstStyle/>
          <a:p>
            <a:r>
              <a:rPr lang="en-GB" sz="4800" dirty="0"/>
              <a:t>Factual</a:t>
            </a:r>
            <a:r>
              <a:rPr lang="en-GB" sz="2800" dirty="0"/>
              <a:t> knowledge about</a:t>
            </a:r>
            <a:endParaRPr lang="en-GB" sz="4800" dirty="0"/>
          </a:p>
          <a:p>
            <a:r>
              <a:rPr lang="en-GB" sz="4800" dirty="0"/>
              <a:t>Conceptual </a:t>
            </a:r>
            <a:r>
              <a:rPr lang="en-GB" sz="2800" dirty="0"/>
              <a:t>deeper knowledge about</a:t>
            </a:r>
            <a:endParaRPr lang="en-GB" sz="4800" dirty="0"/>
          </a:p>
          <a:p>
            <a:r>
              <a:rPr lang="en-GB" sz="4800" dirty="0"/>
              <a:t>Procedural </a:t>
            </a:r>
            <a:r>
              <a:rPr lang="en-GB" sz="2800" dirty="0"/>
              <a:t>how to (applied)</a:t>
            </a:r>
            <a:endParaRPr lang="en-GB" sz="4800" dirty="0"/>
          </a:p>
          <a:p>
            <a:r>
              <a:rPr lang="en-GB" sz="4800" dirty="0"/>
              <a:t>Meta-cognitive </a:t>
            </a:r>
            <a:r>
              <a:rPr lang="en-GB" sz="2800" dirty="0"/>
              <a:t>strategies</a:t>
            </a:r>
            <a:endParaRPr lang="en-GB" sz="4800" dirty="0"/>
          </a:p>
          <a:p>
            <a:endParaRPr lang="en-GB" dirty="0"/>
          </a:p>
          <a:p>
            <a:endParaRPr lang="en-GB" dirty="0"/>
          </a:p>
          <a:p>
            <a:endParaRPr lang="en-GB" dirty="0"/>
          </a:p>
        </p:txBody>
      </p:sp>
      <p:pic>
        <p:nvPicPr>
          <p:cNvPr id="104450" name="Picture 2" descr="http://www.nwlink.com/~donclark/learning/knowledgespiral.jpg"/>
          <p:cNvPicPr>
            <a:picLocks noChangeAspect="1" noChangeArrowheads="1"/>
          </p:cNvPicPr>
          <p:nvPr/>
        </p:nvPicPr>
        <p:blipFill>
          <a:blip r:embed="rId2" cstate="print"/>
          <a:srcRect/>
          <a:stretch>
            <a:fillRect/>
          </a:stretch>
        </p:blipFill>
        <p:spPr bwMode="auto">
          <a:xfrm>
            <a:off x="6228184" y="3140968"/>
            <a:ext cx="2737208" cy="3212976"/>
          </a:xfrm>
          <a:prstGeom prst="rect">
            <a:avLst/>
          </a:prstGeom>
          <a:noFill/>
        </p:spPr>
      </p:pic>
    </p:spTree>
    <p:extLst>
      <p:ext uri="{BB962C8B-B14F-4D97-AF65-F5344CB8AC3E}">
        <p14:creationId xmlns:p14="http://schemas.microsoft.com/office/powerpoint/2010/main" val="41408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rgbClr val="7030A0"/>
                </a:solidFill>
              </a:rPr>
              <a:t>Knowledge isn’t just facts!</a:t>
            </a:r>
          </a:p>
        </p:txBody>
      </p:sp>
      <p:sp>
        <p:nvSpPr>
          <p:cNvPr id="3" name="Content Placeholder 2"/>
          <p:cNvSpPr>
            <a:spLocks noGrp="1"/>
          </p:cNvSpPr>
          <p:nvPr>
            <p:ph idx="1"/>
          </p:nvPr>
        </p:nvSpPr>
        <p:spPr/>
        <p:txBody>
          <a:bodyPr>
            <a:normAutofit fontScale="62500" lnSpcReduction="20000"/>
          </a:bodyPr>
          <a:lstStyle/>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buNone/>
            </a:pPr>
            <a:endParaRPr lang="en-GB" sz="1400" dirty="0">
              <a:hlinkClick r:id="" action="ppaction://noaction"/>
            </a:endParaRPr>
          </a:p>
          <a:p>
            <a:pPr algn="ctr">
              <a:buNone/>
            </a:pPr>
            <a:r>
              <a:rPr lang="en-GB" sz="1400" dirty="0">
                <a:hlinkClick r:id="" action="ppaction://noaction"/>
              </a:rPr>
              <a:t>http://www.celt.iastate.edu/teaching-resources/effective-practice/revised-blooms-taxonomy/</a:t>
            </a:r>
            <a:endParaRPr lang="en-GB" sz="1400" dirty="0"/>
          </a:p>
          <a:p>
            <a:endParaRPr lang="en-GB" sz="1400" dirty="0"/>
          </a:p>
        </p:txBody>
      </p:sp>
      <p:pic>
        <p:nvPicPr>
          <p:cNvPr id="100354" name="Picture 2" descr="http://www.celt.iastate.edu/img/knowledge-dimension-table.png"/>
          <p:cNvPicPr>
            <a:picLocks noChangeAspect="1" noChangeArrowheads="1"/>
          </p:cNvPicPr>
          <p:nvPr/>
        </p:nvPicPr>
        <p:blipFill>
          <a:blip r:embed="rId2" cstate="print"/>
          <a:srcRect/>
          <a:stretch>
            <a:fillRect/>
          </a:stretch>
        </p:blipFill>
        <p:spPr bwMode="auto">
          <a:xfrm>
            <a:off x="683568" y="1484784"/>
            <a:ext cx="7863274" cy="4320480"/>
          </a:xfrm>
          <a:prstGeom prst="rect">
            <a:avLst/>
          </a:prstGeom>
          <a:noFill/>
        </p:spPr>
      </p:pic>
    </p:spTree>
    <p:extLst>
      <p:ext uri="{BB962C8B-B14F-4D97-AF65-F5344CB8AC3E}">
        <p14:creationId xmlns:p14="http://schemas.microsoft.com/office/powerpoint/2010/main" val="398030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827584" y="1052736"/>
            <a:ext cx="7128792" cy="46805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Different types of knowledge require different kinds of language for  constructing and deepening understanding..</a:t>
            </a:r>
          </a:p>
        </p:txBody>
      </p:sp>
    </p:spTree>
    <p:extLst>
      <p:ext uri="{BB962C8B-B14F-4D97-AF65-F5344CB8AC3E}">
        <p14:creationId xmlns:p14="http://schemas.microsoft.com/office/powerpoint/2010/main" val="12989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5400" b="1" dirty="0">
                <a:solidFill>
                  <a:schemeClr val="tx1">
                    <a:lumMod val="95000"/>
                    <a:lumOff val="5000"/>
                  </a:schemeClr>
                </a:solidFill>
              </a:rPr>
              <a:t>Cognition is</a:t>
            </a:r>
            <a:r>
              <a:rPr lang="en-GB" sz="5400" dirty="0"/>
              <a:t>…..</a:t>
            </a:r>
          </a:p>
        </p:txBody>
      </p:sp>
      <p:sp>
        <p:nvSpPr>
          <p:cNvPr id="3" name="Content Placeholder 2"/>
          <p:cNvSpPr>
            <a:spLocks noGrp="1"/>
          </p:cNvSpPr>
          <p:nvPr>
            <p:ph idx="1"/>
          </p:nvPr>
        </p:nvSpPr>
        <p:spPr>
          <a:xfrm>
            <a:off x="796553" y="2506662"/>
            <a:ext cx="7886700" cy="4351338"/>
          </a:xfrm>
        </p:spPr>
        <p:txBody>
          <a:bodyPr>
            <a:normAutofit/>
          </a:bodyPr>
          <a:lstStyle/>
          <a:p>
            <a:pPr marL="0" indent="0">
              <a:buNone/>
            </a:pPr>
            <a:r>
              <a:rPr lang="en-GB" dirty="0"/>
              <a:t>			……..all about the processes involved in </a:t>
            </a:r>
            <a:r>
              <a:rPr lang="en-GB" b="1" dirty="0"/>
              <a:t>meaning-making and conceptualising</a:t>
            </a:r>
            <a:r>
              <a:rPr lang="en-GB" dirty="0"/>
              <a:t> such as:</a:t>
            </a:r>
          </a:p>
          <a:p>
            <a:r>
              <a:rPr lang="en-GB" dirty="0"/>
              <a:t>using new and existing knowledge</a:t>
            </a:r>
          </a:p>
          <a:p>
            <a:r>
              <a:rPr lang="en-GB" dirty="0"/>
              <a:t>engaging in problem-solving 	</a:t>
            </a:r>
          </a:p>
          <a:p>
            <a:r>
              <a:rPr lang="en-GB" dirty="0"/>
              <a:t>using higher order thinking skills </a:t>
            </a:r>
          </a:p>
          <a:p>
            <a:r>
              <a:rPr lang="en-GB" dirty="0"/>
              <a:t>being creative</a:t>
            </a:r>
          </a:p>
        </p:txBody>
      </p:sp>
      <p:sp>
        <p:nvSpPr>
          <p:cNvPr id="5" name="AutoShape 2"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Image result for curriculum subjects"/>
          <p:cNvSpPr>
            <a:spLocks noChangeAspect="1" noChangeArrowheads="1"/>
          </p:cNvSpPr>
          <p:nvPr/>
        </p:nvSpPr>
        <p:spPr bwMode="auto">
          <a:xfrm>
            <a:off x="459581" y="3127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Image result for curriculum subjects"/>
          <p:cNvSpPr>
            <a:spLocks noChangeAspect="1" noChangeArrowheads="1"/>
          </p:cNvSpPr>
          <p:nvPr/>
        </p:nvSpPr>
        <p:spPr bwMode="auto">
          <a:xfrm>
            <a:off x="573881" y="4651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C:\Users\edu220\Powerpointimages\Images for Do\iStock_00000682359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92603"/>
            <a:ext cx="3024336" cy="201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7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1F26-12B2-4179-A8C5-D850E720B188}"/>
              </a:ext>
            </a:extLst>
          </p:cNvPr>
          <p:cNvSpPr>
            <a:spLocks noGrp="1"/>
          </p:cNvSpPr>
          <p:nvPr>
            <p:ph type="title"/>
          </p:nvPr>
        </p:nvSpPr>
        <p:spPr/>
        <p:txBody>
          <a:bodyPr/>
          <a:lstStyle/>
          <a:p>
            <a:r>
              <a:rPr lang="en-GB" b="1" dirty="0"/>
              <a:t>In this session</a:t>
            </a:r>
            <a:r>
              <a:rPr lang="en-GB" dirty="0"/>
              <a:t>:</a:t>
            </a:r>
          </a:p>
        </p:txBody>
      </p:sp>
      <p:sp>
        <p:nvSpPr>
          <p:cNvPr id="3" name="Content Placeholder 2">
            <a:extLst>
              <a:ext uri="{FF2B5EF4-FFF2-40B4-BE49-F238E27FC236}">
                <a16:creationId xmlns:a16="http://schemas.microsoft.com/office/drawing/2014/main" id="{3114AF04-446E-4E33-A021-B07B95F0448F}"/>
              </a:ext>
            </a:extLst>
          </p:cNvPr>
          <p:cNvSpPr>
            <a:spLocks noGrp="1"/>
          </p:cNvSpPr>
          <p:nvPr>
            <p:ph idx="1"/>
          </p:nvPr>
        </p:nvSpPr>
        <p:spPr/>
        <p:txBody>
          <a:bodyPr/>
          <a:lstStyle/>
          <a:p>
            <a:r>
              <a:rPr lang="en-GB" dirty="0"/>
              <a:t>What do we mean by learner progression?</a:t>
            </a:r>
          </a:p>
          <a:p>
            <a:r>
              <a:rPr lang="en-GB" dirty="0"/>
              <a:t>How do we design a learning environment conducive to progression?</a:t>
            </a:r>
          </a:p>
          <a:p>
            <a:r>
              <a:rPr lang="en-GB" dirty="0"/>
              <a:t>How might this impact on what we do in the classroom?</a:t>
            </a:r>
          </a:p>
        </p:txBody>
      </p:sp>
    </p:spTree>
    <p:extLst>
      <p:ext uri="{BB962C8B-B14F-4D97-AF65-F5344CB8AC3E}">
        <p14:creationId xmlns:p14="http://schemas.microsoft.com/office/powerpoint/2010/main" val="160018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AutoShape 2"/>
          <p:cNvSpPr>
            <a:spLocks noChangeArrowheads="1"/>
          </p:cNvSpPr>
          <p:nvPr/>
        </p:nvSpPr>
        <p:spPr bwMode="auto">
          <a:xfrm>
            <a:off x="5638800" y="1447800"/>
            <a:ext cx="2743200" cy="4876800"/>
          </a:xfrm>
          <a:prstGeom prst="upArrow">
            <a:avLst>
              <a:gd name="adj1" fmla="val 50000"/>
              <a:gd name="adj2" fmla="val 44444"/>
            </a:avLst>
          </a:prstGeom>
          <a:gradFill rotWithShape="1">
            <a:gsLst>
              <a:gs pos="0">
                <a:schemeClr val="bg1"/>
              </a:gs>
              <a:gs pos="100000">
                <a:srgbClr val="000099"/>
              </a:gs>
            </a:gsLst>
            <a:lin ang="5400000" scaled="1"/>
          </a:gradFill>
          <a:ln w="9525">
            <a:solidFill>
              <a:schemeClr val="tx1"/>
            </a:solidFill>
            <a:miter lim="800000"/>
            <a:headEnd/>
            <a:tailEnd/>
          </a:ln>
        </p:spPr>
        <p:txBody>
          <a:bodyPr vert="eaVert"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67" name="AutoShape 3"/>
          <p:cNvSpPr>
            <a:spLocks noChangeArrowheads="1"/>
          </p:cNvSpPr>
          <p:nvPr/>
        </p:nvSpPr>
        <p:spPr bwMode="auto">
          <a:xfrm>
            <a:off x="381000" y="1447800"/>
            <a:ext cx="2743200" cy="4876800"/>
          </a:xfrm>
          <a:prstGeom prst="upArrow">
            <a:avLst>
              <a:gd name="adj1" fmla="val 50000"/>
              <a:gd name="adj2" fmla="val 44444"/>
            </a:avLst>
          </a:prstGeom>
          <a:gradFill rotWithShape="1">
            <a:gsLst>
              <a:gs pos="0">
                <a:schemeClr val="bg1"/>
              </a:gs>
              <a:gs pos="100000">
                <a:srgbClr val="33CC33"/>
              </a:gs>
            </a:gsLst>
            <a:lin ang="5400000" scaled="1"/>
          </a:gradFill>
          <a:ln w="9525">
            <a:solidFill>
              <a:schemeClr val="tx1"/>
            </a:solidFill>
            <a:miter lim="800000"/>
            <a:headEnd/>
            <a:tailEnd/>
          </a:ln>
        </p:spPr>
        <p:txBody>
          <a:bodyPr vert="eaVert"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68" name="Rectangle 4"/>
          <p:cNvSpPr>
            <a:spLocks noGrp="1" noChangeArrowheads="1"/>
          </p:cNvSpPr>
          <p:nvPr>
            <p:ph type="title"/>
          </p:nvPr>
        </p:nvSpPr>
        <p:spPr/>
        <p:txBody>
          <a:bodyPr/>
          <a:lstStyle/>
          <a:p>
            <a:r>
              <a:rPr lang="en-US" altLang="en-US" sz="2800">
                <a:latin typeface="Comic Sans MS" panose="030F0702030302020204" pitchFamily="66" charset="0"/>
              </a:rPr>
              <a:t>Original Terms            New Terms</a:t>
            </a:r>
            <a:endParaRPr lang="en-AU" altLang="en-US" sz="2800">
              <a:latin typeface="Comic Sans MS" panose="030F0702030302020204" pitchFamily="66" charset="0"/>
            </a:endParaRPr>
          </a:p>
        </p:txBody>
      </p:sp>
      <p:sp>
        <p:nvSpPr>
          <p:cNvPr id="36869" name="Rectangle 5"/>
          <p:cNvSpPr>
            <a:spLocks noGrp="1" noChangeArrowheads="1"/>
          </p:cNvSpPr>
          <p:nvPr>
            <p:ph type="body" idx="1"/>
          </p:nvPr>
        </p:nvSpPr>
        <p:spPr>
          <a:xfrm>
            <a:off x="304800" y="1676400"/>
            <a:ext cx="3962400" cy="4525963"/>
          </a:xfrm>
        </p:spPr>
        <p:txBody>
          <a:bodyPr>
            <a:normAutofit/>
          </a:bodyPr>
          <a:lstStyle/>
          <a:p>
            <a:pPr>
              <a:lnSpc>
                <a:spcPct val="140000"/>
              </a:lnSpc>
            </a:pPr>
            <a:r>
              <a:rPr lang="en-US" altLang="en-US"/>
              <a:t>Evaluation</a:t>
            </a:r>
          </a:p>
          <a:p>
            <a:pPr>
              <a:lnSpc>
                <a:spcPct val="140000"/>
              </a:lnSpc>
            </a:pPr>
            <a:r>
              <a:rPr lang="en-US" altLang="en-US"/>
              <a:t>Synthesis</a:t>
            </a:r>
          </a:p>
          <a:p>
            <a:pPr>
              <a:lnSpc>
                <a:spcPct val="140000"/>
              </a:lnSpc>
            </a:pPr>
            <a:r>
              <a:rPr lang="en-US" altLang="en-US"/>
              <a:t>Analysis</a:t>
            </a:r>
          </a:p>
          <a:p>
            <a:pPr>
              <a:lnSpc>
                <a:spcPct val="140000"/>
              </a:lnSpc>
            </a:pPr>
            <a:r>
              <a:rPr lang="en-US" altLang="en-US"/>
              <a:t>Application</a:t>
            </a:r>
          </a:p>
          <a:p>
            <a:pPr>
              <a:lnSpc>
                <a:spcPct val="140000"/>
              </a:lnSpc>
            </a:pPr>
            <a:r>
              <a:rPr lang="en-US" altLang="en-US"/>
              <a:t>Comprehension</a:t>
            </a:r>
          </a:p>
          <a:p>
            <a:pPr>
              <a:lnSpc>
                <a:spcPct val="140000"/>
              </a:lnSpc>
            </a:pPr>
            <a:r>
              <a:rPr lang="en-US" altLang="en-US"/>
              <a:t>Knowledge</a:t>
            </a:r>
            <a:endParaRPr lang="en-AU" altLang="en-US"/>
          </a:p>
        </p:txBody>
      </p:sp>
      <p:sp>
        <p:nvSpPr>
          <p:cNvPr id="187398" name="Text Box 6"/>
          <p:cNvSpPr txBox="1">
            <a:spLocks noChangeArrowheads="1"/>
          </p:cNvSpPr>
          <p:nvPr/>
        </p:nvSpPr>
        <p:spPr bwMode="auto">
          <a:xfrm>
            <a:off x="5791200" y="1752600"/>
            <a:ext cx="35814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en-US">
                <a:cs typeface="Arial" panose="020B0604020202020204" pitchFamily="34" charset="0"/>
              </a:rPr>
              <a:t>Creating</a:t>
            </a:r>
          </a:p>
          <a:p>
            <a:pPr eaLnBrk="1" hangingPunct="1">
              <a:lnSpc>
                <a:spcPct val="110000"/>
              </a:lnSpc>
              <a:spcBef>
                <a:spcPct val="50000"/>
              </a:spcBef>
              <a:buFontTx/>
              <a:buChar char="•"/>
            </a:pPr>
            <a:r>
              <a:rPr lang="en-US" altLang="en-US">
                <a:cs typeface="Arial" panose="020B0604020202020204" pitchFamily="34" charset="0"/>
              </a:rPr>
              <a:t>Evaluating</a:t>
            </a:r>
          </a:p>
          <a:p>
            <a:pPr eaLnBrk="1" hangingPunct="1">
              <a:lnSpc>
                <a:spcPct val="110000"/>
              </a:lnSpc>
              <a:spcBef>
                <a:spcPct val="50000"/>
              </a:spcBef>
              <a:buFontTx/>
              <a:buChar char="•"/>
            </a:pPr>
            <a:r>
              <a:rPr lang="en-US" altLang="en-US">
                <a:cs typeface="Arial" panose="020B0604020202020204" pitchFamily="34" charset="0"/>
              </a:rPr>
              <a:t>Analysing</a:t>
            </a:r>
          </a:p>
          <a:p>
            <a:pPr eaLnBrk="1" hangingPunct="1">
              <a:lnSpc>
                <a:spcPct val="110000"/>
              </a:lnSpc>
              <a:spcBef>
                <a:spcPct val="50000"/>
              </a:spcBef>
              <a:buFontTx/>
              <a:buChar char="•"/>
            </a:pPr>
            <a:r>
              <a:rPr lang="en-US" altLang="en-US">
                <a:cs typeface="Arial" panose="020B0604020202020204" pitchFamily="34" charset="0"/>
              </a:rPr>
              <a:t>Applying</a:t>
            </a:r>
          </a:p>
          <a:p>
            <a:pPr eaLnBrk="1" hangingPunct="1">
              <a:lnSpc>
                <a:spcPct val="110000"/>
              </a:lnSpc>
              <a:spcBef>
                <a:spcPct val="50000"/>
              </a:spcBef>
              <a:buFontTx/>
              <a:buChar char="•"/>
            </a:pPr>
            <a:r>
              <a:rPr lang="en-US" altLang="en-US">
                <a:cs typeface="Arial" panose="020B0604020202020204" pitchFamily="34" charset="0"/>
              </a:rPr>
              <a:t>Understanding</a:t>
            </a:r>
          </a:p>
          <a:p>
            <a:pPr eaLnBrk="1" hangingPunct="1">
              <a:lnSpc>
                <a:spcPct val="110000"/>
              </a:lnSpc>
              <a:spcBef>
                <a:spcPct val="50000"/>
              </a:spcBef>
              <a:buFontTx/>
              <a:buChar char="•"/>
            </a:pPr>
            <a:r>
              <a:rPr lang="en-US" altLang="en-US">
                <a:cs typeface="Arial" panose="020B0604020202020204" pitchFamily="34" charset="0"/>
              </a:rPr>
              <a:t>Remembering</a:t>
            </a:r>
            <a:endParaRPr lang="en-AU" altLang="en-US">
              <a:cs typeface="Arial" panose="020B0604020202020204" pitchFamily="34" charset="0"/>
            </a:endParaRPr>
          </a:p>
        </p:txBody>
      </p:sp>
      <p:sp>
        <p:nvSpPr>
          <p:cNvPr id="36871" name="AutoShape 7"/>
          <p:cNvSpPr>
            <a:spLocks noChangeArrowheads="1"/>
          </p:cNvSpPr>
          <p:nvPr/>
        </p:nvSpPr>
        <p:spPr bwMode="auto">
          <a:xfrm rot="1007404">
            <a:off x="3581400" y="2133600"/>
            <a:ext cx="1752600" cy="457200"/>
          </a:xfrm>
          <a:prstGeom prst="rightArrow">
            <a:avLst>
              <a:gd name="adj1" fmla="val 50000"/>
              <a:gd name="adj2" fmla="val 95833"/>
            </a:avLst>
          </a:prstGeom>
          <a:solidFill>
            <a:schemeClr val="fo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2" name="AutoShape 8"/>
          <p:cNvSpPr>
            <a:spLocks noChangeArrowheads="1"/>
          </p:cNvSpPr>
          <p:nvPr/>
        </p:nvSpPr>
        <p:spPr bwMode="auto">
          <a:xfrm rot="-1731763">
            <a:off x="3581400" y="2286000"/>
            <a:ext cx="1752600" cy="457200"/>
          </a:xfrm>
          <a:prstGeom prst="rightArrow">
            <a:avLst>
              <a:gd name="adj1" fmla="val 50000"/>
              <a:gd name="adj2" fmla="val 95833"/>
            </a:avLst>
          </a:prstGeom>
          <a:solidFill>
            <a:srgbClr val="FFFF00"/>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3" name="AutoShape 9"/>
          <p:cNvSpPr>
            <a:spLocks noChangeArrowheads="1"/>
          </p:cNvSpPr>
          <p:nvPr/>
        </p:nvSpPr>
        <p:spPr bwMode="auto">
          <a:xfrm>
            <a:off x="3886200" y="3429000"/>
            <a:ext cx="1143000" cy="457200"/>
          </a:xfrm>
          <a:prstGeom prst="rightArrow">
            <a:avLst>
              <a:gd name="adj1" fmla="val 50000"/>
              <a:gd name="adj2" fmla="val 62500"/>
            </a:avLst>
          </a:prstGeom>
          <a:solidFill>
            <a:srgbClr val="FF3300"/>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4" name="AutoShape 10"/>
          <p:cNvSpPr>
            <a:spLocks noChangeArrowheads="1"/>
          </p:cNvSpPr>
          <p:nvPr/>
        </p:nvSpPr>
        <p:spPr bwMode="auto">
          <a:xfrm>
            <a:off x="3886200" y="4191000"/>
            <a:ext cx="1143000" cy="457200"/>
          </a:xfrm>
          <a:prstGeom prst="rightArrow">
            <a:avLst>
              <a:gd name="adj1" fmla="val 50000"/>
              <a:gd name="adj2" fmla="val 62500"/>
            </a:avLst>
          </a:prstGeom>
          <a:solidFill>
            <a:schemeClr va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5" name="AutoShape 11"/>
          <p:cNvSpPr>
            <a:spLocks noChangeArrowheads="1"/>
          </p:cNvSpPr>
          <p:nvPr/>
        </p:nvSpPr>
        <p:spPr bwMode="auto">
          <a:xfrm>
            <a:off x="3886200" y="5029200"/>
            <a:ext cx="1143000" cy="457200"/>
          </a:xfrm>
          <a:prstGeom prst="rightArrow">
            <a:avLst>
              <a:gd name="adj1" fmla="val 50000"/>
              <a:gd name="adj2" fmla="val 62500"/>
            </a:avLst>
          </a:prstGeom>
          <a:solidFill>
            <a:srgbClr val="ED7C0B"/>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6" name="AutoShape 12"/>
          <p:cNvSpPr>
            <a:spLocks noChangeArrowheads="1"/>
          </p:cNvSpPr>
          <p:nvPr/>
        </p:nvSpPr>
        <p:spPr bwMode="auto">
          <a:xfrm>
            <a:off x="3886200" y="5867400"/>
            <a:ext cx="1143000" cy="457200"/>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7" name="Text Box 13"/>
          <p:cNvSpPr txBox="1">
            <a:spLocks noChangeArrowheads="1"/>
          </p:cNvSpPr>
          <p:nvPr/>
        </p:nvSpPr>
        <p:spPr bwMode="auto">
          <a:xfrm>
            <a:off x="304800" y="6477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r" eaLnBrk="1" hangingPunct="1">
              <a:spcBef>
                <a:spcPct val="50000"/>
              </a:spcBef>
            </a:pPr>
            <a:r>
              <a:rPr lang="en-US" altLang="en-US" sz="1800">
                <a:cs typeface="Arial" panose="020B0604020202020204" pitchFamily="34" charset="0"/>
              </a:rPr>
              <a:t>(Based on Pohl, 2000, </a:t>
            </a:r>
            <a:r>
              <a:rPr lang="en-US" altLang="en-US" sz="1800" b="1" i="1">
                <a:cs typeface="Arial" panose="020B0604020202020204" pitchFamily="34" charset="0"/>
              </a:rPr>
              <a:t>Learning to Think, Thinking to Learn, p. 8</a:t>
            </a:r>
            <a:r>
              <a:rPr lang="en-US" altLang="en-US" sz="1800">
                <a:cs typeface="Arial" panose="020B0604020202020204" pitchFamily="34" charset="0"/>
              </a:rPr>
              <a:t>) </a:t>
            </a:r>
            <a:endParaRPr lang="en-AU" altLang="en-US" sz="1800">
              <a:cs typeface="Arial" panose="020B0604020202020204" pitchFamily="34" charset="0"/>
            </a:endParaRPr>
          </a:p>
        </p:txBody>
      </p:sp>
      <p:sp>
        <p:nvSpPr>
          <p:cNvPr id="187406" name="Rectangle 14"/>
          <p:cNvSpPr>
            <a:spLocks noChangeArrowheads="1"/>
          </p:cNvSpPr>
          <p:nvPr/>
        </p:nvSpPr>
        <p:spPr bwMode="auto">
          <a:xfrm>
            <a:off x="323850" y="1700213"/>
            <a:ext cx="8496300" cy="2520950"/>
          </a:xfrm>
          <a:prstGeom prst="rect">
            <a:avLst/>
          </a:prstGeo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GB" altLang="en-US"/>
          </a:p>
        </p:txBody>
      </p:sp>
      <p:sp>
        <p:nvSpPr>
          <p:cNvPr id="36879" name="Text Box 15"/>
          <p:cNvSpPr txBox="1">
            <a:spLocks noChangeArrowheads="1"/>
          </p:cNvSpPr>
          <p:nvPr/>
        </p:nvSpPr>
        <p:spPr bwMode="auto">
          <a:xfrm>
            <a:off x="323850" y="260350"/>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GB" altLang="en-US" sz="3600" b="1"/>
              <a:t>DEVELOPING THINKING for LEARNING</a:t>
            </a:r>
            <a:endParaRPr lang="en-US" altLang="en-US" sz="3600" b="1"/>
          </a:p>
        </p:txBody>
      </p:sp>
    </p:spTree>
    <p:extLst>
      <p:ext uri="{BB962C8B-B14F-4D97-AF65-F5344CB8AC3E}">
        <p14:creationId xmlns:p14="http://schemas.microsoft.com/office/powerpoint/2010/main" val="4259040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87398">
                                            <p:txEl>
                                              <p:pRg st="5" end="5"/>
                                            </p:txEl>
                                          </p:spTgt>
                                        </p:tgtEl>
                                        <p:attrNameLst>
                                          <p:attrName>style.visibility</p:attrName>
                                        </p:attrNameLst>
                                      </p:cBhvr>
                                      <p:to>
                                        <p:strVal val="visible"/>
                                      </p:to>
                                    </p:set>
                                    <p:anim calcmode="lin" valueType="num">
                                      <p:cBhvr additive="base">
                                        <p:cTn id="7" dur="1000" fill="hold"/>
                                        <p:tgtEl>
                                          <p:spTgt spid="187398">
                                            <p:txEl>
                                              <p:pRg st="5" end="5"/>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87398">
                                            <p:txEl>
                                              <p:pRg st="5" end="5"/>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87398">
                                            <p:txEl>
                                              <p:pRg st="4" end="4"/>
                                            </p:txEl>
                                          </p:spTgt>
                                        </p:tgtEl>
                                        <p:attrNameLst>
                                          <p:attrName>style.visibility</p:attrName>
                                        </p:attrNameLst>
                                      </p:cBhvr>
                                      <p:to>
                                        <p:strVal val="visible"/>
                                      </p:to>
                                    </p:set>
                                    <p:anim calcmode="lin" valueType="num">
                                      <p:cBhvr additive="base">
                                        <p:cTn id="12" dur="1000" fill="hold"/>
                                        <p:tgtEl>
                                          <p:spTgt spid="187398">
                                            <p:txEl>
                                              <p:pRg st="4" end="4"/>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87398">
                                            <p:txEl>
                                              <p:pRg st="4" end="4"/>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187398">
                                            <p:txEl>
                                              <p:pRg st="3" end="3"/>
                                            </p:txEl>
                                          </p:spTgt>
                                        </p:tgtEl>
                                        <p:attrNameLst>
                                          <p:attrName>style.visibility</p:attrName>
                                        </p:attrNameLst>
                                      </p:cBhvr>
                                      <p:to>
                                        <p:strVal val="visible"/>
                                      </p:to>
                                    </p:set>
                                    <p:anim calcmode="lin" valueType="num">
                                      <p:cBhvr additive="base">
                                        <p:cTn id="17" dur="1000" fill="hold"/>
                                        <p:tgtEl>
                                          <p:spTgt spid="187398">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87398">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187398">
                                            <p:txEl>
                                              <p:pRg st="2" end="2"/>
                                            </p:txEl>
                                          </p:spTgt>
                                        </p:tgtEl>
                                        <p:attrNameLst>
                                          <p:attrName>style.visibility</p:attrName>
                                        </p:attrNameLst>
                                      </p:cBhvr>
                                      <p:to>
                                        <p:strVal val="visible"/>
                                      </p:to>
                                    </p:set>
                                    <p:anim calcmode="lin" valueType="num">
                                      <p:cBhvr additive="base">
                                        <p:cTn id="22" dur="1000" fill="hold"/>
                                        <p:tgtEl>
                                          <p:spTgt spid="187398">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87398">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nodeType="afterEffect">
                                  <p:stCondLst>
                                    <p:cond delay="0"/>
                                  </p:stCondLst>
                                  <p:childTnLst>
                                    <p:set>
                                      <p:cBhvr>
                                        <p:cTn id="26" dur="1" fill="hold">
                                          <p:stCondLst>
                                            <p:cond delay="0"/>
                                          </p:stCondLst>
                                        </p:cTn>
                                        <p:tgtEl>
                                          <p:spTgt spid="187398">
                                            <p:txEl>
                                              <p:pRg st="1" end="1"/>
                                            </p:txEl>
                                          </p:spTgt>
                                        </p:tgtEl>
                                        <p:attrNameLst>
                                          <p:attrName>style.visibility</p:attrName>
                                        </p:attrNameLst>
                                      </p:cBhvr>
                                      <p:to>
                                        <p:strVal val="visible"/>
                                      </p:to>
                                    </p:set>
                                    <p:anim calcmode="lin" valueType="num">
                                      <p:cBhvr additive="base">
                                        <p:cTn id="27" dur="1000" fill="hold"/>
                                        <p:tgtEl>
                                          <p:spTgt spid="187398">
                                            <p:txEl>
                                              <p:pRg st="1" end="1"/>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87398">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nodeType="afterEffect">
                                  <p:stCondLst>
                                    <p:cond delay="0"/>
                                  </p:stCondLst>
                                  <p:childTnLst>
                                    <p:set>
                                      <p:cBhvr>
                                        <p:cTn id="31" dur="1" fill="hold">
                                          <p:stCondLst>
                                            <p:cond delay="0"/>
                                          </p:stCondLst>
                                        </p:cTn>
                                        <p:tgtEl>
                                          <p:spTgt spid="187398">
                                            <p:txEl>
                                              <p:pRg st="0" end="0"/>
                                            </p:txEl>
                                          </p:spTgt>
                                        </p:tgtEl>
                                        <p:attrNameLst>
                                          <p:attrName>style.visibility</p:attrName>
                                        </p:attrNameLst>
                                      </p:cBhvr>
                                      <p:to>
                                        <p:strVal val="visible"/>
                                      </p:to>
                                    </p:set>
                                    <p:anim calcmode="lin" valueType="num">
                                      <p:cBhvr additive="base">
                                        <p:cTn id="32" dur="1000" fill="hold"/>
                                        <p:tgtEl>
                                          <p:spTgt spid="187398">
                                            <p:txEl>
                                              <p:pRg st="0" end="0"/>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87398">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87394"/>
                                        </p:tgtEl>
                                        <p:attrNameLst>
                                          <p:attrName>style.visibility</p:attrName>
                                        </p:attrNameLst>
                                      </p:cBhvr>
                                      <p:to>
                                        <p:strVal val="visible"/>
                                      </p:to>
                                    </p:set>
                                    <p:anim calcmode="lin" valueType="num">
                                      <p:cBhvr additive="base">
                                        <p:cTn id="37" dur="2000" fill="hold"/>
                                        <p:tgtEl>
                                          <p:spTgt spid="187394"/>
                                        </p:tgtEl>
                                        <p:attrNameLst>
                                          <p:attrName>ppt_x</p:attrName>
                                        </p:attrNameLst>
                                      </p:cBhvr>
                                      <p:tavLst>
                                        <p:tav tm="0">
                                          <p:val>
                                            <p:strVal val="#ppt_x"/>
                                          </p:val>
                                        </p:tav>
                                        <p:tav tm="100000">
                                          <p:val>
                                            <p:strVal val="#ppt_x"/>
                                          </p:val>
                                        </p:tav>
                                      </p:tavLst>
                                    </p:anim>
                                    <p:anim calcmode="lin" valueType="num">
                                      <p:cBhvr additive="base">
                                        <p:cTn id="38" dur="2000" fill="hold"/>
                                        <p:tgtEl>
                                          <p:spTgt spid="187394"/>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187406"/>
                                        </p:tgtEl>
                                        <p:attrNameLst>
                                          <p:attrName>style.visibility</p:attrName>
                                        </p:attrNameLst>
                                      </p:cBhvr>
                                      <p:to>
                                        <p:strVal val="visible"/>
                                      </p:to>
                                    </p:set>
                                    <p:animEffect transition="in" filter="fade">
                                      <p:cBhvr>
                                        <p:cTn id="42" dur="2000"/>
                                        <p:tgtEl>
                                          <p:spTgt spid="187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4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520" y="365126"/>
            <a:ext cx="8523364" cy="1325563"/>
          </a:xfrm>
        </p:spPr>
        <p:txBody>
          <a:bodyPr/>
          <a:lstStyle/>
          <a:p>
            <a:r>
              <a:rPr lang="en-GB" b="1" dirty="0">
                <a:solidFill>
                  <a:srgbClr val="0000CC"/>
                </a:solidFill>
              </a:rPr>
              <a:t>Focus on Language v Focus on form? </a:t>
            </a:r>
          </a:p>
        </p:txBody>
      </p:sp>
      <p:sp>
        <p:nvSpPr>
          <p:cNvPr id="23555" name="Content Placeholder 2"/>
          <p:cNvSpPr>
            <a:spLocks noGrp="1"/>
          </p:cNvSpPr>
          <p:nvPr>
            <p:ph idx="1"/>
          </p:nvPr>
        </p:nvSpPr>
        <p:spPr>
          <a:xfrm>
            <a:off x="251520" y="2057399"/>
            <a:ext cx="8589640" cy="4525963"/>
          </a:xfrm>
        </p:spPr>
        <p:txBody>
          <a:bodyPr/>
          <a:lstStyle/>
          <a:p>
            <a:pPr>
              <a:buFontTx/>
              <a:buNone/>
            </a:pPr>
            <a:r>
              <a:rPr lang="en-GB" dirty="0"/>
              <a:t>	We should not let ourselves be trapped inside a dichotomy between </a:t>
            </a:r>
            <a:r>
              <a:rPr lang="en-GB" b="1" dirty="0"/>
              <a:t>focus on form </a:t>
            </a:r>
            <a:r>
              <a:rPr lang="en-GB" dirty="0"/>
              <a:t>and </a:t>
            </a:r>
            <a:r>
              <a:rPr lang="en-GB" b="1" dirty="0"/>
              <a:t>focus on meaning,</a:t>
            </a:r>
            <a:r>
              <a:rPr lang="en-GB" dirty="0"/>
              <a:t> but rather focus on language... In practice it becomes impossible to separate form and function neatly in the interactional work that is being carried out </a:t>
            </a:r>
          </a:p>
          <a:p>
            <a:pPr>
              <a:buFontTx/>
              <a:buNone/>
            </a:pPr>
            <a:r>
              <a:rPr lang="en-GB" sz="2400" dirty="0"/>
              <a:t>						(Van Lier 1996:203)</a:t>
            </a:r>
          </a:p>
          <a:p>
            <a:pPr>
              <a:buFontTx/>
              <a:buNone/>
            </a:pPr>
            <a:endParaRPr lang="en-GB" sz="2800" b="1" dirty="0"/>
          </a:p>
          <a:p>
            <a:pPr>
              <a:buFontTx/>
              <a:buNone/>
            </a:pPr>
            <a:r>
              <a:rPr lang="en-GB" sz="2800" b="1" dirty="0"/>
              <a:t>And if we believe that language is </a:t>
            </a:r>
          </a:p>
          <a:p>
            <a:pPr>
              <a:buFontTx/>
              <a:buNone/>
            </a:pPr>
            <a:r>
              <a:rPr lang="en-GB" sz="2800" b="1" dirty="0"/>
              <a:t>					our greatest learning tool ..……</a:t>
            </a:r>
          </a:p>
        </p:txBody>
      </p:sp>
    </p:spTree>
    <p:extLst>
      <p:ext uri="{BB962C8B-B14F-4D97-AF65-F5344CB8AC3E}">
        <p14:creationId xmlns:p14="http://schemas.microsoft.com/office/powerpoint/2010/main" val="330394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2F0BB5"/>
                </a:solidFill>
              </a:rPr>
              <a:t>Grammatical Correction</a:t>
            </a:r>
          </a:p>
        </p:txBody>
      </p:sp>
      <p:sp>
        <p:nvSpPr>
          <p:cNvPr id="3" name="Content Placeholder 2"/>
          <p:cNvSpPr>
            <a:spLocks noGrp="1"/>
          </p:cNvSpPr>
          <p:nvPr>
            <p:ph idx="1"/>
          </p:nvPr>
        </p:nvSpPr>
        <p:spPr/>
        <p:txBody>
          <a:bodyPr/>
          <a:lstStyle/>
          <a:p>
            <a:pPr>
              <a:buNone/>
            </a:pPr>
            <a:r>
              <a:rPr lang="en-GB" dirty="0"/>
              <a:t>	</a:t>
            </a:r>
          </a:p>
          <a:p>
            <a:pPr>
              <a:buNone/>
            </a:pPr>
            <a:r>
              <a:rPr lang="en-GB" dirty="0"/>
              <a:t>	We are not aware of any evidence  or explicit and detailed claims that the correction of errors of </a:t>
            </a:r>
            <a:r>
              <a:rPr lang="en-GB" b="1" dirty="0"/>
              <a:t>grammatical form </a:t>
            </a:r>
            <a:r>
              <a:rPr lang="en-GB" dirty="0"/>
              <a:t>is a sufficient condition for the development of oral and written language as a </a:t>
            </a:r>
            <a:r>
              <a:rPr lang="en-GB" b="1" dirty="0"/>
              <a:t>medium of learning</a:t>
            </a:r>
          </a:p>
          <a:p>
            <a:pPr>
              <a:buNone/>
            </a:pPr>
            <a:endParaRPr lang="en-GB" dirty="0"/>
          </a:p>
          <a:p>
            <a:pPr algn="r">
              <a:buNone/>
            </a:pPr>
            <a:r>
              <a:rPr lang="en-GB" dirty="0"/>
              <a:t>Mohan &amp; Beckett (2003:423)</a:t>
            </a:r>
          </a:p>
        </p:txBody>
      </p:sp>
    </p:spTree>
    <p:extLst>
      <p:ext uri="{BB962C8B-B14F-4D97-AF65-F5344CB8AC3E}">
        <p14:creationId xmlns:p14="http://schemas.microsoft.com/office/powerpoint/2010/main" val="405784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ammar foreign langu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2397828" cy="16668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gram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56" y="2791635"/>
            <a:ext cx="6602181" cy="32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4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927"/>
            <a:ext cx="8229600" cy="1115144"/>
          </a:xfrm>
        </p:spPr>
        <p:txBody>
          <a:bodyPr>
            <a:normAutofit fontScale="90000"/>
          </a:bodyPr>
          <a:lstStyle/>
          <a:p>
            <a:pPr algn="l"/>
            <a:br>
              <a:rPr lang="en-GB" sz="4000" b="1" dirty="0">
                <a:solidFill>
                  <a:srgbClr val="000099"/>
                </a:solidFill>
              </a:rPr>
            </a:br>
            <a:r>
              <a:rPr lang="en-GB" sz="4000" b="1" dirty="0">
                <a:solidFill>
                  <a:srgbClr val="000099"/>
                </a:solidFill>
              </a:rPr>
              <a:t>            </a:t>
            </a:r>
            <a:r>
              <a:rPr lang="en-GB" sz="4900" b="1" dirty="0">
                <a:solidFill>
                  <a:srgbClr val="000099"/>
                </a:solidFill>
                <a:latin typeface="Arial Rounded MT Bold" panose="020F0704030504030204" pitchFamily="34" charset="0"/>
                <a:cs typeface="Adobe Devanagari" pitchFamily="18" charset="0"/>
              </a:rPr>
              <a:t>Growth principles</a:t>
            </a:r>
            <a:endParaRPr lang="en-GB" sz="4900" dirty="0">
              <a:latin typeface="Arial Rounded MT Bold" panose="020F0704030504030204" pitchFamily="34" charset="0"/>
            </a:endParaRPr>
          </a:p>
        </p:txBody>
      </p:sp>
      <p:sp>
        <p:nvSpPr>
          <p:cNvPr id="6" name="Content Placeholder 5"/>
          <p:cNvSpPr>
            <a:spLocks noGrp="1"/>
          </p:cNvSpPr>
          <p:nvPr>
            <p:ph idx="1"/>
          </p:nvPr>
        </p:nvSpPr>
        <p:spPr>
          <a:xfrm>
            <a:off x="395536" y="1676400"/>
            <a:ext cx="8229600" cy="4838403"/>
          </a:xfrm>
        </p:spPr>
        <p:txBody>
          <a:bodyPr>
            <a:normAutofit/>
          </a:bodyPr>
          <a:lstStyle/>
          <a:p>
            <a:r>
              <a:rPr lang="en-GB" sz="3600" dirty="0"/>
              <a:t>Language is a resource - we must use it.... (trans)</a:t>
            </a:r>
            <a:r>
              <a:rPr lang="en-GB" sz="3600" dirty="0" err="1"/>
              <a:t>languaging</a:t>
            </a:r>
            <a:r>
              <a:rPr lang="en-GB" sz="3600" dirty="0"/>
              <a:t>, using more than one language </a:t>
            </a:r>
          </a:p>
          <a:p>
            <a:r>
              <a:rPr lang="en-GB" sz="3600" dirty="0"/>
              <a:t>Grammatical chronology as the </a:t>
            </a:r>
            <a:r>
              <a:rPr lang="en-GB" sz="3600" u="sng" dirty="0"/>
              <a:t>only</a:t>
            </a:r>
            <a:r>
              <a:rPr lang="en-GB" sz="3600" dirty="0"/>
              <a:t> determinant of </a:t>
            </a:r>
            <a:r>
              <a:rPr lang="en-GB" sz="3600" b="1" dirty="0"/>
              <a:t>language use </a:t>
            </a:r>
            <a:r>
              <a:rPr lang="en-GB" sz="3600" dirty="0"/>
              <a:t>is </a:t>
            </a:r>
            <a:r>
              <a:rPr lang="en-GB" sz="3600" b="1" dirty="0"/>
              <a:t>not</a:t>
            </a:r>
            <a:r>
              <a:rPr lang="en-GB" sz="3600" dirty="0"/>
              <a:t> appropriate</a:t>
            </a:r>
          </a:p>
          <a:p>
            <a:r>
              <a:rPr lang="en-GB" sz="3600" dirty="0"/>
              <a:t>If we get it right, integrated approaches are about </a:t>
            </a:r>
            <a:r>
              <a:rPr lang="en-GB" sz="3600" u="sng" dirty="0"/>
              <a:t>effective learning </a:t>
            </a:r>
            <a:r>
              <a:rPr lang="en-GB" sz="3600" dirty="0"/>
              <a:t>and can serve as a model for </a:t>
            </a:r>
            <a:r>
              <a:rPr lang="en-GB" sz="3600" b="1" dirty="0"/>
              <a:t>monolingual L1 learning</a:t>
            </a:r>
          </a:p>
          <a:p>
            <a:endParaRPr lang="en-GB" sz="4000" dirty="0"/>
          </a:p>
        </p:txBody>
      </p:sp>
      <p:pic>
        <p:nvPicPr>
          <p:cNvPr id="4" name="Picture 6" descr="RÃ©sultat de recherche d'images pour &quot;gold star&quot;">
            <a:extLst>
              <a:ext uri="{FF2B5EF4-FFF2-40B4-BE49-F238E27FC236}">
                <a16:creationId xmlns:a16="http://schemas.microsoft.com/office/drawing/2014/main" id="{A07B8BD9-9796-44E3-A470-E668952708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9323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6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6000" b="1" dirty="0">
                <a:solidFill>
                  <a:srgbClr val="2F0BB5"/>
                </a:solidFill>
              </a:rPr>
              <a:t>Culture is</a:t>
            </a:r>
            <a:r>
              <a:rPr lang="en-GB" sz="6000" dirty="0">
                <a:solidFill>
                  <a:srgbClr val="2F0BB5"/>
                </a:solidFill>
              </a:rPr>
              <a:t>…..</a:t>
            </a:r>
          </a:p>
        </p:txBody>
      </p:sp>
      <p:sp>
        <p:nvSpPr>
          <p:cNvPr id="3" name="Content Placeholder 2"/>
          <p:cNvSpPr>
            <a:spLocks noGrp="1"/>
          </p:cNvSpPr>
          <p:nvPr>
            <p:ph idx="1"/>
          </p:nvPr>
        </p:nvSpPr>
        <p:spPr>
          <a:xfrm>
            <a:off x="573881" y="2204864"/>
            <a:ext cx="7886700" cy="4351338"/>
          </a:xfrm>
        </p:spPr>
        <p:txBody>
          <a:bodyPr>
            <a:normAutofit/>
          </a:bodyPr>
          <a:lstStyle/>
          <a:p>
            <a:pPr marL="0" indent="0">
              <a:buNone/>
            </a:pPr>
            <a:r>
              <a:rPr lang="en-GB" dirty="0"/>
              <a:t>………	the </a:t>
            </a:r>
            <a:r>
              <a:rPr lang="en-GB" b="1" dirty="0"/>
              <a:t>filter</a:t>
            </a:r>
            <a:r>
              <a:rPr lang="en-GB" dirty="0"/>
              <a:t> through which we interpret our 	world. </a:t>
            </a:r>
          </a:p>
          <a:p>
            <a:r>
              <a:rPr lang="en-GB" dirty="0"/>
              <a:t>The </a:t>
            </a:r>
            <a:r>
              <a:rPr lang="en-GB" b="1" dirty="0"/>
              <a:t>macro level </a:t>
            </a:r>
            <a:r>
              <a:rPr lang="en-GB" dirty="0"/>
              <a:t>involves societal values in our home and other contexts </a:t>
            </a:r>
          </a:p>
          <a:p>
            <a:r>
              <a:rPr lang="en-GB" dirty="0"/>
              <a:t>The </a:t>
            </a:r>
            <a:r>
              <a:rPr lang="en-GB" b="1" dirty="0"/>
              <a:t>micro level </a:t>
            </a:r>
            <a:r>
              <a:rPr lang="en-GB" dirty="0"/>
              <a:t>focuses on academic and subject-specific cultures that impact on the ways we learn and think in different areas of the curriculum. </a:t>
            </a:r>
          </a:p>
          <a:p>
            <a:pPr marL="0" indent="0">
              <a:buNone/>
            </a:pPr>
            <a:endParaRPr lang="en-GB" dirty="0"/>
          </a:p>
        </p:txBody>
      </p:sp>
      <p:sp>
        <p:nvSpPr>
          <p:cNvPr id="5" name="AutoShape 2"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UUEhQVFhUXGBobFRgYExkeHRYcGBUaHRkWGhkYHCggHBolHhgYITIhJikrLi4uFyAzODMtNygtLisBCgoKDg0OGxAQGzAmICYsLC0sNCwsLDQuLDQsLCw0LCwsMC4sLCw0LC0sLCwsLCwvLCwsLCwsLCwsLCwsLCwsLP/AABEIAMcA/QMBEQACEQEDEQH/xAAcAAEAAgMBAQEAAAAAAAAAAAAABQYDBAcCAQj/xABEEAACAQIEAgcDCQcEAgEFAAABAgMAEQQFEiExQQYTIlFhcYEykaEHFSMzQlKxwdEUQ1NicoKSFrLC8GOi8SQ0RHOz/8QAGwEBAAMBAQEBAAAAAAAAAAAAAAIDBAEFBgf/xAA8EQACAQIDBAgFBAECBgMAAAAAAQIDEQQhMRJBUWEFEyJxgZGx8BQyocHRFUJS4fEjYgYkgpKywjNTcv/aAAwDAQACEQMRAD8A7jQCgFAKAUAoBQCgFAKAUAoBQCgFAKAUAoBQCgFAKAUAoBQCgFAKAUAoBQCgFAKAUAoBQCgFAKAUAoBQCgFAKAUAoBQCgPmocKHLn2h0UAoDHiJ1RSzsFUcSxAA9TXG0tTqTehWMX8oGEQkL1kluaILHyLEbeNUuvBFyw82RU3yhu+0OHA8Xe/vCgfjVcsVwRYsNxZu9Fs7xWJm3KmJb9ZpSygkbAE3Yt62t6V2lUqTlyOVacIR5lzrUZRQCgFAKAUAoBQCgFAKAUAoBQCgFAKAUAoBQGjmmbw4dWaVwtlZ9I3YqvtFUW7NbbgOddSb0Iyko6kcc9MqhoANLAFXbe4IuCBWqFCNryfkYqmJm3aKt3kEcbiSxUyPe+9jb3W4CtSpUkr2MDr1m7XZ8eS31kjue7WT8TUlFbkRcn+6TfiWPIcuZO2w0EjZByB5se/w5fhir1VLso9LCYdx7UsuX5JqspuBoCj9JPlIggkWHDqcRI3Fl+qj5XZ/tHwW/iRtUHLJ7JNRzVysNip8SdWMfU6n2V2QdxVb7XHM3PjWGtJuz3M2UkkrbzRxWFjDaibL3ePhVVy4zZHlsmNl6qPsoN3YDZB+bHkPyvVlOm5uxCpUUFc67lmXpBGscQsq+8nmSeZNehGKirI8+UnJ3ZtVIiKAUAoBQCgFAKAUAoBQCgKX0n6RTCZY8MbBD2iRcOean+Ufj5VqpUU43kcJTKOlCSHRNaN+Vz2W8ieB8D8arqUXHNaHSwVSBQCgK3mnTjCYedsPKziRbXtGzDtKGAuvOxBqqdaEdTdR6Or1oKcFk+Zs4HpVhplLRsxt/4pBfwGpQD76uop1leGhkxlN4R7NW1+Cab8k8vE18wzCaVWWI9VcHS9gWB5Gx29PjWtUIpZ5s8x4mcnkrL6nN8Xgkw2JXGNdpCbSFmLG4BUqSeNwpHiUY1nk9mW0jXBbcHB+/f9FpybMUVmgUjSFEsBHOJ+7+ltvUVop67PkZKzyUvB96MmYYw8F31bbDc+FaYpLNmGpJvJE50cyLQBLLvId1Uj2PMH7X4Vkr19rsrQ9DC4VQW1LX0/ssVZTcQ2d9JIcNsx1Sco13b15KPP0vVc6sYalkKUpaFMxuZYrHHTuqH91HfcfzHi3wHhWOdWdR2RrjThTzZorkqxqoSPVI2opGQFXsMAyMSwYMSbBRvuvpbSbyb9+/epVUtp79+9xX8y6SxPDFNCbGHUk0JcM4TWWLjYEr2xY220EG/EyqR3bn6/2cpytnw9P6J7Jejc+NswGiE2PWN9od6Di3nsPGqIUZSLp1oxOl5Fk0eEi6uK9r3JJ3YnmfdW2EFFWRinNzd2SNTIigFAKAUAoBQCgFAKAUAoCJ6UYmWPDO0KMz8OzxUHi9uJsO6rKSTkrg51gMWbC5re0cMGa4iOUFWtpB/wAmB/Ig+qk/ZF81SdiSRsdFek2LwfZxBbEQuwEKgDrEF+0QxIHVqOTd2x5GlQclfe9A0dSwWNSZQ8bBl8OXgRxB8DUJRcXZnDFi80jj2vqb7q7n15D1qyFGUs9xnqYmEMtXyKV/ppJcTJiHUs8jEgHcKLAAAc7ADc1NYSjFuUs3z0LZ9L4upSjRp9iKVstX46+ViejwARb28hY8uPLarusu7I87qbLaepgkxIFTUSDnYonTlS2pV/eqSp5CRLW/y7G/JUkPOqq0Ek28l79+Zow1RyklFXfBe/eRAdHP2hYsO0o0SwtIFBN9UUq/VtY7ENYju0ivNfSEYJbKu15Hv0+galaTdV7MXbJa3X096FnwHSbFQG6rCb82jN/IMGG1ZpdIVZfMerT6BwUF2U78b5+n4JeD5Rph7eGRu8rKR8Cp/GixvFEZdB038tR+K/tGrnHT6WXsxo0KcyCC58jtpHlv40nim8lkVroWUc9pPzI3LcThvty6WJ+1G+5PEswGw8dzvwqlWerE8BiI6Rv3NG+MfCGlVZFMTINw6alBYMvZLDUwIsVHHfwqaSTa3GaWHrpJuDv3M8NJisWxXA3OkLaWRF0rIqBetJYNoYja6nVbxq2Dk5dnT3mZpxjFdvJk10T+S/C4SQzy/TztxLewt+OlOZJ3Ja++4ArWo5WZkcru6L7UiJVel3TAYKWKPSGLdqS5toTUAD5ntf41sw2EdaLlw05mLFYxUZRjbXUtQrGbRQCgFAKAUAoBQCgFAKAUAoCr9J+iQnVmw7CGYg727JJ5kcm8e/iDV0K0oqwOK4iDERYwwYmN4Y4V1MTezILXZG4NqNlBG+2+4Nctty5I7cvuRQvIvWOhUsOypFtCfZW3I23NaqcH8zyMtTFwjlHN+95YMBlpS5BK3FmsSLjuNqm3EySnUqauy5ElHAkdtQ28Krc3L5TsacYPtHp8Sq6rgDSSCBzVttr8SNj61HZbtbf9iTmo3vu9GaSYw6rQqZG43sdjvvYG1uHHuqxwyvN2KVUztTV3795lQzvNsUjKqYLEWLEF2hfSAFvqGkHYnbe1Zq2McU1TXiz08D0TGtKLrTSTdmk1fJX10V/EruJzRi30hIPc21vSvErVKlV3m7n3OEwNDDxtQikuK3971fmeRjKo2TTslzTMo2lDLNrF5Xjj6xQqqIWESDWv0b3ZVtcg6b24Vqy2r342Xhl3e2eN1U1TacbZRTdne+0tpuzzWTd+djxh11tcxF26yNJBJpPVxlSxdjEFAvv2yNgvGoqN3mt6We5eFvMnKexGylZWbVr5vRLO7/6d9zWOCjMf0ah7prDlyD2pzGoC8CBYBhxu/KodWrZe8y5V5qfbds7Wtwjd56926yPeY5NGHCpsWkYLeVHBjQsGmOkDQBoNwb8D3GuzpJOy48b5cSNHFzcdqfBPRrN2tHN53vk19zWj6Oh5JUDewyKDoY6usvoayglQQL+F6iqTbavpb6lrx2zCMmtU3qsra665mqckdHIRrMEDkrJaylwoOq45svvrmzNO3iW/EwnC70vbNb0r+hmXF42EXGInADFe05Yal9pe3cXH51Lrasd7IdThartsR0vkrZPflY2oOl+PT96j/wBcS/8ADTUli6iKZdF4SX7Wu5v73K30gmmxEjzSAF30iwuAALCwBvYAb16uF6ZnCKhsLf73niY//hnDzvUjUknda2azaXIt+U/KmEQRz4Se8cY1OjIwcqouQGKkXPKq51V81tX6mang5OUqakuym2+NlnxLHhflCwTgFmkjuBs0TbX79AYVX8TTva5pXROJcVKKTvnqvvYnssznD4i/UTRyWtqCOCVvwuAbj1q1SUtGYqlGpT+eLXejeqRUKAUAoBQCgFAKAUB8ZgBckAd5olc42krsi8TnSjaMaz38F9/P0rRHDt5yyMk8XFZQV/Qjpo3nIMm9j2QBsD4eNXrYp6GZ9ZV+Z/gzw4dVXVtwvvwtexOwubG3vFQlNt2LI04qNzxLjUUC42YWbv2529VaihJvu09/QOrFJc9ff1IvFZpcaQBay323JCgar8uHuNXKmo5sp251OzBGimMAkBnV2Tnpbfw8xbkCK627dg0Qwd86juXrLWiKAw6dB4afz8fPevOntX7WptjCMVaKNqokiq5/0shS8carO/C2xRfNufkPhWepXjHJZmilSlroUbE5f1jl5kRWP2VjCAegA95ufGsU5NvM9GniKsVaM353Mr5LhDHqVHJQqZfpCDpO10FyAL7XPevfapJRa9S1dI4lOza5ZIjM2yWKI/RTatRsigh2KncFiqqATt2eO/hulBLQuh0tUfzwXp+SZyroXj2jBEvVKGDJG7OO0DcMUFwpuBxF6tjQm1rY5LpbDt3lTzta6tpwvkzIvRrNYQdHVv7W6upI1lS9jIqntaRcefeadTVWhN47AVH2rrTVPde2jel/djRzCLMdJD4WQElCzRoSW6uMot+qJHA8qhKFRrNe7ci6lLB3WzUW+13pd3epqY3P5BHJFIkiKyRIivqCoIgtzZgN2Kg+pqEnLZcXy+hdSwsOsjODTacm2rXd78OFzBmuedfJqDEqFVV1W2so1HbmW1NfneoVHtO5bh8P1ULWzu2/PLyVkay4uq9kusfJseFt3k2HuJ/KrKSzuZcZ8iit79E36owQ5urBzsQv5mwrbPLYXP0R4NJ36+a4Nf8AczfaRbcBXmvNn08Y2SSK9g5ZIWDxO0bjgyMQfLbiPA7VpU2nkTqYWM1aSTXM6B0e+U+VLLjE6wfxIwA3myeyfS3lV8MT/I8XE9BXzou3J6ef+e86RlGcwYpdcEiuOYHFb8mU7qfMVqjOMtDwa+Gq0JbNSNve436kUCgFAKAUBr47Gxwo0kzrHGu7M7AAeZNDlyPxGdX2iW/8x2Hu4n4Vqjh/5MxTxl8qa8zReJ5N5CWtvbkPQVcnGGSKHGdTOTubC4YKSvcAQR4m1/IVW6l7MtVNJtGticbYEMbMpBS3pwtt3GpRhfNaPUrnVaVm81p7+p4innmYmJTYm+o8F2sQCeXgL8BRxpwXaORnWqN7CPuP6MyMhKy3l47jY+F+IPj8KisUk7JZGiGDV7zd2VCQvE5SVSrjiD+IPMeIq66kro1pJKyJfLY1dS0hABuqXIF2C34ngBt6kCq5trJHT71M2EbXEwF/aF7qTa+lgbbgEcOF+NLxqKzOmhnGcYjFMUdtEf8ADS41f1Hi3lw8K8vF0qsM1nHl9/djVQ2PEwov7MyMALjS68weY+IsfEGsGcWn4mjKSaNzOsdEUYsV4AQMsmtzxY9Ype4F9rkAjUONqunstehXBSTy8SPyTo/icVut4oyLGRrjUDxCrxcfDxrlOlKXI7OrGJf8i6MwYXdF1Sc5G3b05KPL41shSjDQyTqynqTVWFYoBQHxlB40BH4rIsNL9Zh4W8TEt/fa9RcIvVF8MVXh8s2vFnOvlAyXDQTYdIkWPWshYBiL2KBbC+1rnh31pw2Dw9SMttcLZ2IV+mcfSnFQldZ3uk/tcqOaZSmxDsLbjcHfbw8PjV0eiqL+Vv6Eav8AxHirLbjHLk19/tvMnQv5N5cTBIyYlVAmUEPGdwgVrXDbce6s2MwnV1Ek93qd6M6SjKi1KH7o3z3RztoWDGfJ5jwGCmB9trSMP9yCvM+FkmfTrpnDNb0+5fk1su+S/HSbyvFCO4sXbzsvZt/dU1h3vKp9NQXy3f09+RYcF8kyD63FSN/+tFT/AHa6msMt7KJdPVf2xXjd+li3dHOjEGC19SGu9tRZySdN7eA9o8BVsKUYaHm4vH1sVbrHppbmTVWGMUAoDFiMQsY1OwUd5NdjFydkRnOMFeTsQOb53KY2/Zlsw3uwvcAgsFW/ErcAnmRtWjqNlXk/IyfFOUrRWXFnOxhT+2O2MmeVcQhQh3JVVk2si+yqhxtYcN6qTtK25l7W1BPes/It+T44GPSfbiJjk814H1Fj61qp3azMdW0XdaPNG0uYhDc8OB8j+fP0qbp3RSq2y7n3DwTziwFl37TbXBIPmdxf371GUqcHzJQhWqqy04slsFkEabv9I3jw/wAf1vVE8RKWmRrp4OEc5Zv3uJYC1ZzWfaAgemGIwccBbGsqqL6T9u//AIwLsT4AHx2qUajg7pi1zmmVZsGtLGraNR0CVQDsdtSgkX4G160wrxqNw0fvQ64NK5a8DmKyEEamcJspGwIBMjA3Op27RG3FvAV2UWu73Y4eswwCuTpXSVtwv2tVjGFBu2sg7jlauwm1r74ghM6WbQsbqLoSQSpDWbiD3jnwvx76y4jCRqK9PUupVdl9ojBlakdp7+XCsscOoPtak5VnLQy4boxhyrO7sqgquy3N2DEbXGwCmrik2Iuh0DADWdZUPbTtpZwON76rEG1qC5sDoHDexkv2iBpsSV0OwbjsToIse40OXMMnQyAGOzntuqcBddQHGzEX34eVDtzGOimG0qdb3L6PZFrjTc+1w7VBcynoRFYMHJFpNW3s9X1lid+DdWd+RocuYMb0ShjXi5IIVjoIW5W5Ae+5Hdt30O3K7PhhHi0RFUr1eosVubsxFgf7RV9OU1HKKfermepGMp5yafJ2NPpJPYG8Ib+0/iKmpvfSXkyEoJ5Ko14o0+jWWQzJHIwKEvsutjazW5+R2qmtNSldK3jctoU3CNm787JehZsHkEGk2P2m/wBxqsuKnmxxmGxrNg55VCaerAYkC8Yv2TdebbWpc5YuGQfKpmUVlxWGTELtdlvG/iTYFD5BVpc5Y6N0e6f4XFFUtLDIxsEljIue4Ot08twfCuixa6HBQCgKP0mz2GWePDJ2iGYGQHsq1vq/E7b9xAHfbZhk43bLMZ0RVnhHX0tnbe1vf37szcWbSoFxcCxq5q7PDUrKxzXp2jAOqAlk7cYF+0h4qO8jTa3Lq15yCstWk7e/fvmbaFdXTe/19+r4E/0LybHYgxYmRDBrj0YlZbhnMf1U6Ja+ogkENp2POwv2NZRs9+/8nJ4eUrx0V7rx1R0XA5LFHvbU33m39w4CoTrzlyJ08LThnq+ZJVSaRQCgKh0p6XGGQ4eFfpdrsy9lbi4sPtH4efCs9Wts5LU0UqO1m9CmYjBiWQS4mQljs7tvpUnc2+6O4WsL1npzcpWbL5x2Y5IkcC8UJkiGtCX6rtMiN1gR2VRKBZUkVJAeYKAXIa9a3mrrX3kZVk7PQgTmSBmVSpkQ/SiJmZUJsQq3UE2uO0CQb7E2ubqWLcXsTzW5kpU01taE/lWdcA7EAq2ltO4ZyLuQbEmwK34j0rc4pq8TOZjiNVgTcDZbjlcn8zXbWBpYvLwRddvKuSjGatI6nYhGzHEYYkBA6sRsY9Yutyp08iN/eeNY6lJw7iV7mNOkuJChdDbW7XUnVYPrCXt7Ore3pw2qs6Y4ekGIXURG/bYs30TcSrqeXdI3woD7gekGIiFliYjUGGqEnSw4Mtxsf0FAY1zqcBQEk7Llx9G3tELuTbcdkbVwGc9JMSDcK+6Oh+ibdZGZmBFu9iR3WFdGRjxOf4iRArRt9kkiEhmKqVUsbbkAkevOgPOXDXJrYMG0gWOoczbb1r1sNTi6Cb4vezyMRVl8S0tyW5GPOsMpB4/D8wa0QoRb9/e5mrYiSXv7WKycTLHLEipIygjtaCeMhPFRavGxtSEa8ouS3atcD1sE70Iu3u5L5fmEuk3jkvrc+w3DUbHhWdTi3ZNGoj8UcwxE5iw+HmYtYIdBANlBPaYADgeJqdjly3ZD8lGYyWbF4lIBtdVvI/iDYhB5gtSxy50bo/0AwuFKveWaRSCHlkJsRzCrZPhXRctdDgoCG6X4bESYSVcI2mUjbvI+0qt9liNgfw4idNxUltGjCzpwqp1FdHIujx6sb3133vsVI+zY8CK11Xdn1WJk6qs9PUnfnU9rRY7d+1/Pz2rrxKtpmfBz6KVOpJymlBPJ+/Lv0WtpLoP0jgOr9shWGeMkJKy3EiMQboTcoeyAy35KbnlmnKpUIurg8O+zJZ8Xd/Qtc3S/BIpZsQgA4nfb4VB05LVEoY3DzezGauamI+UHLUNnxkQO/HVyYqeXepHpUWmtS+FSM1eLv/i/ozMOm+AJQftUd5BdBv2ha9xt3V3ZZW8VSSk9r5cnyNj/AFThP46fH9K71c+BV+oYb+aH+qcJ/HT4/pTq58B+oYb+aKt0zxOEn0TRyq0ibEDiwvccuRv7zWfEYacs0jRQ6VwscnNWKrNjbj8qzLCVv4sv/VsF/wDYvqapyFcwCJjsYIsPEfo1UjrGGkL2uzp1WAUO2o2RRbc32U6VX9yMtTpDB/tmjpmS47LcImiCSNdgGbcu+kWBdyNTHzNWKjJaIrfSOHebmj1m+ZZfiVtJMlx7LC4ZfI2+HCrIKpB5I5+oYb+aKTi2SJ7JKkq8mX8weBrXGV1mrHP1DDfzRlhzNObCusfqGG/mjI+MiO4cAjgQSCD3giuD9Qw380TuTdNFWyYhgy8pBxH9Q5+Y386oqUU84j9Qw380T/8AqnCfx0+P6VR1c+B39Qw380P9U4T+Onx/SnVz4D9Qw380P9U4T+Onx/SnVz4D9Qw380P9U4T+Onx/SnVz4D9Qw380eJ+l+CRSzYhAoFyd9vhR05LcShjcPOSjGauzlWf9J8M2MmlMyhXI0agwuEUIdiLjtKR6V6dGtCNKMW88/UwbLq1pzhmsvRfYi8xxyNoCsCZBeP8AmAF7j0rTCvTW8x181Jr9uvI6DkecQxYaFNahwihr8jbce+vzPpXovG1sdVqU6TacnZ5abmsz6DCdJYSFCEZVFkkW7Lsxw4UWniJa37xbknlYm/pXvdHdGxwdPZ1k/mfH+luJSxlKpmpK27Mlq3kxQCgFAKAUBz75SuiLyo2JwgIlAvKijeZQN9Nv3lu7dhtcGxq2NR22Wb8PjZRh1Un2fquXc/8AFr3XJ+j+PecMbEIuwHjcbedvdsNhYV2ldyueN03KU8I5/tul78i1ZRl+tSfG3wrTtWPkYUOtVzNmOS3jI7yo97ioVJ3jY2YPCbNZSvpf0ZW846NhnBt9k/GR2/5VlqO798WfRYCnsU2uf/rFfYl16PjrsP8AyRm3hdbVftdqPceS6D+Hr5/NL73Jb5nq7rDyvgnxHzPTrB8E+I+Z6dYPguY+Z6dYPguY+Z6dYPgnxHzPTrDnwPM+HKKdYd+B5n35np1g+C5j5np1g+B5j5np1g+C5nz5np1g+B5n35np1g+B5j5np1g+C5j5np1g+B5j5np1g+B5mrmmSaoZB3ow+FQqTvFo04LCbGIhK+jRAZ30bDMpt9/4yE/nWaq7vz9T3+jqexFr/wDP0ikbyZAL4M/cBA8OyB+VWKXyGGVDLEq/zNP6k38z1o6w8X4J8SDxsWiRgOIOx+NL3KnF05WW4s+S9Pp4rLMBMvednHrwPqL+NVSop6HqYfperDKp2l9S+5L0lw+K+rezfcbZvdz9L1RKDjqe3h8bRr/K8+D1JioGsUAoBQCgOc9NehiCb9rhOkvdZIxspZjqMoA4MdO/fx43vfRnnmYOmZTq4RU+ElbhpK5H5XCYlKtxJv8AAD8quk03keFhoypxalxMmPxHZH9aD/3Wq5rI34eV5+D9GV/Mcb2h/SPjvWaR7OG+V97JcYj6eMf+Krv3LuPNcv8Al5v/AHFhiCnDO9hqEigHwtwqT+axTG3UOW+6I/rqnYz7ZOZZg0eLtfWS6uq/sH5m9VSbubqNOMqeesr28DTyIK86qwuO1cHwU1KeSyKcLadVRa4mYYQLiI19qNyCh5Mp/wC/9vS94k+rUa0VrF6c0fMLChkmZ/q4ixIHPtEKvwo9FY5TjFzm5aR/ORgxGYQuhHVhHBGgqdj3hr+HOuqLTISrU5RfZs91vufcdpWCBgN2Emo9+lhauLVipZU4Nb7+p9xIUYeFwBdi9z32bai+Zo7OyowlxubmXYNWh7X1kuoxf2D8zf0rknmXUacZU89ZXt4EXgE62RUG2o2Ph3n3A1N5K5lpLbmocTekx+HDFOq7AuNYPb2+17+X/wAVDZla9y91qCk47OXHf3jJ7GOZurEjLo0ixPEkHYb/APxSWqGHs4Sls3asYsdiDoN8MI+Ha0MPS52rqS4kKs3s507c7M3ca0cGgdQHQqD1hJ7V+NiNgfCoq8t5fUcKVlsXXEgM6nQLL1ZJTS2m/H2ak09l3KKco9fFQ0uivZti7FfNvxFUzPTwjyfgbS4rbDeJ/Sp/xM7edYmevq6x5m2VrNYC0rkA725eAq2KyPJxDfWOyMXzTJ92l1xOdVV/ifRlUn3T76ZDqqv8Sy5N0hxsFg465Byc9r0fj771VKlBnp4fH4ullJbS56+f+TpUMmpQ1rXANu64rIfTRe0kz3QkKAUBVvlGcrhQRt9Iv+1quofMeT0zf4fLivuc9wuPNtzzrW43PmoV3FWZhzTH9gf1x/8A9VqupHLxXqbcHiNqpb/bL/xZVc6zCzjf7C/mPyrHUVn4H0uBltQb/wBz+xPjMP8A6mHxhrTs9tdx4jrf8pVfCZecojknwUoiXU3XLtcDYKL8SBXZ2jNXOYbrK2FlsK72l6I0p8rxKadcZXW6opLKe0xsBsSakpQejKJ0MTC21G12lqtX4kvmGY4VJkHXyKYLIAsdxdDvvzudjVcYza01N1bE4aFRLba2Mslw95mXCqFzFCm6SoZUPgyNf4394rj/APj7iVPLHLZ0ktpeK/Jo9D82SRkglO4YNC3c3NPI7+vpU6sLLaRm6NxkZyjRqd8e/h4+9x8y/Fq82Lw7MFMrMEJ4akkYqpPjf4UlGyjIUKynVq0G7OTdu9N2M7mSHCTftMaJYKkWy6mYnc3BN9rG/nUbKU1sstcqlLDT66KVrKOl2zBofE4SAwDW0RkWRQRqGpgVNjysPj513KM3cr7eIw0HSV3G6a35vIZqrLHhMMbdcWa63B09Y403t5/A0jZuUtxzEOUIUqD+dt+F3lc2swzLCpOn00imCyBRHcdg77878DXIwm1pqX1sThoVV22tjKyXD3ma2MxiYbHJJf6J7SKR92QEE+hJPlXYx2oW3lNWvHD4uM/2vNdz93JDLMFLFObrG2GJLmU6SNGkkWN9uXxNRk048zVQp1adV3SdPN3y0tlvNLIJpJYcX+z316o9Gk2Ni7HjcW2vUppJq5mwlSpVpVeq1urbt7+xpZpHjUjLTiTqwRfVICL3sNgx5mpR2G8iiv8AFwg5VU7d6/JIwQ4uMr+ynr4XAIPZ0G/FWVj2d/8At9qg9h/NkzVGOKg11Hag+63jnkV/p5iY42xCx2AEZuBwDaO0B611J9U2+ZXOpCOPjCH8o+e8o+f5jYrvzf8A3CqaqtY9Xo6e0pf9Pob0eYbYL1/AVNR+QxSq2liuRYP2+tOweH8Ua8mbuCQDt5CmyjjxFR6PIjf2k95ru0VbBs4CCadtMKO7dyjh5ngB4muOdtSylhp1XaCuXfJugLGzYqS38iH8W/T31RLEcD2cP0JvrPwX5995fY0CgAcAAB6VmPoIpJWR6odFAKArXyh4ZpMEwRWZgyEBVJPtWOw86spO0jB0lTc8O0ld5HLEwUy+1FIt+F42F/eK2Ka4ny1TDVF+1+TNLPInEDkow0lW9k/ZdT+VRqSTjkXYHD1FWXZe9aPemik9JFlMq6Ec9kjZSdxNIBwHgPhWWqs/fM+m6OhONJ3T1T04xiWNY5evwbdW9jCwYlG2OjgTbY32q7aW1F8jx3Rn8PXhZ/MmstcywIrngrHyBq/aieR8PVX7X5M9iOT7j7cOyabUR1FXWz+p8MMh4o/+Jptx4nHh6j1i/Jng4hgeLArtxII8PDj8aXiRe2nvujwsh5XvytXdpEVB6o9nUTwa58DeubS4kuqm3o7nt3kYXOtgO+5t+lFKO4nKFWSzu7d54SdkNwWU94uKNpkIqcHdXR6j1ntKHO/tAE7+Y502onY0qku1FMGN77q9/wCk1zrIaXR14eq89l+TPrJIbXVzbYdk8O6iqQ3NHXQqvWL8mffpdOm0mnus1vdwrnWQ1ujvVVtnZs7eJ40v91vcadbT4rzI9RV/i/JnrqpPuP8A4mpbUR1FX+L8me4+uUEKJADxADC/nauOUXwJRp14qyTXmRmfROMNN2H+rb7J5iuTknFpF+CozjiISaeTRTulBk1IVRiLy7hTb65vD/txWaqm35+p9B0Z2YO/+3/xRLQK5fLl0tfQxIAN/qwRf41Zb5ORgldrFWWba9WWrqJPuP8A4n9Kv248TxPh6n8X5HkZTiHYWhlsxFj1b2353tw8ag5x4mmnharS7L8i+5J8nEaWbEv1h+4twvqfaPwrPKs3oe5Q6JhHOq78txdcJhEiUJGioo4BVAHwqptvU9WFOMFaKsjPXCYoBQCgFAKAUB5kjDAqwBBFiCLgg8QR3UOptO6OXZ9kz5ZOs8I1YfUCOP0Z+4x46Tyb042vqjJVFZ6n0OHxCxlN05/Nbz59/Fe1kOao0aJHqCi7Nqe92a1xwF7W4+JqGy7nY0pqblPXRZbl56nrq5sG64iMWvs6E7OOOhx9lrG4PEX8wepprZZ3apYmLpSemj4c1y3Pj5M6DlOZR4iMSRm4PEHipHFWHIiqZRcXZngV6M6M3Cf+eZuVEqI/NMlgxItNErHk1rMPJhuPfUXFPUpq4enVVpq5Tc0+Txlu2Fl/sk/JwPxHrUHT4Hk1uiGs6UvBkLPmGKwrD9piIIBVGKLx0aQ3WKO2QOFyeAqOmqMkquIoP/Vj3Pw4rWxuZZncZ6pCxVFDNJc21txKDfe4VVA8TXUX0cXB7Kbslm+fL0RImJZGEUqKJmN9ttAJuS/LYXNgNgNyOFcsaHGM3sTWb+neacuUPCWfDSSJYAta67E2XUPZYG+1r8KOJS8NKm9qjJr3vWhlwnSSaE2nj1/zrs3mVOxPury30bGEtqk7PXP86+pqh0pWp5Vo3XFfj/BOw9IoprdVIL/cOxB59k8ay4x1KclO1rcNE9/L3melh8XRr5Qlnw3+RkQSTns8O/go8v0FY4U8RjZdlZLfpFd34Xiam1EmMDlqx7+033j+Q5V9Bg+jKOH7WsuL+3D15lUptm7XokBQFd+UGTTgJrc9C/5SKD8Ca1YJXrx97jJjnahL3vKRhY4zAmprkFvo+tVSSdIVQDwBNiX4ALavQk5bbt528/6RiSj1av5X9+Z46F4dPne0Z1JGJCpvfbTp4jj7Vr865ipS+G7WrsV4SMfi3s6K51yvGPcFAKAUAoBQCgFAKAUAoBQGLE4dZEZHUMrAhgRsQeIrqbWaJRk4tSi7NHLc0yt8rxKSBesw5b6Mt9k/cY8mHFW8PA1pTVSPM+hpVo42k43tLfb17uKJvDYmExC9z1mpwHkuXIuCXkAADWLWXvIJ4iqmnczONXby3WWS07lw4vyNBJJcBL10asYntqQ2GteI2vZZADcfoakrSVmaGqeLp9XJ9paPg/ujoWXY5J41kibUrDY/iCORB2IqmUXF2Z4NWlOlNwms0bNcKxQHiWMMCGAIPEEXB8waHGk1ZlLz3ojhZCeoBjf+T2PVTt6LavHxXSVKnLZpLae+2nn+PExVeh6VXNdl+93+CBmy/HYWxH00ahgALsArCzDQe0tx9331dSx1OeuXeedUweMw/wAvaWfP6a+RjyvpHGCEdNCFmMgBJv2LKgvvYG/En2q2JoqpY2KajJWV3fyyXEsK4gTAamjKsbkjT7O8jyADtKVAKEHbhXdTeqiqK7as/wDLfFW0dzRxeQpJuum5BYWJIsWCxgHjckkelR2SiphITzXfl9D7Djcbg7AOJY+SsdQsDvpcG48idu6kewrLQKpiqGj2lzz+pO5b02geyzBoG/m3X0cfmBVimt5qpdJ0pZVOy+enmWWKVWAZSGB4EEEHyIqZ6Kaauj3Q6VL5TpbYMD78qD3Xb/jW3AK9W/JmHpF2o24tEJlySDDXC4iwAtoWNw12N9KNGbW571fUces1XjdfcqhtbG/wt+DT+TKInHzOQQOre11A3aVOQFhwOwqWOnF0lFNXut/Ip6PpzVaU2naz1XM6pXknsigFAKAUAoBQCgFAKAUAoBQGvj8Ek8bRSqGRhZgf+7EcQRwIrqbTuidOpKnJTi7NHLcdgpMtnEct5MMzEodrN2SNwRYSKD5GwPlpyqK61PoadSOLpuUcprXln6P6es7Eyyp7V1KKQGKr7C6OukIJ0jkFuSxqrQzXlCWmd3pzd9laX5vRGlgcY+Xy6h24ZLF1XgQdusS9u0LWsbXtY8iJZTVmX1accXTs8pLJX9Hy9NeJ0TCYlZUV42DKwupHMVS1Z2Z8/OEoScZKzRgzTNI8OuqQ2ubAAXJNieA8Aaoq4iFL5nnw3vu92OJNnPoOlGLxzSDQcMYZA6RBrmZEussUp4E2NwF2vbja5yYu80s/9OSs+Tej7uXfcnFW7y34bEoyK6G6sAQfA14MqaotxtoXXuYp8VWedVIGnJ0dXF7yIAPv2sx8iNz67V6HR9DFzalF7Mee/uX39TJicNQrK043f18yKzL5PpY7thZdQ+45sxHdqGx8iBX0Ww9x4dXomUc6MvMiDm+Jwp0zxlTtpLLbdIyqWI7JVb3sOe965drUy/EV8O7VI+0rLlZep9GemS2tr24cBx48OfjUXmTWL2/mZsa0cdoCoSnGOrsaIUnXXZi33I0zHLEwbCTPGb3IUnSx4AMpBUi1+I7qzyx9GG/yN+F6Jrwu49m/P62z5E9hOleOSA9akMsoI7ShkXTcBiVubkC52IG3Kql0vCU1GK97j2XhLK7ZWsyzDHY6RocQ8aR2YwiOOxR9HYclmJJALC3DfhWuePqUqCr03bNbVuF7MzvDU6ktiavw77Erl+EVo0Ym5Ki/nz+NfN4/FV+ulCcm7Pe/I9GjGCinFJdyMIwJBNjYA8b2qtYjhqbEotGzFiGT9/IP6Xb9amsTX/a2vFnHTg/2rxLX0dTEkhpGfq7cJDu22xAtcetexgI4yU1OpLs8Hv8AuedinRStFK/Isde0YBQCgFAKAUAoBQCgFAYUxcZYqHQspsyhhdSeRHEHce+gM1AaebZbHiYmilW6t7weTKeTDvqUZOLuiyjWnSmpweaOX6JcsnMUoDo1jG51AOEa6t2TcMp4r+oNaGlNXR9DeGMp7cMmr3XC6z13PcywO0UkOrZYy7drSNUhA+wv2VJY9ngAu+5qrNMyx241Lauyy3LvfGy133yIvK82kwTEDeF/aHHQfvqPxHPjx414qNWdGSo2291/T8PzyNVfDQxSz+Zac+T+3u1ukhSaO5bUHAIa9+4qwPgbEeVfHwUoT253ct99eafpY8WUXG8WrWOa9LcfJhmGIjsrxMBIOQIsAbfcIZR5OnNjb3aFSFSPVS0envjr4p7kUvLMlOhuaviJAcKpfDT3bb/8SYbyxP3I19SnvO2xFediMNVq9hLtxt3Sjud+K0f9ElJI6Lg8qVO1IQx8fZHv/E1swnRNOj26val9F3fl/QhKbeSPuIz3DpxlUnuXtH3Let08ZQhrJHY0KktER0/S1P3cbt4myj8z8KxVOl6MflTZcsHLezQxOcYicFBDHpPFShk28jt8Kxy6Xq1HanDyTZN4Sja03dc9CFXIQvaIRb7gDTex5gDgKxVsXiNnak7X0V1fPkvvYjSweEpy7FNX42+7Mq4VBXnSq1JG496lHAVG02DHNOCCO8W99WU4SjJSWqafkGrqxQM16Q9VNA5NrkavMMCw9zgelfU0qaqUKlLdnbyy9LnnyezOMvfvMnsnzP65L/VzOo8jZx8GrycTSdSUJb3Feay+xrp5JrgyYy3By4v6oXQNpZtQsp2Jvv3EGwq2l0bWurwa71b1JfGUlHJp9xd8n6NxQWY9uT7zDh/SOX4+Ne1h8DTpZ6v3oYK2JnUy0RNVsM4oBQCgFAKAUAoBQCgPLsACTwAufSgPzbiYeuxMuIksWkdm8tTXt6CwrzZTcj0ox2SUwWNxUduoxUyWOw6wlf8AFrrb0q2k5cSqqo8CZwPTvM4dpTDiACLlo9LW57xkC/8AbV86jT8P8FEaSa8SRzHp5Bi4jFjMLIvNXiZXKNyddWkg++4uN65Txmy72NNBVKE9uD/vkVrBZsoOkyXCkhSbgWvxs3C/G1a/iaMtHbvPZ6+jLNZN8fyTbZlHpsWUkgkC44AXJ8hXJ1YRV2ympWjDR5jotmM0RsPpcK41qdXaUtuNAtbQb8Li3Lnf5/pWpQqO8X21k+f+DDVUqrUvrx9/1uu93NcKMS4Zo9raXBO0i72VgO7Uw48Hcc9vJp4hUlm77+739kR+GT1Zv5eZIYhFBogiHBIkCjzJN2J8SbmrqvTNaWjt3Eo4emtxmky8snWSOzcbaizcDvvuAapnOtOj1spcbavTi7WXK5JSSlspehmGBiEnVgEsNQubW1aTpItyJpKgnWdFNt5rle2TVt19z3Eesls7T5f2bhKKykJZCBuYwEGtNrve53I5jga1dXDrItQ7LWritntRyu73bu1wK7txd3n355PgacuZRFAAxW6jkToKMSAbcRZrXH3RVbdKVJRTaulztsttLLXJ2vyV0TUJKV7f3dGpis5QpoDSbXA3AB7RKluNzvw8ONdnKMqap3lZXW6zzbV/x9SUabUr5GhCZJfq43f+lCR7xtVVPCSn8qb8CyUox1ZIQdG8W/FVT+tx+C3NbafRdV6q3f8A1cpliaa0zPuY9D8Sq3iZJDzW5U+hOx9SK2R6KS1kY8RjqyX+jBN8379Tn2J6PDrgmKhIZS7BXv8AvGuSORFxYcRtX0fRuDpqk5NZ3t5JHz8sbipz2auXJL36m3mSgA2AF+O3Ha1z316lGnCGUEl3FOJnKabk7lj+S/Peq/8ApyoKyyEgj2lYgDcc1sBuOH4eZ0jP/XtyX3HR2K2JdU1r6/j0OqVjPfFAKAUAoBQCgFAKAUAoCN6SRSPhMQsI1StFIsYuBdihCi5Nhuedckro7FpNXOAy5LjMOD1+GmS3PQWX/NLr8a8+dNxN8aie8iZs8CX34EDj/Lf9auorQqqvUkMNmeva/FQx9eFRqPJ9/oSprNd3qbAmBqgvPpCnlQGbL8s62VY4zpZjYG5AGxJJI3sADXVHadiMmkrs3o/2qBSYplkjQLcqVdV1EhQdQ1LuCLGxqirhKVS7kr8WmdjPdobK9Kp0JWWJSRsQNSEeBBvvWGfRVLc2vqTUzaj6XRn2ldPMXH/rv8KofRc1o0zu2SGC6Txj2ChY3sSxB3Frabi/qKspUalFZRz45/Z2ficklLeScOHxsoXSjgCxBNk4eybmzGw4cbVfDDYmaSs8rcFppnq7biDnRjn7/BtwdD52t1kqL5XYjw3sKvh0TN225L1/BB4uK0RJ4boZCPbaR/7tI/8AXf41sh0ZRWt375FMsXN6ZEthclw8fsQoD3lbn3m5rXDD0ofLFFMqs5as36uKxQCgOOdOMQGziQaTdIYl1ajv7TWtw21fGroVIxjnHxTaKpU5SldS8LJlP6R5gqg3aYf0sv8Ayq6OJgt8vNfcpqYact0X3p/Y7D8ksYOV4Z+0dXWMC9tW8r2vbbhVFaanNtX8dS2jT2IJNK/LQuVVFwoBQCgFAKAUAoBQCgFAKAUBF5r0cwmJ/wDuMNDKe94lJ9Gtce+gK1i/kqwDEmNZYSQB2JSRtwFpNQA8BaqpUoyRbGrJO5V+kPyaPh4zJFiA6gjsvHYi5tfUpN97chWPEQ6mG3qjVRqdZLZ0KjNlk6cV1DvVgfhx+FZY4mm99u8vcGmZcszFsLJ1kkcgBV1BuYyNaFSyMykagGNtjWiMrZlcltZEzl/SeK4SUzPHJIOuaRg7GNYwEGobkq5duHAL5VYprR6Fbg9xu/Oazxm0/V9bcNEHHammxLamdCvaXQyESX7PV2G9L7W//LfvuFtl6e0jBjMvvPii8DKiq5hXQy6i0qxQ6QLat3B242NHHN3XvcdUsln73nyfo7DKSIBIQEkZSSriQJoAFrKUk1uqshBtqHHm2E9BttfMRssE2DcIk0kTaUYqjuukuobSyggXAIuDUM4aMktmavYk8H05zCL96so7pIwfimk+81NVpreQdCDJ7BfKow2nwvmY5P8Ai4/5VasTxRW8NwZOYX5TMA1g8jwki/0kbWFrXuy3UceZq2NWMimVKUSxZZnWHxAvh54pR/JIrfgdqtKzfoBQHH+kSasyxT3PtKLbW7MSDuvy769alRvRi7+7+f1PKnW/1pK3u3l9Cq57g9V909UJ/wCVWRw1+Hl/ZVVxWyt/g7fY7b0Fw3V5fhV22hQ7Cw7S34cuNeTWVqjXM9Wi704vkTtVlooBQCgFAKAUAoBQCgFAKAUAoBQGLE4dZFKOLqwsR31GcVJOL0Oxk4u6MGGyqGPdIo1PeEF/fxqEKFOHyxS8CUqk5as2nQEWIBHcRVpArGf9AsHil2jEL3vrhVVJ8GFrMPPfbjUerhvj78C6nXcHnmudzlvSXoLicHdiOthH7xBwH86cV+I8aksHRqfK2n5nr4ZYbEZKTjLg/tp+SLy7ASyOkcLjtmy3cqNQ3A8DcbeNqpngKkFk16FmIwE6UHNtNLz9+JOZxgs1VHSeGVlYWJVFfbWrE3ivuWVSSdzpF+FZpxqWaaPMjKne6ZBZjmrSSs7gKxIutiNNgAFAO4AAA9Krk7u7LIqysjwuJrhIyiegMiSRnZgPGtFFaFFVmOXAQk3UAWIK+ffXajzk+5Eaa+Vd7Nr/AFHjMKoaHEy8QArNrXy0vcDbuqqE5J6lk6cWtC7dDPlWjkAix9opeUoFo2321fwzbbfba9xe1a41U9TNKk1oR+fZPjv2qaWKEvFI5ZGXS4ZTwYaWvuK9/D16Lpxi5ZpHz+Io141JShHUgcdlmLYkHDTekEn6VqjUpL9y80Yp0609YvyZ3PLYOrhjT7iKv+KgflXzs3tSb5n0sFaKRs1EkKAUAoBQCgFAKAUAoBQCgFAKAUAoBQCgFAKArOP6EYaSVZVBiYMGYR2AexvuORvzFjVqrSSsejR6Ur06bpvNWtnu98GWaqjzjWxuAimFpY45B3Oit+IrjSep1NrQrmP+TrAS8ITGe+N2W39tyvwqt0IPcWKtNbyu475JB+4xTDwkjDf+yFbe41U8NwZYsTxRTM8+TPNY7mJIpu1f6OYA2F7bSBeVthfhzqyFPZITq7REyZfioGYT4eaNUVRqaNgpNrsQ1tJHkaoqJqOe9tl9NpvLcrGtiMxXYGx5/wDfjVKVy1ySNVcbExsQL+Db+6u7LOXRbuiGc43CkDDLO8XOJoZHQ9+nSLqfEeoNWQnOOhCcYS1O6YCZniR2QozKrMh4oSASp2G44cBW1O6uYmrOxsV04KAUAoBQCgFAKAUAoBQCgFAKAUAoBQCgFAKAUAoBQCgFAKAUAoCNxeQYWVg0mGgdgQQzRISCOBuReuWR3aZuw4ZE9hFXyUD8K6cMtAKAUAoBQCgFAKAUAoD/2Q=="/>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Image result for curriculum subjects"/>
          <p:cNvSpPr>
            <a:spLocks noChangeAspect="1" noChangeArrowheads="1"/>
          </p:cNvSpPr>
          <p:nvPr/>
        </p:nvSpPr>
        <p:spPr bwMode="auto">
          <a:xfrm>
            <a:off x="459581" y="3127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Image result for curriculum subjects"/>
          <p:cNvSpPr>
            <a:spLocks noChangeAspect="1" noChangeArrowheads="1"/>
          </p:cNvSpPr>
          <p:nvPr/>
        </p:nvSpPr>
        <p:spPr bwMode="auto">
          <a:xfrm>
            <a:off x="573881" y="4651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data:image/jpeg;base64,/9j/4AAQSkZJRgABAQAAAQABAAD/2wCEAAkGBxIPDw8PExAWFhAREA0WEBAVDhcOEQ8RFBIWFhURExgZHCosGCYxHBsTLTUhMSkrMC4wGB81ODMvNyg5OisBCgoKDg0OGhAQGzcmICQsLCwsLSswLC03LDcsLC0sLy8yLiwsLC0sLywsLCwsLCwsLCw0NDQsNDU3MCwsLCwsLP/AABEIAQsAvQMBEQACEQEDEQH/xAAbAAEBAQEBAQEBAAAAAAAAAAAAAgUDBgQBB//EAEUQAAICAQEFAwYJCQcFAAAAAAABAgMEEQUSIUFRBjEyM1JhgaGzE0JTcXJ0kbHBIlSCkpOissLRFBUWI0RjwzQ1Q2Jz/8QAGgEBAQEBAQEBAAAAAAAAAAAAAAIBAwUEBv/EADMRAQABAgIIBQMDBQEBAAAAAAABAgMRMQQSIUFRYXGxMoGRodETFEIF4fAjM1JiwRUi/9oADAMBAAIRAxEAPwD+4gAAAAAAAAAAAAAAAAAAAAAAAAAAAAAAAAAAAAAAAAAAAAAAAAAAAAAAAAAAAAAAAAAAAAAAAAAAAAAAAAAAAAAAAAAA+fKzqquNlsILrOyMPvZNVdNOc4IquU0+KcGbZ2rwo8P7RGT6Vxlf/AmcZ0qzH5f97OFWm2I/L029nGXa2n4tWRP5saUdfXPQidNt7sZ8nOf1Gzuxny+UPtU34cK9/SdMP+Qn72ndTPt8o/8ARo3Uz7fKf8S3PuwZfpZNa+7Uz73/AF94Z/6P+nvD8faLJ5YMfXmJfyD7yrdT7/syf1CrdR7/ALP2PaDJ54MfVmp/yCNLr/x9/wBmxp9e+j3/AGX/AIgv54Mv0cmp/e0V93P+PvCvvp/w94Wu0c14sG/9GVM/+Q37r/Wfb5V97H+E+3yuPaev41GTD58WU0vXDeKjSqN8T6fC402jfEx5fGK4dqcN8HeoPpZCVH8aRUaTa4+uzuqNLsz+WHXZ3aOLnVW8a7YTXWFkZ/czrTXTV4ZxdqblFXhnHo+gpYAAAAAAABFtsYRcpSUYpauTaikurb7jJmIjGWTMRGMvP5fbGhaxpjO+XHjXHdqT9NktF9mp8lzTrVOyNvR8F39Ss0bI2zy+WXf2gzLfC6qYvzYvIsX6UtF+6z469PuVeHZ7/wA9Hn3P1W7V4YiPf+ej4rYWWeVyLp696dzrh+rXuo4VXrlWdUvlq0m7X4qp/nR+UbOphxjVBPruJv7WREQ5xD7YlwuHSJULhaKXDoioXC4lQqHSJS4WioXDoioVDpEqFwvv4cilvkv2NjWcZ49bfnfBRUvtS1Jm1ROcMm1bqzph+R2KoeSyL6uijkOyH6tu8iot4eGZjz+cVRbw8NUx5498XSMs6runTfFcpweLa/0o6x/dRUVXqd8T7fz0XFd+nfFXXZPtjHs6R7SQhosiqzHfBb0479Lfothql69C40iI8cYdvV0jSqY/uRNPXL1jZ6tmq2M4qUZKUWtVKLUotdU13neJiYxh9MTExjCzWgADA7RdpI4z+Brj8JkyWqhrpCuL+Pa+S9Hez5NJ0umzszl8OmadRo8YZ1cHkMlTyJKeRY7ZJ6xg/wAmmv6Ffd63qzxrl6u7ONUvzt7Srl6ca5d4kOMOkSoXDpEpcLiVCodIlLhcSlw6IqFQ6IpcLiVC4dIlLhaKhcOiKhUOkSlwtFQuHRFQuFxKhUOiKhcL014cn3rqUuGVbsFQbsxZvHsb1cYrex7H/uVd3rWjOX0cNtucJ9vRymxhONudWfaesPo2VthzseNfD4LKitd1Peruiv8AyUy5r0d6Lt3ZmdWuMJ79HS1fmZ1K4wq784a53fQ5ZNu5Cc9Nd2MpaddFroZVOEYsqnCJl/Ldmyc4/DTetlzc7JdXJ8F8yXDQ/L1VTVVNU734m7cquVzVVm+1CEw6IpcLiVC4dEUuFxKhUOkSoXC0UuHRFQqHRFLhcSoXDpEpcLRULh0RUKh0iUuFoqFw6IpcLiVCodEVC4WioXDoilQxu2OPriTvi927G/zqbOcZQ4telNaprmcdJp/pzVGcbYcNLp/pTVGdO2PJtYtu/XCemm/CEtOmqT0PopnGIl9dM4xEuklqmjWv5Fs2E6KMd2L/ACbo602/F1betU38V9+nVfMfma7NVFMVTlL8be0auimmvdLUREOEOiKXC4lQuHRFLhcSoVDpEpcLRS4dEVCodEUuFxKhcOkSlwtFQuHRFQqHSJS4WioXDoioXC4lQqHRFQuFoqFw6RKhcPDdutufDUX42O9YQWuTcn+QtGmqYP4z1015JcOZ52maRrUzRR5z/wAeVp+lRVTNujzn/ny99FaJJdyS0R6j2X6B53sjRGzZeNXOKlCVWkoyW9Frefej5dGpiqxTE8Hx6JTFWjUxMbMGfndkZ18cWz8n83tbcV6K7OLj8z1Plu/p8Z258pfDpH6VTO21OHKfli5FsqHpfVOp+dKO9U36LI6r2o+Cu1Xb8UPKuaPcteOHeqaktYtNdU9V7CYc4dolQuFoqFQ6RKhcOkSlwtFQuHRFKhcSoXDpEpcLRULh0RUKh0iVC4WioXDoioXC4lQqH7bdGuLlOSjFd8pSUYr52zZmIjGVYxEYyybu1FXFUxnfL/bjpUn6bJaR+zU41aVRHh29Plwq0y3T4dvT5ZuXPIytVdYoVPvx6W1vLpZZ3y+ZaI+a5drubJ2Rwj5fFd0i5c2TsjhHy+DbtUYYV0YxUYqt6RS0S4o4V7KZfLXspl/R0e8/UgGD2J/7bif/AD/mZ8+i/wBmno+TQ/7FHRtM7PoTJcuRkpY2X2axbG5fAqE38epuiWvV7jWvrPnr0a1VnHpsfLc0SzXnT6bOzPt7Lzj5LLn9G2uNy+1br9p81WhR+Mvkr/Tqfxq9dvw+aeysyHxabF/62zpk/VKLXtOU6LcjLCXCrQLkZTEuTWRHxYdvzwlXavZPX2EfSuR+PZznR7sfj2R/b1HxVXx+liW/eoszCYzifSU6tUZxPpJ/fOOu+1R+lGUP4khrxGZrRGbrDbOM/wDUV/tYr8Sorp4qiuni6x2tj/nNX7eH9SteniqLlPFa2vjfnNP7eH9TfqU8Vxco4w/f77xV/qav2sX+JX1KOKou0cYF2gxeV8X9FSs/hTN+rRxVF6jitbeqfhhdL6OJb+MUb9Wnn6Sr61PP0k/vmb8GHc/TN10r2z19hv1p3Uz7H1+FM+3y/Hn5cu6mmv0ztnc/sjGP3mfVr3RDPr3N0RHv8Oc68mfjy5JebTVGn96W8/aTNVyc6vRE3Lk51en8lxjsmnXelF2TXx7Zyvl++3oc5pjft67XKaYnbO3rtfYzRLMSy+0f/SZH0H96OdfhlFfhl/REe8/UAHm+yl/wEI7OtW7kURe7x1jfVq9LanzXVd6Pl0edWPpVZx784fFotWpH0as4944w9Az6H1JZiUMxiWSlLMTKWYmUMliWzEy5Tri++KfqTJwRMOUsav5OP6i/oThCZphLxofJx/UX9DMIThAq4ruil6kjMGYDZjEsxKGYlLMTKGSxLMTKWYlLMTLM2pCWRrhVLeutjx46Rpr1Wttj5L2snUm5OpTmU26rtWpTn2f0M9x+lAM/bOyo5UEm3CyD3qbo+OmfnLquq5nK7aiuOe6eDjesxcjhMZTwfJsjak5TeLkJQyoLXh4MiHy1XVdV3oi3cmZ1K/F35w52rszOpXsqj35w1WdXVDMYlkplLMTKWYmUMliWYlDMSlkplLMShmMlLJSlmJQzEpZiZQyWJZiUsxL4si6crI41EVLImtePgphztsfJejmZFNVdWrTmU0VXKtSjPs9TsPY8MStxi3Kyb3rrpeO2fV9F0XI9SzZptU4R5zxe5o+j02acI854tI7O4AAz9s7KjlQSbcLIPepuj46Z+dHquq5nO7aiuOe6eDlesxcjhMZTwfHsrac5TeLkJRyoLXh4MiHy1XVdVyOVFycdSvxd+cONu5OOpXsqj35w02dXVLJTKWYmUsxMoZLEsxKGYlLJTKWYlDMYlkpSzEoZiUsxMoZLEsxL4si6crI41EVLImtePgphzts6LouZkRVXVq059imiq5VqUZ9ub1Gw9jwxK3GLcrJvW66Xjtn1fRdFyPUs2abVOEec8XtWLFNmnCPOeLROruAAAADP2zsqOVBJtxsg96m6Pjpn50evpXM53bUXI57p4OV6zFyOExlPB8Oy9pTc3i5CUcqC14eDIh8tV1XVcjjRXOOpXn35w+e3cnHUr2VR784abOjrKWYmUMxMpZLJSzEoZiUslMpZiZQzGJZKUsxKGYlLMTKGSx8WTfOVkcahKWRNa8fBTDnbZ0XRczIiqqrVpz7Mppqrq1KM+3N6bYmyIYlbjFuVk3vXXS8ds+r6LouR6dmzTapwjzni9mxYps04R5zxaJ1dwAAAAAAGftnZUMqCTbjZB71N0fHTPzo9V1XM5XbUXI57p4ON6zFyOExlPBn7L2lNzeNkJRyoLXh4MiHy1XVdVyONFc46leffnD56Lk46leyqPfnDTZ0dJSyUyhmMlLMShmJSyUylmJlDMZKWSlLMShmJSzEy+DKyJysjjUJSyJrXj4KYc7bei6LmThNVWrTn2ZTTVXVqUZ9ub0uxNkQxK3GLcrJveuul47Z9X0XRcj0rNmm3ThHnPF7FixTZpwjzni0Tq7gAAAAAAAADP2zsqGVBJtxsg96m6Pjpn50eq6rmcrtqLkc908HG9Zi5GE5xlPBnbM2jNzeNelHKgteHgvh8tV1XVcjhTXOOpXn35w+aiucdSvxR784aLLWlmMlLMShmJSyUylmJlDMZKWSlLMShmJfBl5M5WRxqIqWRNa8fBTDnbb0XRcycJqq1ac+yYpqrq1KM+3OXo9ibIhiVuKblZN7110vHdPq+i6LkejZsxbjCPOeL2LFimzThGe+eLROrsAAAAAAAAAAADP2zsmGVBJtxsg96m6PCdM/Oj+K5nK7ai5HPdPBxvWYuxhOe6eDL2btCe+8XISjlQWvDwZEPlavxXI+emucdSvPvzh8lNc46lfi784aTLdJSzJShmJSyUylmJlDMZKWSlLMSz8zKm7I41CUsia14+CiHytvRdFzJ21Tq059kxFVdWpRn25y9DsTZEMStxTcrJveuul47p9X0XRcj0LNmLcYR5zxetYsU2qcIz3zxaJ1dgAAAAAAAAAAAAAGftrZMMqCTbjZB71N0fHTPzo/iuZyu2ouRhOe6eDjes03YwnPdPBlbO2hPfeNkJRyYLXh4MiHytX4rkfNTVOOpXn35w+OmqqJ1K/F35w0WWtDMSlkplLMTKGYmUsljOzcqbsjjUJSyZrXj4KIc7bei6LmTtqnVpz7Iwqqq1KM+3OXoNibIhiVuKblZN7110vHdPzn0XRcj77NmLcYR5zxerYsU2qcIz3zxaJ1dgAAAAAAAAAAAAAAABn7Z2TDKgotuNkHvU3R8dM/Oj+K5nK7ai5GE+U8HG9Zpu04TnungyNn5899416UcmC14eDIh8rV+K5HyxVMTqV59+cPiiqqKtSvPvzhoMtSWSlLMTKGYmWdm5c3YsahKWRNa8fBRD5W3oui5kbap1ac+yP8A6qq1KM+3OW9sTZEMStxTcrJveuul47p+c+i6LkfdatRbjCPOeL1LFim1ThGe+eLROrsAAAAAAAAAAAAAAAAAADP2zsmGVBRbcbIPepuj46Z+dH8VzOV21FyMJ8p4ON6zTdpwnPdPBk7Fy53UqU9N+M7YTceEZSrm4OSXLXTuPkoqmadv8wfBbqmY257Y9H2spSWYmWftnKlVS5Q035TqhFy8MZWTUFJrnpr3HOuZiNjncmYjZyj1bWxdkwxYOKblZN7110vHdPzn09C5H3WrUW4wjzni9OxYptU4Rnvni0Tq7AAAAAAAAAAAAAAAAAAAAAPJ9nPI2fWc338zzreU9Z7vJtZT1nvLTZa5SzEyye0XkofWcP38DncyjrHdzubusd4exPTeyAAAAAAAAAAAAAAAAAAAAAAeT7OeRs+s5vv5nnW8p6z3eTaynrPeWmy1ylmJlk9ovJQ+s4fv4HO5lHWO7nc3dY7w9iem9kAAAAAAAAAAAAAAAAAAAAAA8n2c8jZ9ZzffzPOt5T1nu8m1lPWe8tNlrSzEyye0XkofWcP38DncyjrHdzubusd4exPTeyAAAAAAAAAAAAAAAAAAAAAAeT7OeRs+s5vv5nnW8p6z3eTaynrPeWmy1pZiZZPaLyUPrOH7+BzuZR1ju53N3WO8PYnpvZAAAAAAAAAAAAAAAAAAAAAAPJ9nPI2fWc338zzreU9Z7vJtZT1nvLTZa0sxMsntF5KH1nD9/A53Mo6x3c7m7rHeHsT03sgAAAAAAAAAAAAAAAAAAAAAHk+znkbPrOb7+Z51vKes93k2sp6z3lpstcpZiZZPaLyUPrOH7+BzuZR1ju53N3WO8PYnpvZAAAAAAAAAAAAAAAAAAAAAAPG9nMqGltDmldHJy26m92aUrZNPdffwa4+k823VG2nfjPd49uqMZp34zs82yzo6ylmJlidociGlVO8nbLIxXGtPWbSui291ehPicq5jGI34x3cq5jGKd+Md3tj1HtAAAAAAAAAAAAAAAAAAAAAAHxbS2TRkpK6qM9O6TWk4/RkuMfUznXaoueKMXK5Zt3PHGLLfZhx8lmZEFyjKcb4x9C+Ei37Tj9rH41THv3fPOhR+NUx79xdmJS8rm5El5sXChP0Pcin7TPtcc6p7M+yifFVM+kdoaezNj0YqfwVUYt+KWm9OX0pPi/tO9u1Rb8MPpt2LdvwRg+46Oo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jpeg;base64,/9j/4AAQSkZJRgABAQAAAQABAAD/2wCEAAkGBxIPDw8PExAWFhAREA0WEBAVDhcOEQ8RFBIWFhURExgZHCosGCYxHBsTLTUhMSkrMC4wGB81ODMvNyg5OisBCgoKDg0OGhAQGzcmICQsLCwsLSswLC03LDcsLC0sLy8yLiwsLC0sLywsLCwsLCwsLCw0NDQsNDU3MCwsLCwsLP/AABEIAQsAvQMBEQACEQEDEQH/xAAbAAEBAQEBAQEBAAAAAAAAAAAAAgUDBgQBB//EAEUQAAICAQEFAwYJCQcFAAAAAAABAgMEEQUSIUFRBjEyM1JhgaGzE0JTcXJ0kbHBIlSCkpOissLRFBUWI0RjwzQ1Q2Jz/8QAGgEBAQEBAQEBAAAAAAAAAAAAAAIBAwUEBv/EADMRAQABAgIIBQMDBQEBAAAAAAABAgMRMQQSIUFRYXGxMoGRodETFEIF4fAjM1JiwRUi/9oADAMBAAIRAxEAPwD+4gAAAAAAAAAAAAAAAAAAAAAAAAAAAAAAAAAAAAAAAAAAAAAAAAAAAAAAAAAAAAAAAAAAAAAAAAAAAAAAAAAAAAAAAAAA+fKzqquNlsILrOyMPvZNVdNOc4IquU0+KcGbZ2rwo8P7RGT6Vxlf/AmcZ0qzH5f97OFWm2I/L029nGXa2n4tWRP5saUdfXPQidNt7sZ8nOf1Gzuxny+UPtU34cK9/SdMP+Qn72ndTPt8o/8ARo3Uz7fKf8S3PuwZfpZNa+7Uz73/AF94Z/6P+nvD8faLJ5YMfXmJfyD7yrdT7/syf1CrdR7/ALP2PaDJ54MfVmp/yCNLr/x9/wBmxp9e+j3/AGX/AIgv54Mv0cmp/e0V93P+PvCvvp/w94Wu0c14sG/9GVM/+Q37r/Wfb5V97H+E+3yuPaev41GTD58WU0vXDeKjSqN8T6fC402jfEx5fGK4dqcN8HeoPpZCVH8aRUaTa4+uzuqNLsz+WHXZ3aOLnVW8a7YTXWFkZ/czrTXTV4ZxdqblFXhnHo+gpYAAAAAAABFtsYRcpSUYpauTaikurb7jJmIjGWTMRGMvP5fbGhaxpjO+XHjXHdqT9NktF9mp8lzTrVOyNvR8F39Ss0bI2zy+WXf2gzLfC6qYvzYvIsX6UtF+6z469PuVeHZ7/wA9Hn3P1W7V4YiPf+ej4rYWWeVyLp696dzrh+rXuo4VXrlWdUvlq0m7X4qp/nR+UbOphxjVBPruJv7WREQ5xD7YlwuHSJULhaKXDoioXC4lQqHSJS4WioXDoioVDpEqFwvv4cilvkv2NjWcZ49bfnfBRUvtS1Jm1ROcMm1bqzph+R2KoeSyL6uijkOyH6tu8iot4eGZjz+cVRbw8NUx5498XSMs6runTfFcpweLa/0o6x/dRUVXqd8T7fz0XFd+nfFXXZPtjHs6R7SQhosiqzHfBb0479Lfothql69C40iI8cYdvV0jSqY/uRNPXL1jZ6tmq2M4qUZKUWtVKLUotdU13neJiYxh9MTExjCzWgADA7RdpI4z+Brj8JkyWqhrpCuL+Pa+S9Hez5NJ0umzszl8OmadRo8YZ1cHkMlTyJKeRY7ZJ6xg/wAmmv6Ffd63qzxrl6u7ONUvzt7Srl6ca5d4kOMOkSoXDpEpcLiVCodIlLhcSlw6IqFQ6IpcLiVC4dIlLhaKhcOiKhUOkSlwtFQuHRFQuFxKhUOiKhcL014cn3rqUuGVbsFQbsxZvHsb1cYrex7H/uVd3rWjOX0cNtucJ9vRymxhONudWfaesPo2VthzseNfD4LKitd1Peruiv8AyUy5r0d6Lt3ZmdWuMJ79HS1fmZ1K4wq784a53fQ5ZNu5Cc9Nd2MpaddFroZVOEYsqnCJl/Ldmyc4/DTetlzc7JdXJ8F8yXDQ/L1VTVVNU734m7cquVzVVm+1CEw6IpcLiVC4dEUuFxKhUOkSoXC0UuHRFQqHRFLhcSoXDpEpcLRULh0RUKh0iUuFoqFw6IpcLiVCodEVC4WioXDoilQxu2OPriTvi927G/zqbOcZQ4telNaprmcdJp/pzVGcbYcNLp/pTVGdO2PJtYtu/XCemm/CEtOmqT0PopnGIl9dM4xEuklqmjWv5Fs2E6KMd2L/ACbo602/F1betU38V9+nVfMfma7NVFMVTlL8be0auimmvdLUREOEOiKXC4lQuHRFLhcSoVDpEpcLRS4dEVCodEUuFxKhcOkSlwtFQuHRFQqHSJS4WioXDoioXC4lQqHRFQuFoqFw6RKhcPDdutufDUX42O9YQWuTcn+QtGmqYP4z1015JcOZ52maRrUzRR5z/wAeVp+lRVTNujzn/ny99FaJJdyS0R6j2X6B53sjRGzZeNXOKlCVWkoyW9Frefej5dGpiqxTE8Hx6JTFWjUxMbMGfndkZ18cWz8n83tbcV6K7OLj8z1Plu/p8Z258pfDpH6VTO21OHKfli5FsqHpfVOp+dKO9U36LI6r2o+Cu1Xb8UPKuaPcteOHeqaktYtNdU9V7CYc4dolQuFoqFQ6RKhcOkSlwtFQuHRFKhcSoXDpEpcLRULh0RUKh0iVC4WioXDoioXC4lQqH7bdGuLlOSjFd8pSUYr52zZmIjGVYxEYyybu1FXFUxnfL/bjpUn6bJaR+zU41aVRHh29Plwq0y3T4dvT5ZuXPIytVdYoVPvx6W1vLpZZ3y+ZaI+a5drubJ2Rwj5fFd0i5c2TsjhHy+DbtUYYV0YxUYqt6RS0S4o4V7KZfLXspl/R0e8/UgGD2J/7bif/AD/mZ8+i/wBmno+TQ/7FHRtM7PoTJcuRkpY2X2axbG5fAqE38epuiWvV7jWvrPnr0a1VnHpsfLc0SzXnT6bOzPt7Lzj5LLn9G2uNy+1br9p81WhR+Mvkr/Tqfxq9dvw+aeysyHxabF/62zpk/VKLXtOU6LcjLCXCrQLkZTEuTWRHxYdvzwlXavZPX2EfSuR+PZznR7sfj2R/b1HxVXx+liW/eoszCYzifSU6tUZxPpJ/fOOu+1R+lGUP4khrxGZrRGbrDbOM/wDUV/tYr8Sorp4qiuni6x2tj/nNX7eH9SteniqLlPFa2vjfnNP7eH9TfqU8Vxco4w/f77xV/qav2sX+JX1KOKou0cYF2gxeV8X9FSs/hTN+rRxVF6jitbeqfhhdL6OJb+MUb9Wnn6Sr61PP0k/vmb8GHc/TN10r2z19hv1p3Uz7H1+FM+3y/Hn5cu6mmv0ztnc/sjGP3mfVr3RDPr3N0RHv8Oc68mfjy5JebTVGn96W8/aTNVyc6vRE3Lk51en8lxjsmnXelF2TXx7Zyvl++3oc5pjft67XKaYnbO3rtfYzRLMSy+0f/SZH0H96OdfhlFfhl/REe8/UAHm+yl/wEI7OtW7kURe7x1jfVq9LanzXVd6Pl0edWPpVZx784fFotWpH0as4944w9Az6H1JZiUMxiWSlLMTKWYmUMliWzEy5Tri++KfqTJwRMOUsav5OP6i/oThCZphLxofJx/UX9DMIThAq4ruil6kjMGYDZjEsxKGYlLMTKGSxLMTKWYlLMTLM2pCWRrhVLeutjx46Rpr1Wttj5L2snUm5OpTmU26rtWpTn2f0M9x+lAM/bOyo5UEm3CyD3qbo+OmfnLquq5nK7aiuOe6eDjesxcjhMZTwfJsjak5TeLkJQyoLXh4MiHy1XVdV3oi3cmZ1K/F35w52rszOpXsqj35w1WdXVDMYlkplLMTKWYmUMliWYlDMSlkplLMShmMlLJSlmJQzEpZiZQyWJZiUsxL4si6crI41EVLImtePgphztsfJejmZFNVdWrTmU0VXKtSjPs9TsPY8MStxi3Kyb3rrpeO2fV9F0XI9SzZptU4R5zxe5o+j02acI854tI7O4AAz9s7KjlQSbcLIPepuj46Z+dHquq5nO7aiuOe6eDlesxcjhMZTwfHsrac5TeLkJRyoLXh4MiHy1XVdVyOVFycdSvxd+cONu5OOpXsqj35w02dXVLJTKWYmUsxMoZLEsxKGYlLJTKWYlDMYlkpSzEoZiUsxMoZLEsxL4si6crI41EVLImtePgphzts6LouZkRVXVq059imiq5VqUZ9ub1Gw9jwxK3GLcrJvW66Xjtn1fRdFyPUs2abVOEec8XtWLFNmnCPOeLROruAAAADP2zsqOVBJtxsg96m6Pjpn50evpXM53bUXI57p4OV6zFyOExlPB8Oy9pTc3i5CUcqC14eDIh8tV1XVcjjRXOOpXn35w+e3cnHUr2VR784abOjrKWYmUMxMpZLJSzEoZiUslMpZiZQzGJZKUsxKGYlLMTKGSx8WTfOVkcahKWRNa8fBTDnbZ0XRczIiqqrVpz7Mppqrq1KM+3N6bYmyIYlbjFuVk3vXXS8ds+r6LouR6dmzTapwjzni9mxYps04R5zxaJ1dwAAAAAAGftnZUMqCTbjZB71N0fHTPzo9V1XM5XbUXI57p4ON6zFyOExlPBn7L2lNzeNkJRyoLXh4MiHy1XVdVyONFc46leffnD56Lk46leyqPfnDTZ0dJSyUyhmMlLMShmJSyUylmJlDMZKWSlLMShmJSzEy+DKyJysjjUJSyJrXj4KYc7bei6LmThNVWrTn2ZTTVXVqUZ9ub0uxNkQxK3GLcrJveuul47Z9X0XRcj0rNmm3ThHnPF7FixTZpwjzni0Tq7gAAAAAAAADP2zsqGVBJtxsg96m6Pjpn50eq6rmcrtqLkc908HG9Zi5GE5xlPBnbM2jNzeNelHKgteHgvh8tV1XVcjhTXOOpXn35w+aiucdSvxR784aLLWlmMlLMShmJSyUylmJlDMZKWSlLMShmJfBl5M5WRxqIqWRNa8fBTDnbb0XRcycJqq1ac+yYpqrq1KM+3OXo9ibIhiVuKblZN7110vHdPq+i6LkejZsxbjCPOeL2LFimzThGe+eLROrsAAAAAAAAAAADP2zsmGVBJtxsg96m6PCdM/Oj+K5nK7ai5HPdPBxvWYuxhOe6eDL2btCe+8XISjlQWvDwZEPlavxXI+emucdSvPvzh8lNc46lfi784aTLdJSzJShmJSyUylmJlDMZKWSlLMSz8zKm7I41CUsia14+CiHytvRdFzJ21Tq059kxFVdWpRn25y9DsTZEMStxTcrJveuul47p9X0XRcj0LNmLcYR5zxetYsU2qcIz3zxaJ1dgAAAAAAAAAAAAAGftrZMMqCTbjZB71N0fHTPzo/iuZyu2ouRhOe6eDjes03YwnPdPBlbO2hPfeNkJRyYLXh4MiHytX4rkfNTVOOpXn35w+OmqqJ1K/F35w0WWtDMSlkplLMTKGYmUsljOzcqbsjjUJSyZrXj4KIc7bei6LmTtqnVpz7Iwqqq1KM+3OXoNibIhiVuKblZN7110vHdPzn0XRcj77NmLcYR5zxerYsU2qcIz3zxaJ1dgAAAAAAAAAAAAAAABn7Z2TDKgotuNkHvU3R8dM/Oj+K5nK7ai5GE+U8HG9Zpu04TnungyNn5899416UcmC14eDIh8rV+K5HyxVMTqV59+cPiiqqKtSvPvzhoMtSWSlLMTKGYmWdm5c3YsahKWRNa8fBRD5W3oui5kbap1ac+yP8A6qq1KM+3OW9sTZEMStxTcrJveuul47p+c+i6LkfdatRbjCPOeL1LFim1ThGe+eLROrsAAAAAAAAAAAAAAAAAADP2zsmGVBRbcbIPepuj46Z+dH8VzOV21FyMJ8p4ON6zTdpwnPdPBk7Fy53UqU9N+M7YTceEZSrm4OSXLXTuPkoqmadv8wfBbqmY257Y9H2spSWYmWftnKlVS5Q035TqhFy8MZWTUFJrnpr3HOuZiNjncmYjZyj1bWxdkwxYOKblZN7110vHdPzn09C5H3WrUW4wjzni9OxYptU4Rnvni0Tq7AAAAAAAAAAAAAAAAAAAAAPJ9nPI2fWc338zzreU9Z7vJtZT1nvLTZa5SzEyye0XkofWcP38DncyjrHdzubusd4exPTeyAAAAAAAAAAAAAAAAAAAAAAeT7OeRs+s5vv5nnW8p6z3eTaynrPeWmy1ylmJlk9ovJQ+s4fv4HO5lHWO7nc3dY7w9iem9kAAAAAAAAAAAAAAAAAAAAAA8n2c8jZ9ZzffzPOt5T1nu8m1lPWe8tNlrSzEyye0XkofWcP38DncyjrHdzubusd4exPTeyAAAAAAAAAAAAAAAAAAAAAAeT7OeRs+s5vv5nnW8p6z3eTaynrPeWmy1pZiZZPaLyUPrOH7+BzuZR1ju53N3WO8PYnpvZAAAAAAAAAAAAAAAAAAAAAAPJ9nPI2fWc338zzreU9Z7vJtZT1nvLTZa0sxMsntF5KH1nD9/A53Mo6x3c7m7rHeHsT03sgAAAAAAAAAAAAAAAAAAAAAHk+znkbPrOb7+Z51vKes93k2sp6z3lpstcpZiZZPaLyUPrOH7+BzuZR1ju53N3WO8PYnpvZAAAAAAAAAAAAAAAAAAAAAAPG9nMqGltDmldHJy26m92aUrZNPdffwa4+k823VG2nfjPd49uqMZp34zs82yzo6ylmJlidociGlVO8nbLIxXGtPWbSui291ehPicq5jGI34x3cq5jGKd+Md3tj1HtAAAAAAAAAAAAAAAAAAAAAAHxbS2TRkpK6qM9O6TWk4/RkuMfUznXaoueKMXK5Zt3PHGLLfZhx8lmZEFyjKcb4x9C+Ei37Tj9rH41THv3fPOhR+NUx79xdmJS8rm5El5sXChP0Pcin7TPtcc6p7M+yifFVM+kdoaezNj0YqfwVUYt+KWm9OX0pPi/tO9u1Rb8MPpt2LdvwRg+46Oo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descr="C:\Users\edu220\Documents\funnel-clip-art-727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903345"/>
            <a:ext cx="1103164" cy="15461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18277" y="245984"/>
            <a:ext cx="1835182" cy="369332"/>
          </a:xfrm>
          <a:prstGeom prst="rect">
            <a:avLst/>
          </a:prstGeom>
          <a:noFill/>
        </p:spPr>
        <p:txBody>
          <a:bodyPr wrap="none" rtlCol="0">
            <a:spAutoFit/>
          </a:bodyPr>
          <a:lstStyle/>
          <a:p>
            <a:r>
              <a:rPr lang="en-GB" b="1" dirty="0">
                <a:solidFill>
                  <a:srgbClr val="00B0F0"/>
                </a:solidFill>
              </a:rPr>
              <a:t>The Culture Filter</a:t>
            </a:r>
          </a:p>
        </p:txBody>
      </p:sp>
      <p:sp>
        <p:nvSpPr>
          <p:cNvPr id="12" name="Left-Right-Up Arrow 11"/>
          <p:cNvSpPr/>
          <p:nvPr/>
        </p:nvSpPr>
        <p:spPr>
          <a:xfrm rot="10800000">
            <a:off x="6284668" y="615317"/>
            <a:ext cx="1216152" cy="28802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076056" y="602935"/>
            <a:ext cx="1208612" cy="461665"/>
          </a:xfrm>
          <a:prstGeom prst="rect">
            <a:avLst/>
          </a:prstGeom>
          <a:noFill/>
        </p:spPr>
        <p:txBody>
          <a:bodyPr wrap="square" rtlCol="0">
            <a:spAutoFit/>
          </a:bodyPr>
          <a:lstStyle/>
          <a:p>
            <a:r>
              <a:rPr lang="en-GB" sz="1200" dirty="0"/>
              <a:t>Societal cultures</a:t>
            </a:r>
          </a:p>
          <a:p>
            <a:r>
              <a:rPr lang="en-GB" sz="1200" dirty="0"/>
              <a:t>(macro)</a:t>
            </a:r>
            <a:endParaRPr lang="en-GB" dirty="0"/>
          </a:p>
        </p:txBody>
      </p:sp>
      <p:sp>
        <p:nvSpPr>
          <p:cNvPr id="17" name="TextBox 16"/>
          <p:cNvSpPr txBox="1"/>
          <p:nvPr/>
        </p:nvSpPr>
        <p:spPr>
          <a:xfrm>
            <a:off x="7668343" y="615316"/>
            <a:ext cx="1346715" cy="461665"/>
          </a:xfrm>
          <a:prstGeom prst="rect">
            <a:avLst/>
          </a:prstGeom>
          <a:noFill/>
        </p:spPr>
        <p:txBody>
          <a:bodyPr wrap="none" rtlCol="0">
            <a:spAutoFit/>
          </a:bodyPr>
          <a:lstStyle/>
          <a:p>
            <a:r>
              <a:rPr lang="en-GB" sz="1200" dirty="0"/>
              <a:t>Academic Cultures</a:t>
            </a:r>
          </a:p>
          <a:p>
            <a:r>
              <a:rPr lang="en-GB" sz="1200" dirty="0"/>
              <a:t>(micro)</a:t>
            </a:r>
            <a:endParaRPr lang="en-GB" dirty="0"/>
          </a:p>
        </p:txBody>
      </p:sp>
    </p:spTree>
    <p:extLst>
      <p:ext uri="{BB962C8B-B14F-4D97-AF65-F5344CB8AC3E}">
        <p14:creationId xmlns:p14="http://schemas.microsoft.com/office/powerpoint/2010/main" val="43049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1E21E31-2CE5-47EC-B0D1-A7456F8F7CFB}"/>
              </a:ext>
            </a:extLst>
          </p:cNvPr>
          <p:cNvSpPr/>
          <p:nvPr/>
        </p:nvSpPr>
        <p:spPr>
          <a:xfrm>
            <a:off x="3263317" y="1042796"/>
            <a:ext cx="278975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568952" cy="5544617"/>
          </a:xfrm>
          <a:prstGeom prst="rect">
            <a:avLst/>
          </a:prstGeom>
          <a:noFill/>
        </p:spPr>
      </p:pic>
      <p:sp>
        <p:nvSpPr>
          <p:cNvPr id="6" name="TextBox 5"/>
          <p:cNvSpPr txBox="1"/>
          <p:nvPr/>
        </p:nvSpPr>
        <p:spPr>
          <a:xfrm>
            <a:off x="5292080" y="6093297"/>
            <a:ext cx="3310715" cy="400110"/>
          </a:xfrm>
          <a:prstGeom prst="rect">
            <a:avLst/>
          </a:prstGeom>
          <a:noFill/>
        </p:spPr>
        <p:txBody>
          <a:bodyPr wrap="none" rtlCol="0">
            <a:spAutoFit/>
          </a:bodyPr>
          <a:lstStyle/>
          <a:p>
            <a:r>
              <a:rPr lang="en-GB" sz="2000" b="1" dirty="0"/>
              <a:t>Coyle, Hood and Marsh, 2010</a:t>
            </a:r>
          </a:p>
        </p:txBody>
      </p:sp>
      <p:sp>
        <p:nvSpPr>
          <p:cNvPr id="3" name="Arc 2">
            <a:extLst>
              <a:ext uri="{FF2B5EF4-FFF2-40B4-BE49-F238E27FC236}">
                <a16:creationId xmlns:a16="http://schemas.microsoft.com/office/drawing/2014/main" id="{E7A5FA0F-BC35-4AE9-A73D-B80ED8DFF76B}"/>
              </a:ext>
            </a:extLst>
          </p:cNvPr>
          <p:cNvSpPr/>
          <p:nvPr/>
        </p:nvSpPr>
        <p:spPr>
          <a:xfrm>
            <a:off x="3372374" y="1388798"/>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7132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400600"/>
          </a:xfrm>
        </p:spPr>
        <p:txBody>
          <a:bodyPr>
            <a:normAutofit lnSpcReduction="10000"/>
          </a:bodyPr>
          <a:lstStyle/>
          <a:p>
            <a:pPr algn="ctr">
              <a:buNone/>
            </a:pPr>
            <a:r>
              <a:rPr lang="en-GB" sz="9600" dirty="0">
                <a:solidFill>
                  <a:srgbClr val="0070C0"/>
                </a:solidFill>
                <a:latin typeface="Arial Rounded MT Bold" pitchFamily="34" charset="0"/>
              </a:rPr>
              <a:t>Language </a:t>
            </a:r>
          </a:p>
          <a:p>
            <a:pPr algn="ctr">
              <a:buNone/>
            </a:pPr>
            <a:r>
              <a:rPr lang="en-GB" sz="9600" dirty="0">
                <a:solidFill>
                  <a:srgbClr val="0070C0"/>
                </a:solidFill>
                <a:latin typeface="Arial Rounded MT Bold" pitchFamily="34" charset="0"/>
              </a:rPr>
              <a:t>is never </a:t>
            </a:r>
          </a:p>
          <a:p>
            <a:pPr algn="ctr">
              <a:buNone/>
            </a:pPr>
            <a:r>
              <a:rPr lang="en-GB" sz="9600" dirty="0">
                <a:solidFill>
                  <a:srgbClr val="0070C0"/>
                </a:solidFill>
                <a:latin typeface="Arial Rounded MT Bold" pitchFamily="34" charset="0"/>
              </a:rPr>
              <a:t>neutral</a:t>
            </a:r>
          </a:p>
          <a:p>
            <a:pPr algn="ctr">
              <a:buNone/>
            </a:pPr>
            <a:r>
              <a:rPr lang="en-GB" sz="9600" dirty="0">
                <a:solidFill>
                  <a:srgbClr val="FF0000"/>
                </a:solidFill>
                <a:latin typeface="Arial Rounded MT Bold" pitchFamily="34" charset="0"/>
              </a:rPr>
              <a:t>......</a:t>
            </a:r>
          </a:p>
        </p:txBody>
      </p:sp>
    </p:spTree>
    <p:extLst>
      <p:ext uri="{BB962C8B-B14F-4D97-AF65-F5344CB8AC3E}">
        <p14:creationId xmlns:p14="http://schemas.microsoft.com/office/powerpoint/2010/main" val="165225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50-040C-45C6-A22A-DF4D6B05970F}"/>
              </a:ext>
            </a:extLst>
          </p:cNvPr>
          <p:cNvSpPr>
            <a:spLocks noGrp="1"/>
          </p:cNvSpPr>
          <p:nvPr>
            <p:ph type="title"/>
          </p:nvPr>
        </p:nvSpPr>
        <p:spPr/>
        <p:txBody>
          <a:bodyPr>
            <a:normAutofit/>
          </a:bodyPr>
          <a:lstStyle/>
          <a:p>
            <a:r>
              <a:rPr lang="en-GB" b="1" dirty="0">
                <a:solidFill>
                  <a:srgbClr val="2F0BB5"/>
                </a:solidFill>
              </a:rPr>
              <a:t>Growing importance of disciplinary or subject literacy on a global scale </a:t>
            </a:r>
          </a:p>
        </p:txBody>
      </p:sp>
      <p:sp>
        <p:nvSpPr>
          <p:cNvPr id="3" name="Content Placeholder 2">
            <a:extLst>
              <a:ext uri="{FF2B5EF4-FFF2-40B4-BE49-F238E27FC236}">
                <a16:creationId xmlns:a16="http://schemas.microsoft.com/office/drawing/2014/main" id="{ABA4EEA7-DD21-4682-84AD-3EEE9C03E348}"/>
              </a:ext>
            </a:extLst>
          </p:cNvPr>
          <p:cNvSpPr>
            <a:spLocks noGrp="1"/>
          </p:cNvSpPr>
          <p:nvPr>
            <p:ph idx="1"/>
          </p:nvPr>
        </p:nvSpPr>
        <p:spPr>
          <a:xfrm>
            <a:off x="578578" y="2026961"/>
            <a:ext cx="7986844" cy="4351338"/>
          </a:xfrm>
        </p:spPr>
        <p:txBody>
          <a:bodyPr>
            <a:normAutofit/>
          </a:bodyPr>
          <a:lstStyle/>
          <a:p>
            <a:pPr marL="0" indent="0">
              <a:buNone/>
            </a:pPr>
            <a:r>
              <a:rPr lang="en-GB" dirty="0"/>
              <a:t>Shanahan and Shanahan promote the idea of teaching disciplinary literacies that address the profound differences in the language used in various disciplines to construct and communicate knowledge and in ways different disciplines read and approach texts. </a:t>
            </a:r>
          </a:p>
          <a:p>
            <a:pPr marL="0" indent="0">
              <a:buNone/>
            </a:pPr>
            <a:endParaRPr lang="en-GB" dirty="0"/>
          </a:p>
          <a:p>
            <a:pPr marL="0" indent="0">
              <a:buNone/>
            </a:pPr>
            <a:r>
              <a:rPr lang="en-GB" dirty="0"/>
              <a:t>Dobbs et al. (2016), Fang and </a:t>
            </a:r>
            <a:r>
              <a:rPr lang="en-GB" dirty="0" err="1"/>
              <a:t>Coatoam</a:t>
            </a:r>
            <a:r>
              <a:rPr lang="en-GB" dirty="0"/>
              <a:t> (2013), Gillis (2014), Jetton and Shanahan (2012), </a:t>
            </a:r>
            <a:r>
              <a:rPr lang="en-GB" dirty="0" err="1"/>
              <a:t>Schleppegrell</a:t>
            </a:r>
            <a:r>
              <a:rPr lang="en-GB" dirty="0"/>
              <a:t> (2004) and </a:t>
            </a:r>
            <a:r>
              <a:rPr lang="en-GB" dirty="0" err="1"/>
              <a:t>Weinburgh</a:t>
            </a:r>
            <a:r>
              <a:rPr lang="en-GB" dirty="0"/>
              <a:t> and Silva (2012)</a:t>
            </a:r>
          </a:p>
        </p:txBody>
      </p:sp>
    </p:spTree>
    <p:extLst>
      <p:ext uri="{BB962C8B-B14F-4D97-AF65-F5344CB8AC3E}">
        <p14:creationId xmlns:p14="http://schemas.microsoft.com/office/powerpoint/2010/main" val="120572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a:t>
            </a:r>
          </a:p>
        </p:txBody>
      </p:sp>
      <p:sp>
        <p:nvSpPr>
          <p:cNvPr id="3" name="Content Placeholder 2"/>
          <p:cNvSpPr>
            <a:spLocks noGrp="1"/>
          </p:cNvSpPr>
          <p:nvPr>
            <p:ph idx="1"/>
          </p:nvPr>
        </p:nvSpPr>
        <p:spPr>
          <a:xfrm>
            <a:off x="3563888" y="1600200"/>
            <a:ext cx="5122912" cy="4525963"/>
          </a:xfrm>
        </p:spPr>
        <p:txBody>
          <a:bodyPr/>
          <a:lstStyle/>
          <a:p>
            <a:pPr>
              <a:buNone/>
            </a:pPr>
            <a:r>
              <a:rPr lang="en-GB" dirty="0"/>
              <a:t>	Biology is not plants and animals. It is language about plants and animals... Astronomy is not planets and stars. It is a way of talking about planets and stars  (Postman, 1986:3)</a:t>
            </a:r>
          </a:p>
          <a:p>
            <a:endParaRPr lang="en-GB" dirty="0"/>
          </a:p>
        </p:txBody>
      </p:sp>
      <p:pic>
        <p:nvPicPr>
          <p:cNvPr id="101380" name="Picture 4" descr="File:Biological classification L Pengo vflip.svg"/>
          <p:cNvPicPr>
            <a:picLocks noChangeAspect="1" noChangeArrowheads="1"/>
          </p:cNvPicPr>
          <p:nvPr/>
        </p:nvPicPr>
        <p:blipFill>
          <a:blip r:embed="rId2" cstate="print"/>
          <a:srcRect/>
          <a:stretch>
            <a:fillRect/>
          </a:stretch>
        </p:blipFill>
        <p:spPr bwMode="auto">
          <a:xfrm>
            <a:off x="899592" y="908720"/>
            <a:ext cx="2190750" cy="5619751"/>
          </a:xfrm>
          <a:prstGeom prst="rect">
            <a:avLst/>
          </a:prstGeom>
          <a:noFill/>
        </p:spPr>
      </p:pic>
    </p:spTree>
    <p:extLst>
      <p:ext uri="{BB962C8B-B14F-4D97-AF65-F5344CB8AC3E}">
        <p14:creationId xmlns:p14="http://schemas.microsoft.com/office/powerpoint/2010/main" val="195581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724" y="3172842"/>
            <a:ext cx="7056783" cy="2246769"/>
          </a:xfrm>
          <a:prstGeom prst="rect">
            <a:avLst/>
          </a:prstGeom>
        </p:spPr>
        <p:txBody>
          <a:bodyPr wrap="square">
            <a:spAutoFit/>
          </a:bodyPr>
          <a:lstStyle/>
          <a:p>
            <a:r>
              <a:rPr lang="en-GB" sz="2800" dirty="0"/>
              <a:t>“If I had a world of my own, everything would be nonsense. Nothing would be what it is, because everything would be what it isn't. And contrary wise, what is, it wouldn't be. And what it wouldn't be, it would. You see?”</a:t>
            </a:r>
          </a:p>
        </p:txBody>
      </p:sp>
      <p:pic>
        <p:nvPicPr>
          <p:cNvPr id="3" name="Picture 2" descr="https://encrypted-tbn2.gstatic.com/images?q=tbn:ANd9GcQBEIcg0u5idpdFD1MVjLPDt2_5RUtqLAhUJrwor-cXz44lLb9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4785" y="0"/>
            <a:ext cx="3926205" cy="2685415"/>
          </a:xfrm>
          <a:prstGeom prst="rect">
            <a:avLst/>
          </a:prstGeom>
          <a:noFill/>
          <a:ln>
            <a:noFill/>
          </a:ln>
        </p:spPr>
      </p:pic>
    </p:spTree>
    <p:extLst>
      <p:ext uri="{BB962C8B-B14F-4D97-AF65-F5344CB8AC3E}">
        <p14:creationId xmlns:p14="http://schemas.microsoft.com/office/powerpoint/2010/main" val="84783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7030A0"/>
                </a:solidFill>
              </a:rPr>
              <a:t>Behaving like a scientist</a:t>
            </a:r>
            <a:br>
              <a:rPr lang="en-GB" b="1" dirty="0">
                <a:solidFill>
                  <a:srgbClr val="7030A0"/>
                </a:solidFill>
              </a:rPr>
            </a:br>
            <a:r>
              <a:rPr lang="en-GB" b="1" dirty="0">
                <a:solidFill>
                  <a:srgbClr val="7030A0"/>
                </a:solidFill>
              </a:rPr>
              <a:t>NRC Framework 2011</a:t>
            </a:r>
          </a:p>
        </p:txBody>
      </p:sp>
      <p:sp>
        <p:nvSpPr>
          <p:cNvPr id="3" name="Content Placeholder 2"/>
          <p:cNvSpPr>
            <a:spLocks noGrp="1"/>
          </p:cNvSpPr>
          <p:nvPr>
            <p:ph idx="1"/>
          </p:nvPr>
        </p:nvSpPr>
        <p:spPr>
          <a:xfrm>
            <a:off x="467544" y="1556792"/>
            <a:ext cx="8229600" cy="5112568"/>
          </a:xfrm>
        </p:spPr>
        <p:txBody>
          <a:bodyPr>
            <a:normAutofit lnSpcReduction="10000"/>
          </a:bodyPr>
          <a:lstStyle/>
          <a:p>
            <a:pPr marL="0" indent="0">
              <a:buNone/>
            </a:pPr>
            <a:r>
              <a:rPr lang="en-GB" dirty="0"/>
              <a:t>Identifying 8 science practices:</a:t>
            </a:r>
          </a:p>
          <a:p>
            <a:pPr marL="0" indent="0">
              <a:buNone/>
            </a:pPr>
            <a:endParaRPr lang="en-GB" dirty="0"/>
          </a:p>
          <a:p>
            <a:pPr marL="514350" indent="-514350">
              <a:buAutoNum type="arabicPeriod"/>
            </a:pPr>
            <a:r>
              <a:rPr lang="en-GB" dirty="0"/>
              <a:t>Asking questions and defining problems</a:t>
            </a:r>
          </a:p>
          <a:p>
            <a:pPr marL="514350" indent="-514350">
              <a:buAutoNum type="arabicPeriod"/>
            </a:pPr>
            <a:r>
              <a:rPr lang="en-GB" dirty="0"/>
              <a:t>Developing and using models</a:t>
            </a:r>
          </a:p>
          <a:p>
            <a:pPr marL="514350" indent="-514350">
              <a:buAutoNum type="arabicPeriod"/>
            </a:pPr>
            <a:r>
              <a:rPr lang="en-GB" dirty="0"/>
              <a:t>Planning and carrying out investigations</a:t>
            </a:r>
          </a:p>
          <a:p>
            <a:pPr marL="514350" indent="-514350">
              <a:buAutoNum type="arabicPeriod"/>
            </a:pPr>
            <a:r>
              <a:rPr lang="en-GB" dirty="0"/>
              <a:t>Analysing and interpreting data</a:t>
            </a:r>
          </a:p>
          <a:p>
            <a:pPr marL="514350" indent="-514350">
              <a:buAutoNum type="arabicPeriod"/>
            </a:pPr>
            <a:r>
              <a:rPr lang="en-GB" dirty="0"/>
              <a:t>Using mathematical and computation thinking</a:t>
            </a:r>
          </a:p>
          <a:p>
            <a:pPr marL="514350" indent="-514350">
              <a:buAutoNum type="arabicPeriod"/>
            </a:pPr>
            <a:r>
              <a:rPr lang="en-GB" dirty="0"/>
              <a:t>Constructing scientific explanations</a:t>
            </a:r>
          </a:p>
          <a:p>
            <a:pPr marL="514350" indent="-514350">
              <a:buAutoNum type="arabicPeriod"/>
            </a:pPr>
            <a:r>
              <a:rPr lang="en-GB" dirty="0"/>
              <a:t>Engaging in argument and discussion</a:t>
            </a:r>
          </a:p>
          <a:p>
            <a:pPr marL="514350" indent="-514350">
              <a:buAutoNum type="arabicPeriod"/>
            </a:pPr>
            <a:r>
              <a:rPr lang="en-GB" dirty="0"/>
              <a:t>Obtaining, evaluating an communicating information</a:t>
            </a:r>
          </a:p>
        </p:txBody>
      </p:sp>
    </p:spTree>
    <p:extLst>
      <p:ext uri="{BB962C8B-B14F-4D97-AF65-F5344CB8AC3E}">
        <p14:creationId xmlns:p14="http://schemas.microsoft.com/office/powerpoint/2010/main" val="302250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Integrating learning.…</a:t>
            </a:r>
          </a:p>
        </p:txBody>
      </p:sp>
      <p:sp>
        <p:nvSpPr>
          <p:cNvPr id="3" name="Content Placeholder 2"/>
          <p:cNvSpPr>
            <a:spLocks noGrp="1"/>
          </p:cNvSpPr>
          <p:nvPr>
            <p:ph idx="1"/>
          </p:nvPr>
        </p:nvSpPr>
        <p:spPr>
          <a:xfrm>
            <a:off x="487328" y="1440518"/>
            <a:ext cx="8229600" cy="4525963"/>
          </a:xfrm>
        </p:spPr>
        <p:txBody>
          <a:bodyPr>
            <a:normAutofit lnSpcReduction="10000"/>
          </a:bodyPr>
          <a:lstStyle/>
          <a:p>
            <a:r>
              <a:rPr lang="en-GB" dirty="0"/>
              <a:t>Integrated learning  is all about </a:t>
            </a:r>
            <a:r>
              <a:rPr lang="en-GB" b="1" dirty="0"/>
              <a:t>progression</a:t>
            </a:r>
          </a:p>
          <a:p>
            <a:r>
              <a:rPr lang="en-GB" dirty="0"/>
              <a:t>Content only becomes meaningful when it is understood (conceptualised) but…</a:t>
            </a:r>
          </a:p>
          <a:p>
            <a:r>
              <a:rPr lang="en-GB" dirty="0"/>
              <a:t>Conceptualisation requires language to be used creatively and according to subject- specific rules – </a:t>
            </a:r>
            <a:r>
              <a:rPr lang="en-GB" b="1" dirty="0"/>
              <a:t>appropriate language use makes understanding visible</a:t>
            </a:r>
            <a:r>
              <a:rPr lang="en-GB" dirty="0"/>
              <a:t>.</a:t>
            </a:r>
          </a:p>
          <a:p>
            <a:r>
              <a:rPr lang="en-GB" dirty="0"/>
              <a:t>This process involves </a:t>
            </a:r>
            <a:r>
              <a:rPr lang="en-GB" b="1" dirty="0"/>
              <a:t>language learning </a:t>
            </a:r>
            <a:r>
              <a:rPr lang="en-GB" dirty="0"/>
              <a:t>and using as embedded in content.</a:t>
            </a:r>
          </a:p>
          <a:p>
            <a:r>
              <a:rPr lang="en-GB" dirty="0"/>
              <a:t>This process also involves deliberate transparent processes for </a:t>
            </a:r>
            <a:r>
              <a:rPr lang="en-GB" b="1" dirty="0"/>
              <a:t>deeper learning</a:t>
            </a:r>
          </a:p>
          <a:p>
            <a:endParaRPr lang="en-GB" dirty="0"/>
          </a:p>
        </p:txBody>
      </p:sp>
    </p:spTree>
    <p:extLst>
      <p:ext uri="{BB962C8B-B14F-4D97-AF65-F5344CB8AC3E}">
        <p14:creationId xmlns:p14="http://schemas.microsoft.com/office/powerpoint/2010/main" val="1518058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7DCE-2CA9-41A5-A4E1-56A125BADA6D}"/>
              </a:ext>
            </a:extLst>
          </p:cNvPr>
          <p:cNvSpPr>
            <a:spLocks noGrp="1"/>
          </p:cNvSpPr>
          <p:nvPr>
            <p:ph type="title"/>
          </p:nvPr>
        </p:nvSpPr>
        <p:spPr/>
        <p:txBody>
          <a:bodyPr/>
          <a:lstStyle/>
          <a:p>
            <a:r>
              <a:rPr lang="en-GB" b="1" dirty="0"/>
              <a:t>Big Questions</a:t>
            </a:r>
          </a:p>
        </p:txBody>
      </p:sp>
      <p:sp>
        <p:nvSpPr>
          <p:cNvPr id="3" name="Content Placeholder 2">
            <a:extLst>
              <a:ext uri="{FF2B5EF4-FFF2-40B4-BE49-F238E27FC236}">
                <a16:creationId xmlns:a16="http://schemas.microsoft.com/office/drawing/2014/main" id="{14EDAC7C-5735-4EB3-8617-ACB5CF5CB726}"/>
              </a:ext>
            </a:extLst>
          </p:cNvPr>
          <p:cNvSpPr>
            <a:spLocks noGrp="1"/>
          </p:cNvSpPr>
          <p:nvPr>
            <p:ph idx="1"/>
          </p:nvPr>
        </p:nvSpPr>
        <p:spPr/>
        <p:txBody>
          <a:bodyPr/>
          <a:lstStyle/>
          <a:p>
            <a:r>
              <a:rPr lang="en-GB" dirty="0"/>
              <a:t>What do I want my learners to know and do?</a:t>
            </a:r>
          </a:p>
          <a:p>
            <a:r>
              <a:rPr lang="en-GB" dirty="0"/>
              <a:t>How will they demonstrate  their understanding?</a:t>
            </a:r>
          </a:p>
          <a:p>
            <a:r>
              <a:rPr lang="en-GB" dirty="0"/>
              <a:t>How do I nurture deeper understanding for progression?</a:t>
            </a:r>
          </a:p>
          <a:p>
            <a:r>
              <a:rPr lang="en-GB" dirty="0"/>
              <a:t>How do I mentor learning and personal growth?</a:t>
            </a:r>
          </a:p>
        </p:txBody>
      </p:sp>
    </p:spTree>
    <p:extLst>
      <p:ext uri="{BB962C8B-B14F-4D97-AF65-F5344CB8AC3E}">
        <p14:creationId xmlns:p14="http://schemas.microsoft.com/office/powerpoint/2010/main" val="201901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4Cs  - Conceptual Framework</a:t>
            </a:r>
          </a:p>
        </p:txBody>
      </p:sp>
      <p:sp>
        <p:nvSpPr>
          <p:cNvPr id="5" name="TextBox 4"/>
          <p:cNvSpPr txBox="1"/>
          <p:nvPr/>
        </p:nvSpPr>
        <p:spPr>
          <a:xfrm>
            <a:off x="611560" y="5288340"/>
            <a:ext cx="8139586" cy="1323439"/>
          </a:xfrm>
          <a:prstGeom prst="rect">
            <a:avLst/>
          </a:prstGeom>
          <a:noFill/>
        </p:spPr>
        <p:txBody>
          <a:bodyPr wrap="square" rtlCol="0">
            <a:spAutoFit/>
          </a:bodyPr>
          <a:lstStyle/>
          <a:p>
            <a:pPr algn="ctr"/>
            <a:r>
              <a:rPr lang="en-GB" sz="4000" dirty="0"/>
              <a:t>The ‘what’ but not the ‘how’  </a:t>
            </a:r>
          </a:p>
          <a:p>
            <a:pPr algn="ctr"/>
            <a:r>
              <a:rPr lang="en-GB" sz="4000" dirty="0"/>
              <a:t>to integrate…..</a:t>
            </a: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570829"/>
            <a:ext cx="5760640" cy="3717511"/>
          </a:xfrm>
          <a:prstGeom prst="rect">
            <a:avLst/>
          </a:prstGeom>
          <a:noFill/>
        </p:spPr>
      </p:pic>
    </p:spTree>
    <p:extLst>
      <p:ext uri="{BB962C8B-B14F-4D97-AF65-F5344CB8AC3E}">
        <p14:creationId xmlns:p14="http://schemas.microsoft.com/office/powerpoint/2010/main" val="2600109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4Cs as (Subject) Literacies for deeper learning</a:t>
            </a:r>
          </a:p>
        </p:txBody>
      </p:sp>
      <p:sp>
        <p:nvSpPr>
          <p:cNvPr id="3" name="Content Placeholder 2"/>
          <p:cNvSpPr>
            <a:spLocks noGrp="1"/>
          </p:cNvSpPr>
          <p:nvPr>
            <p:ph idx="1"/>
          </p:nvPr>
        </p:nvSpPr>
        <p:spPr>
          <a:xfrm>
            <a:off x="683568" y="1600200"/>
            <a:ext cx="8003232" cy="4525963"/>
          </a:xfrm>
        </p:spPr>
        <p:txBody>
          <a:bodyPr>
            <a:noAutofit/>
          </a:bodyPr>
          <a:lstStyle/>
          <a:p>
            <a:pPr marL="0" indent="0">
              <a:buNone/>
            </a:pPr>
            <a:r>
              <a:rPr lang="en-GB" sz="3600" dirty="0"/>
              <a:t>Meaning-making involves knowing (</a:t>
            </a:r>
            <a:r>
              <a:rPr lang="en-GB" sz="3600" b="1" dirty="0"/>
              <a:t>content</a:t>
            </a:r>
            <a:r>
              <a:rPr lang="en-GB" sz="3600" dirty="0"/>
              <a:t>) and deeper thinking (</a:t>
            </a:r>
            <a:r>
              <a:rPr lang="en-GB" sz="3600" b="1" dirty="0"/>
              <a:t>cognition</a:t>
            </a:r>
            <a:r>
              <a:rPr lang="en-GB" sz="3600" dirty="0"/>
              <a:t>) which requires language, for explaining or demonstrating individual’s understanding (</a:t>
            </a:r>
            <a:r>
              <a:rPr lang="en-GB" sz="3600" b="1" dirty="0"/>
              <a:t>communication</a:t>
            </a:r>
            <a:r>
              <a:rPr lang="en-GB" sz="3600" dirty="0"/>
              <a:t>) in ways which are culturally appropriate according to subject/topic specific discourse (</a:t>
            </a:r>
            <a:r>
              <a:rPr lang="en-GB" sz="3600" b="1" dirty="0"/>
              <a:t>culture</a:t>
            </a:r>
            <a:r>
              <a:rPr lang="en-GB" sz="3600" dirty="0"/>
              <a:t>).  These processes are all about developing subject literacies.</a:t>
            </a:r>
          </a:p>
        </p:txBody>
      </p:sp>
    </p:spTree>
    <p:extLst>
      <p:ext uri="{BB962C8B-B14F-4D97-AF65-F5344CB8AC3E}">
        <p14:creationId xmlns:p14="http://schemas.microsoft.com/office/powerpoint/2010/main" val="752966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D9FD-7568-43DF-9560-146ACE288652}"/>
              </a:ext>
            </a:extLst>
          </p:cNvPr>
          <p:cNvSpPr>
            <a:spLocks noGrp="1"/>
          </p:cNvSpPr>
          <p:nvPr>
            <p:ph type="title"/>
          </p:nvPr>
        </p:nvSpPr>
        <p:spPr/>
        <p:txBody>
          <a:bodyPr/>
          <a:lstStyle/>
          <a:p>
            <a:r>
              <a:rPr lang="en-GB" b="1" dirty="0"/>
              <a:t>Deeper learning</a:t>
            </a:r>
          </a:p>
        </p:txBody>
      </p:sp>
      <p:sp>
        <p:nvSpPr>
          <p:cNvPr id="3" name="Content Placeholder 2">
            <a:extLst>
              <a:ext uri="{FF2B5EF4-FFF2-40B4-BE49-F238E27FC236}">
                <a16:creationId xmlns:a16="http://schemas.microsoft.com/office/drawing/2014/main" id="{4B127503-49A4-43E0-8725-F3DFBEBF7E07}"/>
              </a:ext>
            </a:extLst>
          </p:cNvPr>
          <p:cNvSpPr>
            <a:spLocks noGrp="1"/>
          </p:cNvSpPr>
          <p:nvPr>
            <p:ph idx="1"/>
          </p:nvPr>
        </p:nvSpPr>
        <p:spPr/>
        <p:txBody>
          <a:bodyPr>
            <a:normAutofit/>
          </a:bodyPr>
          <a:lstStyle/>
          <a:p>
            <a:pPr marL="0" indent="0">
              <a:buNone/>
            </a:pPr>
            <a:r>
              <a:rPr lang="en-GB" sz="3600" dirty="0"/>
              <a:t>Deeper learning occurs when knowledges and understanding are internalised and </a:t>
            </a:r>
            <a:r>
              <a:rPr lang="en-GB" sz="3600" dirty="0" err="1"/>
              <a:t>automatised</a:t>
            </a:r>
            <a:r>
              <a:rPr lang="en-GB" sz="3600" dirty="0"/>
              <a:t> in ways which enable individuals to demonstrate their own understanding in different ways and transfer their learning to other contexts</a:t>
            </a:r>
          </a:p>
        </p:txBody>
      </p:sp>
    </p:spTree>
    <p:extLst>
      <p:ext uri="{BB962C8B-B14F-4D97-AF65-F5344CB8AC3E}">
        <p14:creationId xmlns:p14="http://schemas.microsoft.com/office/powerpoint/2010/main" val="1037483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789" y="95443"/>
            <a:ext cx="8604250" cy="1325563"/>
          </a:xfrm>
        </p:spPr>
        <p:txBody>
          <a:bodyPr>
            <a:normAutofit/>
          </a:bodyPr>
          <a:lstStyle/>
          <a:p>
            <a:pPr algn="ctr"/>
            <a:r>
              <a:rPr lang="en-GB" b="1" dirty="0">
                <a:solidFill>
                  <a:srgbClr val="7030A0"/>
                </a:solidFill>
              </a:rPr>
              <a:t>So visible learning means connecting….</a:t>
            </a:r>
          </a:p>
        </p:txBody>
      </p:sp>
      <p:sp>
        <p:nvSpPr>
          <p:cNvPr id="5" name="Content Placeholder 4"/>
          <p:cNvSpPr>
            <a:spLocks noGrp="1"/>
          </p:cNvSpPr>
          <p:nvPr>
            <p:ph idx="1"/>
          </p:nvPr>
        </p:nvSpPr>
        <p:spPr>
          <a:xfrm>
            <a:off x="602114" y="266376"/>
            <a:ext cx="8229600" cy="6325247"/>
          </a:xfrm>
        </p:spPr>
        <p:txBody>
          <a:bodyPr>
            <a:normAutofit fontScale="77500" lnSpcReduction="20000"/>
          </a:bodyPr>
          <a:lstStyle/>
          <a:p>
            <a:endParaRPr lang="en-GB" dirty="0"/>
          </a:p>
          <a:p>
            <a:endParaRPr lang="en-GB" dirty="0"/>
          </a:p>
          <a:p>
            <a:endParaRPr lang="en-GB" dirty="0"/>
          </a:p>
          <a:p>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3800" dirty="0"/>
              <a:t>academic language in the form of  functions demanded by the (con)text (subject discipline or thematic content) with the language needed, learned and used…….thereby making transparent for learners with learners</a:t>
            </a:r>
          </a:p>
          <a:p>
            <a:pPr marL="0" indent="0" algn="ctr">
              <a:buNone/>
            </a:pPr>
            <a:endParaRPr lang="en-GB" sz="4000" dirty="0">
              <a:solidFill>
                <a:srgbClr val="7030A0"/>
              </a:solidFill>
            </a:endParaRPr>
          </a:p>
          <a:p>
            <a:pPr marL="0" indent="0" algn="ctr">
              <a:buNone/>
            </a:pPr>
            <a:r>
              <a:rPr lang="en-GB" sz="4000" dirty="0">
                <a:solidFill>
                  <a:srgbClr val="7030A0"/>
                </a:solidFill>
              </a:rPr>
              <a:t>subject literacies, first language, other literacies= </a:t>
            </a:r>
          </a:p>
          <a:p>
            <a:pPr marL="0" indent="0" algn="ctr">
              <a:buNone/>
            </a:pPr>
            <a:r>
              <a:rPr lang="en-GB" sz="4000" dirty="0" err="1">
                <a:solidFill>
                  <a:srgbClr val="7030A0"/>
                </a:solidFill>
              </a:rPr>
              <a:t>pluriliteracies</a:t>
            </a:r>
            <a:endParaRPr lang="en-GB" sz="4000" dirty="0">
              <a:solidFill>
                <a:srgbClr val="7030A0"/>
              </a:solidFill>
            </a:endParaRPr>
          </a:p>
        </p:txBody>
      </p:sp>
      <p:pic>
        <p:nvPicPr>
          <p:cNvPr id="4100" name="Picture 4" descr="http://www.cedefop.europa.eu/files/images/image_for_web0370.jpg">
            <a:extLst>
              <a:ext uri="{FF2B5EF4-FFF2-40B4-BE49-F238E27FC236}">
                <a16:creationId xmlns:a16="http://schemas.microsoft.com/office/drawing/2014/main" id="{5D38F7F0-D042-431E-B835-F77F71039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352621"/>
            <a:ext cx="2838450"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Curved Left 1">
            <a:extLst>
              <a:ext uri="{FF2B5EF4-FFF2-40B4-BE49-F238E27FC236}">
                <a16:creationId xmlns:a16="http://schemas.microsoft.com/office/drawing/2014/main" id="{EC1E5A2B-0D33-40BE-AEBE-89F2A97A4C7D}"/>
              </a:ext>
            </a:extLst>
          </p:cNvPr>
          <p:cNvSpPr/>
          <p:nvPr/>
        </p:nvSpPr>
        <p:spPr>
          <a:xfrm>
            <a:off x="4206240" y="4783008"/>
            <a:ext cx="731520" cy="947704"/>
          </a:xfrm>
          <a:prstGeom prst="curvedLeftArrow">
            <a:avLst>
              <a:gd name="adj1" fmla="val 25000"/>
              <a:gd name="adj2" fmla="val 50000"/>
              <a:gd name="adj3" fmla="val 45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5370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6 Points 3">
            <a:extLst>
              <a:ext uri="{FF2B5EF4-FFF2-40B4-BE49-F238E27FC236}">
                <a16:creationId xmlns:a16="http://schemas.microsoft.com/office/drawing/2014/main" id="{36E3CBBB-9354-42A9-8257-6576055F524A}"/>
              </a:ext>
            </a:extLst>
          </p:cNvPr>
          <p:cNvSpPr/>
          <p:nvPr/>
        </p:nvSpPr>
        <p:spPr>
          <a:xfrm>
            <a:off x="1475656" y="260647"/>
            <a:ext cx="6696744" cy="659735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DD78988-8761-4989-B50C-F96AE2F5C80F}"/>
              </a:ext>
            </a:extLst>
          </p:cNvPr>
          <p:cNvSpPr>
            <a:spLocks noGrp="1"/>
          </p:cNvSpPr>
          <p:nvPr>
            <p:ph idx="1"/>
          </p:nvPr>
        </p:nvSpPr>
        <p:spPr>
          <a:xfrm>
            <a:off x="-411331" y="1166018"/>
            <a:ext cx="8229600" cy="4525963"/>
          </a:xfrm>
        </p:spPr>
        <p:txBody>
          <a:bodyPr>
            <a:normAutofit/>
          </a:bodyPr>
          <a:lstStyle/>
          <a:p>
            <a:pPr marL="0" indent="0">
              <a:buNone/>
            </a:pPr>
            <a:r>
              <a:rPr lang="en-GB" sz="7200" dirty="0">
                <a:latin typeface="Candara" panose="020E0502030303020204" pitchFamily="34" charset="0"/>
              </a:rPr>
              <a:t>       </a:t>
            </a:r>
          </a:p>
          <a:p>
            <a:pPr marL="0" indent="0" algn="ctr">
              <a:buNone/>
            </a:pPr>
            <a:r>
              <a:rPr lang="en-GB" sz="7200" dirty="0">
                <a:latin typeface="Candara" panose="020E0502030303020204" pitchFamily="34" charset="0"/>
              </a:rPr>
              <a:t>		 ‘</a:t>
            </a:r>
            <a:r>
              <a:rPr lang="en-GB" sz="4800" dirty="0">
                <a:latin typeface="Candara" panose="020E0502030303020204" pitchFamily="34" charset="0"/>
              </a:rPr>
              <a:t>good’ learning is all 			    about ‘deep’ 			learning</a:t>
            </a:r>
          </a:p>
        </p:txBody>
      </p:sp>
    </p:spTree>
    <p:extLst>
      <p:ext uri="{BB962C8B-B14F-4D97-AF65-F5344CB8AC3E}">
        <p14:creationId xmlns:p14="http://schemas.microsoft.com/office/powerpoint/2010/main" val="1057961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b="1" dirty="0">
                <a:solidFill>
                  <a:srgbClr val="7030A0"/>
                </a:solidFill>
              </a:rPr>
              <a:t>So what are the challenges for us as multilingual teachers?</a:t>
            </a:r>
          </a:p>
        </p:txBody>
      </p:sp>
      <p:pic>
        <p:nvPicPr>
          <p:cNvPr id="4" name="Picture 2" descr="https://www.abdn.ac.uk/italic/images/uploads/features/iStock_000011272724Medium.jpg"/>
          <p:cNvPicPr>
            <a:picLocks noGrp="1" noChangeAspect="1" noChangeArrowheads="1"/>
          </p:cNvPicPr>
          <p:nvPr>
            <p:ph idx="1"/>
          </p:nvPr>
        </p:nvPicPr>
        <p:blipFill>
          <a:blip r:embed="rId2" cstate="print"/>
          <a:srcRect/>
          <a:stretch>
            <a:fillRect/>
          </a:stretch>
        </p:blipFill>
        <p:spPr bwMode="auto">
          <a:xfrm>
            <a:off x="1547664" y="1988840"/>
            <a:ext cx="6264696" cy="4172386"/>
          </a:xfrm>
          <a:prstGeom prst="rect">
            <a:avLst/>
          </a:prstGeom>
          <a:noFill/>
          <a:ln w="9525">
            <a:noFill/>
            <a:miter lim="800000"/>
            <a:headEnd/>
            <a:tailEnd/>
          </a:ln>
        </p:spPr>
      </p:pic>
    </p:spTree>
    <p:extLst>
      <p:ext uri="{BB962C8B-B14F-4D97-AF65-F5344CB8AC3E}">
        <p14:creationId xmlns:p14="http://schemas.microsoft.com/office/powerpoint/2010/main" val="127645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5D97-B0BF-4940-859B-CFB230B9C9E1}"/>
              </a:ext>
            </a:extLst>
          </p:cNvPr>
          <p:cNvSpPr>
            <a:spLocks noGrp="1"/>
          </p:cNvSpPr>
          <p:nvPr>
            <p:ph type="title"/>
          </p:nvPr>
        </p:nvSpPr>
        <p:spPr/>
        <p:txBody>
          <a:bodyPr/>
          <a:lstStyle/>
          <a:p>
            <a:r>
              <a:rPr lang="en-GB" b="1" dirty="0"/>
              <a:t>Three key elements</a:t>
            </a:r>
          </a:p>
        </p:txBody>
      </p:sp>
      <p:sp>
        <p:nvSpPr>
          <p:cNvPr id="3" name="Content Placeholder 2">
            <a:extLst>
              <a:ext uri="{FF2B5EF4-FFF2-40B4-BE49-F238E27FC236}">
                <a16:creationId xmlns:a16="http://schemas.microsoft.com/office/drawing/2014/main" id="{6F111DFB-6B0E-4595-B2B3-870B1F752496}"/>
              </a:ext>
            </a:extLst>
          </p:cNvPr>
          <p:cNvSpPr>
            <a:spLocks noGrp="1"/>
          </p:cNvSpPr>
          <p:nvPr>
            <p:ph idx="1"/>
          </p:nvPr>
        </p:nvSpPr>
        <p:spPr/>
        <p:txBody>
          <a:bodyPr/>
          <a:lstStyle/>
          <a:p>
            <a:r>
              <a:rPr lang="en-GB" dirty="0"/>
              <a:t>Teachers as designers ( DLE not lessons)</a:t>
            </a:r>
          </a:p>
          <a:p>
            <a:r>
              <a:rPr lang="en-GB" dirty="0"/>
              <a:t>Literacies - from reading and writing to academic subject-specific discourse (making literacies visible for learners)</a:t>
            </a:r>
          </a:p>
          <a:p>
            <a:r>
              <a:rPr lang="en-GB" dirty="0"/>
              <a:t>The role of </a:t>
            </a:r>
            <a:r>
              <a:rPr lang="en-GB" dirty="0" err="1"/>
              <a:t>languaging</a:t>
            </a:r>
            <a:r>
              <a:rPr lang="en-GB" dirty="0"/>
              <a:t> as key for deeper learning</a:t>
            </a:r>
          </a:p>
          <a:p>
            <a:endParaRPr lang="en-GB" dirty="0"/>
          </a:p>
        </p:txBody>
      </p:sp>
    </p:spTree>
    <p:extLst>
      <p:ext uri="{BB962C8B-B14F-4D97-AF65-F5344CB8AC3E}">
        <p14:creationId xmlns:p14="http://schemas.microsoft.com/office/powerpoint/2010/main" val="306498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C00000"/>
                </a:solidFill>
              </a:rPr>
              <a:t>Changing paradigms</a:t>
            </a:r>
          </a:p>
        </p:txBody>
      </p:sp>
      <p:sp>
        <p:nvSpPr>
          <p:cNvPr id="3" name="Content Placeholder 2"/>
          <p:cNvSpPr>
            <a:spLocks noGrp="1"/>
          </p:cNvSpPr>
          <p:nvPr>
            <p:ph idx="1"/>
          </p:nvPr>
        </p:nvSpPr>
        <p:spPr/>
        <p:txBody>
          <a:bodyPr/>
          <a:lstStyle/>
          <a:p>
            <a:pPr>
              <a:buNone/>
            </a:pPr>
            <a:r>
              <a:rPr lang="en-GB" dirty="0"/>
              <a:t>	</a:t>
            </a:r>
          </a:p>
          <a:p>
            <a:pPr>
              <a:buNone/>
            </a:pPr>
            <a:endParaRPr lang="en-GB" dirty="0"/>
          </a:p>
        </p:txBody>
      </p:sp>
      <p:pic>
        <p:nvPicPr>
          <p:cNvPr id="37890" name="Picture 2" descr="http://thinknet.files.wordpress.com/2011/06/wordle-create-paradigm-changes-dieoff.png"/>
          <p:cNvPicPr>
            <a:picLocks noChangeAspect="1" noChangeArrowheads="1"/>
          </p:cNvPicPr>
          <p:nvPr/>
        </p:nvPicPr>
        <p:blipFill>
          <a:blip r:embed="rId2" cstate="print"/>
          <a:srcRect/>
          <a:stretch>
            <a:fillRect/>
          </a:stretch>
        </p:blipFill>
        <p:spPr bwMode="auto">
          <a:xfrm>
            <a:off x="2519264" y="1412776"/>
            <a:ext cx="6624736" cy="2376264"/>
          </a:xfrm>
          <a:prstGeom prst="rect">
            <a:avLst/>
          </a:prstGeom>
          <a:noFill/>
        </p:spPr>
      </p:pic>
      <p:pic>
        <p:nvPicPr>
          <p:cNvPr id="37892" name="Picture 4" descr="http://upload.wikimedia.org/wikipedia/commons/4/45/Duck-Rabbit_illusion.jpg"/>
          <p:cNvPicPr>
            <a:picLocks noChangeAspect="1" noChangeArrowheads="1"/>
          </p:cNvPicPr>
          <p:nvPr/>
        </p:nvPicPr>
        <p:blipFill>
          <a:blip r:embed="rId3" cstate="print"/>
          <a:srcRect/>
          <a:stretch>
            <a:fillRect/>
          </a:stretch>
        </p:blipFill>
        <p:spPr bwMode="auto">
          <a:xfrm>
            <a:off x="467544" y="3524250"/>
            <a:ext cx="4943475" cy="3333750"/>
          </a:xfrm>
          <a:prstGeom prst="rect">
            <a:avLst/>
          </a:prstGeom>
          <a:noFill/>
        </p:spPr>
      </p:pic>
    </p:spTree>
    <p:extLst>
      <p:ext uri="{BB962C8B-B14F-4D97-AF65-F5344CB8AC3E}">
        <p14:creationId xmlns:p14="http://schemas.microsoft.com/office/powerpoint/2010/main" val="2797786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7191375"/>
          </a:xfrm>
          <a:prstGeom prst="rect">
            <a:avLst/>
          </a:prstGeom>
          <a:solidFill>
            <a:schemeClr val="tx2">
              <a:lumMod val="20000"/>
              <a:lumOff val="80000"/>
            </a:schemeClr>
          </a:solidFill>
          <a:ln w="9525">
            <a:noFill/>
            <a:miter lim="800000"/>
            <a:headEnd/>
            <a:tailEnd/>
          </a:ln>
          <a:effectLst/>
        </p:spPr>
        <p:txBody>
          <a:bodyPr wrap="none" anchor="ctr"/>
          <a:lstStyle/>
          <a:p>
            <a:endParaRPr lang="en-US" sz="2400"/>
          </a:p>
        </p:txBody>
      </p:sp>
      <p:sp>
        <p:nvSpPr>
          <p:cNvPr id="65542" name="Text Box 6"/>
          <p:cNvSpPr txBox="1">
            <a:spLocks noChangeArrowheads="1"/>
          </p:cNvSpPr>
          <p:nvPr/>
        </p:nvSpPr>
        <p:spPr bwMode="auto">
          <a:xfrm>
            <a:off x="323528" y="836712"/>
            <a:ext cx="8568952" cy="5878532"/>
          </a:xfrm>
          <a:prstGeom prst="rect">
            <a:avLst/>
          </a:prstGeom>
          <a:noFill/>
          <a:ln w="9525">
            <a:noFill/>
            <a:miter lim="800000"/>
            <a:headEnd/>
            <a:tailEnd/>
          </a:ln>
          <a:effectLst/>
        </p:spPr>
        <p:txBody>
          <a:bodyPr wrap="square">
            <a:spAutoFit/>
          </a:bodyPr>
          <a:lstStyle/>
          <a:p>
            <a:pPr marL="342900" indent="-342900"/>
            <a:r>
              <a:rPr lang="en-GB" sz="5400" b="1" dirty="0"/>
              <a:t>The </a:t>
            </a:r>
            <a:r>
              <a:rPr lang="en-GB" sz="5400" b="1" dirty="0" err="1"/>
              <a:t>lartey</a:t>
            </a:r>
            <a:r>
              <a:rPr lang="en-GB" sz="5400" b="1" dirty="0"/>
              <a:t> </a:t>
            </a:r>
            <a:r>
              <a:rPr lang="en-GB" sz="5400" b="1" dirty="0" err="1"/>
              <a:t>frimps</a:t>
            </a:r>
            <a:r>
              <a:rPr lang="en-GB" sz="5400" b="1" dirty="0"/>
              <a:t> </a:t>
            </a:r>
            <a:r>
              <a:rPr lang="en-GB" sz="5400" b="1" dirty="0" err="1"/>
              <a:t>krolacked</a:t>
            </a:r>
            <a:r>
              <a:rPr lang="en-GB" sz="5400" b="1" dirty="0"/>
              <a:t> </a:t>
            </a:r>
            <a:r>
              <a:rPr lang="en-GB" sz="5400" b="1" dirty="0" err="1"/>
              <a:t>blinfly</a:t>
            </a:r>
            <a:r>
              <a:rPr lang="en-GB" sz="5400" b="1" dirty="0"/>
              <a:t> in the </a:t>
            </a:r>
            <a:r>
              <a:rPr lang="en-GB" sz="5400" b="1" dirty="0" err="1"/>
              <a:t>detchy</a:t>
            </a:r>
            <a:r>
              <a:rPr lang="en-GB" sz="5400" b="1" dirty="0"/>
              <a:t> </a:t>
            </a:r>
            <a:r>
              <a:rPr lang="en-GB" sz="5400" b="1" dirty="0" err="1"/>
              <a:t>shilbor</a:t>
            </a:r>
            <a:endParaRPr lang="en-GB" sz="5400" b="1" dirty="0"/>
          </a:p>
          <a:p>
            <a:pPr marL="342900" indent="-342900"/>
            <a:endParaRPr lang="en-GB" sz="2400" dirty="0"/>
          </a:p>
          <a:p>
            <a:pPr marL="342900" indent="-342900"/>
            <a:r>
              <a:rPr lang="en-GB" sz="2800" b="1" dirty="0"/>
              <a:t>Read the sentence above and answer the following:</a:t>
            </a:r>
          </a:p>
          <a:p>
            <a:pPr marL="342900" indent="-342900"/>
            <a:endParaRPr lang="en-GB" sz="2400" dirty="0"/>
          </a:p>
          <a:p>
            <a:pPr marL="342900" indent="-342900">
              <a:buFontTx/>
              <a:buAutoNum type="arabicPeriod"/>
            </a:pPr>
            <a:r>
              <a:rPr lang="en-GB" sz="3200" i="1" dirty="0"/>
              <a:t>What kind of </a:t>
            </a:r>
            <a:r>
              <a:rPr lang="en-GB" sz="3200" i="1" dirty="0" err="1"/>
              <a:t>frimps</a:t>
            </a:r>
            <a:r>
              <a:rPr lang="en-GB" sz="3200" i="1" dirty="0"/>
              <a:t> were they?</a:t>
            </a:r>
          </a:p>
          <a:p>
            <a:pPr marL="342900" indent="-342900"/>
            <a:r>
              <a:rPr lang="en-GB" sz="3200" i="1" dirty="0"/>
              <a:t>2. What did the </a:t>
            </a:r>
            <a:r>
              <a:rPr lang="en-GB" sz="3200" i="1" dirty="0" err="1"/>
              <a:t>frimps</a:t>
            </a:r>
            <a:r>
              <a:rPr lang="en-GB" sz="3200" i="1" dirty="0"/>
              <a:t> do?</a:t>
            </a:r>
          </a:p>
          <a:p>
            <a:pPr marL="342900" indent="-342900"/>
            <a:r>
              <a:rPr lang="en-GB" sz="3200" i="1" dirty="0"/>
              <a:t>3. How?</a:t>
            </a:r>
          </a:p>
          <a:p>
            <a:pPr marL="342900" indent="-342900"/>
            <a:r>
              <a:rPr lang="en-GB" sz="3200" i="1" dirty="0"/>
              <a:t>4. In what kind of </a:t>
            </a:r>
            <a:r>
              <a:rPr lang="en-GB" sz="3200" i="1" dirty="0" err="1"/>
              <a:t>shilbor</a:t>
            </a:r>
            <a:r>
              <a:rPr lang="en-GB" sz="3200" i="1" dirty="0"/>
              <a:t> did they </a:t>
            </a:r>
            <a:r>
              <a:rPr lang="en-GB" sz="3200" i="1" dirty="0" err="1"/>
              <a:t>krolack</a:t>
            </a:r>
            <a:r>
              <a:rPr lang="en-GB" sz="3200" i="1" dirty="0"/>
              <a:t>?</a:t>
            </a:r>
          </a:p>
          <a:p>
            <a:pPr marL="342900" indent="-342900"/>
            <a:r>
              <a:rPr lang="en-GB" sz="3200" i="1" dirty="0"/>
              <a:t>5. Which word is the subject in this sentence?</a:t>
            </a:r>
          </a:p>
          <a:p>
            <a:pPr marL="342900" indent="-342900"/>
            <a:r>
              <a:rPr lang="en-GB" sz="3200" i="1" dirty="0"/>
              <a:t>6. Which is the verb?</a:t>
            </a:r>
          </a:p>
        </p:txBody>
      </p:sp>
      <p:sp>
        <p:nvSpPr>
          <p:cNvPr id="65543" name="Text Box 7"/>
          <p:cNvSpPr txBox="1">
            <a:spLocks noChangeArrowheads="1"/>
          </p:cNvSpPr>
          <p:nvPr/>
        </p:nvSpPr>
        <p:spPr bwMode="auto">
          <a:xfrm>
            <a:off x="1104900" y="549275"/>
            <a:ext cx="184150" cy="1006475"/>
          </a:xfrm>
          <a:prstGeom prst="rect">
            <a:avLst/>
          </a:prstGeom>
          <a:noFill/>
          <a:ln w="9525">
            <a:noFill/>
            <a:miter lim="800000"/>
            <a:headEnd/>
            <a:tailEnd/>
          </a:ln>
          <a:effectLst/>
        </p:spPr>
        <p:txBody>
          <a:bodyPr>
            <a:spAutoFit/>
          </a:bodyPr>
          <a:lstStyle/>
          <a:p>
            <a:endParaRPr lang="en-US"/>
          </a:p>
        </p:txBody>
      </p:sp>
    </p:spTree>
    <p:extLst>
      <p:ext uri="{BB962C8B-B14F-4D97-AF65-F5344CB8AC3E}">
        <p14:creationId xmlns:p14="http://schemas.microsoft.com/office/powerpoint/2010/main" val="1880349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7191375"/>
          </a:xfrm>
          <a:prstGeom prst="rect">
            <a:avLst/>
          </a:prstGeom>
          <a:solidFill>
            <a:srgbClr val="6699CC"/>
          </a:solidFill>
          <a:ln w="9525">
            <a:noFill/>
            <a:miter lim="800000"/>
            <a:headEnd/>
            <a:tailEnd/>
          </a:ln>
          <a:effectLst/>
        </p:spPr>
        <p:txBody>
          <a:bodyPr wrap="none" anchor="ctr"/>
          <a:lstStyle/>
          <a:p>
            <a:endParaRPr lang="en-US" sz="2400"/>
          </a:p>
        </p:txBody>
      </p:sp>
      <p:sp>
        <p:nvSpPr>
          <p:cNvPr id="67587" name="Text Box 3"/>
          <p:cNvSpPr txBox="1">
            <a:spLocks noChangeArrowheads="1"/>
          </p:cNvSpPr>
          <p:nvPr/>
        </p:nvSpPr>
        <p:spPr bwMode="auto">
          <a:xfrm>
            <a:off x="0" y="0"/>
            <a:ext cx="9144000" cy="6924973"/>
          </a:xfrm>
          <a:prstGeom prst="rect">
            <a:avLst/>
          </a:prstGeom>
          <a:solidFill>
            <a:schemeClr val="tx2">
              <a:lumMod val="20000"/>
              <a:lumOff val="80000"/>
            </a:schemeClr>
          </a:solidFill>
          <a:ln w="9525">
            <a:noFill/>
            <a:miter lim="800000"/>
            <a:headEnd/>
            <a:tailEnd/>
          </a:ln>
          <a:effectLst/>
        </p:spPr>
        <p:txBody>
          <a:bodyPr wrap="square">
            <a:spAutoFit/>
          </a:bodyPr>
          <a:lstStyle/>
          <a:p>
            <a:pPr marL="342900" indent="-342900"/>
            <a:endParaRPr lang="en-GB" sz="5400" dirty="0"/>
          </a:p>
          <a:p>
            <a:pPr marL="342900" indent="-342900"/>
            <a:endParaRPr lang="en-GB" sz="5400" dirty="0"/>
          </a:p>
          <a:p>
            <a:pPr marL="342900" indent="-342900" algn="ctr"/>
            <a:r>
              <a:rPr lang="en-GB" sz="5400" b="1" dirty="0"/>
              <a:t>The </a:t>
            </a:r>
            <a:r>
              <a:rPr lang="en-GB" sz="5400" b="1" dirty="0" err="1"/>
              <a:t>lartey</a:t>
            </a:r>
            <a:r>
              <a:rPr lang="en-GB" sz="5400" b="1" dirty="0"/>
              <a:t> </a:t>
            </a:r>
            <a:r>
              <a:rPr lang="en-GB" sz="5400" b="1" dirty="0" err="1"/>
              <a:t>frimps</a:t>
            </a:r>
            <a:r>
              <a:rPr lang="en-GB" sz="5400" b="1" dirty="0"/>
              <a:t> </a:t>
            </a:r>
            <a:r>
              <a:rPr lang="en-GB" sz="5400" b="1" dirty="0" err="1"/>
              <a:t>krolacked</a:t>
            </a:r>
            <a:r>
              <a:rPr lang="en-GB" sz="5400" b="1" dirty="0"/>
              <a:t> </a:t>
            </a:r>
            <a:r>
              <a:rPr lang="en-GB" sz="5400" b="1" dirty="0" err="1"/>
              <a:t>blinfly</a:t>
            </a:r>
            <a:r>
              <a:rPr lang="en-GB" sz="5400" b="1" dirty="0"/>
              <a:t> in the </a:t>
            </a:r>
            <a:r>
              <a:rPr lang="en-GB" sz="5400" b="1" dirty="0" err="1"/>
              <a:t>detchy</a:t>
            </a:r>
            <a:r>
              <a:rPr lang="en-GB" sz="5400" b="1" dirty="0"/>
              <a:t> </a:t>
            </a:r>
            <a:r>
              <a:rPr lang="en-GB" sz="5400" b="1" dirty="0" err="1"/>
              <a:t>shilbor</a:t>
            </a:r>
            <a:endParaRPr lang="en-GB" sz="5400" b="1" dirty="0"/>
          </a:p>
          <a:p>
            <a:pPr marL="342900" indent="-342900"/>
            <a:endParaRPr lang="en-GB" sz="3600" dirty="0"/>
          </a:p>
          <a:p>
            <a:pPr marL="342900" indent="-342900"/>
            <a:r>
              <a:rPr lang="en-GB" sz="2800" dirty="0"/>
              <a:t>7. </a:t>
            </a:r>
            <a:r>
              <a:rPr lang="en-GB" sz="3200" b="1" i="1" dirty="0"/>
              <a:t>Explain</a:t>
            </a:r>
            <a:r>
              <a:rPr lang="en-GB" sz="3200" i="1" dirty="0"/>
              <a:t> why the </a:t>
            </a:r>
            <a:r>
              <a:rPr lang="en-GB" sz="3200" i="1" dirty="0" err="1"/>
              <a:t>frimps</a:t>
            </a:r>
            <a:r>
              <a:rPr lang="en-GB" sz="3200" i="1" dirty="0"/>
              <a:t> were </a:t>
            </a:r>
            <a:r>
              <a:rPr lang="en-GB" sz="3200" i="1" dirty="0" err="1"/>
              <a:t>krolacking</a:t>
            </a:r>
            <a:r>
              <a:rPr lang="en-GB" sz="3200" i="1" dirty="0"/>
              <a:t> the </a:t>
            </a:r>
            <a:r>
              <a:rPr lang="en-GB" sz="3200" i="1" dirty="0" err="1"/>
              <a:t>detchy</a:t>
            </a:r>
            <a:r>
              <a:rPr lang="en-GB" sz="3200" i="1" dirty="0"/>
              <a:t> </a:t>
            </a:r>
            <a:r>
              <a:rPr lang="en-GB" sz="3200" i="1" dirty="0" err="1"/>
              <a:t>shilbor</a:t>
            </a:r>
            <a:r>
              <a:rPr lang="en-GB" sz="3200" i="1" dirty="0"/>
              <a:t>. Be prepared to justify your claims with facts.</a:t>
            </a:r>
          </a:p>
          <a:p>
            <a:pPr marL="342900" indent="-342900"/>
            <a:endParaRPr lang="en-GB" sz="3200" i="1" dirty="0"/>
          </a:p>
          <a:p>
            <a:pPr marL="342900" indent="-342900"/>
            <a:r>
              <a:rPr lang="en-GB" sz="3200" i="1" dirty="0"/>
              <a:t>8. If you had to </a:t>
            </a:r>
            <a:r>
              <a:rPr lang="en-GB" sz="3200" i="1" dirty="0" err="1"/>
              <a:t>krolack</a:t>
            </a:r>
            <a:r>
              <a:rPr lang="en-GB" sz="3200" i="1" dirty="0"/>
              <a:t> in the </a:t>
            </a:r>
            <a:r>
              <a:rPr lang="en-GB" sz="3200" i="1" dirty="0" err="1"/>
              <a:t>shilbor</a:t>
            </a:r>
            <a:r>
              <a:rPr lang="en-GB" sz="3200" i="1" dirty="0"/>
              <a:t>, which one item would you </a:t>
            </a:r>
            <a:r>
              <a:rPr lang="en-GB" sz="3200" b="1" i="1" dirty="0"/>
              <a:t>choose </a:t>
            </a:r>
            <a:r>
              <a:rPr lang="en-GB" sz="3200" i="1" dirty="0"/>
              <a:t>to have with you and </a:t>
            </a:r>
            <a:r>
              <a:rPr lang="en-GB" sz="3200" b="1" i="1" dirty="0"/>
              <a:t>why</a:t>
            </a:r>
            <a:r>
              <a:rPr lang="en-GB" sz="3200" i="1" dirty="0"/>
              <a:t>?</a:t>
            </a:r>
          </a:p>
          <a:p>
            <a:pPr marL="342900" indent="-342900"/>
            <a:endParaRPr lang="en-GB" sz="3200" i="1" dirty="0"/>
          </a:p>
        </p:txBody>
      </p:sp>
    </p:spTree>
    <p:extLst>
      <p:ext uri="{BB962C8B-B14F-4D97-AF65-F5344CB8AC3E}">
        <p14:creationId xmlns:p14="http://schemas.microsoft.com/office/powerpoint/2010/main" val="205213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solidFill>
                  <a:srgbClr val="0000CC"/>
                </a:solidFill>
              </a:rPr>
              <a:t>Knowledge Construction</a:t>
            </a:r>
          </a:p>
        </p:txBody>
      </p:sp>
      <p:sp>
        <p:nvSpPr>
          <p:cNvPr id="9219" name="Content Placeholder 2"/>
          <p:cNvSpPr>
            <a:spLocks noGrp="1"/>
          </p:cNvSpPr>
          <p:nvPr>
            <p:ph idx="1"/>
          </p:nvPr>
        </p:nvSpPr>
        <p:spPr/>
        <p:txBody>
          <a:bodyPr/>
          <a:lstStyle/>
          <a:p>
            <a:pPr>
              <a:buFontTx/>
              <a:buNone/>
            </a:pPr>
            <a:r>
              <a:rPr lang="en-GB" dirty="0"/>
              <a:t>	Thinking and knowledge construction require different kinds of language which do not automatically depend on grammatical knowledge and understanding. How learners articulate their knowledge and understanding will require learning and using language appropriately</a:t>
            </a:r>
          </a:p>
          <a:p>
            <a:pPr marL="0" indent="0">
              <a:buNone/>
            </a:pPr>
            <a:endParaRPr lang="en-GB" dirty="0"/>
          </a:p>
          <a:p>
            <a:pPr>
              <a:buFontTx/>
              <a:buNone/>
            </a:pPr>
            <a:endParaRPr lang="en-GB" dirty="0">
              <a:hlinkClick r:id="rId2"/>
            </a:endParaRPr>
          </a:p>
        </p:txBody>
      </p:sp>
    </p:spTree>
    <p:extLst>
      <p:ext uri="{BB962C8B-B14F-4D97-AF65-F5344CB8AC3E}">
        <p14:creationId xmlns:p14="http://schemas.microsoft.com/office/powerpoint/2010/main" val="2202286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3AFC-C847-4203-A8FA-FF7DD49BBD71}"/>
              </a:ext>
            </a:extLst>
          </p:cNvPr>
          <p:cNvSpPr>
            <a:spLocks noGrp="1"/>
          </p:cNvSpPr>
          <p:nvPr>
            <p:ph type="title"/>
          </p:nvPr>
        </p:nvSpPr>
        <p:spPr/>
        <p:txBody>
          <a:bodyPr/>
          <a:lstStyle/>
          <a:p>
            <a:r>
              <a:rPr lang="en-GB" b="1" dirty="0"/>
              <a:t>Reconceptualise as two strands not successive chronologies</a:t>
            </a:r>
          </a:p>
        </p:txBody>
      </p:sp>
      <p:pic>
        <p:nvPicPr>
          <p:cNvPr id="4" name="Content Placeholder 3">
            <a:extLst>
              <a:ext uri="{FF2B5EF4-FFF2-40B4-BE49-F238E27FC236}">
                <a16:creationId xmlns:a16="http://schemas.microsoft.com/office/drawing/2014/main" id="{6239A8D8-7453-47C8-B68B-40CB843F9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1860256"/>
            <a:ext cx="6821424" cy="4632618"/>
          </a:xfrm>
          <a:prstGeom prst="rect">
            <a:avLst/>
          </a:prstGeom>
        </p:spPr>
      </p:pic>
    </p:spTree>
    <p:extLst>
      <p:ext uri="{BB962C8B-B14F-4D97-AF65-F5344CB8AC3E}">
        <p14:creationId xmlns:p14="http://schemas.microsoft.com/office/powerpoint/2010/main" val="106950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39552" y="1988840"/>
            <a:ext cx="8229600" cy="4525963"/>
          </a:xfrm>
        </p:spPr>
        <p:txBody>
          <a:bodyPr/>
          <a:lstStyle/>
          <a:p>
            <a:endParaRPr lang="en-GB" dirty="0"/>
          </a:p>
        </p:txBody>
      </p:sp>
      <p:pic>
        <p:nvPicPr>
          <p:cNvPr id="29698" name="Picture 2" descr="The sun rises in the east. At midday, the sun is in the middle of the sky. The sun sets in the west"/>
          <p:cNvPicPr>
            <a:picLocks noChangeAspect="1" noChangeArrowheads="1"/>
          </p:cNvPicPr>
          <p:nvPr/>
        </p:nvPicPr>
        <p:blipFill>
          <a:blip r:embed="rId2" cstate="print"/>
          <a:srcRect/>
          <a:stretch>
            <a:fillRect/>
          </a:stretch>
        </p:blipFill>
        <p:spPr bwMode="auto">
          <a:xfrm>
            <a:off x="2267744" y="4221088"/>
            <a:ext cx="4914900" cy="2636912"/>
          </a:xfrm>
          <a:prstGeom prst="rect">
            <a:avLst/>
          </a:prstGeom>
          <a:noFill/>
        </p:spPr>
      </p:pic>
      <p:sp>
        <p:nvSpPr>
          <p:cNvPr id="29700" name="AutoShape 4" descr="data:image/jpeg;base64,/9j/4AAQSkZJRgABAQAAAQABAAD/2wCEAAkGBxQTEhQUExQVFhQXFxcXGBgXGBgfHBgXFxoXFxcaFx0YHCggGBolHBcYITEiJSkrLi4uGB8zODMsNygtLisBCgoKDg0OGxAQGzQkICQsLCwsLDQ3LCwsLCwsLCwsLCwsLCwsLCwsLCwsLCwsLCwsLCwsLCwsLCwsLCwsLCwsLP/AABEIALcBEwMBEQACEQEDEQH/xAAbAAACAwEBAQAAAAAAAAAAAAACAwEEBQAGB//EADsQAAEDAgQEAwcCBQMFAQAAAAEAAhEDIQQSMUEFUWFxIoGREzJCocHR8BSxUmJy4fEGIzNDU4KSohX/xAAaAQACAwEBAAAAAAAAAAAAAAAAAQIDBAUG/8QANhEAAgECBQEFCAICAgIDAAAAAAECAxEEEiExQVETImGBsQUycZGhwdHwFEJS4SPxFcIzYnL/2gAMAwEAAhEDEQA/APqgCYzoQBEoFewJfyUspHN0FOeecfnVNJEW2AGT1TuK1/EhzO3oldEsrAPdRuSs+pXrEC5O/NVVq6pRzMFC5zqnVWJ3V0MB7wRGvRKdNTi4y2Ys1noUKNTK7KbT+BcHBVHha7pT2en4LprNG5aLjsLL0Nii74M7iL/F5LzftfWsvBGilsOpvsF28HDLRijPOSbO9VpIicUDYDU2XK9pVppRpwfvOxdTit2WcPQgeZWvC0nShlfW4m7jHANubBWVasKUc03ZAk3sV/bl3u25dVyv5tWvfsdOnV+XQsyqO5Zp0dzJPM/Tkt9HD5Xmm80ur+y4INlgUhutVyLVyPZjkpq5BqKONII1FocGdkxWJyDmEeQadRlOlPxfJF/AEvEuUKAA1JUWWKxYFNRJBhiAIIQAJ7IABzkwBlIAS5AD3VUgAdU6KSE7gl3ZFxWIc62v7ouDQtoA7puRGMLEPe4dlTUnUi7xV19fwTSEisCdb8iowxMJPLs+j0Y8tgX1horhXK1QyozgpK0kCZRJdTN7t6bLhuWIwEtVen6fj0LbRn8S7RqAiQuxRxEK0c0GVOOXQVi6OYSNQsXtHCOtDND3l9SynKz1JwtXML6jX7qz2fiu2p2l7y0f5FONmRXotOolaKuFpVffRDPYltLkFekoqyIbk1GwCb9lViK3ZU3O17E4xuxODoZjmdNjI7rj4CjOvLtqr2d/P/RbNpaIt1nhuu+i6uIxMKEc0/JdSEYt7FZmFNUyfd2XFhSq4+pnqaRWyLW1BWRcpYVo0Xbo0IUlaKKm7nVHhu9+QVGI9oUKOjd30WpKMGzqdU/wSPnPVYo+06059yndeG9/HhEuzSWrHezcfeMDkPqtapYiq71XlXRfd/gjdLYkNW+KSViDJYxTuQs+RoaOSQ/INiNRj2EIsxXiE1JoaaGEJEiEARkTAFzEAAWIATCBCpKAIcSnoR1BLkBYn2iQyDVPNAagGogCtiGA9CsmIwdOtq9H1JKTWxVfUez+Yfm6w1JYnCbPPH6rzJpRl4B0sY13Qq+h7UoVdG7PoyMqbQ835QujpJECu/DEGWGDy5rlVcBKnLtcM7Ppw/x6FinfSRcY219Y0XTpuTinNa8lb8BTg0Em07rNOtRpSbilfl/l9fBXY1FvdihVnnH5+army9o529XZeX39X5FnZ2ILR1sb32WadZNN8p668eFrElEOm7r2BvP2V9DGSTajLXiLu7+e69BOJcogESP8FdmhWjVhmj/0ytqzOfhgTJEpVMNSqSUpq9gTa2GiGi+ilOcKUbvRIVrlapVLrN0XncT7SrV3ko6L6s0Rppe8MocPPxfJWYb2ROWtZ28OfmKVX/EttowIFl3qVGFKOWCsiltvcXV7hXJEG7C4PT5qVkQzSJbSdyJT0FeQ+nRI+FK/iSSa4LTKPRIfkW6dEckrk0kTUpAJDAhAri4QPQhAEFACnFMBZIQIo1K3VNIi3YQcR5p2FcD9QdkWQXYNSs6ELcJXsQHTulcEiQSkMIBAwg0oATVwbXa2PRYcR7OoVt1Z9VoyUZyQtuHc33XT0KwrAYrD60Kl10f7b0J54y95DsO90w5pHXb5LVh8ZVclTrQafXj6EZQVrxY2s6LT1MbDp1VmLxGTup20u34eHi9kKMblbPoAPzovP1MasyUVf92X3b3e5oUNCIvJ3+RWN1VKTlLVv6Mnboc1p3vzThN3u9UtxNE+zIg9bJNypyVRbN6fvgGjVjSwzPE6NCAfVemwkl281HZpS83o/Qzy2RYqUzBjUroVE5QajvYgtyszDEi8iVyVg51YWk7N7lmZJl/D0g0QAulQw9OjHLBf7IOTe40hXiKzh1PzViTKW1w/Uh1MqJINtM8kaDux7KZ5o0HqNZG7gi3gRz+I9rh1PkllZLOuBjSeXqnZdQzPoEWpaD1KzhB0TsF/AU4Tsi/iK1+AEmSVyJSGLcmAotKBGW4SncVgS0I1CyAhKwXOIQAWXkoTUmu67DOh3IHz+6pcsRHhPzsOyYwVANWkI/k296LQspwrhNYqlywsw2kHcKxVYS2aFZjWtUwDbTQBVxNL3vL0XAx6b7Twy/IuhwVWsgrzt8szRuhgF08yjO6C2gbWxbotMGoScd1b5oi9Qmt8MHUEEeaSleg6b3TTXwe4f2uaWFpAF3SB8p+q9HgKSjVnbhRj9L/com9EPyLqlYmrimtMWJ5SFlxOIdJd2Lk/ASlG9m0S3Gt5H5LF/wCWy+9Sl9PyWKKe0kCcUz+bsrY+2qD3uviiqVHzIqYm0+Fo6mT6BWx9oUpbSRXKMktVYpPxrJH+4TOwAEd7K3tl/kZ3Wh1GuxOHj3sx0gEkk8gE3Vjb3hSqYdLe5ZwLKbtsp2E6wpQncnTVOW6sOzZXAMa588gBfuYT7WSdtyTtGVoq/wC9S22i88m+p+ylmm/AsySfh9RjcLzqO8oH90d7qCorlsnKWCZLm211HVJtxJWyLwDcplgt7AgYh7EACBzQAJTAGyAMdrCVIgcWBIACAiwxbngISE3YmQiwZkdTwo5uHmVilgYX3fzZNTGjBN6+pUH7Oove/wA2POwv0Tf5vUqD9l0H1+bH2jAHDmzqfNU/+GpppqT+j+wds+haotyiJmOi6VChKnHK3dcaWKpVEx1MHkr2hKTfB1WluR0PZc3G0rPtErp6SXgWwfBRr0MpF5GxXl8XhZUZp7xa0a/dzTCd0A9thsdCqKkVKEXazWj6fH/sknZguUJybSUt0NIbSV9DM1e37x+/kjKyL9GqYhoB3LjpJXrcHTlSpKL3erfizBUq5pd1FCri/GQ6XReJAB10HlupueupilW71nr9P3zDw3EPEB4Gjk1pcT0Bi/dONRXCGI73CXhqWsZVc8loblAglztvTROo3PSxbUnKXdSt4lfG44NGSgwOI952ze89lVUVPaMU/JFdXFOKy0tX16GRTw1Z5L3GGzMkkDy3Pl/dZf40ZauKMcXiJ99uyDD2gEOEjkDA7kfRR7KKVotrz/JPto27yv8AQpsoOcTkB02kATfe5HXRWKL4Mji5N5EbOFpuyjY3uPywVyTsaoRnZG9hMS1rTcvI2A9AOS0xkkupvp1IxjvczOJ8TfEOcWk/A3Uf1H6BU1Kj5fkY8RiJrRu3gvuwOAU6lSrmDnBo1Ouu0nf1SoqUpeBDCKdSpe+iPQcSrZWHc8ua1VHZHUqyyxOAhoHRTjsWRVkQCUyREIAW9iYFdzUARKAMYVhsD6KyzKcy4QwAnaEtB97gk0PyUtAs+SvVpHylNWCVxgaUkgbDYZ3TsRzeI1pIRZBmaDzfgSskF2zqlRrdbnksuJxtOgu9v05Jxp5hLajnHwiAuWsbicRO1NWXh+X9i7JGO5ea+LErrx7iUZO7K9w1YAt+HBETY7bLBW9nwmmo6J8cfLjysTU2hBwHQR3K50/Y93ol82vs/uWKqG7Cfygdvz6Jz9mZkrQUbdNfr/oO1tyJeXFxOlNupJ948hrpz62W6nhrSzT1/P39FwkY51XJtbRX1MTG8Te5+UGANA3QDmevVSnUbdkcutXlKVkwsBg6j6kyNJLjHn+FZXCNaWVslRpVXPN9TSztY/KIceontErmTVfCTvGV1f4rqdTNRk8ttRvsg8l1Rzi3UtFp6Ej6Ldh/aNOrK1TT0ZnqYZ+9JtroJrYtrdG2GjBZonnzPNb+0ja6/wBGSVWKW23Gy8zLq16mIc6/hbvcNYPzzVTlKp+7GR1Kldvovkh7aLIAbmOni56aT+5kp2XBaoR4v8QsRnyhrjkZrlGp77kpvNaz0QVM+XK9F0LOBpE5Wtb4Q6byCfLfzUoa6JE6SulFLQ1uLYw0w2nSaM5sANid7K+rPKrLc14ms6aUKa1ZlYfAal7r6uOsTsI94/JZ1DqYIUOZv4/vLNXAY17ntp025WD+KZLd3HvKvpzbllitDbRrSclCCsvt1NGthJdmNQjSBax81c4a3bNkqfezNnHDOGj3f+UEftPoVLK1ySyNbP7g0KsktIhw1HTmOYQpX0HGd3Z7jipEwHhACapCYiuUAZQB2UiLvwMaDuUaC1H047pisdVpi290RFJIk0hv8kaieVAGidh6o06j14Qmo+DGp6D91gxHtCnSlkScpdFr8+hZGlJrWxDW1HaDKOZWL+RjcU7U0oR6vV/v7csUIR31GU8CBdxzHqp0vZNNPNVk5P6A6r40HueGwAL7AfXotk6kKCUKcdXsl6vwRBK+rEAucYZc/E7l0C5TxFStNww2r/tPheEf1+e5blSV5fIuUaECJldbD0Oyja9/35v4srbuBWqGQ1up+QWTFYyamqNH3nr8F/slGKtdlhrYC6C7sSBXxNaW2mwBPSQssMXCrLJHdJN+aIVk4xudjcK2pSgOHMGd+vfdX1MuTV2K501UhZMy8VhKYblbAdMuedzustSFOpBxT35M0owhtvy2JdXLRlaQW/xbkczGq41RSoyyz1XEvszQ6ilH/j8/yLp0y8gN8zy/CpwqpOxldOU7ZfmaFan7NoL3Ek2DWiZd1Oyurezqclmi7Pw1Le1lRX/I7+CLNPhReMz2zb3Z/eNSqYYXGUfdV18V6GjsKVbWp8hWIpNF6nuM/wCOiwQD1duStVLHQn78XG3FrK/iZq+GUPed0tor79Sqar6hs2AJix8I5tAGsR6LWpOWqMeedTi32+A2lQDZyw541LhppJvspWtsNRS21Y441jBIc3NztH9/7J51Em60ILR6lavxSSS333CMwEmB/CBt91CVS703KpYi703fPPkDgq9rhz3yfABZv8ztge8a7oi1bqyNKWmt2+nTxf8As2cJjLEU2/1PtL37ht9B+c1fCf8Aj+s20qj1yL4vq+iM2riHOfD3HyM6mIHX7KtyvKzZnnUbnaTPUMbDQBoLLclZWOvFJKyM8j/fJk+7EbWk/UKv+5Vp2t/AtlWFwopgC8IAVlQBmeSmo3K3OwWTzTFdsaxpUW0SSY0UJIKMwON2P9mlcdkLrSNBKpqznFXjG5JWK5pEmXaSBA57TCzrDTqu9XRdFz8eo81ti2KPktiSSsiIuq0CwEnYLPiK/ZpJayeyGo3KxolxIH/k76DouNJTxNR0ab//AHP/ANV4FytFXfkXqNAAQAu5QoQowVOC0RS227sOoIBSxFRQptgldlTh1MlxcVwPYylWqzrS3L6uiSNCo2x7FehrPLTk/B+hStyjh6mUuJEkwAOa4Hsio3WquXgvloTxElGKAxrWMbnqNF9GgD0XarRg4PNyYZyjTWeSMTF07hwaZ2BOh7HsuBhJulVdGXkVYqOaKqJalajRcXW7wBudraldCdJVE4y2MFNzUro1sPRDbutOvT02XHxOFnQXe1j15XxO1RlGSu9y6cO0wS6wg6fllqw2KtbN4X/IVcOpa3LP6sMZIzEDUgDrJMruRqrLdbFPaqEepj4bBCqTVeKhk28V3dydB0CpUFPvSMMKSqvtJJlipSG7fKSeuv5qqJYdw1paeHH+jTJxlpJBFlJsSzMTzuB36XV9N3V5RsyM4UoaWuGajGy7I3N1aAB+BWXitbCcoRu7ag1KlQCWC7tXWBH2H3Q3JbA5TSvFb8lZtGA4Ngg6gSJnXvrqVDLbYpyOKdh1am5jW2ibDkJGggWRJNJEppwitC3wbhoa7O6CfhHKDchW0aSTuy7C4dReeXkaWOxGVtveNgOqvnLKjZUnlXiRhKGUCfeOvfVEI2QU4ZVruMeplopwCAFOTAGO6BFb2fRO4rBspIAayiEhjvYQgRLaZKBAGkExWBe1A7AuhovrsFmxGJjRjd6vhdSUYXFCiXGBr8RHwjkOq477TEVHTi+9/dr+q/xT6v6FqSir/IvUcKGgAaLs0KEKFNU6askVuTbuw/ZK4RSx42XnfbOIuuzT8Pz+/EupR5LGDow3uuj7LoKlh1bnUhUd5B4lnhPp62V2OdsPLxVvnp9xQ3KGDADnvM+H89Vx/Y9lVqt9fuKs1ZSfB5/iGLdVcXmck5Wt6anztoulObm78HBq1ZVZZntskNnM0DQ/McvNcHGKVOspI6VF9rRy21NHBsa1uc+EnX6rvYapGdNT6lcYKF29CpiXFxmZ2HcbkHZKtGNSLjLVModR5s0X8Dm1tCdL/nReelgasZuMFouTf/JjKKci/hal9O86R5rdgq86bUZLT9/bEmovVbj6lUuJMEAaQLnlv+Su1nzamaU22JOYAnbnN4OqeqRHvJXKlYOgEEj031kxvA9FBt7lUnK10R7EGJN7AA845pNXIuN92WntDPG4w0ajczyHdS93VlrSh33ohWIeNQcs6kXJ7Dmk7EJtb3sWK2GqAAMGYvAGY6DvvopShLZclkqdRK0dW+SCwAimHl9TeLBvPTQIypPKndjUUnkTu/QdSqOFRrqzS0DwsuDfmY35KcW815r4F0c2dOordDTLpWg1gPQApyAFlyYgS9AB5UxEoC4TSiwrhz0RYLhMBjSEMFcXVEnVAai3NsYuVXUlJRbitRpEUaB1drsBsslHDTk89Z68JbL8vxJOSWiLOHpNaIWmjh4UYZKasv3ci5ZndloQrQJcIEqupNQi5Pga1M6pQJvzMLymIw9Ws8/DlbzNMZJaGgGQI5L1dOChBRXCsZm7sTihYdXD7rJj/cjHrKPrf7Eoc/Axalf2bag5ujrB8lyPZslCvWXj92Z8VUyUkTTwYbSL6gMAeFs+Q8zzXaULQzSMsaaVPNPjYr4PChrAblxN9wLaE9lzMfh26OeO69C7A5aa15JFM54g5TOY9tNlm9k1d6TJ4uHfulo9xRoXl5HTp1HJdqy3ZhypO8hTntzS90chG/7yVG6b1Iucb95/v+xn6gDeBA1ub9No7LNWp3eaG/r5Fsa9tHt9TVp4tlJsveII53PYC5RRjOlNS/q/HVeX4Njr0qcLzl/sVj8WwgZTJIm9hHftOi3TnHgy1qsLd0w3PdU0cO8eZHVZ7uRz80qnJqNflAdq4CJizedufVXXtqbb5Vfn0KGIc6ocxs0WHWSqm3LUyzlKo78F7htAAhz9QBAvb86q2mras00IJPNIVxTj+V2Ueca8vVKpXs7BXxuWWVAcP4zla4Cn4yLcyY1dGgj6op1rJ6Co4uyfd1/dy5WqPyUhUILy68Cysea0VLc0vPlip73NYuWk2AOqIGLdJQIgsTGCQgRY9kpXI2ODEh2BrV2MiSAdhv5AXKLXJxhKWyKp4u2SGMe8jWG6d5Tylv8AHaV5NIPEYqo1mcU7bgm4buYHJFlchTpqby3+BcFKRrY3SuVZWtCBRg7oFYPIP8ouxWQTXpEg8wQAOIqeFc72nNxoadUTprU6mZyjYX81RQ/5JU6dtF3n8eBvS7LC65WV605mDaf2XMxcp/yaMEtG235J/ksillbFV8DcOZAPUWOmq0RwdOnJzpqzZnqxlOzTF4oF4LKtIkW9289doVkryWWUSmpeScakbrwC/VfC2k7SwIAHndNzVsuUkq1tIxYo4ZzR4rAi8bT3XmZ4avgaynF91u3k/wAG26qU7T0ZmYyu2beKDqRuPPTdd2U0ziVasb6a2KgpZYdq6Jk6X+air7lKvHXn6CDhnVPFMCLkCNReADaba/NKzZHLKetx7cA0ne3PWTpI52RluyfZJscyi2XQbb94Fr72PNTsiajHWzDpUgL6HXXS9ttU4pE4RRVqONR3uwwe8dzvtqot5n4Fcm6kttFuTXq+LKAYbEWn1+QnonfWyHJ97KtkLxONc1jg2Ad3DadNd/siUmlZBOq4xajv1M1uDqSG5SXGBmM6nUqpQle1jOqNRO1tXyeoweApYdoJu6LuOpI5D7LbGnCmrs61KhToRu9+odAF785BDR7oOvc8lKKcpZmWRTnLM9uC6Wq0vAIQBwCAJLUwJDe6ALOWUwKPE8T7NkjUkAWnXUgb2lNK5bRp55WMepi5Lgw+zaDLnH3ndydSeSmkbo0bWcld8LgbhnGmw5XZWzLWx8ySLnsk9RTipytJXfIVTGPqDJmPi8JgSYMzbawOqLJEVSjB5rbFvhDHPpQXPDmEtmTtpbTRJ6MqxDUal0lZ6lvhzyQQ4y5pgpSKatNRd47MtOCiUgQgAmhIA0pRUlZgTSpgaKjD4aNBWiOU7jAtBE6ErK9xkpgQTCBN2K+CEguMXJiOX3mVXTXLKqN3eTKWNrOe/IJDR/8ARvp0WLGxdaDhwVupJ1VFbepTxGFawhwuTq07cjfQKnDyzUoza16Mz4ijClO61BwvD31buIy6wLQR219dlphTlPVldKhKrrLYt1uGuccghrBEKyVJvTg0Swzl3Vog28KIsCA3eBrHNS7Fkv4zWz0DwfDAG+LU7AmAnCjpqSpYZJd4h2DaHeJwAFwJi1hfojs0nqyawzbvwBX4WDOVxAJkgaTEWtpCbpLgU8Mru2hT/wDyonOQ4eVvyyiqVtypYZr3tSu2gzOAAXhviytEy7bMfdaB3ULRvbexFQhmstba2WuvovmXwKz9mUh/7O+gHzV3fl4fU0/8sui+r/HqNocPY0yZe7m8yfsE400tdyUaMU7vV+JZhWFpyAJIQAJamBCAOlAHYvE5MoF3POVo6xJJ6AXTSLKdPNdvZbmNj6xBMOM2zP3PIdGzsLKxI3UoJpXXwX7z4lfhuFcSSA12bc3yzvawN9+iG0W1qkUrN2t9TWdgQQ0e0ki2ktmOWkrG8bRUrX8P17GRVXmby/kHB8NZQcZe5znXjS3LnHmtOa60HUrzrLSNkiqMbUZVqQMtIwA9wsCBoBub/JOyLnSpyhG+suhp4PDNLSWPfcyXWuecREJNsyVZyTtJL4DcJVcQZOaDAcLTzSaK6qStZeQ7KUaFOpLjGpgJDs3sRSxDCcocC6NJujUk6UkszWg8NSIWCQM5AHIAF4kFJ7CexXwNQRlm4UKb0sVUpK2XoLpUX53E25G2n3UFGWa5CMJ5238zsfhA6m5s3I3i580VKacWh1qSlBoTgcUcga1hcW+FxkATvBOqjSm8tkiujUajljG7W/Q0KU72V6vyao35F48H2b8vvBpLf6hcfMBE75XYtp2zq+xRxnF2hmZpAaGh73kSGMcJaBzeZEDzOwNM6ySutt2+i/JfTwzcrNa3sl1f4XP7bylCg/EVXPtTBDXlzjJYwA5XOmzn7gGwmbWXPipVZuW3PwXX4/8AfQ6s5RoU1Hd7acvlLouvy6m9wXE+0dFEgUGi5fJqVSfjubNnc6rbQnmdoe6uu78fgc/E08sb1PefTZeHxFYKlSZia1KrBLntfSzkmzxdrQ4kWLSiOSNRxl8UU1MOqlKNRR2Vn5cm+acWC1mcHIgAS1AHBqABKACDkAcUwBKAAL+iYFPH084a+pLP4GNjPfmdjvbSNVJeBtpPI3GGvV8fvqZmCwzRmfUM3IaLEkk/TnZTZqqzekYL48GhQpvY1ziILtgZER8NhAXI9r4h06No7vQzzcZSSXAxlJwLWi7tY2jZcOFFqpTp87v4fv7YjmWrewvM1r81R0vNgBG2wJ0HZewS0siy0pQywVkV+MvzZSRYWgfwnXupLQswytdXLGGpv9m5+Y5ReNM1ryotq5VUlDOo219DXwtQOY0gRI0/woMxVI5ZNXuHVfAJO10EErux5w8UpF3jL6jj8LZyt6d/sp2Z0/49RLupJLnlmhRxTT/wUJy2DoDRyMEiUrdWUSpyX/yztfjf6FrLXcffpsHJozH1NktEV3ox4b+geCxJc97CcwbHjAgE6EciRCGhVaajFS2vx9y6omc5AHIARUwrSZuDzBUHBPUrlTTdwHYQn/qPHYqPZvqyLpN/2Yyhhw0alx3LjJUowSJQpqK6jGsA0EKSSWxNJLYJMZyAPFAxRa54b7Nhy06c/wDJVYS01Kx2a2NNsp6Ll7QTey2XVrl+CO3a9RqL1a1fRPiPi+pUfiXVj7Kl4g50k/8Acqaue+f+mLQOgVTm6ncjz9X1fgWqnGku0npZbdF0Xj4hVuJig72OHgvkGtVI94ge63kLfQKTqqk8lPfl/giqDrLtKu39Y9PFjnsNLFUK1QkucSXzcNDgGMGliM3q5WaxqRnLfn0RXpOjOnDbj1foezcumcYByAEuegDpQALkADmQAUpgcSgCB5JgVca2q5jWvDJJAGtzzse5U1bg20nTjJuLdgDgm0i3MQXAAlx59uSE7ol2sqidtuhxxJqvyMOaNyIjmeyyYnBU66WfgSpqnHNLQdisSyk2GmXHU/vfTZLDYKnQ1iter3K4wnUd3sZlJ2hLRyaJudSBYadltNMulyx+ndWYQ3excbQZvA3Ub2K+0VKV38jRocOaAA8l5HPS2+UWUXIzzrttuKt+9SzXrtY0ucYASSuVRi5OyMPHYpzgS8gNM5Wi8j+J32U0jdTpqOkd+X+DBp4uHjKYggnYDQwevZTOh2bcNTZfxR1UAggCdBqbc1hxGNo4f3ndmONCNN2erCZhnhrnOqCm07i5PQXsOi0UqsasVKI3VhJpRjdmhhXhhpNpuLg7VsaNjU8vrKk9TPUi5qUpq1ufHobCgYTkAcgDkAcgDkAcgDkAcgDwHF6eYUjDjmNUwPdGeo51+vPuuLXTdrePqehw8suZfD6JA4isadI06Y8b8oL972yibgR9TySvKMMq3fI1GM555bLjj4iqGEjEUqYAeWkOrAGwgCA48gnCnapGO/UJ1b0pS2vpEvcR4gHCqLHNLWkaS2HA95y+ivnUvdGenSccr6as9FwTGGpQY4+8BDp1zCy24eblTTe5zsTTUKjS24LrjKuM4twQABEIAXUcgBZKAGUnWTAIIAiEwG43Duc5r2ES0GAdJPPyTTVtS2nOKTjLky8awmqBVqNpiJ8GbxE7EnopJ6aGunJKm+zV/iKe4l5p4ZpLQJcfhkxra/ZVqom7MojiYubVRar96lqlwt7Zlwe5wh0iLT8PKynmJPERlxboMwvD4+EN6gku63Onkk2QnWvzf0NCnTDRAsBsolDbbuyZKBGdxlpNOR8Lg6CYmNjzCcdzRhmlPXnQ8zxTH1ahzFoA/lBmLxM6KxKx1aFGnDS9x/B+H03A1CMtNtiXavcBab6XmFGo3Z23I4ivONo7yf0LXCcO4ulo8O0jTST0Xlp0atWrGC1dtX06lFaaUdXqMxjQ97Wkj2I+L5WPMmfRekw1CNCmoRJUnki2l3uhq4fB0GNBiJygybyYAB66Ky7Mk61eUrfEtU/A8MmQ4EgEkmRE+V0t0UvvxcraotqJScgDkAcgDkAcgDkAKxL8rHHk0n0CUnZNkoK8kjxnEMM6KTqkDD0qTZvd5iYHcxfYDqubOm7Jy91L5nYpVIpyUffk35GFgnuL5vnefAB8AdpAm2tuyywu5ePHgbKllG3C38T1lLACnh6goZX1HCHGdTvcea6SpZabUNzkyrOdVOpolsY/BqDG1MzgSKc3uCXGwAE8r3WahBRd3wa8ROUo2XJp8M4hGLqMEBtQZo3DwJP9Ugk20WmnO1Vrh+plq070E+V6HoHOWswA5kAC8oEJKAIJTAgFABh6YBB3UIEWhjG5/Z3zQTpyUM6zZSHaRzZeRPF3tbTLiASNLTB5hKpPLG4VKzpQbTsDwfD5GSfed4j56fnVRpRtH4kKELRu93qRj+LMp2JzO/gbc+fLzTnVjH4hUxEKej1fTkuUqkgGInYqad0Wxd1c4uTJHAoAzeM0qjg0saH5TJbMT2KlFmnDSgm1J2vyZVOo01c/6d+fcTYRN4iUzU8yhkzq31Lfscp9oaJ1nLMgE8hzRcgp3WRS8xHEuNPBc1oEAHOANtPrsscamarlicijWdTFxpxelycbiczqQFMim1pLQIkkQLxotqR3KdPKpNy719RFPC131CcpDQ7NJs2QAN4MBO6Rc6tGELXu7W6s2uGM/wB1xLs7iJLtmjZrVCWxhrv/AI0krLp18Wa6gYTkAcgDkAcgCCgASUAY/wDqXEEUfZs/5KpFJvQvmT5Nk+Sprt5Mq3ehpwsVnzPaOr8jG/11Xc2jTptENJDS47WhoHMkgKjGXyKKNXs9J1HJmPhaLwQynHtnAlzhH+2D1277XtyzQhJd2O/oa5zjLvS931PQ4h1LC4V2U+Y3cd91seSjS0MEc9essx5/CSxjqj9IzXgZnESYtytbl1WSKaWZm6bTkoIuS0sY5rT7VjjUBEe84DwiB2PkrU1lVt9yh5lJpvR6HpeH40VaYeLTqDsRYjyK2wmpxujnVabpycWWCpkBeZAhbgmAJCAICAJlMCJQIHEvjEM6tn0+qzy0qoyz0rIRxvHy8MALo+EauPXkFCvPWxViqveUVr4F1tCtVE1HeyaR7jNfNysyzlu7FuSrU952XRfks4bB06fuNE7nc+anGnGOxdTowh7qGueplpGaUASDugA0ADMXQwbsUcXxAhzGsghwk/2lUTqapLky1KzzJR5M7/T9HPWqOMGBfz/CqaC77ZlwavVcuhrVeDtJ8Jc3t9FvzHdjipLdXJHCgfee545GPz/CWfoH8r/FJF+nTDRAEKNzNKTk7sNAjkAcgCCgCJQALygBT3JjMdpNTElx9yiMreRqOHjPcC3qqF3ql+F6ml9ylbmXotjyvHeIur1HZCAxoIZzLraTziZ5BYq1R1JWT0R0cPSVGCzLV7juE4c+KjT1yj2lTm7cDpzTpwb7kfNka1RK1SXki9/qDgZqMpsZ7rXAuv702M9grq2HbioxKMNilGTlLcxcbWZUeaeY+zpmCYkucLEgjUlZZtSeW+iNlOMoRzW1ZpinFHMB4qkAADQOMDflyVyj3L8szuV6luEWuFs/TVfZGclQZmnk/wCJvnqrqS7KWR7P1KK0u3hnW69OpuuctZhAL0AAXoA5AAl6ABzJgD7QoEWOMURAeSW5Z03nQesKqsla/Qz4iKspN7C+AUSS+o4XJMKugm7yZDCxbbmzTxFXktBsFtemAZKQEOCADQBIKAJpm6AMHidAsqAjT4dPRY6sXGVznV4OEr/IRwbHsoB83e5wGVtyT/kqNKpGF+rKsNVhSTvu3sXalPE1+dJhi03jyupONWp4IslHEVv/AKo1eHYM02wXlw2B2V1Om4Lc10aTpqzdy3KtLiJQBBcgZxcmAJegCC9ACzVQBlca4kWDJTvVcDlHKPiPRU1qmVWjuy+hSUnml7q3MbGMqswVNlAkvc5oc7cyfE7zO/RZ5KcaKUN+TXCUJYhupstl6GEyhncGUST/ABOkAgTeLeEnceWyzRWZ5YGtyyrNU+RrUnmm1tKiAHG7n7uIibRMXiVojeCyQ+Zllabz1PJGhx3FOp4ZwbJqOGUREidSOyurScKdluzPh4xnWTeyPIcJwhzez2b4jm0zG8g9B+6w0qTbynTr1klm66eRrcTx8VWMb7zbl3KYF7WstFSSUkkZKUG4OT5NbF4YVKIYXeIAFrhqHDQjzWmVPNCzMkarhUzJadA+G8RLgWPtVbZ380fE3ofknSm2rS3Qq1NReaOz/bFwVFaUHZpQAIegCHOTAHOgAfaIAvcRoOrAAgtbMkSJKoqRc1Yy1YSqKz0Q72uRoaBYCNQpp5VaxanlVkhJxjTrIPrHeE1UQdqhjagIkEEKSd9ixNPYYHW1TGHmQBLaiADD0gE1MY1upntuouaRCVSKMfjWMDolrhEGIPP/AAs1aVzDiqifA7gGKphty1ri4wCb7SATqpUHFInhZwy+JvBy0m4kvQAAqQgCc6ABdVA1ISuhXQBrt5j1CLoMy6kFyYwHPQArEVSATrZJuyGld2MXDUHe87xVqmp2YzYDlaLcys8Yu93u/ojVKatZe6vqxf8AqTEVKdIMoi5ETIEDS07oxEpRhlgPCxhKeaZ53hNB1LNI/wBoRJgeJxNtbmTaAsdKEo36G+vUjO3X0Nmm5uHZmfBqnRomSdrclqjlpK73MUs1aVo7FXjNdzWGpUN4kM3J68h+dUqt8uaRKgk5ZY/Mx+A48nO3IA2C52nO3lbTuqKMt1Y04mmtJX+Be4JghUqVKrvE0u8MiLjkOQuPsrqNJSk5MoxFZwgoLRlj9af1YaNIM6+Smp/81ip012GYt8Rovdem4NeNCVdUg3rHcopVIrSauhfD+KuEMxEMqaT8Lux2PTrZQhVfuz0ZOpQXvU9V9Ua2ZaDMdnQBBfKAOFSUxAklAF81Wf8AcJ7Aqi66mXND/IS+s3QBxnofml3R3idh35SYY5OOmyHDu7JgVnk3FN4OxBaD+6k23wOTb1yv6BMxNUC9PN5gH7JZp9B56i/rcczH28TXtPUE/MWTU+qGqq5TQX6wbAn+yedD7VcFcio98kFrIi/0H+FW80nfZFTzzlfZFmiKbO+klTSjEsioRAxDqLyQ4kmNB2UJZJbldTspvU6k2mGBgpy0Xgif3TjlSskOKhGOVLQhziP+MvGttRe+6XwIu6924t9SqQMzyP6QEu9yxXqNasaGwLvefP8AupZbcssUbLdhUmNfYuee8jRNJSHGKlyWBhWcp7kqWRE+yiBUwlP+EIyIOyh0Fmi4e44jo64+4Rla2YsjXusW7FVGiXM9D87pZpLdApT2sVavEXuOVjDG5PrbqoOpJ6JGhRsryBw+HcxpOaDu4/PXZEYOJXOVSozzYquxdbOc5pMNsgseRIN5WW7rSu9kdFyeFp2a7z3LvGcUws9lTmWlrrCLg2mdFZVkrZIleHkm+0k/AdwkNDfaVXtdUM3PKbADbt0U6S/tN6lWIxFO+WDsjNr0M9V1RzpBkQAfdmwCrcc0szZKOMpxpqMRFGk7M5xaQCZAAtAEDzgfklKMW220Sq4qMUktTXw+Iaxobke0Aa5ZF73iVqjJRVrGGVfM7yTDwWCph76rHZi/qCB9koU45nNcl7xDnBR4RbJVxWKxeHZUEPaHD5jsoyhGSsyUKkoO8WBhMPkkZnFu2YzCUIZeSVSpn1sWQVMrIzJiBzIALOgDTgxoJVSRUkA7MdDHZOzHaQOdwFyjULvqQXHd3yRcMz6g+2PM/wB0rkcxNN7pu6yauSV+WWRXCldE7orYisDHi/dVSaKZyXUaaoiQpX0JKStdFZmNgm08lBSIKokxlLiOYwP2Tz32Gql9gqmKcROn52Rdhmk9SKQLrkyeuyaVxpXGX5qVidmMp1wAmmkNSSRzsU26M6F2iK9fiTW3O6i6iRGVaKKjuOEmKbC4kcwB8yods37qKnir6RVyvin4ipYhrRuNZ6KMlUluONavwkvqTTp1ALun9vQJqMluRtUesnchxOgPf0n6JjTa2YFCoWyGGJvEbndEdNibqVJPViquIM3LZ38M9km2QdWa0uFSqEm4kcoaFJDi3fX7DKlYgSGiO6k5W4LHNpbFU8U6Dfc7eSj2pD+QQOMjXJ3v/ZLtvAX8ldCu/GMcQWse1x+JpaPUT4vMKDnF6pWIOpCTuk0+uhbfXqN94BzeYgHTcG3oVdmkt9S/NOO+qJo8Spv9036gojUjLYca0JbMse13VhZckVEALfiAN/3SzIWZIU/FNG/ySc0hOaB/XN5n0S7SJHtY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data:image/jpeg;base64,/9j/4AAQSkZJRgABAQAAAQABAAD/2wCEAAkGBxQTEhQUExQVFhQXFxcXGBgXGBgfHBgXFxoXFxcaFx0YHCggGBolHBcYITEiJSkrLi4uGB8zODMsNygtLisBCgoKDg0OGxAQGzQkICQsLCwsLDQ3LCwsLCwsLCwsLCwsLCwsLCwsLCwsLCwsLCwsLCwsLCwsLCwsLCwsLCwsLP/AABEIALcBEwMBEQACEQEDEQH/xAAbAAACAwEBAQAAAAAAAAAAAAACAwEEBQAGB//EADsQAAEDAgQEAwcCBQMFAQAAAAEAAhEDIQQSMUEFUWFxIoGREzJCocHR8BSxUmJy4fEGIzNDU4KSohX/xAAaAQACAwEBAAAAAAAAAAAAAAAAAQIDBAUG/8QANhEAAgECBQEFCAICAgIDAAAAAAECAxEEEiExQVETImGBsQUycZGhwdHwFEJS4SPxFcIzYnL/2gAMAwEAAhEDEQA/APqgCYzoQBEoFewJfyUspHN0FOeecfnVNJEW2AGT1TuK1/EhzO3oldEsrAPdRuSs+pXrEC5O/NVVq6pRzMFC5zqnVWJ3V0MB7wRGvRKdNTi4y2Ys1noUKNTK7KbT+BcHBVHha7pT2en4LprNG5aLjsLL0Nii74M7iL/F5LzftfWsvBGilsOpvsF28HDLRijPOSbO9VpIicUDYDU2XK9pVppRpwfvOxdTit2WcPQgeZWvC0nShlfW4m7jHANubBWVasKUc03ZAk3sV/bl3u25dVyv5tWvfsdOnV+XQsyqO5Zp0dzJPM/Tkt9HD5Xmm80ur+y4INlgUhutVyLVyPZjkpq5BqKONII1FocGdkxWJyDmEeQadRlOlPxfJF/AEvEuUKAA1JUWWKxYFNRJBhiAIIQAJ7IABzkwBlIAS5AD3VUgAdU6KSE7gl3ZFxWIc62v7ouDQtoA7puRGMLEPe4dlTUnUi7xV19fwTSEisCdb8iowxMJPLs+j0Y8tgX1horhXK1QyozgpK0kCZRJdTN7t6bLhuWIwEtVen6fj0LbRn8S7RqAiQuxRxEK0c0GVOOXQVi6OYSNQsXtHCOtDND3l9SynKz1JwtXML6jX7qz2fiu2p2l7y0f5FONmRXotOolaKuFpVffRDPYltLkFekoqyIbk1GwCb9lViK3ZU3O17E4xuxODoZjmdNjI7rj4CjOvLtqr2d/P/RbNpaIt1nhuu+i6uIxMKEc0/JdSEYt7FZmFNUyfd2XFhSq4+pnqaRWyLW1BWRcpYVo0Xbo0IUlaKKm7nVHhu9+QVGI9oUKOjd30WpKMGzqdU/wSPnPVYo+06059yndeG9/HhEuzSWrHezcfeMDkPqtapYiq71XlXRfd/gjdLYkNW+KSViDJYxTuQs+RoaOSQ/INiNRj2EIsxXiE1JoaaGEJEiEARkTAFzEAAWIATCBCpKAIcSnoR1BLkBYn2iQyDVPNAagGogCtiGA9CsmIwdOtq9H1JKTWxVfUez+Yfm6w1JYnCbPPH6rzJpRl4B0sY13Qq+h7UoVdG7PoyMqbQ835QujpJECu/DEGWGDy5rlVcBKnLtcM7Ppw/x6FinfSRcY219Y0XTpuTinNa8lb8BTg0Em07rNOtRpSbilfl/l9fBXY1FvdihVnnH5+army9o529XZeX39X5FnZ2ILR1sb32WadZNN8p668eFrElEOm7r2BvP2V9DGSTajLXiLu7+e69BOJcogESP8FdmhWjVhmj/0ytqzOfhgTJEpVMNSqSUpq9gTa2GiGi+ilOcKUbvRIVrlapVLrN0XncT7SrV3ko6L6s0Rppe8MocPPxfJWYb2ROWtZ28OfmKVX/EttowIFl3qVGFKOWCsiltvcXV7hXJEG7C4PT5qVkQzSJbSdyJT0FeQ+nRI+FK/iSSa4LTKPRIfkW6dEckrk0kTUpAJDAhAri4QPQhAEFACnFMBZIQIo1K3VNIi3YQcR5p2FcD9QdkWQXYNSs6ELcJXsQHTulcEiQSkMIBAwg0oATVwbXa2PRYcR7OoVt1Z9VoyUZyQtuHc33XT0KwrAYrD60Kl10f7b0J54y95DsO90w5pHXb5LVh8ZVclTrQafXj6EZQVrxY2s6LT1MbDp1VmLxGTup20u34eHi9kKMblbPoAPzovP1MasyUVf92X3b3e5oUNCIvJ3+RWN1VKTlLVv6Mnboc1p3vzThN3u9UtxNE+zIg9bJNypyVRbN6fvgGjVjSwzPE6NCAfVemwkl281HZpS83o/Qzy2RYqUzBjUroVE5QajvYgtyszDEi8iVyVg51YWk7N7lmZJl/D0g0QAulQw9OjHLBf7IOTe40hXiKzh1PzViTKW1w/Uh1MqJINtM8kaDux7KZ5o0HqNZG7gi3gRz+I9rh1PkllZLOuBjSeXqnZdQzPoEWpaD1KzhB0TsF/AU4Tsi/iK1+AEmSVyJSGLcmAotKBGW4SncVgS0I1CyAhKwXOIQAWXkoTUmu67DOh3IHz+6pcsRHhPzsOyYwVANWkI/k296LQspwrhNYqlywsw2kHcKxVYS2aFZjWtUwDbTQBVxNL3vL0XAx6b7Twy/IuhwVWsgrzt8szRuhgF08yjO6C2gbWxbotMGoScd1b5oi9Qmt8MHUEEeaSleg6b3TTXwe4f2uaWFpAF3SB8p+q9HgKSjVnbhRj9L/com9EPyLqlYmrimtMWJ5SFlxOIdJd2Lk/ASlG9m0S3Gt5H5LF/wCWy+9Sl9PyWKKe0kCcUz+bsrY+2qD3uviiqVHzIqYm0+Fo6mT6BWx9oUpbSRXKMktVYpPxrJH+4TOwAEd7K3tl/kZ3Wh1GuxOHj3sx0gEkk8gE3Vjb3hSqYdLe5ZwLKbtsp2E6wpQncnTVOW6sOzZXAMa588gBfuYT7WSdtyTtGVoq/wC9S22i88m+p+ylmm/AsySfh9RjcLzqO8oH90d7qCorlsnKWCZLm211HVJtxJWyLwDcplgt7AgYh7EACBzQAJTAGyAMdrCVIgcWBIACAiwxbngISE3YmQiwZkdTwo5uHmVilgYX3fzZNTGjBN6+pUH7Oove/wA2POwv0Tf5vUqD9l0H1+bH2jAHDmzqfNU/+GpppqT+j+wds+haotyiJmOi6VChKnHK3dcaWKpVEx1MHkr2hKTfB1WluR0PZc3G0rPtErp6SXgWwfBRr0MpF5GxXl8XhZUZp7xa0a/dzTCd0A9thsdCqKkVKEXazWj6fH/sknZguUJybSUt0NIbSV9DM1e37x+/kjKyL9GqYhoB3LjpJXrcHTlSpKL3erfizBUq5pd1FCri/GQ6XReJAB10HlupueupilW71nr9P3zDw3EPEB4Gjk1pcT0Bi/dONRXCGI73CXhqWsZVc8loblAglztvTROo3PSxbUnKXdSt4lfG44NGSgwOI952ze89lVUVPaMU/JFdXFOKy0tX16GRTw1Z5L3GGzMkkDy3Pl/dZf40ZauKMcXiJ99uyDD2gEOEjkDA7kfRR7KKVotrz/JPto27yv8AQpsoOcTkB02kATfe5HXRWKL4Mji5N5EbOFpuyjY3uPywVyTsaoRnZG9hMS1rTcvI2A9AOS0xkkupvp1IxjvczOJ8TfEOcWk/A3Uf1H6BU1Kj5fkY8RiJrRu3gvuwOAU6lSrmDnBo1Ouu0nf1SoqUpeBDCKdSpe+iPQcSrZWHc8ua1VHZHUqyyxOAhoHRTjsWRVkQCUyREIAW9iYFdzUARKAMYVhsD6KyzKcy4QwAnaEtB97gk0PyUtAs+SvVpHylNWCVxgaUkgbDYZ3TsRzeI1pIRZBmaDzfgSskF2zqlRrdbnksuJxtOgu9v05Jxp5hLajnHwiAuWsbicRO1NWXh+X9i7JGO5ea+LErrx7iUZO7K9w1YAt+HBETY7bLBW9nwmmo6J8cfLjysTU2hBwHQR3K50/Y93ol82vs/uWKqG7Cfygdvz6Jz9mZkrQUbdNfr/oO1tyJeXFxOlNupJ948hrpz62W6nhrSzT1/P39FwkY51XJtbRX1MTG8Te5+UGANA3QDmevVSnUbdkcutXlKVkwsBg6j6kyNJLjHn+FZXCNaWVslRpVXPN9TSztY/KIceontErmTVfCTvGV1f4rqdTNRk8ttRvsg8l1Rzi3UtFp6Ej6Ldh/aNOrK1TT0ZnqYZ+9JtroJrYtrdG2GjBZonnzPNb+0ja6/wBGSVWKW23Gy8zLq16mIc6/hbvcNYPzzVTlKp+7GR1Kldvovkh7aLIAbmOni56aT+5kp2XBaoR4v8QsRnyhrjkZrlGp77kpvNaz0QVM+XK9F0LOBpE5Wtb4Q6byCfLfzUoa6JE6SulFLQ1uLYw0w2nSaM5sANid7K+rPKrLc14ms6aUKa1ZlYfAal7r6uOsTsI94/JZ1DqYIUOZv4/vLNXAY17ntp025WD+KZLd3HvKvpzbllitDbRrSclCCsvt1NGthJdmNQjSBax81c4a3bNkqfezNnHDOGj3f+UEftPoVLK1ySyNbP7g0KsktIhw1HTmOYQpX0HGd3Z7jipEwHhACapCYiuUAZQB2UiLvwMaDuUaC1H047pisdVpi290RFJIk0hv8kaieVAGidh6o06j14Qmo+DGp6D91gxHtCnSlkScpdFr8+hZGlJrWxDW1HaDKOZWL+RjcU7U0oR6vV/v7csUIR31GU8CBdxzHqp0vZNNPNVk5P6A6r40HueGwAL7AfXotk6kKCUKcdXsl6vwRBK+rEAucYZc/E7l0C5TxFStNww2r/tPheEf1+e5blSV5fIuUaECJldbD0Oyja9/35v4srbuBWqGQ1up+QWTFYyamqNH3nr8F/slGKtdlhrYC6C7sSBXxNaW2mwBPSQssMXCrLJHdJN+aIVk4xudjcK2pSgOHMGd+vfdX1MuTV2K501UhZMy8VhKYblbAdMuedzustSFOpBxT35M0owhtvy2JdXLRlaQW/xbkczGq41RSoyyz1XEvszQ6ilH/j8/yLp0y8gN8zy/CpwqpOxldOU7ZfmaFan7NoL3Ek2DWiZd1Oyurezqclmi7Pw1Le1lRX/I7+CLNPhReMz2zb3Z/eNSqYYXGUfdV18V6GjsKVbWp8hWIpNF6nuM/wCOiwQD1duStVLHQn78XG3FrK/iZq+GUPed0tor79Sqar6hs2AJix8I5tAGsR6LWpOWqMeedTi32+A2lQDZyw541LhppJvspWtsNRS21Y441jBIc3NztH9/7J51Em60ILR6lavxSSS333CMwEmB/CBt91CVS703KpYi703fPPkDgq9rhz3yfABZv8ztge8a7oi1bqyNKWmt2+nTxf8As2cJjLEU2/1PtL37ht9B+c1fCf8Aj+s20qj1yL4vq+iM2riHOfD3HyM6mIHX7KtyvKzZnnUbnaTPUMbDQBoLLclZWOvFJKyM8j/fJk+7EbWk/UKv+5Vp2t/AtlWFwopgC8IAVlQBmeSmo3K3OwWTzTFdsaxpUW0SSY0UJIKMwON2P9mlcdkLrSNBKpqznFXjG5JWK5pEmXaSBA57TCzrDTqu9XRdFz8eo81ti2KPktiSSsiIuq0CwEnYLPiK/ZpJayeyGo3KxolxIH/k76DouNJTxNR0ab//AHP/ANV4FytFXfkXqNAAQAu5QoQowVOC0RS227sOoIBSxFRQptgldlTh1MlxcVwPYylWqzrS3L6uiSNCo2x7FehrPLTk/B+hStyjh6mUuJEkwAOa4Hsio3WquXgvloTxElGKAxrWMbnqNF9GgD0XarRg4PNyYZyjTWeSMTF07hwaZ2BOh7HsuBhJulVdGXkVYqOaKqJalajRcXW7wBudraldCdJVE4y2MFNzUro1sPRDbutOvT02XHxOFnQXe1j15XxO1RlGSu9y6cO0wS6wg6fllqw2KtbN4X/IVcOpa3LP6sMZIzEDUgDrJMruRqrLdbFPaqEepj4bBCqTVeKhk28V3dydB0CpUFPvSMMKSqvtJJlipSG7fKSeuv5qqJYdw1paeHH+jTJxlpJBFlJsSzMTzuB36XV9N3V5RsyM4UoaWuGajGy7I3N1aAB+BWXitbCcoRu7ag1KlQCWC7tXWBH2H3Q3JbA5TSvFb8lZtGA4Ngg6gSJnXvrqVDLbYpyOKdh1am5jW2ibDkJGggWRJNJEppwitC3wbhoa7O6CfhHKDchW0aSTuy7C4dReeXkaWOxGVtveNgOqvnLKjZUnlXiRhKGUCfeOvfVEI2QU4ZVruMeplopwCAFOTAGO6BFb2fRO4rBspIAayiEhjvYQgRLaZKBAGkExWBe1A7AuhovrsFmxGJjRjd6vhdSUYXFCiXGBr8RHwjkOq477TEVHTi+9/dr+q/xT6v6FqSir/IvUcKGgAaLs0KEKFNU6askVuTbuw/ZK4RSx42XnfbOIuuzT8Pz+/EupR5LGDow3uuj7LoKlh1bnUhUd5B4lnhPp62V2OdsPLxVvnp9xQ3KGDADnvM+H89Vx/Y9lVqt9fuKs1ZSfB5/iGLdVcXmck5Wt6anztoulObm78HBq1ZVZZntskNnM0DQ/McvNcHGKVOspI6VF9rRy21NHBsa1uc+EnX6rvYapGdNT6lcYKF29CpiXFxmZ2HcbkHZKtGNSLjLVModR5s0X8Dm1tCdL/nReelgasZuMFouTf/JjKKci/hal9O86R5rdgq86bUZLT9/bEmovVbj6lUuJMEAaQLnlv+Su1nzamaU22JOYAnbnN4OqeqRHvJXKlYOgEEj031kxvA9FBt7lUnK10R7EGJN7AA845pNXIuN92WntDPG4w0ajczyHdS93VlrSh33ohWIeNQcs6kXJ7Dmk7EJtb3sWK2GqAAMGYvAGY6DvvopShLZclkqdRK0dW+SCwAimHl9TeLBvPTQIypPKndjUUnkTu/QdSqOFRrqzS0DwsuDfmY35KcW815r4F0c2dOordDTLpWg1gPQApyAFlyYgS9AB5UxEoC4TSiwrhz0RYLhMBjSEMFcXVEnVAai3NsYuVXUlJRbitRpEUaB1drsBsslHDTk89Z68JbL8vxJOSWiLOHpNaIWmjh4UYZKasv3ci5ZndloQrQJcIEqupNQi5Pga1M6pQJvzMLymIw9Ws8/DlbzNMZJaGgGQI5L1dOChBRXCsZm7sTihYdXD7rJj/cjHrKPrf7Eoc/Axalf2bag5ujrB8lyPZslCvWXj92Z8VUyUkTTwYbSL6gMAeFs+Q8zzXaULQzSMsaaVPNPjYr4PChrAblxN9wLaE9lzMfh26OeO69C7A5aa15JFM54g5TOY9tNlm9k1d6TJ4uHfulo9xRoXl5HTp1HJdqy3ZhypO8hTntzS90chG/7yVG6b1Iucb95/v+xn6gDeBA1ub9No7LNWp3eaG/r5Fsa9tHt9TVp4tlJsveII53PYC5RRjOlNS/q/HVeX4Njr0qcLzl/sVj8WwgZTJIm9hHftOi3TnHgy1qsLd0w3PdU0cO8eZHVZ7uRz80qnJqNflAdq4CJizedufVXXtqbb5Vfn0KGIc6ocxs0WHWSqm3LUyzlKo78F7htAAhz9QBAvb86q2mras00IJPNIVxTj+V2Ueca8vVKpXs7BXxuWWVAcP4zla4Cn4yLcyY1dGgj6op1rJ6Co4uyfd1/dy5WqPyUhUILy68Cysea0VLc0vPlip73NYuWk2AOqIGLdJQIgsTGCQgRY9kpXI2ODEh2BrV2MiSAdhv5AXKLXJxhKWyKp4u2SGMe8jWG6d5Tylv8AHaV5NIPEYqo1mcU7bgm4buYHJFlchTpqby3+BcFKRrY3SuVZWtCBRg7oFYPIP8ouxWQTXpEg8wQAOIqeFc72nNxoadUTprU6mZyjYX81RQ/5JU6dtF3n8eBvS7LC65WV605mDaf2XMxcp/yaMEtG235J/ksillbFV8DcOZAPUWOmq0RwdOnJzpqzZnqxlOzTF4oF4LKtIkW9289doVkryWWUSmpeScakbrwC/VfC2k7SwIAHndNzVsuUkq1tIxYo4ZzR4rAi8bT3XmZ4avgaynF91u3k/wAG26qU7T0ZmYyu2beKDqRuPPTdd2U0ziVasb6a2KgpZYdq6Jk6X+air7lKvHXn6CDhnVPFMCLkCNReADaba/NKzZHLKetx7cA0ne3PWTpI52RluyfZJscyi2XQbb94Fr72PNTsiajHWzDpUgL6HXXS9ttU4pE4RRVqONR3uwwe8dzvtqot5n4Fcm6kttFuTXq+LKAYbEWn1+QnonfWyHJ97KtkLxONc1jg2Ad3DadNd/siUmlZBOq4xajv1M1uDqSG5SXGBmM6nUqpQle1jOqNRO1tXyeoweApYdoJu6LuOpI5D7LbGnCmrs61KhToRu9+odAF785BDR7oOvc8lKKcpZmWRTnLM9uC6Wq0vAIQBwCAJLUwJDe6ALOWUwKPE8T7NkjUkAWnXUgb2lNK5bRp55WMepi5Lgw+zaDLnH3ndydSeSmkbo0bWcld8LgbhnGmw5XZWzLWx8ySLnsk9RTipytJXfIVTGPqDJmPi8JgSYMzbawOqLJEVSjB5rbFvhDHPpQXPDmEtmTtpbTRJ6MqxDUal0lZ6lvhzyQQ4y5pgpSKatNRd47MtOCiUgQgAmhIA0pRUlZgTSpgaKjD4aNBWiOU7jAtBE6ErK9xkpgQTCBN2K+CEguMXJiOX3mVXTXLKqN3eTKWNrOe/IJDR/8ARvp0WLGxdaDhwVupJ1VFbepTxGFawhwuTq07cjfQKnDyzUoza16Mz4ijClO61BwvD31buIy6wLQR219dlphTlPVldKhKrrLYt1uGuccghrBEKyVJvTg0Swzl3Vog28KIsCA3eBrHNS7Fkv4zWz0DwfDAG+LU7AmAnCjpqSpYZJd4h2DaHeJwAFwJi1hfojs0nqyawzbvwBX4WDOVxAJkgaTEWtpCbpLgU8Mru2hT/wDyonOQ4eVvyyiqVtypYZr3tSu2gzOAAXhviytEy7bMfdaB3ULRvbexFQhmstba2WuvovmXwKz9mUh/7O+gHzV3fl4fU0/8sui+r/HqNocPY0yZe7m8yfsE400tdyUaMU7vV+JZhWFpyAJIQAJamBCAOlAHYvE5MoF3POVo6xJJ6AXTSLKdPNdvZbmNj6xBMOM2zP3PIdGzsLKxI3UoJpXXwX7z4lfhuFcSSA12bc3yzvawN9+iG0W1qkUrN2t9TWdgQQ0e0ki2ktmOWkrG8bRUrX8P17GRVXmby/kHB8NZQcZe5znXjS3LnHmtOa60HUrzrLSNkiqMbUZVqQMtIwA9wsCBoBub/JOyLnSpyhG+suhp4PDNLSWPfcyXWuecREJNsyVZyTtJL4DcJVcQZOaDAcLTzSaK6qStZeQ7KUaFOpLjGpgJDs3sRSxDCcocC6NJujUk6UkszWg8NSIWCQM5AHIAF4kFJ7CexXwNQRlm4UKb0sVUpK2XoLpUX53E25G2n3UFGWa5CMJ5238zsfhA6m5s3I3i580VKacWh1qSlBoTgcUcga1hcW+FxkATvBOqjSm8tkiujUajljG7W/Q0KU72V6vyao35F48H2b8vvBpLf6hcfMBE75XYtp2zq+xRxnF2hmZpAaGh73kSGMcJaBzeZEDzOwNM6ySutt2+i/JfTwzcrNa3sl1f4XP7bylCg/EVXPtTBDXlzjJYwA5XOmzn7gGwmbWXPipVZuW3PwXX4/8AfQ6s5RoU1Hd7acvlLouvy6m9wXE+0dFEgUGi5fJqVSfjubNnc6rbQnmdoe6uu78fgc/E08sb1PefTZeHxFYKlSZia1KrBLntfSzkmzxdrQ4kWLSiOSNRxl8UU1MOqlKNRR2Vn5cm+acWC1mcHIgAS1AHBqABKACDkAcUwBKAAL+iYFPH084a+pLP4GNjPfmdjvbSNVJeBtpPI3GGvV8fvqZmCwzRmfUM3IaLEkk/TnZTZqqzekYL48GhQpvY1ziILtgZER8NhAXI9r4h06No7vQzzcZSSXAxlJwLWi7tY2jZcOFFqpTp87v4fv7YjmWrewvM1r81R0vNgBG2wJ0HZewS0siy0pQywVkV+MvzZSRYWgfwnXupLQswytdXLGGpv9m5+Y5ReNM1ryotq5VUlDOo219DXwtQOY0gRI0/woMxVI5ZNXuHVfAJO10EErux5w8UpF3jL6jj8LZyt6d/sp2Z0/49RLupJLnlmhRxTT/wUJy2DoDRyMEiUrdWUSpyX/yztfjf6FrLXcffpsHJozH1NktEV3ox4b+geCxJc97CcwbHjAgE6EciRCGhVaajFS2vx9y6omc5AHIARUwrSZuDzBUHBPUrlTTdwHYQn/qPHYqPZvqyLpN/2Yyhhw0alx3LjJUowSJQpqK6jGsA0EKSSWxNJLYJMZyAPFAxRa54b7Nhy06c/wDJVYS01Kx2a2NNsp6Ll7QTey2XVrl+CO3a9RqL1a1fRPiPi+pUfiXVj7Kl4g50k/8Acqaue+f+mLQOgVTm6ncjz9X1fgWqnGku0npZbdF0Xj4hVuJig72OHgvkGtVI94ge63kLfQKTqqk8lPfl/giqDrLtKu39Y9PFjnsNLFUK1QkucSXzcNDgGMGliM3q5WaxqRnLfn0RXpOjOnDbj1foezcumcYByAEuegDpQALkADmQAUpgcSgCB5JgVca2q5jWvDJJAGtzzse5U1bg20nTjJuLdgDgm0i3MQXAAlx59uSE7ol2sqidtuhxxJqvyMOaNyIjmeyyYnBU66WfgSpqnHNLQdisSyk2GmXHU/vfTZLDYKnQ1iter3K4wnUd3sZlJ2hLRyaJudSBYadltNMulyx+ndWYQ3excbQZvA3Ub2K+0VKV38jRocOaAA8l5HPS2+UWUXIzzrttuKt+9SzXrtY0ucYASSuVRi5OyMPHYpzgS8gNM5Wi8j+J32U0jdTpqOkd+X+DBp4uHjKYggnYDQwevZTOh2bcNTZfxR1UAggCdBqbc1hxGNo4f3ndmONCNN2erCZhnhrnOqCm07i5PQXsOi0UqsasVKI3VhJpRjdmhhXhhpNpuLg7VsaNjU8vrKk9TPUi5qUpq1ufHobCgYTkAcgDkAcgDkAcgDkAcgDwHF6eYUjDjmNUwPdGeo51+vPuuLXTdrePqehw8suZfD6JA4isadI06Y8b8oL972yibgR9TySvKMMq3fI1GM555bLjj4iqGEjEUqYAeWkOrAGwgCA48gnCnapGO/UJ1b0pS2vpEvcR4gHCqLHNLWkaS2HA95y+ivnUvdGenSccr6as9FwTGGpQY4+8BDp1zCy24eblTTe5zsTTUKjS24LrjKuM4twQABEIAXUcgBZKAGUnWTAIIAiEwG43Duc5r2ES0GAdJPPyTTVtS2nOKTjLky8awmqBVqNpiJ8GbxE7EnopJ6aGunJKm+zV/iKe4l5p4ZpLQJcfhkxra/ZVqom7MojiYubVRar96lqlwt7Zlwe5wh0iLT8PKynmJPERlxboMwvD4+EN6gku63Onkk2QnWvzf0NCnTDRAsBsolDbbuyZKBGdxlpNOR8Lg6CYmNjzCcdzRhmlPXnQ8zxTH1ahzFoA/lBmLxM6KxKx1aFGnDS9x/B+H03A1CMtNtiXavcBab6XmFGo3Z23I4ivONo7yf0LXCcO4ulo8O0jTST0Xlp0atWrGC1dtX06lFaaUdXqMxjQ97Wkj2I+L5WPMmfRekw1CNCmoRJUnki2l3uhq4fB0GNBiJygybyYAB66Ky7Mk61eUrfEtU/A8MmQ4EgEkmRE+V0t0UvvxcraotqJScgDkAcgDkAcgDkAKxL8rHHk0n0CUnZNkoK8kjxnEMM6KTqkDD0qTZvd5iYHcxfYDqubOm7Jy91L5nYpVIpyUffk35GFgnuL5vnefAB8AdpAm2tuyywu5ePHgbKllG3C38T1lLACnh6goZX1HCHGdTvcea6SpZabUNzkyrOdVOpolsY/BqDG1MzgSKc3uCXGwAE8r3WahBRd3wa8ROUo2XJp8M4hGLqMEBtQZo3DwJP9Ugk20WmnO1Vrh+plq070E+V6HoHOWswA5kAC8oEJKAIJTAgFABh6YBB3UIEWhjG5/Z3zQTpyUM6zZSHaRzZeRPF3tbTLiASNLTB5hKpPLG4VKzpQbTsDwfD5GSfed4j56fnVRpRtH4kKELRu93qRj+LMp2JzO/gbc+fLzTnVjH4hUxEKej1fTkuUqkgGInYqad0Wxd1c4uTJHAoAzeM0qjg0saH5TJbMT2KlFmnDSgm1J2vyZVOo01c/6d+fcTYRN4iUzU8yhkzq31Lfscp9oaJ1nLMgE8hzRcgp3WRS8xHEuNPBc1oEAHOANtPrsscamarlicijWdTFxpxelycbiczqQFMim1pLQIkkQLxotqR3KdPKpNy719RFPC131CcpDQ7NJs2QAN4MBO6Rc6tGELXu7W6s2uGM/wB1xLs7iJLtmjZrVCWxhrv/AI0krLp18Wa6gYTkAcgDkAcgCCgASUAY/wDqXEEUfZs/5KpFJvQvmT5Nk+Sprt5Mq3ehpwsVnzPaOr8jG/11Xc2jTptENJDS47WhoHMkgKjGXyKKNXs9J1HJmPhaLwQynHtnAlzhH+2D1277XtyzQhJd2O/oa5zjLvS931PQ4h1LC4V2U+Y3cd91seSjS0MEc9essx5/CSxjqj9IzXgZnESYtytbl1WSKaWZm6bTkoIuS0sY5rT7VjjUBEe84DwiB2PkrU1lVt9yh5lJpvR6HpeH40VaYeLTqDsRYjyK2wmpxujnVabpycWWCpkBeZAhbgmAJCAICAJlMCJQIHEvjEM6tn0+qzy0qoyz0rIRxvHy8MALo+EauPXkFCvPWxViqveUVr4F1tCtVE1HeyaR7jNfNysyzlu7FuSrU952XRfks4bB06fuNE7nc+anGnGOxdTowh7qGueplpGaUASDugA0ADMXQwbsUcXxAhzGsghwk/2lUTqapLky1KzzJR5M7/T9HPWqOMGBfz/CqaC77ZlwavVcuhrVeDtJ8Jc3t9FvzHdjipLdXJHCgfee545GPz/CWfoH8r/FJF+nTDRAEKNzNKTk7sNAjkAcgCCgCJQALygBT3JjMdpNTElx9yiMreRqOHjPcC3qqF3ql+F6ml9ylbmXotjyvHeIur1HZCAxoIZzLraTziZ5BYq1R1JWT0R0cPSVGCzLV7juE4c+KjT1yj2lTm7cDpzTpwb7kfNka1RK1SXki9/qDgZqMpsZ7rXAuv702M9grq2HbioxKMNilGTlLcxcbWZUeaeY+zpmCYkucLEgjUlZZtSeW+iNlOMoRzW1ZpinFHMB4qkAADQOMDflyVyj3L8szuV6luEWuFs/TVfZGclQZmnk/wCJvnqrqS7KWR7P1KK0u3hnW69OpuuctZhAL0AAXoA5AAl6ABzJgD7QoEWOMURAeSW5Z03nQesKqsla/Qz4iKspN7C+AUSS+o4XJMKugm7yZDCxbbmzTxFXktBsFtemAZKQEOCADQBIKAJpm6AMHidAsqAjT4dPRY6sXGVznV4OEr/IRwbHsoB83e5wGVtyT/kqNKpGF+rKsNVhSTvu3sXalPE1+dJhi03jyupONWp4IslHEVv/AKo1eHYM02wXlw2B2V1Om4Lc10aTpqzdy3KtLiJQBBcgZxcmAJegCC9ACzVQBlca4kWDJTvVcDlHKPiPRU1qmVWjuy+hSUnml7q3MbGMqswVNlAkvc5oc7cyfE7zO/RZ5KcaKUN+TXCUJYhupstl6GEyhncGUST/ABOkAgTeLeEnceWyzRWZ5YGtyyrNU+RrUnmm1tKiAHG7n7uIibRMXiVojeCyQ+Zllabz1PJGhx3FOp4ZwbJqOGUREidSOyurScKdluzPh4xnWTeyPIcJwhzez2b4jm0zG8g9B+6w0qTbynTr1klm66eRrcTx8VWMb7zbl3KYF7WstFSSUkkZKUG4OT5NbF4YVKIYXeIAFrhqHDQjzWmVPNCzMkarhUzJadA+G8RLgWPtVbZ380fE3ofknSm2rS3Qq1NReaOz/bFwVFaUHZpQAIegCHOTAHOgAfaIAvcRoOrAAgtbMkSJKoqRc1Yy1YSqKz0Q72uRoaBYCNQpp5VaxanlVkhJxjTrIPrHeE1UQdqhjagIkEEKSd9ixNPYYHW1TGHmQBLaiADD0gE1MY1upntuouaRCVSKMfjWMDolrhEGIPP/AAs1aVzDiqifA7gGKphty1ri4wCb7SATqpUHFInhZwy+JvBy0m4kvQAAqQgCc6ABdVA1ISuhXQBrt5j1CLoMy6kFyYwHPQArEVSATrZJuyGld2MXDUHe87xVqmp2YzYDlaLcys8Yu93u/ojVKatZe6vqxf8AqTEVKdIMoi5ETIEDS07oxEpRhlgPCxhKeaZ53hNB1LNI/wBoRJgeJxNtbmTaAsdKEo36G+vUjO3X0Nmm5uHZmfBqnRomSdrclqjlpK73MUs1aVo7FXjNdzWGpUN4kM3J68h+dUqt8uaRKgk5ZY/Mx+A48nO3IA2C52nO3lbTuqKMt1Y04mmtJX+Be4JghUqVKrvE0u8MiLjkOQuPsrqNJSk5MoxFZwgoLRlj9af1YaNIM6+Smp/81ip012GYt8Rovdem4NeNCVdUg3rHcopVIrSauhfD+KuEMxEMqaT8Lux2PTrZQhVfuz0ZOpQXvU9V9Ua2ZaDMdnQBBfKAOFSUxAklAF81Wf8AcJ7Aqi66mXND/IS+s3QBxnofml3R3idh35SYY5OOmyHDu7JgVnk3FN4OxBaD+6k23wOTb1yv6BMxNUC9PN5gH7JZp9B56i/rcczH28TXtPUE/MWTU+qGqq5TQX6wbAn+yedD7VcFcio98kFrIi/0H+FW80nfZFTzzlfZFmiKbO+klTSjEsioRAxDqLyQ4kmNB2UJZJbldTspvU6k2mGBgpy0Xgif3TjlSskOKhGOVLQhziP+MvGttRe+6XwIu6924t9SqQMzyP6QEu9yxXqNasaGwLvefP8AupZbcssUbLdhUmNfYuee8jRNJSHGKlyWBhWcp7kqWRE+yiBUwlP+EIyIOyh0Fmi4e44jo64+4Rla2YsjXusW7FVGiXM9D87pZpLdApT2sVavEXuOVjDG5PrbqoOpJ6JGhRsryBw+HcxpOaDu4/PXZEYOJXOVSozzYquxdbOc5pMNsgseRIN5WW7rSu9kdFyeFp2a7z3LvGcUws9lTmWlrrCLg2mdFZVkrZIleHkm+0k/AdwkNDfaVXtdUM3PKbADbt0U6S/tN6lWIxFO+WDsjNr0M9V1RzpBkQAfdmwCrcc0szZKOMpxpqMRFGk7M5xaQCZAAtAEDzgfklKMW220Sq4qMUktTXw+Iaxobke0Aa5ZF73iVqjJRVrGGVfM7yTDwWCph76rHZi/qCB9koU45nNcl7xDnBR4RbJVxWKxeHZUEPaHD5jsoyhGSsyUKkoO8WBhMPkkZnFu2YzCUIZeSVSpn1sWQVMrIzJiBzIALOgDTgxoJVSRUkA7MdDHZOzHaQOdwFyjULvqQXHd3yRcMz6g+2PM/wB0rkcxNN7pu6yauSV+WWRXCldE7orYisDHi/dVSaKZyXUaaoiQpX0JKStdFZmNgm08lBSIKokxlLiOYwP2Tz32Gql9gqmKcROn52Rdhmk9SKQLrkyeuyaVxpXGX5qVidmMp1wAmmkNSSRzsU26M6F2iK9fiTW3O6i6iRGVaKKjuOEmKbC4kcwB8yods37qKnir6RVyvin4ipYhrRuNZ6KMlUluONavwkvqTTp1ALun9vQJqMluRtUesnchxOgPf0n6JjTa2YFCoWyGGJvEbndEdNibqVJPViquIM3LZ38M9km2QdWa0uFSqEm4kcoaFJDi3fX7DKlYgSGiO6k5W4LHNpbFU8U6Dfc7eSj2pD+QQOMjXJ3v/ZLtvAX8ldCu/GMcQWse1x+JpaPUT4vMKDnF6pWIOpCTuk0+uhbfXqN94BzeYgHTcG3oVdmkt9S/NOO+qJo8Spv9036gojUjLYca0JbMse13VhZckVEALfiAN/3SzIWZIU/FNG/ySc0hOaB/XN5n0S7SJHtY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704" name="Picture 8" descr="Child's Crayon Drawing of Tree with Sun and Flowers - Free High Resolution Photo"/>
          <p:cNvPicPr>
            <a:picLocks noChangeAspect="1" noChangeArrowheads="1"/>
          </p:cNvPicPr>
          <p:nvPr/>
        </p:nvPicPr>
        <p:blipFill>
          <a:blip r:embed="rId3" cstate="print"/>
          <a:srcRect/>
          <a:stretch>
            <a:fillRect/>
          </a:stretch>
        </p:blipFill>
        <p:spPr bwMode="auto">
          <a:xfrm>
            <a:off x="395536" y="620688"/>
            <a:ext cx="3986808" cy="2657872"/>
          </a:xfrm>
          <a:prstGeom prst="rect">
            <a:avLst/>
          </a:prstGeom>
          <a:noFill/>
        </p:spPr>
      </p:pic>
      <p:pic>
        <p:nvPicPr>
          <p:cNvPr id="29706" name="Picture 10" descr="https://img0.etsystatic.com/000/0/5242767/il_570xN.300319640.jpg"/>
          <p:cNvPicPr>
            <a:picLocks noChangeAspect="1" noChangeArrowheads="1"/>
          </p:cNvPicPr>
          <p:nvPr/>
        </p:nvPicPr>
        <p:blipFill>
          <a:blip r:embed="rId4" cstate="print"/>
          <a:srcRect/>
          <a:stretch>
            <a:fillRect/>
          </a:stretch>
        </p:blipFill>
        <p:spPr bwMode="auto">
          <a:xfrm>
            <a:off x="4572000" y="548680"/>
            <a:ext cx="3485034" cy="2736304"/>
          </a:xfrm>
          <a:prstGeom prst="rect">
            <a:avLst/>
          </a:prstGeom>
          <a:noFill/>
        </p:spPr>
      </p:pic>
      <p:sp>
        <p:nvSpPr>
          <p:cNvPr id="13" name="Up Arrow 12"/>
          <p:cNvSpPr/>
          <p:nvPr/>
        </p:nvSpPr>
        <p:spPr>
          <a:xfrm>
            <a:off x="899592" y="1556792"/>
            <a:ext cx="484632" cy="3168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8388424" y="0"/>
            <a:ext cx="484632" cy="2708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23528" y="4797152"/>
            <a:ext cx="1527982" cy="584775"/>
          </a:xfrm>
          <a:prstGeom prst="rect">
            <a:avLst/>
          </a:prstGeom>
          <a:noFill/>
        </p:spPr>
        <p:txBody>
          <a:bodyPr wrap="none" rtlCol="0">
            <a:spAutoFit/>
          </a:bodyPr>
          <a:lstStyle/>
          <a:p>
            <a:r>
              <a:rPr lang="en-GB" sz="3200" b="1" dirty="0"/>
              <a:t>Sun rise</a:t>
            </a:r>
          </a:p>
        </p:txBody>
      </p:sp>
      <p:sp>
        <p:nvSpPr>
          <p:cNvPr id="18" name="TextBox 17"/>
          <p:cNvSpPr txBox="1"/>
          <p:nvPr/>
        </p:nvSpPr>
        <p:spPr>
          <a:xfrm>
            <a:off x="7452320" y="3429000"/>
            <a:ext cx="1420966" cy="584775"/>
          </a:xfrm>
          <a:prstGeom prst="rect">
            <a:avLst/>
          </a:prstGeom>
          <a:noFill/>
        </p:spPr>
        <p:txBody>
          <a:bodyPr wrap="none" rtlCol="0">
            <a:spAutoFit/>
          </a:bodyPr>
          <a:lstStyle/>
          <a:p>
            <a:r>
              <a:rPr lang="en-GB" sz="3200" b="1" dirty="0"/>
              <a:t>Sun set</a:t>
            </a:r>
          </a:p>
        </p:txBody>
      </p:sp>
      <p:sp>
        <p:nvSpPr>
          <p:cNvPr id="19" name="TextBox 18"/>
          <p:cNvSpPr txBox="1"/>
          <p:nvPr/>
        </p:nvSpPr>
        <p:spPr>
          <a:xfrm>
            <a:off x="2843808" y="3429000"/>
            <a:ext cx="3888180" cy="1077218"/>
          </a:xfrm>
          <a:prstGeom prst="rect">
            <a:avLst/>
          </a:prstGeom>
          <a:noFill/>
        </p:spPr>
        <p:txBody>
          <a:bodyPr wrap="square" rtlCol="0">
            <a:spAutoFit/>
          </a:bodyPr>
          <a:lstStyle/>
          <a:p>
            <a:pPr algn="ctr"/>
            <a:r>
              <a:rPr lang="en-GB" sz="3200" b="1" dirty="0"/>
              <a:t>the sun doesn’t travel</a:t>
            </a:r>
          </a:p>
          <a:p>
            <a:pPr algn="ctr"/>
            <a:r>
              <a:rPr lang="en-GB" sz="3200" b="1" dirty="0"/>
              <a:t>but the earth rotates</a:t>
            </a:r>
          </a:p>
        </p:txBody>
      </p:sp>
    </p:spTree>
    <p:extLst>
      <p:ext uri="{BB962C8B-B14F-4D97-AF65-F5344CB8AC3E}">
        <p14:creationId xmlns:p14="http://schemas.microsoft.com/office/powerpoint/2010/main" val="305886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F6FF-0BFF-4BAA-9647-3219CEFF4A10}"/>
              </a:ext>
            </a:extLst>
          </p:cNvPr>
          <p:cNvSpPr>
            <a:spLocks noGrp="1"/>
          </p:cNvSpPr>
          <p:nvPr>
            <p:ph type="title"/>
          </p:nvPr>
        </p:nvSpPr>
        <p:spPr/>
        <p:txBody>
          <a:bodyPr/>
          <a:lstStyle/>
          <a:p>
            <a:r>
              <a:rPr lang="en-GB" dirty="0"/>
              <a:t>Draw this concept…..</a:t>
            </a:r>
          </a:p>
        </p:txBody>
      </p:sp>
      <p:sp>
        <p:nvSpPr>
          <p:cNvPr id="3" name="Content Placeholder 2">
            <a:extLst>
              <a:ext uri="{FF2B5EF4-FFF2-40B4-BE49-F238E27FC236}">
                <a16:creationId xmlns:a16="http://schemas.microsoft.com/office/drawing/2014/main" id="{45EC4F5A-B740-4DCF-AE6A-8B4C5EC52F7A}"/>
              </a:ext>
            </a:extLst>
          </p:cNvPr>
          <p:cNvSpPr>
            <a:spLocks noGrp="1"/>
          </p:cNvSpPr>
          <p:nvPr>
            <p:ph idx="1"/>
          </p:nvPr>
        </p:nvSpPr>
        <p:spPr/>
        <p:txBody>
          <a:bodyPr>
            <a:normAutofit/>
          </a:bodyPr>
          <a:lstStyle/>
          <a:p>
            <a:pPr marL="0" indent="0">
              <a:buNone/>
            </a:pPr>
            <a:r>
              <a:rPr lang="en-GB" dirty="0"/>
              <a:t>Jupiter is the largest planet in our solar system. Its mass is approximately 318 times greater than the Earth. Jupiter is so massive, you could take every other planet in the solar system and combine them all together, and the resulting body would still be only half the mass of Jupiter. The largest planet ever found in the universe is TRES4 (which is located in constellation of Hercules), and is 70% larger than the Jupiter in diameter. Earth has an equatorial radius of 6,378.1 kilometres, whereas Jupiter has an equatorial radius of 71,492 kilometres.</a:t>
            </a:r>
          </a:p>
        </p:txBody>
      </p:sp>
    </p:spTree>
    <p:extLst>
      <p:ext uri="{BB962C8B-B14F-4D97-AF65-F5344CB8AC3E}">
        <p14:creationId xmlns:p14="http://schemas.microsoft.com/office/powerpoint/2010/main" val="3453104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758" y="393499"/>
            <a:ext cx="8229600" cy="5400600"/>
          </a:xfrm>
        </p:spPr>
        <p:txBody>
          <a:bodyPr>
            <a:normAutofit/>
          </a:bodyPr>
          <a:lstStyle/>
          <a:p>
            <a:pPr algn="ctr">
              <a:buNone/>
            </a:pPr>
            <a:endParaRPr lang="en-GB" sz="4400" b="1" dirty="0">
              <a:solidFill>
                <a:srgbClr val="0070C0"/>
              </a:solidFill>
            </a:endParaRPr>
          </a:p>
          <a:p>
            <a:pPr algn="ctr">
              <a:buNone/>
            </a:pPr>
            <a:r>
              <a:rPr lang="en-GB" sz="8000" b="1" dirty="0">
                <a:solidFill>
                  <a:srgbClr val="0070C0"/>
                </a:solidFill>
              </a:rPr>
              <a:t>To</a:t>
            </a:r>
          </a:p>
          <a:p>
            <a:pPr algn="ctr">
              <a:buNone/>
            </a:pPr>
            <a:r>
              <a:rPr lang="en-GB" sz="8000" b="1" dirty="0">
                <a:solidFill>
                  <a:srgbClr val="0070C0"/>
                </a:solidFill>
              </a:rPr>
              <a:t>Language </a:t>
            </a:r>
          </a:p>
          <a:p>
            <a:pPr algn="ctr">
              <a:buNone/>
            </a:pPr>
            <a:r>
              <a:rPr lang="en-GB" sz="8000" b="1" dirty="0">
                <a:solidFill>
                  <a:srgbClr val="0070C0"/>
                </a:solidFill>
              </a:rPr>
              <a:t>is a verb</a:t>
            </a:r>
          </a:p>
        </p:txBody>
      </p:sp>
      <p:pic>
        <p:nvPicPr>
          <p:cNvPr id="4" name="Picture 2" descr="https://ronmamita.files.wordpress.com/2012/03/remind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0" y="260648"/>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31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D8CC6-4991-495A-A6ED-3292DE730D2D}"/>
              </a:ext>
            </a:extLst>
          </p:cNvPr>
          <p:cNvSpPr>
            <a:spLocks noGrp="1"/>
          </p:cNvSpPr>
          <p:nvPr>
            <p:ph type="title"/>
          </p:nvPr>
        </p:nvSpPr>
        <p:spPr/>
        <p:txBody>
          <a:bodyPr/>
          <a:lstStyle/>
          <a:p>
            <a:r>
              <a:rPr lang="en-GB" b="1" dirty="0">
                <a:solidFill>
                  <a:srgbClr val="2F0BB5"/>
                </a:solidFill>
              </a:rPr>
              <a:t>Read this!</a:t>
            </a:r>
          </a:p>
        </p:txBody>
      </p:sp>
      <p:sp>
        <p:nvSpPr>
          <p:cNvPr id="5" name="Content Placeholder 4">
            <a:extLst>
              <a:ext uri="{FF2B5EF4-FFF2-40B4-BE49-F238E27FC236}">
                <a16:creationId xmlns:a16="http://schemas.microsoft.com/office/drawing/2014/main" id="{C2A23237-54E5-40D7-9239-C8AB05CD48B2}"/>
              </a:ext>
            </a:extLst>
          </p:cNvPr>
          <p:cNvSpPr>
            <a:spLocks noGrp="1"/>
          </p:cNvSpPr>
          <p:nvPr>
            <p:ph idx="1"/>
          </p:nvPr>
        </p:nvSpPr>
        <p:spPr/>
        <p:txBody>
          <a:bodyPr>
            <a:normAutofit/>
          </a:bodyPr>
          <a:lstStyle/>
          <a:p>
            <a:pPr marL="0" indent="0">
              <a:buNone/>
            </a:pPr>
            <a:r>
              <a:rPr lang="en-GB" dirty="0"/>
              <a:t>Subject-specific literacy develops with a growing ability to express or verbalize subject specific concepts or conceptual knowledge in an appropriate style using the appropriate genre and genre moves for the specific purpose of communication. This process is </a:t>
            </a:r>
            <a:r>
              <a:rPr lang="en-GB" dirty="0" err="1"/>
              <a:t>languaging</a:t>
            </a:r>
            <a:r>
              <a:rPr lang="en-GB" dirty="0"/>
              <a:t> i.e. using language(s) to mediate increasingly cognitively complex acts of thinking and understanding i.e. “the process of making meaning and shaping knowledge and experience through language” (Swain, 2006). </a:t>
            </a:r>
          </a:p>
        </p:txBody>
      </p:sp>
    </p:spTree>
    <p:extLst>
      <p:ext uri="{BB962C8B-B14F-4D97-AF65-F5344CB8AC3E}">
        <p14:creationId xmlns:p14="http://schemas.microsoft.com/office/powerpoint/2010/main" val="1802071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7C7F5AC7-7745-4591-8B62-AA2E3D33F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667"/>
            <a:ext cx="9455691" cy="6875396"/>
          </a:xfrm>
          <a:prstGeom prst="rect">
            <a:avLst/>
          </a:prstGeom>
        </p:spPr>
      </p:pic>
      <p:sp>
        <p:nvSpPr>
          <p:cNvPr id="4" name="Rectangle 3">
            <a:extLst>
              <a:ext uri="{FF2B5EF4-FFF2-40B4-BE49-F238E27FC236}">
                <a16:creationId xmlns:a16="http://schemas.microsoft.com/office/drawing/2014/main" id="{D1228CC7-4022-42C2-901D-DE0F47C4A69A}"/>
              </a:ext>
            </a:extLst>
          </p:cNvPr>
          <p:cNvSpPr/>
          <p:nvPr/>
        </p:nvSpPr>
        <p:spPr>
          <a:xfrm>
            <a:off x="171974" y="-100667"/>
            <a:ext cx="9283716" cy="897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2401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1603-831B-40F7-A978-E1CB8B03D1BF}"/>
              </a:ext>
            </a:extLst>
          </p:cNvPr>
          <p:cNvSpPr>
            <a:spLocks noGrp="1"/>
          </p:cNvSpPr>
          <p:nvPr>
            <p:ph type="title"/>
          </p:nvPr>
        </p:nvSpPr>
        <p:spPr/>
        <p:txBody>
          <a:bodyPr>
            <a:normAutofit/>
          </a:bodyPr>
          <a:lstStyle/>
          <a:p>
            <a:r>
              <a:rPr lang="en-GB" sz="4000" b="1" dirty="0"/>
              <a:t>The demographic transition model</a:t>
            </a:r>
          </a:p>
        </p:txBody>
      </p:sp>
      <p:sp>
        <p:nvSpPr>
          <p:cNvPr id="3" name="Content Placeholder 2">
            <a:extLst>
              <a:ext uri="{FF2B5EF4-FFF2-40B4-BE49-F238E27FC236}">
                <a16:creationId xmlns:a16="http://schemas.microsoft.com/office/drawing/2014/main" id="{6DFD13D6-6876-48DA-9170-72A1DFD1E974}"/>
              </a:ext>
            </a:extLst>
          </p:cNvPr>
          <p:cNvSpPr>
            <a:spLocks noGrp="1"/>
          </p:cNvSpPr>
          <p:nvPr>
            <p:ph idx="1"/>
          </p:nvPr>
        </p:nvSpPr>
        <p:spPr>
          <a:xfrm>
            <a:off x="628650" y="1867569"/>
            <a:ext cx="7886700" cy="4351338"/>
          </a:xfrm>
        </p:spPr>
        <p:txBody>
          <a:bodyPr>
            <a:normAutofit fontScale="77500" lnSpcReduction="20000"/>
          </a:bodyPr>
          <a:lstStyle/>
          <a:p>
            <a:pPr marL="514350" indent="-514350">
              <a:buAutoNum type="arabicPeriod"/>
            </a:pPr>
            <a:r>
              <a:rPr lang="en-GB" dirty="0"/>
              <a:t>More houses are built</a:t>
            </a:r>
          </a:p>
          <a:p>
            <a:pPr marL="514350" indent="-514350">
              <a:buAutoNum type="arabicPeriod"/>
            </a:pPr>
            <a:r>
              <a:rPr lang="en-GB" dirty="0"/>
              <a:t>Children are warmers in bed at might because they have more brothers and sisters</a:t>
            </a:r>
          </a:p>
          <a:p>
            <a:pPr marL="514350" indent="-514350">
              <a:buAutoNum type="arabicPeriod"/>
            </a:pPr>
            <a:r>
              <a:rPr lang="en-GB" dirty="0"/>
              <a:t>There are more golden weddings</a:t>
            </a:r>
          </a:p>
          <a:p>
            <a:pPr marL="514350" indent="-514350">
              <a:buAutoNum type="arabicPeriod"/>
            </a:pPr>
            <a:r>
              <a:rPr lang="en-GB" dirty="0"/>
              <a:t>Grandparents are rare</a:t>
            </a:r>
          </a:p>
          <a:p>
            <a:pPr marL="514350" indent="-514350">
              <a:buAutoNum type="arabicPeriod"/>
            </a:pPr>
            <a:r>
              <a:rPr lang="en-GB" dirty="0"/>
              <a:t>People are encouraged to emigrate to the colonies</a:t>
            </a:r>
          </a:p>
          <a:p>
            <a:pPr marL="514350" indent="-514350">
              <a:buAutoNum type="arabicPeriod"/>
            </a:pPr>
            <a:r>
              <a:rPr lang="en-GB" dirty="0"/>
              <a:t>The public health inspector sees the new sewers completed</a:t>
            </a:r>
          </a:p>
          <a:p>
            <a:pPr marL="514350" indent="-514350">
              <a:buAutoNum type="arabicPeriod"/>
            </a:pPr>
            <a:r>
              <a:rPr lang="en-GB" dirty="0"/>
              <a:t>A mother sobs over the grave of the last of her six children died in a typhoid epidemic</a:t>
            </a:r>
          </a:p>
          <a:p>
            <a:pPr marL="514350" indent="-514350">
              <a:buAutoNum type="arabicPeriod"/>
            </a:pPr>
            <a:r>
              <a:rPr lang="en-GB" dirty="0"/>
              <a:t>Fewer children share a bedroom</a:t>
            </a:r>
          </a:p>
          <a:p>
            <a:pPr marL="514350" indent="-514350">
              <a:buAutoNum type="arabicPeriod"/>
            </a:pPr>
            <a:r>
              <a:rPr lang="en-GB" dirty="0"/>
              <a:t>Parents are starting to think more about family planning</a:t>
            </a:r>
          </a:p>
          <a:p>
            <a:pPr marL="514350" indent="-514350">
              <a:buAutoNum type="arabicPeriod"/>
            </a:pPr>
            <a:r>
              <a:rPr lang="en-GB" dirty="0"/>
              <a:t>Billy White loses his job as a grave digger</a:t>
            </a:r>
          </a:p>
        </p:txBody>
      </p:sp>
    </p:spTree>
    <p:extLst>
      <p:ext uri="{BB962C8B-B14F-4D97-AF65-F5344CB8AC3E}">
        <p14:creationId xmlns:p14="http://schemas.microsoft.com/office/powerpoint/2010/main" val="13875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descr="Image result for political turbu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4" y="1052736"/>
            <a:ext cx="5906219" cy="432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03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E84B-CE3B-4E83-BB4C-E3C981C92E58}"/>
              </a:ext>
            </a:extLst>
          </p:cNvPr>
          <p:cNvSpPr>
            <a:spLocks noGrp="1"/>
          </p:cNvSpPr>
          <p:nvPr>
            <p:ph type="title"/>
          </p:nvPr>
        </p:nvSpPr>
        <p:spPr/>
        <p:txBody>
          <a:bodyPr/>
          <a:lstStyle/>
          <a:p>
            <a:pPr algn="ctr"/>
            <a:r>
              <a:rPr lang="en-GB" b="1" dirty="0">
                <a:solidFill>
                  <a:srgbClr val="C00000"/>
                </a:solidFill>
              </a:rPr>
              <a:t> Which literacies as a CLIL teacher?</a:t>
            </a:r>
          </a:p>
        </p:txBody>
      </p:sp>
      <p:pic>
        <p:nvPicPr>
          <p:cNvPr id="12290" name="Picture 2" descr="Image result for text">
            <a:extLst>
              <a:ext uri="{FF2B5EF4-FFF2-40B4-BE49-F238E27FC236}">
                <a16:creationId xmlns:a16="http://schemas.microsoft.com/office/drawing/2014/main" id="{E47658AA-0FC5-4AC2-AC7E-15518FC0F8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5066" y="1638300"/>
            <a:ext cx="3429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0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64F6-59A0-49FF-9D5A-8A76F3F10423}"/>
              </a:ext>
            </a:extLst>
          </p:cNvPr>
          <p:cNvSpPr>
            <a:spLocks noGrp="1"/>
          </p:cNvSpPr>
          <p:nvPr>
            <p:ph type="title"/>
          </p:nvPr>
        </p:nvSpPr>
        <p:spPr/>
        <p:txBody>
          <a:bodyPr/>
          <a:lstStyle/>
          <a:p>
            <a:r>
              <a:rPr lang="en-GB" b="1" dirty="0"/>
              <a:t>The Properties of Magnets</a:t>
            </a:r>
          </a:p>
        </p:txBody>
      </p:sp>
      <p:sp>
        <p:nvSpPr>
          <p:cNvPr id="3" name="Content Placeholder 2">
            <a:extLst>
              <a:ext uri="{FF2B5EF4-FFF2-40B4-BE49-F238E27FC236}">
                <a16:creationId xmlns:a16="http://schemas.microsoft.com/office/drawing/2014/main" id="{5265B532-0B60-4410-9802-2E12AC87F4C7}"/>
              </a:ext>
            </a:extLst>
          </p:cNvPr>
          <p:cNvSpPr>
            <a:spLocks noGrp="1"/>
          </p:cNvSpPr>
          <p:nvPr>
            <p:ph idx="1"/>
          </p:nvPr>
        </p:nvSpPr>
        <p:spPr/>
        <p:txBody>
          <a:bodyPr>
            <a:normAutofit lnSpcReduction="10000"/>
          </a:bodyPr>
          <a:lstStyle/>
          <a:p>
            <a:pPr marL="0" indent="0">
              <a:buNone/>
            </a:pPr>
            <a:r>
              <a:rPr lang="en-GB" dirty="0"/>
              <a:t>1. We found out that pins stuck to the magnet.</a:t>
            </a:r>
          </a:p>
          <a:p>
            <a:pPr marL="0" indent="0">
              <a:buNone/>
            </a:pPr>
            <a:r>
              <a:rPr lang="en-GB" dirty="0"/>
              <a:t>2. Some ferromagnetic materials that exhibit easily detectable magnetic properties are nickel, iron, cobalt and their alloys</a:t>
            </a:r>
          </a:p>
          <a:p>
            <a:pPr marL="0" indent="0">
              <a:buNone/>
            </a:pPr>
            <a:r>
              <a:rPr lang="en-GB" dirty="0"/>
              <a:t>3. Look! its sticking! Look at that! but  that one didn’t stick!</a:t>
            </a:r>
          </a:p>
          <a:p>
            <a:pPr marL="0" indent="0">
              <a:buNone/>
            </a:pPr>
            <a:r>
              <a:rPr lang="en-GB" dirty="0"/>
              <a:t>4. Magnetic attraction occurs only between ferrous metals.</a:t>
            </a:r>
          </a:p>
          <a:p>
            <a:pPr marL="0" indent="0">
              <a:buNone/>
            </a:pPr>
            <a:r>
              <a:rPr lang="en-GB" dirty="0"/>
              <a:t>5. We discovered that a magnet attracts certain kinds of metals</a:t>
            </a:r>
          </a:p>
        </p:txBody>
      </p:sp>
    </p:spTree>
    <p:extLst>
      <p:ext uri="{BB962C8B-B14F-4D97-AF65-F5344CB8AC3E}">
        <p14:creationId xmlns:p14="http://schemas.microsoft.com/office/powerpoint/2010/main" val="70254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8023-65BE-45FE-919B-3BBF05A89D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D139AF-1CDA-4008-95CF-E6D7E174BD47}"/>
              </a:ext>
            </a:extLst>
          </p:cNvPr>
          <p:cNvSpPr>
            <a:spLocks noGrp="1"/>
          </p:cNvSpPr>
          <p:nvPr>
            <p:ph idx="1"/>
          </p:nvPr>
        </p:nvSpPr>
        <p:spPr/>
        <p:txBody>
          <a:bodyPr/>
          <a:lstStyle/>
          <a:p>
            <a:r>
              <a:rPr lang="en-GB" dirty="0"/>
              <a:t>Order them according to  most everyday spoken language to the most subject specific written academic language</a:t>
            </a:r>
          </a:p>
          <a:p>
            <a:r>
              <a:rPr lang="en-GB" dirty="0"/>
              <a:t>Where might these have occurred?</a:t>
            </a:r>
          </a:p>
        </p:txBody>
      </p:sp>
    </p:spTree>
    <p:extLst>
      <p:ext uri="{BB962C8B-B14F-4D97-AF65-F5344CB8AC3E}">
        <p14:creationId xmlns:p14="http://schemas.microsoft.com/office/powerpoint/2010/main" val="336856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64F6-59A0-49FF-9D5A-8A76F3F10423}"/>
              </a:ext>
            </a:extLst>
          </p:cNvPr>
          <p:cNvSpPr>
            <a:spLocks noGrp="1"/>
          </p:cNvSpPr>
          <p:nvPr>
            <p:ph type="title"/>
          </p:nvPr>
        </p:nvSpPr>
        <p:spPr/>
        <p:txBody>
          <a:bodyPr/>
          <a:lstStyle/>
          <a:p>
            <a:r>
              <a:rPr lang="en-GB" b="1" dirty="0"/>
              <a:t>Text Types</a:t>
            </a:r>
          </a:p>
        </p:txBody>
      </p:sp>
      <p:sp>
        <p:nvSpPr>
          <p:cNvPr id="3" name="Content Placeholder 2">
            <a:extLst>
              <a:ext uri="{FF2B5EF4-FFF2-40B4-BE49-F238E27FC236}">
                <a16:creationId xmlns:a16="http://schemas.microsoft.com/office/drawing/2014/main" id="{5265B532-0B60-4410-9802-2E12AC87F4C7}"/>
              </a:ext>
            </a:extLst>
          </p:cNvPr>
          <p:cNvSpPr>
            <a:spLocks noGrp="1"/>
          </p:cNvSpPr>
          <p:nvPr>
            <p:ph idx="1"/>
          </p:nvPr>
        </p:nvSpPr>
        <p:spPr/>
        <p:txBody>
          <a:bodyPr>
            <a:normAutofit fontScale="85000" lnSpcReduction="20000"/>
          </a:bodyPr>
          <a:lstStyle/>
          <a:p>
            <a:pPr marL="0" indent="0">
              <a:buNone/>
            </a:pPr>
            <a:r>
              <a:rPr lang="en-GB" dirty="0"/>
              <a:t>1. We found out that pins stuck to the magnet (Primary, teacher guided to introduce specific terms such as repel, attract, magnetic)</a:t>
            </a:r>
          </a:p>
          <a:p>
            <a:pPr marL="0" indent="0">
              <a:buNone/>
            </a:pPr>
            <a:r>
              <a:rPr lang="en-GB" dirty="0"/>
              <a:t>2. Some ferromagnetic materials that exhibit easily detectable magnetic properties are nickel, iron, cobalt and their alloys (higher level text book)</a:t>
            </a:r>
          </a:p>
          <a:p>
            <a:pPr marL="0" indent="0">
              <a:buNone/>
            </a:pPr>
            <a:r>
              <a:rPr lang="en-GB" dirty="0"/>
              <a:t>3. Look! its sticking! Look at that! but  that one didn’t stick! (primary, group work, pupil spoken language)</a:t>
            </a:r>
          </a:p>
          <a:p>
            <a:pPr marL="0" indent="0">
              <a:buNone/>
            </a:pPr>
            <a:r>
              <a:rPr lang="en-GB" dirty="0"/>
              <a:t>4. Magnetic attraction occurs only between ferrous metals.(Text book – simple)</a:t>
            </a:r>
          </a:p>
          <a:p>
            <a:pPr marL="0" indent="0">
              <a:buNone/>
            </a:pPr>
            <a:r>
              <a:rPr lang="en-GB" dirty="0"/>
              <a:t>5. We discovered that a magnet attracts certain kinds of metals (written to summarise and ensure others could understand – used more formal language)</a:t>
            </a:r>
          </a:p>
          <a:p>
            <a:pPr marL="0" indent="0">
              <a:buNone/>
            </a:pPr>
            <a:r>
              <a:rPr lang="en-GB" b="1" dirty="0"/>
              <a:t>Note: sentence construction, nominalisation, BICS/CALP</a:t>
            </a:r>
          </a:p>
          <a:p>
            <a:pPr marL="0" indent="0">
              <a:buNone/>
            </a:pPr>
            <a:endParaRPr lang="en-GB" dirty="0"/>
          </a:p>
        </p:txBody>
      </p:sp>
    </p:spTree>
    <p:extLst>
      <p:ext uri="{BB962C8B-B14F-4D97-AF65-F5344CB8AC3E}">
        <p14:creationId xmlns:p14="http://schemas.microsoft.com/office/powerpoint/2010/main" val="811243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lumMod val="75000"/>
                  </a:schemeClr>
                </a:solidFill>
              </a:rPr>
              <a:t>Thinking like....</a:t>
            </a:r>
          </a:p>
        </p:txBody>
      </p:sp>
      <p:sp>
        <p:nvSpPr>
          <p:cNvPr id="3" name="Content Placeholder 2"/>
          <p:cNvSpPr>
            <a:spLocks noGrp="1"/>
          </p:cNvSpPr>
          <p:nvPr>
            <p:ph idx="1"/>
          </p:nvPr>
        </p:nvSpPr>
        <p:spPr>
          <a:xfrm>
            <a:off x="457200" y="1268760"/>
            <a:ext cx="8229600" cy="4857403"/>
          </a:xfrm>
        </p:spPr>
        <p:txBody>
          <a:bodyPr>
            <a:normAutofit/>
          </a:bodyPr>
          <a:lstStyle/>
          <a:p>
            <a:r>
              <a:rPr lang="en-GB" b="1" dirty="0"/>
              <a:t>An expert mathematician  </a:t>
            </a:r>
            <a:r>
              <a:rPr lang="en-GB" dirty="0"/>
              <a:t>- close reading of text of essential even noting use of ‘the’  i.e. Precision reading for precision meaning</a:t>
            </a:r>
          </a:p>
          <a:p>
            <a:r>
              <a:rPr lang="en-GB" b="1" dirty="0"/>
              <a:t>An expert chemist - </a:t>
            </a:r>
            <a:r>
              <a:rPr lang="en-GB" dirty="0"/>
              <a:t>interested in the transformation of information i.e. reading text requires visualisation, formulas, going back and forth between diagrams and charts, where reading involves recursive processing of representations </a:t>
            </a:r>
          </a:p>
          <a:p>
            <a:r>
              <a:rPr lang="en-GB" b="1" dirty="0"/>
              <a:t>An expert historian </a:t>
            </a:r>
            <a:r>
              <a:rPr lang="en-GB" dirty="0"/>
              <a:t>- pays attention to author, source. Whilst reading working out a particular interpretation of historical events – where text is not taken as truth.</a:t>
            </a:r>
          </a:p>
          <a:p>
            <a:pPr>
              <a:buNone/>
            </a:pPr>
            <a:endParaRPr lang="en-GB" dirty="0"/>
          </a:p>
          <a:p>
            <a:pPr>
              <a:buNone/>
            </a:pPr>
            <a:endParaRPr lang="en-GB" dirty="0"/>
          </a:p>
        </p:txBody>
      </p:sp>
      <p:sp>
        <p:nvSpPr>
          <p:cNvPr id="4" name="TextBox 3"/>
          <p:cNvSpPr txBox="1"/>
          <p:nvPr/>
        </p:nvSpPr>
        <p:spPr>
          <a:xfrm>
            <a:off x="342950" y="5995358"/>
            <a:ext cx="8432750" cy="430887"/>
          </a:xfrm>
          <a:prstGeom prst="rect">
            <a:avLst/>
          </a:prstGeom>
          <a:noFill/>
        </p:spPr>
        <p:txBody>
          <a:bodyPr wrap="square" rtlCol="0">
            <a:spAutoFit/>
          </a:bodyPr>
          <a:lstStyle/>
          <a:p>
            <a:r>
              <a:rPr lang="en-GB" sz="1100" b="1" dirty="0">
                <a:hlinkClick r:id="rId2"/>
              </a:rPr>
              <a:t>https://binged.it/2Fio0sG</a:t>
            </a:r>
            <a:endParaRPr lang="en-GB" sz="1100" b="1" dirty="0"/>
          </a:p>
          <a:p>
            <a:endParaRPr lang="en-GB" sz="1100" b="1" dirty="0"/>
          </a:p>
        </p:txBody>
      </p:sp>
    </p:spTree>
    <p:extLst>
      <p:ext uri="{BB962C8B-B14F-4D97-AF65-F5344CB8AC3E}">
        <p14:creationId xmlns:p14="http://schemas.microsoft.com/office/powerpoint/2010/main" val="752481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11D-0D83-4876-9B5D-E0B5417F2696}"/>
              </a:ext>
            </a:extLst>
          </p:cNvPr>
          <p:cNvSpPr>
            <a:spLocks noGrp="1"/>
          </p:cNvSpPr>
          <p:nvPr>
            <p:ph type="title"/>
          </p:nvPr>
        </p:nvSpPr>
        <p:spPr/>
        <p:txBody>
          <a:bodyPr/>
          <a:lstStyle/>
          <a:p>
            <a:r>
              <a:rPr lang="en-GB" b="1" dirty="0"/>
              <a:t>Importance of visibility</a:t>
            </a:r>
          </a:p>
        </p:txBody>
      </p:sp>
      <p:sp>
        <p:nvSpPr>
          <p:cNvPr id="3" name="Content Placeholder 2">
            <a:extLst>
              <a:ext uri="{FF2B5EF4-FFF2-40B4-BE49-F238E27FC236}">
                <a16:creationId xmlns:a16="http://schemas.microsoft.com/office/drawing/2014/main" id="{DB7DD6DC-52D5-484C-821E-8927E653F34D}"/>
              </a:ext>
            </a:extLst>
          </p:cNvPr>
          <p:cNvSpPr>
            <a:spLocks noGrp="1"/>
          </p:cNvSpPr>
          <p:nvPr>
            <p:ph idx="1"/>
          </p:nvPr>
        </p:nvSpPr>
        <p:spPr/>
        <p:txBody>
          <a:bodyPr>
            <a:normAutofit lnSpcReduction="10000"/>
          </a:bodyPr>
          <a:lstStyle/>
          <a:p>
            <a:r>
              <a:rPr lang="en-GB" dirty="0"/>
              <a:t>Academic literacy must be made visible across all sectors of learning, which relates directly to subject learning. The teaching of academic literacy to all learners especially those in multilingual contexts relating to school subjects is essential. It is very different from everyday language</a:t>
            </a:r>
          </a:p>
          <a:p>
            <a:r>
              <a:rPr lang="en-GB" dirty="0"/>
              <a:t>The continuum from everyday spoken language to highly specific subject-specific written language</a:t>
            </a:r>
          </a:p>
          <a:p>
            <a:r>
              <a:rPr lang="en-GB" dirty="0"/>
              <a:t>How can we teach a subject without making academic literacy explicit?</a:t>
            </a:r>
          </a:p>
          <a:p>
            <a:pPr marL="0" indent="0">
              <a:buNone/>
            </a:pPr>
            <a:r>
              <a:rPr lang="en-GB" dirty="0"/>
              <a:t>(Gibbons 2018)</a:t>
            </a:r>
          </a:p>
        </p:txBody>
      </p:sp>
    </p:spTree>
    <p:extLst>
      <p:ext uri="{BB962C8B-B14F-4D97-AF65-F5344CB8AC3E}">
        <p14:creationId xmlns:p14="http://schemas.microsoft.com/office/powerpoint/2010/main" val="459392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2AB4-DB3F-4AF8-BDA2-30C10099E6B1}"/>
              </a:ext>
            </a:extLst>
          </p:cNvPr>
          <p:cNvSpPr>
            <a:spLocks noGrp="1"/>
          </p:cNvSpPr>
          <p:nvPr>
            <p:ph type="title"/>
          </p:nvPr>
        </p:nvSpPr>
        <p:spPr>
          <a:xfrm>
            <a:off x="628650" y="264458"/>
            <a:ext cx="7886700" cy="1325563"/>
          </a:xfrm>
        </p:spPr>
        <p:txBody>
          <a:bodyPr/>
          <a:lstStyle/>
          <a:p>
            <a:r>
              <a:rPr lang="en-GB" b="1" dirty="0">
                <a:solidFill>
                  <a:srgbClr val="7030A0"/>
                </a:solidFill>
              </a:rPr>
              <a:t>And dealing with text means</a:t>
            </a:r>
            <a:r>
              <a:rPr lang="en-GB" b="1" dirty="0"/>
              <a:t>….</a:t>
            </a:r>
          </a:p>
        </p:txBody>
      </p:sp>
      <p:sp>
        <p:nvSpPr>
          <p:cNvPr id="3" name="Content Placeholder 2">
            <a:extLst>
              <a:ext uri="{FF2B5EF4-FFF2-40B4-BE49-F238E27FC236}">
                <a16:creationId xmlns:a16="http://schemas.microsoft.com/office/drawing/2014/main" id="{F7103CBD-4077-4B81-8671-9A7B9A6092C8}"/>
              </a:ext>
            </a:extLst>
          </p:cNvPr>
          <p:cNvSpPr>
            <a:spLocks noGrp="1"/>
          </p:cNvSpPr>
          <p:nvPr>
            <p:ph idx="1"/>
          </p:nvPr>
        </p:nvSpPr>
        <p:spPr/>
        <p:txBody>
          <a:bodyPr/>
          <a:lstStyle/>
          <a:p>
            <a:r>
              <a:rPr lang="en-GB" dirty="0"/>
              <a:t>A shift from grammatical chronological dependence</a:t>
            </a:r>
          </a:p>
          <a:p>
            <a:r>
              <a:rPr lang="en-GB" dirty="0"/>
              <a:t>Looking at genre, register and style</a:t>
            </a:r>
          </a:p>
          <a:p>
            <a:r>
              <a:rPr lang="en-GB" dirty="0"/>
              <a:t>Taking meaning-making seriously and enabling authentic creativity with language</a:t>
            </a:r>
          </a:p>
          <a:p>
            <a:r>
              <a:rPr lang="en-GB" dirty="0"/>
              <a:t>Understanding what deeper learning means</a:t>
            </a:r>
          </a:p>
          <a:p>
            <a:r>
              <a:rPr lang="en-GB" dirty="0"/>
              <a:t>Connecting with first language literacies </a:t>
            </a:r>
          </a:p>
          <a:p>
            <a:r>
              <a:rPr lang="en-GB" dirty="0"/>
              <a:t>Using digital means to transform materials into resources</a:t>
            </a:r>
          </a:p>
          <a:p>
            <a:r>
              <a:rPr lang="en-GB" dirty="0"/>
              <a:t>Re-thinking tasks design and sequencing</a:t>
            </a:r>
          </a:p>
        </p:txBody>
      </p:sp>
    </p:spTree>
    <p:extLst>
      <p:ext uri="{BB962C8B-B14F-4D97-AF65-F5344CB8AC3E}">
        <p14:creationId xmlns:p14="http://schemas.microsoft.com/office/powerpoint/2010/main" val="3651881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57192"/>
            <a:ext cx="8229600" cy="1143000"/>
          </a:xfrm>
        </p:spPr>
        <p:txBody>
          <a:bodyPr>
            <a:normAutofit/>
          </a:bodyPr>
          <a:lstStyle/>
          <a:p>
            <a:r>
              <a:rPr lang="en-GB" sz="2000" dirty="0">
                <a:hlinkClick r:id="rId3"/>
              </a:rPr>
              <a:t>http://youtu.be/d1tn56vWU_g</a:t>
            </a:r>
            <a:endParaRPr lang="en-GB" sz="2000" dirty="0"/>
          </a:p>
        </p:txBody>
      </p:sp>
      <p:sp>
        <p:nvSpPr>
          <p:cNvPr id="3" name="Content Placeholder 2"/>
          <p:cNvSpPr>
            <a:spLocks noGrp="1"/>
          </p:cNvSpPr>
          <p:nvPr>
            <p:ph idx="1"/>
          </p:nvPr>
        </p:nvSpPr>
        <p:spPr>
          <a:xfrm>
            <a:off x="251520" y="3501008"/>
            <a:ext cx="8229600" cy="968971"/>
          </a:xfrm>
        </p:spPr>
        <p:txBody>
          <a:bodyPr/>
          <a:lstStyle/>
          <a:p>
            <a:endParaRPr lang="en-GB" dirty="0">
              <a:hlinkClick r:id="" action="ppaction://noaction"/>
            </a:endParaRPr>
          </a:p>
          <a:p>
            <a:endParaRPr lang="en-GB" dirty="0">
              <a:hlinkClick r:id="" action="ppaction://noaction"/>
            </a:endParaRPr>
          </a:p>
        </p:txBody>
      </p:sp>
      <p:sp>
        <p:nvSpPr>
          <p:cNvPr id="7" name="Rectangle 6"/>
          <p:cNvSpPr/>
          <p:nvPr/>
        </p:nvSpPr>
        <p:spPr>
          <a:xfrm>
            <a:off x="2051720" y="6161692"/>
            <a:ext cx="6192688" cy="369332"/>
          </a:xfrm>
          <a:prstGeom prst="rect">
            <a:avLst/>
          </a:prstGeom>
        </p:spPr>
        <p:txBody>
          <a:bodyPr wrap="square">
            <a:spAutoFit/>
          </a:bodyPr>
          <a:lstStyle/>
          <a:p>
            <a:r>
              <a:rPr lang="en-GB" dirty="0">
                <a:hlinkClick r:id="rId4"/>
              </a:rPr>
              <a:t>https://www.youtube.com/watch?v=IOYyCHGWJq4</a:t>
            </a:r>
            <a:endParaRPr lang="en-GB" dirty="0"/>
          </a:p>
        </p:txBody>
      </p:sp>
      <p:pic>
        <p:nvPicPr>
          <p:cNvPr id="5" name="Picture 4" descr="A black sign with white text&#10;&#10;Description generated with high confidence">
            <a:extLst>
              <a:ext uri="{FF2B5EF4-FFF2-40B4-BE49-F238E27FC236}">
                <a16:creationId xmlns:a16="http://schemas.microsoft.com/office/drawing/2014/main" id="{98278656-350C-4BC6-BE24-5E644FE32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145" y="345434"/>
            <a:ext cx="3582749" cy="4580926"/>
          </a:xfrm>
          <a:prstGeom prst="rect">
            <a:avLst/>
          </a:prstGeom>
        </p:spPr>
      </p:pic>
      <p:pic>
        <p:nvPicPr>
          <p:cNvPr id="18434" name="Picture 2" descr="Illustration for &quot;Real-Life SchrÃ¶dingerâs Cats Probe the Boundary of the Quantum World&quot;">
            <a:extLst>
              <a:ext uri="{FF2B5EF4-FFF2-40B4-BE49-F238E27FC236}">
                <a16:creationId xmlns:a16="http://schemas.microsoft.com/office/drawing/2014/main" id="{489BBEC2-2560-43C0-BAB4-D96CCD58E1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898" y="2137482"/>
            <a:ext cx="3386800" cy="190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E1591D-145C-4C8C-8B93-05EE1F0CBDDF}"/>
              </a:ext>
            </a:extLst>
          </p:cNvPr>
          <p:cNvSpPr txBox="1"/>
          <p:nvPr/>
        </p:nvSpPr>
        <p:spPr>
          <a:xfrm>
            <a:off x="755576" y="364703"/>
            <a:ext cx="2715846" cy="1200329"/>
          </a:xfrm>
          <a:prstGeom prst="rect">
            <a:avLst/>
          </a:prstGeom>
          <a:noFill/>
        </p:spPr>
        <p:txBody>
          <a:bodyPr wrap="square" rtlCol="0">
            <a:spAutoFit/>
          </a:bodyPr>
          <a:lstStyle/>
          <a:p>
            <a:r>
              <a:rPr lang="en-GB" sz="3600" dirty="0">
                <a:latin typeface="Snap ITC" panose="04040A07060A02020202" pitchFamily="82" charset="0"/>
              </a:rPr>
              <a:t>Quantum states…</a:t>
            </a:r>
          </a:p>
        </p:txBody>
      </p:sp>
    </p:spTree>
    <p:extLst>
      <p:ext uri="{BB962C8B-B14F-4D97-AF65-F5344CB8AC3E}">
        <p14:creationId xmlns:p14="http://schemas.microsoft.com/office/powerpoint/2010/main" val="66163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309939"/>
          </a:xfrm>
        </p:spPr>
        <p:txBody>
          <a:bodyPr>
            <a:normAutofit lnSpcReduction="10000"/>
          </a:bodyPr>
          <a:lstStyle/>
          <a:p>
            <a:pPr marL="0" indent="0" algn="ctr">
              <a:buNone/>
            </a:pPr>
            <a:r>
              <a:rPr lang="en-GB" sz="8000" dirty="0">
                <a:latin typeface="Arial Rounded MT Bold" panose="020F0704030504030204" pitchFamily="34" charset="0"/>
              </a:rPr>
              <a:t>Academic Language is nobody’s mother tongue</a:t>
            </a:r>
          </a:p>
        </p:txBody>
      </p:sp>
      <p:pic>
        <p:nvPicPr>
          <p:cNvPr id="1026" name="Picture 2" descr="https://ronmamita.files.wordpress.com/2012/03/remind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75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6">
                    <a:lumMod val="75000"/>
                  </a:schemeClr>
                </a:solidFill>
              </a:rPr>
              <a:t>Consequences of absent discourse</a:t>
            </a:r>
          </a:p>
        </p:txBody>
      </p:sp>
      <p:sp>
        <p:nvSpPr>
          <p:cNvPr id="3" name="Content Placeholder 2"/>
          <p:cNvSpPr>
            <a:spLocks noGrp="1"/>
          </p:cNvSpPr>
          <p:nvPr>
            <p:ph idx="1"/>
          </p:nvPr>
        </p:nvSpPr>
        <p:spPr>
          <a:xfrm>
            <a:off x="481495" y="1964882"/>
            <a:ext cx="8147248" cy="4785395"/>
          </a:xfrm>
        </p:spPr>
        <p:txBody>
          <a:bodyPr>
            <a:normAutofit fontScale="92500" lnSpcReduction="10000"/>
          </a:bodyPr>
          <a:lstStyle/>
          <a:p>
            <a:pPr marL="0" indent="0">
              <a:buNone/>
            </a:pPr>
            <a:r>
              <a:rPr lang="en-GB" dirty="0"/>
              <a:t>Considering the fact that teaching subject specific concepts and their respective meaning extension is a central aspect of content teaching, definitions are a surprisingly infrequent phenomenon in the data. In 17 out of 43 lessons (40%) no instances of defining could be identified. </a:t>
            </a:r>
          </a:p>
          <a:p>
            <a:pPr marL="0" indent="0">
              <a:buNone/>
            </a:pPr>
            <a:r>
              <a:rPr lang="en-GB" dirty="0"/>
              <a:t>It may be unsurprising that the lexemes ‘definition’ or define’ do not occur at all in the entire corpus. And since the genre is not even named, it is equally unsurprising that there is no meta-talk about it. The written materials used during the lessons did not contain any definitions …… written definitions can also be dismissed.</a:t>
            </a:r>
          </a:p>
          <a:p>
            <a:pPr marL="0" indent="0">
              <a:buNone/>
            </a:pPr>
            <a:r>
              <a:rPr lang="en-GB" dirty="0"/>
              <a:t>				Dalton-Puffer, 2004:32</a:t>
            </a:r>
          </a:p>
          <a:p>
            <a:pPr marL="0" indent="0">
              <a:buNone/>
            </a:pPr>
            <a:r>
              <a:rPr lang="en-GB" dirty="0"/>
              <a:t>			</a:t>
            </a:r>
            <a:endParaRPr lang="en-GB" dirty="0">
              <a:solidFill>
                <a:srgbClr val="C00000"/>
              </a:solidFill>
            </a:endParaRPr>
          </a:p>
        </p:txBody>
      </p:sp>
    </p:spTree>
    <p:extLst>
      <p:ext uri="{BB962C8B-B14F-4D97-AF65-F5344CB8AC3E}">
        <p14:creationId xmlns:p14="http://schemas.microsoft.com/office/powerpoint/2010/main" val="17163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unesco pil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53" y="507452"/>
            <a:ext cx="7944375" cy="559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44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2F0BB5"/>
                </a:solidFill>
              </a:rPr>
              <a:t>We have a problem</a:t>
            </a:r>
            <a:r>
              <a:rPr lang="en-GB" dirty="0">
                <a:solidFill>
                  <a:srgbClr val="7030A0"/>
                </a:solidFill>
              </a:rPr>
              <a:t>….</a:t>
            </a:r>
          </a:p>
        </p:txBody>
      </p:sp>
      <p:sp>
        <p:nvSpPr>
          <p:cNvPr id="3" name="Content Placeholder 2"/>
          <p:cNvSpPr>
            <a:spLocks noGrp="1"/>
          </p:cNvSpPr>
          <p:nvPr>
            <p:ph idx="1"/>
          </p:nvPr>
        </p:nvSpPr>
        <p:spPr>
          <a:xfrm>
            <a:off x="683568" y="1600200"/>
            <a:ext cx="8003232" cy="4525963"/>
          </a:xfrm>
        </p:spPr>
        <p:txBody>
          <a:bodyPr>
            <a:normAutofit/>
          </a:bodyPr>
          <a:lstStyle/>
          <a:p>
            <a:pPr marL="0" indent="0">
              <a:buNone/>
            </a:pPr>
            <a:r>
              <a:rPr lang="en-GB" b="1" dirty="0"/>
              <a:t>Both groups of learners show considerable deficits in their academic language use</a:t>
            </a:r>
            <a:r>
              <a:rPr lang="en-GB" dirty="0"/>
              <a:t>….the specific competences in handling the language dimensions adequately and in expressing their thoughts and findings appropriately or functionally according to the genre(s) demanded are equally low, they show a serious lack of command over a sensitivity for the requirements of academic language use, both in </a:t>
            </a:r>
            <a:r>
              <a:rPr lang="en-GB" b="1" dirty="0"/>
              <a:t>L2 and in L1 </a:t>
            </a:r>
            <a:r>
              <a:rPr lang="en-GB" dirty="0"/>
              <a:t>(Vollmer, 2008:272)</a:t>
            </a:r>
          </a:p>
        </p:txBody>
      </p:sp>
    </p:spTree>
    <p:extLst>
      <p:ext uri="{BB962C8B-B14F-4D97-AF65-F5344CB8AC3E}">
        <p14:creationId xmlns:p14="http://schemas.microsoft.com/office/powerpoint/2010/main" val="502216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32656"/>
            <a:ext cx="5400600" cy="6264696"/>
          </a:xfrm>
          <a:prstGeom prst="rect">
            <a:avLst/>
          </a:prstGeom>
        </p:spPr>
      </p:pic>
    </p:spTree>
    <p:extLst>
      <p:ext uri="{BB962C8B-B14F-4D97-AF65-F5344CB8AC3E}">
        <p14:creationId xmlns:p14="http://schemas.microsoft.com/office/powerpoint/2010/main" val="4164288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6"/>
          <p:cNvSpPr>
            <a:spLocks noGrp="1" noChangeArrowheads="1"/>
          </p:cNvSpPr>
          <p:nvPr>
            <p:ph type="title"/>
          </p:nvPr>
        </p:nvSpPr>
        <p:spPr>
          <a:xfrm>
            <a:off x="395536" y="332656"/>
            <a:ext cx="8532440" cy="1143000"/>
          </a:xfrm>
        </p:spPr>
        <p:txBody>
          <a:bodyPr>
            <a:normAutofit fontScale="90000"/>
          </a:bodyPr>
          <a:lstStyle/>
          <a:p>
            <a:pPr eaLnBrk="1" hangingPunct="1"/>
            <a:r>
              <a:rPr lang="en-GB" sz="4800" b="1" dirty="0">
                <a:solidFill>
                  <a:srgbClr val="002060"/>
                </a:solidFill>
              </a:rPr>
              <a:t>Starting point: </a:t>
            </a:r>
            <a:br>
              <a:rPr lang="en-GB" sz="3000" b="1" dirty="0">
                <a:solidFill>
                  <a:srgbClr val="002060"/>
                </a:solidFill>
              </a:rPr>
            </a:br>
            <a:br>
              <a:rPr lang="en-GB" sz="3000" b="1" dirty="0">
                <a:solidFill>
                  <a:srgbClr val="7030A0"/>
                </a:solidFill>
              </a:rPr>
            </a:br>
            <a:r>
              <a:rPr lang="en-GB" sz="3000" b="1" dirty="0">
                <a:solidFill>
                  <a:srgbClr val="7030A0"/>
                </a:solidFill>
              </a:rPr>
              <a:t>Identify cognitive </a:t>
            </a:r>
            <a:r>
              <a:rPr lang="en-GB" sz="3000" b="1" dirty="0">
                <a:solidFill>
                  <a:srgbClr val="C00000"/>
                </a:solidFill>
              </a:rPr>
              <a:t>discourse functions and language patterns</a:t>
            </a:r>
          </a:p>
        </p:txBody>
      </p:sp>
      <p:sp>
        <p:nvSpPr>
          <p:cNvPr id="16401" name="Rectangle 17"/>
          <p:cNvSpPr>
            <a:spLocks noChangeArrowheads="1"/>
          </p:cNvSpPr>
          <p:nvPr/>
        </p:nvSpPr>
        <p:spPr bwMode="auto">
          <a:xfrm>
            <a:off x="395536" y="2060848"/>
            <a:ext cx="4572000" cy="3539430"/>
          </a:xfrm>
          <a:prstGeom prst="rect">
            <a:avLst/>
          </a:prstGeom>
          <a:noFill/>
          <a:ln w="9525">
            <a:noFill/>
            <a:miter lim="800000"/>
            <a:headEnd/>
            <a:tailEnd/>
          </a:ln>
        </p:spPr>
        <p:txBody>
          <a:bodyPr>
            <a:spAutoFit/>
          </a:bodyPr>
          <a:lstStyle/>
          <a:p>
            <a:r>
              <a:rPr lang="en-GB" sz="2800" dirty="0"/>
              <a:t>Naming</a:t>
            </a:r>
          </a:p>
          <a:p>
            <a:r>
              <a:rPr lang="en-GB" sz="2800" dirty="0"/>
              <a:t>Sequencing</a:t>
            </a:r>
          </a:p>
          <a:p>
            <a:r>
              <a:rPr lang="en-GB" sz="2800" dirty="0"/>
              <a:t>Describing</a:t>
            </a:r>
          </a:p>
          <a:p>
            <a:r>
              <a:rPr lang="en-GB" sz="2800" dirty="0"/>
              <a:t>Sorting from known criteria</a:t>
            </a:r>
          </a:p>
          <a:p>
            <a:r>
              <a:rPr lang="en-GB" sz="2800" dirty="0"/>
              <a:t>Asking questions</a:t>
            </a:r>
          </a:p>
          <a:p>
            <a:r>
              <a:rPr lang="en-GB" sz="2800" dirty="0"/>
              <a:t>Comparing and contrasting</a:t>
            </a:r>
          </a:p>
          <a:p>
            <a:r>
              <a:rPr lang="en-GB" sz="2800" dirty="0"/>
              <a:t>Classifying </a:t>
            </a:r>
          </a:p>
          <a:p>
            <a:endParaRPr lang="en-GB" sz="2800" dirty="0"/>
          </a:p>
        </p:txBody>
      </p:sp>
      <p:sp>
        <p:nvSpPr>
          <p:cNvPr id="16402" name="Text Box 18"/>
          <p:cNvSpPr txBox="1">
            <a:spLocks noChangeArrowheads="1"/>
          </p:cNvSpPr>
          <p:nvPr/>
        </p:nvSpPr>
        <p:spPr bwMode="auto">
          <a:xfrm>
            <a:off x="5076825" y="1989138"/>
            <a:ext cx="2879725" cy="4185761"/>
          </a:xfrm>
          <a:prstGeom prst="rect">
            <a:avLst/>
          </a:prstGeom>
          <a:noFill/>
          <a:ln w="9525">
            <a:noFill/>
            <a:miter lim="800000"/>
            <a:headEnd/>
            <a:tailEnd/>
          </a:ln>
        </p:spPr>
        <p:txBody>
          <a:bodyPr>
            <a:spAutoFit/>
          </a:bodyPr>
          <a:lstStyle/>
          <a:p>
            <a:r>
              <a:rPr lang="en-GB" sz="2800" dirty="0"/>
              <a:t>Explaining</a:t>
            </a:r>
          </a:p>
          <a:p>
            <a:r>
              <a:rPr lang="en-GB" sz="2800" dirty="0"/>
              <a:t>Hypothesising</a:t>
            </a:r>
          </a:p>
          <a:p>
            <a:r>
              <a:rPr lang="en-GB" sz="2800" dirty="0"/>
              <a:t>Generalising</a:t>
            </a:r>
          </a:p>
          <a:p>
            <a:r>
              <a:rPr lang="en-GB" sz="2800" dirty="0"/>
              <a:t>Reasoning</a:t>
            </a:r>
          </a:p>
          <a:p>
            <a:r>
              <a:rPr lang="en-GB" sz="2800" dirty="0"/>
              <a:t>Problem solving</a:t>
            </a:r>
          </a:p>
          <a:p>
            <a:r>
              <a:rPr lang="en-GB" sz="2800" dirty="0"/>
              <a:t>Analysing</a:t>
            </a:r>
          </a:p>
          <a:p>
            <a:r>
              <a:rPr lang="en-GB" sz="2800" dirty="0"/>
              <a:t>Ranking</a:t>
            </a:r>
          </a:p>
          <a:p>
            <a:r>
              <a:rPr lang="en-GB" sz="2800" dirty="0"/>
              <a:t>Evaluating</a:t>
            </a:r>
          </a:p>
          <a:p>
            <a:pPr>
              <a:spcBef>
                <a:spcPct val="50000"/>
              </a:spcBef>
            </a:pPr>
            <a:endParaRPr lang="en-GB" sz="2800" dirty="0"/>
          </a:p>
        </p:txBody>
      </p:sp>
      <p:sp>
        <p:nvSpPr>
          <p:cNvPr id="5" name="TextBox 4"/>
          <p:cNvSpPr txBox="1"/>
          <p:nvPr/>
        </p:nvSpPr>
        <p:spPr>
          <a:xfrm rot="21122207">
            <a:off x="478407" y="5727640"/>
            <a:ext cx="7032694" cy="646331"/>
          </a:xfrm>
          <a:prstGeom prst="rect">
            <a:avLst/>
          </a:prstGeom>
          <a:noFill/>
        </p:spPr>
        <p:txBody>
          <a:bodyPr wrap="none" rtlCol="0">
            <a:spAutoFit/>
          </a:bodyPr>
          <a:lstStyle/>
          <a:p>
            <a:r>
              <a:rPr lang="en-GB" sz="3600" dirty="0">
                <a:solidFill>
                  <a:srgbClr val="FF0000"/>
                </a:solidFill>
              </a:rPr>
              <a:t>Its not just about new vocabulary </a:t>
            </a:r>
          </a:p>
        </p:txBody>
      </p:sp>
    </p:spTree>
    <p:extLst>
      <p:ext uri="{BB962C8B-B14F-4D97-AF65-F5344CB8AC3E}">
        <p14:creationId xmlns:p14="http://schemas.microsoft.com/office/powerpoint/2010/main" val="109668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01">
                                            <p:txEl>
                                              <p:pRg st="0" end="0"/>
                                            </p:txEl>
                                          </p:spTgt>
                                        </p:tgtEl>
                                        <p:attrNameLst>
                                          <p:attrName>style.visibility</p:attrName>
                                        </p:attrNameLst>
                                      </p:cBhvr>
                                      <p:to>
                                        <p:strVal val="visible"/>
                                      </p:to>
                                    </p:set>
                                    <p:animEffect transition="in" filter="dissolve">
                                      <p:cBhvr>
                                        <p:cTn id="7" dur="500"/>
                                        <p:tgtEl>
                                          <p:spTgt spid="164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401">
                                            <p:txEl>
                                              <p:pRg st="1" end="1"/>
                                            </p:txEl>
                                          </p:spTgt>
                                        </p:tgtEl>
                                        <p:attrNameLst>
                                          <p:attrName>style.visibility</p:attrName>
                                        </p:attrNameLst>
                                      </p:cBhvr>
                                      <p:to>
                                        <p:strVal val="visible"/>
                                      </p:to>
                                    </p:set>
                                    <p:animEffect transition="in" filter="dissolve">
                                      <p:cBhvr>
                                        <p:cTn id="12" dur="500"/>
                                        <p:tgtEl>
                                          <p:spTgt spid="164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401">
                                            <p:txEl>
                                              <p:pRg st="2" end="2"/>
                                            </p:txEl>
                                          </p:spTgt>
                                        </p:tgtEl>
                                        <p:attrNameLst>
                                          <p:attrName>style.visibility</p:attrName>
                                        </p:attrNameLst>
                                      </p:cBhvr>
                                      <p:to>
                                        <p:strVal val="visible"/>
                                      </p:to>
                                    </p:set>
                                    <p:animEffect transition="in" filter="dissolve">
                                      <p:cBhvr>
                                        <p:cTn id="17" dur="500"/>
                                        <p:tgtEl>
                                          <p:spTgt spid="164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401">
                                            <p:txEl>
                                              <p:pRg st="3" end="3"/>
                                            </p:txEl>
                                          </p:spTgt>
                                        </p:tgtEl>
                                        <p:attrNameLst>
                                          <p:attrName>style.visibility</p:attrName>
                                        </p:attrNameLst>
                                      </p:cBhvr>
                                      <p:to>
                                        <p:strVal val="visible"/>
                                      </p:to>
                                    </p:set>
                                    <p:animEffect transition="in" filter="dissolve">
                                      <p:cBhvr>
                                        <p:cTn id="22" dur="500"/>
                                        <p:tgtEl>
                                          <p:spTgt spid="164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401">
                                            <p:txEl>
                                              <p:pRg st="4" end="4"/>
                                            </p:txEl>
                                          </p:spTgt>
                                        </p:tgtEl>
                                        <p:attrNameLst>
                                          <p:attrName>style.visibility</p:attrName>
                                        </p:attrNameLst>
                                      </p:cBhvr>
                                      <p:to>
                                        <p:strVal val="visible"/>
                                      </p:to>
                                    </p:set>
                                    <p:animEffect transition="in" filter="dissolve">
                                      <p:cBhvr>
                                        <p:cTn id="27" dur="500"/>
                                        <p:tgtEl>
                                          <p:spTgt spid="164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401">
                                            <p:txEl>
                                              <p:pRg st="5" end="5"/>
                                            </p:txEl>
                                          </p:spTgt>
                                        </p:tgtEl>
                                        <p:attrNameLst>
                                          <p:attrName>style.visibility</p:attrName>
                                        </p:attrNameLst>
                                      </p:cBhvr>
                                      <p:to>
                                        <p:strVal val="visible"/>
                                      </p:to>
                                    </p:set>
                                    <p:animEffect transition="in" filter="dissolve">
                                      <p:cBhvr>
                                        <p:cTn id="32" dur="500"/>
                                        <p:tgtEl>
                                          <p:spTgt spid="164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401">
                                            <p:txEl>
                                              <p:pRg st="6" end="6"/>
                                            </p:txEl>
                                          </p:spTgt>
                                        </p:tgtEl>
                                        <p:attrNameLst>
                                          <p:attrName>style.visibility</p:attrName>
                                        </p:attrNameLst>
                                      </p:cBhvr>
                                      <p:to>
                                        <p:strVal val="visible"/>
                                      </p:to>
                                    </p:set>
                                    <p:animEffect transition="in" filter="dissolve">
                                      <p:cBhvr>
                                        <p:cTn id="37" dur="500"/>
                                        <p:tgtEl>
                                          <p:spTgt spid="16401">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6402">
                                            <p:txEl>
                                              <p:pRg st="1" end="1"/>
                                            </p:txEl>
                                          </p:spTgt>
                                        </p:tgtEl>
                                        <p:attrNameLst>
                                          <p:attrName>style.visibility</p:attrName>
                                        </p:attrNameLst>
                                      </p:cBhvr>
                                      <p:to>
                                        <p:strVal val="visible"/>
                                      </p:to>
                                    </p:set>
                                    <p:animEffect transition="in" filter="dissolve">
                                      <p:cBhvr>
                                        <p:cTn id="40" dur="500"/>
                                        <p:tgtEl>
                                          <p:spTgt spid="16402">
                                            <p:txEl>
                                              <p:pRg st="1" end="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6402">
                                            <p:txEl>
                                              <p:pRg st="0" end="0"/>
                                            </p:txEl>
                                          </p:spTgt>
                                        </p:tgtEl>
                                        <p:attrNameLst>
                                          <p:attrName>style.visibility</p:attrName>
                                        </p:attrNameLst>
                                      </p:cBhvr>
                                      <p:to>
                                        <p:strVal val="visible"/>
                                      </p:to>
                                    </p:set>
                                    <p:animEffect transition="in" filter="dissolve">
                                      <p:cBhvr>
                                        <p:cTn id="43" dur="500"/>
                                        <p:tgtEl>
                                          <p:spTgt spid="16402">
                                            <p:txEl>
                                              <p:pRg st="0" end="0"/>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16402">
                                            <p:txEl>
                                              <p:pRg st="2" end="2"/>
                                            </p:txEl>
                                          </p:spTgt>
                                        </p:tgtEl>
                                        <p:attrNameLst>
                                          <p:attrName>style.visibility</p:attrName>
                                        </p:attrNameLst>
                                      </p:cBhvr>
                                      <p:to>
                                        <p:strVal val="visible"/>
                                      </p:to>
                                    </p:set>
                                    <p:animEffect transition="in" filter="dissolve">
                                      <p:cBhvr>
                                        <p:cTn id="46" dur="500"/>
                                        <p:tgtEl>
                                          <p:spTgt spid="16402">
                                            <p:txEl>
                                              <p:pRg st="2" end="2"/>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16402">
                                            <p:txEl>
                                              <p:pRg st="3" end="3"/>
                                            </p:txEl>
                                          </p:spTgt>
                                        </p:tgtEl>
                                        <p:attrNameLst>
                                          <p:attrName>style.visibility</p:attrName>
                                        </p:attrNameLst>
                                      </p:cBhvr>
                                      <p:to>
                                        <p:strVal val="visible"/>
                                      </p:to>
                                    </p:set>
                                    <p:animEffect transition="in" filter="dissolve">
                                      <p:cBhvr>
                                        <p:cTn id="49" dur="500"/>
                                        <p:tgtEl>
                                          <p:spTgt spid="16402">
                                            <p:txEl>
                                              <p:pRg st="3" end="3"/>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16402">
                                            <p:txEl>
                                              <p:pRg st="4" end="4"/>
                                            </p:txEl>
                                          </p:spTgt>
                                        </p:tgtEl>
                                        <p:attrNameLst>
                                          <p:attrName>style.visibility</p:attrName>
                                        </p:attrNameLst>
                                      </p:cBhvr>
                                      <p:to>
                                        <p:strVal val="visible"/>
                                      </p:to>
                                    </p:set>
                                    <p:animEffect transition="in" filter="dissolve">
                                      <p:cBhvr>
                                        <p:cTn id="52" dur="500"/>
                                        <p:tgtEl>
                                          <p:spTgt spid="16402">
                                            <p:txEl>
                                              <p:pRg st="4" end="4"/>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16402">
                                            <p:txEl>
                                              <p:pRg st="5" end="5"/>
                                            </p:txEl>
                                          </p:spTgt>
                                        </p:tgtEl>
                                        <p:attrNameLst>
                                          <p:attrName>style.visibility</p:attrName>
                                        </p:attrNameLst>
                                      </p:cBhvr>
                                      <p:to>
                                        <p:strVal val="visible"/>
                                      </p:to>
                                    </p:set>
                                    <p:animEffect transition="in" filter="dissolve">
                                      <p:cBhvr>
                                        <p:cTn id="55" dur="500"/>
                                        <p:tgtEl>
                                          <p:spTgt spid="16402">
                                            <p:txEl>
                                              <p:pRg st="5" end="5"/>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16402">
                                            <p:txEl>
                                              <p:pRg st="6" end="6"/>
                                            </p:txEl>
                                          </p:spTgt>
                                        </p:tgtEl>
                                        <p:attrNameLst>
                                          <p:attrName>style.visibility</p:attrName>
                                        </p:attrNameLst>
                                      </p:cBhvr>
                                      <p:to>
                                        <p:strVal val="visible"/>
                                      </p:to>
                                    </p:set>
                                    <p:animEffect transition="in" filter="dissolve">
                                      <p:cBhvr>
                                        <p:cTn id="58" dur="500"/>
                                        <p:tgtEl>
                                          <p:spTgt spid="16402">
                                            <p:txEl>
                                              <p:pRg st="6" end="6"/>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16402">
                                            <p:txEl>
                                              <p:pRg st="7" end="7"/>
                                            </p:txEl>
                                          </p:spTgt>
                                        </p:tgtEl>
                                        <p:attrNameLst>
                                          <p:attrName>style.visibility</p:attrName>
                                        </p:attrNameLst>
                                      </p:cBhvr>
                                      <p:to>
                                        <p:strVal val="visible"/>
                                      </p:to>
                                    </p:set>
                                    <p:animEffect transition="in" filter="dissolve">
                                      <p:cBhvr>
                                        <p:cTn id="61" dur="500"/>
                                        <p:tgtEl>
                                          <p:spTgt spid="164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descr="E:\ALCALA\Coyle, Do - Outlook Web App_files\GetFileAttach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94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bwMode="auto">
          <a:xfrm>
            <a:off x="7182918" y="6072480"/>
            <a:ext cx="1693211" cy="54242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charset="0"/>
            </a:endParaRPr>
          </a:p>
        </p:txBody>
      </p:sp>
      <p:sp>
        <p:nvSpPr>
          <p:cNvPr id="2" name="Textfeld 1"/>
          <p:cNvSpPr txBox="1"/>
          <p:nvPr/>
        </p:nvSpPr>
        <p:spPr>
          <a:xfrm>
            <a:off x="2217815" y="5681821"/>
            <a:ext cx="6111666" cy="1107996"/>
          </a:xfrm>
          <a:prstGeom prst="rect">
            <a:avLst/>
          </a:prstGeom>
          <a:noFill/>
          <a:ln>
            <a:solidFill>
              <a:schemeClr val="accent1"/>
            </a:solidFill>
          </a:ln>
        </p:spPr>
        <p:txBody>
          <a:bodyPr wrap="square" rtlCol="0">
            <a:spAutoFit/>
          </a:bodyPr>
          <a:lstStyle/>
          <a:p>
            <a:r>
              <a:rPr lang="de-DE" sz="1600" b="1" kern="0" spc="770" dirty="0">
                <a:solidFill>
                  <a:schemeClr val="tx2"/>
                </a:solidFill>
                <a:latin typeface="Arial Rounded MT Bold" pitchFamily="34" charset="0"/>
              </a:rPr>
              <a:t>COMMUNICATING CONTINUUM</a:t>
            </a:r>
          </a:p>
          <a:p>
            <a:r>
              <a:rPr lang="de-DE" sz="1200" b="1" kern="3400" dirty="0">
                <a:solidFill>
                  <a:schemeClr val="accent1"/>
                </a:solidFill>
                <a:latin typeface="Arial Rounded MT Bold" pitchFamily="34" charset="0"/>
              </a:rPr>
              <a:t>PURPOSE</a:t>
            </a:r>
          </a:p>
          <a:p>
            <a:r>
              <a:rPr lang="de-DE" sz="1200" b="1" kern="3400" dirty="0">
                <a:solidFill>
                  <a:schemeClr val="accent1"/>
                </a:solidFill>
                <a:latin typeface="Arial Rounded MT Bold" pitchFamily="34" charset="0"/>
              </a:rPr>
              <a:t>	MODE</a:t>
            </a:r>
          </a:p>
          <a:p>
            <a:r>
              <a:rPr lang="de-DE" sz="1200" b="1" kern="3400" dirty="0">
                <a:solidFill>
                  <a:schemeClr val="accent1"/>
                </a:solidFill>
                <a:latin typeface="Arial Rounded MT Bold" pitchFamily="34" charset="0"/>
              </a:rPr>
              <a:t>		GENRE</a:t>
            </a:r>
          </a:p>
          <a:p>
            <a:r>
              <a:rPr lang="de-DE" sz="1200" b="1" kern="3400" dirty="0">
                <a:solidFill>
                  <a:schemeClr val="accent1"/>
                </a:solidFill>
                <a:latin typeface="Arial Rounded MT Bold" pitchFamily="34" charset="0"/>
              </a:rPr>
              <a:t>			STYLE</a:t>
            </a:r>
          </a:p>
        </p:txBody>
      </p:sp>
      <p:sp>
        <p:nvSpPr>
          <p:cNvPr id="17" name="Arc 9"/>
          <p:cNvSpPr/>
          <p:nvPr/>
        </p:nvSpPr>
        <p:spPr>
          <a:xfrm>
            <a:off x="-2095521" y="1090908"/>
            <a:ext cx="8496300" cy="8215018"/>
          </a:xfrm>
          <a:prstGeom prst="arc">
            <a:avLst>
              <a:gd name="adj1" fmla="val 16305323"/>
              <a:gd name="adj2" fmla="val 228758"/>
            </a:avLst>
          </a:prstGeom>
          <a:ln w="76200">
            <a:solidFill>
              <a:schemeClr val="accent2">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a:off x="2073800" y="5538263"/>
            <a:ext cx="6058799" cy="16660"/>
          </a:xfrm>
          <a:prstGeom prst="straightConnector1">
            <a:avLst/>
          </a:prstGeom>
          <a:ln w="762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073800" y="1033757"/>
            <a:ext cx="8384" cy="4500000"/>
          </a:xfrm>
          <a:prstGeom prst="straightConnector1">
            <a:avLst/>
          </a:prstGeom>
          <a:ln w="762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20919" y="1102020"/>
            <a:ext cx="430887" cy="4437831"/>
          </a:xfrm>
          <a:prstGeom prst="rect">
            <a:avLst/>
          </a:prstGeom>
          <a:noFill/>
          <a:ln>
            <a:noFill/>
          </a:ln>
        </p:spPr>
        <p:txBody>
          <a:bodyPr vert="wordArtVert" wrap="square" rtlCol="0">
            <a:spAutoFit/>
          </a:bodyPr>
          <a:lstStyle/>
          <a:p>
            <a:r>
              <a:rPr lang="en-US" sz="1600" b="1" dirty="0">
                <a:solidFill>
                  <a:schemeClr val="tx2"/>
                </a:solidFill>
                <a:latin typeface="Arial Rounded MT Bold" pitchFamily="34" charset="0"/>
              </a:rPr>
              <a:t>CONCEPTUALISING CONTINUUM</a:t>
            </a:r>
          </a:p>
        </p:txBody>
      </p:sp>
      <p:sp>
        <p:nvSpPr>
          <p:cNvPr id="9" name="TextBox 8"/>
          <p:cNvSpPr txBox="1"/>
          <p:nvPr/>
        </p:nvSpPr>
        <p:spPr>
          <a:xfrm>
            <a:off x="4487203" y="5202610"/>
            <a:ext cx="1306278" cy="292388"/>
          </a:xfrm>
          <a:prstGeom prst="rect">
            <a:avLst/>
          </a:prstGeom>
          <a:noFill/>
          <a:ln>
            <a:solidFill>
              <a:schemeClr val="accent1"/>
            </a:solidFill>
          </a:ln>
        </p:spPr>
        <p:txBody>
          <a:bodyPr wrap="square" rtlCol="0">
            <a:spAutoFit/>
          </a:bodyPr>
          <a:lstStyle/>
          <a:p>
            <a:pPr algn="ctr"/>
            <a:r>
              <a:rPr lang="de-AT" sz="1300" dirty="0">
                <a:solidFill>
                  <a:schemeClr val="tx2"/>
                </a:solidFill>
              </a:rPr>
              <a:t>Intermediate </a:t>
            </a:r>
            <a:endParaRPr lang="en-US" sz="1300" dirty="0">
              <a:solidFill>
                <a:schemeClr val="tx2"/>
              </a:solidFill>
            </a:endParaRPr>
          </a:p>
        </p:txBody>
      </p:sp>
      <p:sp>
        <p:nvSpPr>
          <p:cNvPr id="10" name="Arc 9"/>
          <p:cNvSpPr/>
          <p:nvPr/>
        </p:nvSpPr>
        <p:spPr>
          <a:xfrm>
            <a:off x="361929" y="3891061"/>
            <a:ext cx="3295650" cy="2811065"/>
          </a:xfrm>
          <a:prstGeom prst="arc">
            <a:avLst>
              <a:gd name="adj1" fmla="val 16501844"/>
              <a:gd name="adj2" fmla="val 362818"/>
            </a:avLst>
          </a:prstGeom>
          <a:ln w="76200">
            <a:solidFill>
              <a:schemeClr val="accent2">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851327" y="5214008"/>
            <a:ext cx="703561" cy="276999"/>
          </a:xfrm>
          <a:prstGeom prst="rect">
            <a:avLst/>
          </a:prstGeom>
          <a:noFill/>
          <a:ln>
            <a:solidFill>
              <a:schemeClr val="tx2"/>
            </a:solidFill>
          </a:ln>
        </p:spPr>
        <p:txBody>
          <a:bodyPr wrap="square" rtlCol="0">
            <a:spAutoFit/>
          </a:bodyPr>
          <a:lstStyle/>
          <a:p>
            <a:r>
              <a:rPr lang="de-AT" sz="1200" dirty="0">
                <a:solidFill>
                  <a:schemeClr val="tx2"/>
                </a:solidFill>
              </a:rPr>
              <a:t> </a:t>
            </a:r>
            <a:r>
              <a:rPr lang="de-AT" sz="1200" dirty="0" err="1">
                <a:solidFill>
                  <a:schemeClr val="tx2"/>
                </a:solidFill>
              </a:rPr>
              <a:t>Novice</a:t>
            </a:r>
            <a:r>
              <a:rPr lang="de-AT" sz="1200" dirty="0">
                <a:solidFill>
                  <a:schemeClr val="tx2"/>
                </a:solidFill>
              </a:rPr>
              <a:t>  </a:t>
            </a:r>
            <a:endParaRPr lang="en-US" sz="1200" dirty="0">
              <a:solidFill>
                <a:schemeClr val="tx2"/>
              </a:solidFill>
            </a:endParaRPr>
          </a:p>
        </p:txBody>
      </p:sp>
      <p:sp>
        <p:nvSpPr>
          <p:cNvPr id="3" name="Titel 2"/>
          <p:cNvSpPr>
            <a:spLocks noGrp="1"/>
          </p:cNvSpPr>
          <p:nvPr>
            <p:ph type="title"/>
          </p:nvPr>
        </p:nvSpPr>
        <p:spPr>
          <a:xfrm>
            <a:off x="303155" y="188641"/>
            <a:ext cx="7362825" cy="695310"/>
          </a:xfrm>
        </p:spPr>
        <p:txBody>
          <a:bodyPr>
            <a:normAutofit fontScale="90000"/>
          </a:bodyPr>
          <a:lstStyle/>
          <a:p>
            <a:r>
              <a:rPr lang="de-DE" sz="3600" b="0" kern="1200" dirty="0">
                <a:solidFill>
                  <a:schemeClr val="accent1">
                    <a:lumMod val="50000"/>
                  </a:schemeClr>
                </a:solidFill>
                <a:ea typeface="ＭＳ Ｐゴシック" pitchFamily="-111" charset="-128"/>
              </a:rPr>
              <a:t>Mapping Pluriliteracies Development </a:t>
            </a:r>
            <a:br>
              <a:rPr lang="de-DE" sz="3600" b="0" kern="1200" dirty="0">
                <a:solidFill>
                  <a:schemeClr val="accent1">
                    <a:lumMod val="50000"/>
                  </a:schemeClr>
                </a:solidFill>
                <a:ea typeface="ＭＳ Ｐゴシック" pitchFamily="-111" charset="-128"/>
              </a:rPr>
            </a:br>
            <a:r>
              <a:rPr lang="de-DE" sz="1200" b="0" kern="1200" dirty="0">
                <a:solidFill>
                  <a:schemeClr val="accent1">
                    <a:lumMod val="50000"/>
                  </a:schemeClr>
                </a:solidFill>
                <a:ea typeface="ＭＳ Ｐゴシック" pitchFamily="-111" charset="-128"/>
              </a:rPr>
              <a:t>(The Graz Group 2013-2015)</a:t>
            </a:r>
          </a:p>
        </p:txBody>
      </p:sp>
      <p:sp>
        <p:nvSpPr>
          <p:cNvPr id="8" name="Ellipse 7"/>
          <p:cNvSpPr/>
          <p:nvPr/>
        </p:nvSpPr>
        <p:spPr bwMode="auto">
          <a:xfrm>
            <a:off x="2217816" y="4440284"/>
            <a:ext cx="861942" cy="793802"/>
          </a:xfrm>
          <a:prstGeom prst="ellipse">
            <a:avLst/>
          </a:prstGeom>
          <a:gradFill flip="none" rotWithShape="1">
            <a:gsLst>
              <a:gs pos="0">
                <a:schemeClr val="tx2">
                  <a:lumMod val="60000"/>
                  <a:lumOff val="40000"/>
                </a:schemeClr>
              </a:gs>
              <a:gs pos="100000">
                <a:srgbClr val="FFFFFF"/>
              </a:gs>
            </a:gsLst>
            <a:path path="circle">
              <a:fillToRect l="100000" t="100000"/>
            </a:path>
            <a:tileRect r="-100000" b="-100000"/>
          </a:gra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small" normalizeH="1" baseline="0" dirty="0" err="1">
                <a:ln>
                  <a:noFill/>
                </a:ln>
                <a:effectLst/>
                <a:latin typeface="Arial" charset="0"/>
              </a:rPr>
              <a:t>Doing</a:t>
            </a:r>
            <a:endParaRPr kumimoji="0" lang="de-DE" sz="1000" b="1" i="0" u="none" strike="noStrike" cap="small" normalizeH="1"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1000" b="1" cap="small" normalizeH="1" dirty="0" err="1">
                <a:latin typeface="Arial" charset="0"/>
              </a:rPr>
              <a:t>Organising</a:t>
            </a:r>
            <a:endParaRPr lang="de-DE" sz="1000" b="1" cap="small" normalizeH="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small" normalizeH="1" baseline="0" dirty="0" err="1">
                <a:ln>
                  <a:noFill/>
                </a:ln>
                <a:effectLst/>
                <a:latin typeface="Arial" charset="0"/>
              </a:rPr>
              <a:t>Explaining</a:t>
            </a:r>
            <a:endParaRPr kumimoji="0" lang="de-DE" sz="1000" b="1" i="0" u="none" strike="noStrike" cap="small" normalizeH="1"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1000" b="1" cap="small" normalizeH="1" dirty="0">
                <a:latin typeface="Arial" charset="0"/>
              </a:rPr>
              <a:t>ARGUING</a:t>
            </a:r>
            <a:endParaRPr kumimoji="0" lang="de-DE" sz="1000" b="1" i="0" u="none" strike="noStrike" cap="small" normalizeH="1" baseline="0" dirty="0">
              <a:ln>
                <a:noFill/>
              </a:ln>
              <a:effectLst/>
              <a:latin typeface="Arial" charset="0"/>
            </a:endParaRPr>
          </a:p>
        </p:txBody>
      </p:sp>
      <p:sp>
        <p:nvSpPr>
          <p:cNvPr id="15" name="Ellipse 14"/>
          <p:cNvSpPr/>
          <p:nvPr/>
        </p:nvSpPr>
        <p:spPr bwMode="auto">
          <a:xfrm>
            <a:off x="5535231" y="1071443"/>
            <a:ext cx="2165784" cy="1865358"/>
          </a:xfrm>
          <a:prstGeom prst="ellipse">
            <a:avLst/>
          </a:prstGeom>
          <a:gradFill flip="none" rotWithShape="1">
            <a:gsLst>
              <a:gs pos="0">
                <a:schemeClr val="tx2"/>
              </a:gs>
              <a:gs pos="100000">
                <a:srgbClr val="FFFFFF"/>
              </a:gs>
            </a:gsLst>
            <a:path path="circle">
              <a:fillToRect l="100000" t="100000"/>
            </a:path>
            <a:tileRect r="-100000" b="-100000"/>
          </a:gra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small" normalizeH="0" baseline="0" dirty="0" err="1">
                <a:ln>
                  <a:noFill/>
                </a:ln>
                <a:effectLst/>
                <a:latin typeface="Arial" charset="0"/>
              </a:rPr>
              <a:t>Doing</a:t>
            </a:r>
            <a:endParaRPr kumimoji="0" lang="de-DE" sz="2400" b="1" i="0" u="none" strike="noStrike" cap="small"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2400" b="1" cap="small" dirty="0" err="1">
                <a:latin typeface="Arial" charset="0"/>
              </a:rPr>
              <a:t>Organising</a:t>
            </a:r>
            <a:endParaRPr lang="de-DE" sz="2400" b="1" cap="small"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small" normalizeH="0" baseline="0" dirty="0" err="1">
                <a:ln>
                  <a:noFill/>
                </a:ln>
                <a:effectLst/>
                <a:latin typeface="Arial" charset="0"/>
              </a:rPr>
              <a:t>Explaining</a:t>
            </a:r>
            <a:endParaRPr kumimoji="0" lang="de-DE" sz="2400" b="1" i="0" u="none" strike="noStrike" cap="small"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2400" b="1" cap="small" dirty="0">
                <a:latin typeface="Arial" charset="0"/>
              </a:rPr>
              <a:t>ARGUING</a:t>
            </a:r>
            <a:endParaRPr kumimoji="0" lang="de-DE" sz="2400" b="1" i="0" u="none" strike="noStrike" cap="small" normalizeH="0" baseline="0" dirty="0">
              <a:ln>
                <a:noFill/>
              </a:ln>
              <a:effectLst/>
              <a:latin typeface="Arial" charset="0"/>
            </a:endParaRPr>
          </a:p>
        </p:txBody>
      </p:sp>
      <p:sp>
        <p:nvSpPr>
          <p:cNvPr id="18" name="Ellipse 17"/>
          <p:cNvSpPr/>
          <p:nvPr/>
        </p:nvSpPr>
        <p:spPr bwMode="auto">
          <a:xfrm>
            <a:off x="3673150" y="2921221"/>
            <a:ext cx="1512565" cy="1378830"/>
          </a:xfrm>
          <a:prstGeom prst="ellipse">
            <a:avLst/>
          </a:prstGeom>
          <a:gradFill flip="none" rotWithShape="1">
            <a:gsLst>
              <a:gs pos="0">
                <a:schemeClr val="accent1">
                  <a:lumMod val="60000"/>
                  <a:lumOff val="40000"/>
                </a:schemeClr>
              </a:gs>
              <a:gs pos="100000">
                <a:srgbClr val="FFFFFF"/>
              </a:gs>
            </a:gsLst>
            <a:path path="circle">
              <a:fillToRect l="100000" t="100000"/>
            </a:path>
            <a:tileRect r="-100000" b="-100000"/>
          </a:gra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small" normalizeH="0" baseline="0" dirty="0" err="1">
                <a:ln>
                  <a:noFill/>
                </a:ln>
                <a:effectLst/>
                <a:latin typeface="Arial" charset="0"/>
              </a:rPr>
              <a:t>Doing</a:t>
            </a:r>
            <a:endParaRPr kumimoji="0" lang="de-DE" sz="1600" b="1" i="0" u="none" strike="noStrike" cap="small"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1600" b="1" cap="small" dirty="0" err="1">
                <a:latin typeface="Arial" charset="0"/>
              </a:rPr>
              <a:t>Organising</a:t>
            </a:r>
            <a:endParaRPr lang="de-DE" sz="1600" b="1" cap="small"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small" normalizeH="0" baseline="0" dirty="0" err="1">
                <a:ln>
                  <a:noFill/>
                </a:ln>
                <a:effectLst/>
                <a:latin typeface="Arial" charset="0"/>
              </a:rPr>
              <a:t>Explaining</a:t>
            </a:r>
            <a:endParaRPr kumimoji="0" lang="de-DE" sz="1600" b="1" i="0" u="none" strike="noStrike" cap="small"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sz="1600" b="1" cap="small" dirty="0">
                <a:latin typeface="Arial" charset="0"/>
              </a:rPr>
              <a:t>ARGUING</a:t>
            </a:r>
            <a:endParaRPr kumimoji="0" lang="de-DE" sz="1600" b="1" i="0" u="none" strike="noStrike" cap="small" normalizeH="0" baseline="0" dirty="0">
              <a:ln>
                <a:noFill/>
              </a:ln>
              <a:effectLst/>
              <a:latin typeface="Arial" charset="0"/>
            </a:endParaRPr>
          </a:p>
        </p:txBody>
      </p:sp>
      <p:sp>
        <p:nvSpPr>
          <p:cNvPr id="19" name="TextBox 8"/>
          <p:cNvSpPr txBox="1"/>
          <p:nvPr/>
        </p:nvSpPr>
        <p:spPr>
          <a:xfrm>
            <a:off x="6773883" y="5200662"/>
            <a:ext cx="892097" cy="307777"/>
          </a:xfrm>
          <a:prstGeom prst="rect">
            <a:avLst/>
          </a:prstGeom>
          <a:noFill/>
          <a:ln>
            <a:solidFill>
              <a:schemeClr val="accent1"/>
            </a:solidFill>
          </a:ln>
        </p:spPr>
        <p:txBody>
          <a:bodyPr wrap="square" rtlCol="0">
            <a:spAutoFit/>
          </a:bodyPr>
          <a:lstStyle/>
          <a:p>
            <a:r>
              <a:rPr lang="de-AT" sz="1400" dirty="0">
                <a:solidFill>
                  <a:schemeClr val="tx2"/>
                </a:solidFill>
              </a:rPr>
              <a:t>Expert</a:t>
            </a:r>
          </a:p>
        </p:txBody>
      </p:sp>
      <p:pic>
        <p:nvPicPr>
          <p:cNvPr id="20" name="Picture 4" descr="http://www.ecml.at/Portals/1/mtp4/images/logolefttransparent.png"/>
          <p:cNvPicPr>
            <a:picLocks noChangeAspect="1" noChangeArrowheads="1"/>
          </p:cNvPicPr>
          <p:nvPr/>
        </p:nvPicPr>
        <p:blipFill>
          <a:blip r:embed="rId3" cstate="print"/>
          <a:srcRect/>
          <a:stretch>
            <a:fillRect/>
          </a:stretch>
        </p:blipFill>
        <p:spPr bwMode="auto">
          <a:xfrm>
            <a:off x="8037531" y="-1"/>
            <a:ext cx="957613" cy="883951"/>
          </a:xfrm>
          <a:prstGeom prst="rect">
            <a:avLst/>
          </a:prstGeom>
          <a:noFill/>
        </p:spPr>
      </p:pic>
      <p:sp>
        <p:nvSpPr>
          <p:cNvPr id="4" name="Textfeld 3"/>
          <p:cNvSpPr txBox="1"/>
          <p:nvPr/>
        </p:nvSpPr>
        <p:spPr>
          <a:xfrm>
            <a:off x="173854" y="1156790"/>
            <a:ext cx="1362509" cy="4154983"/>
          </a:xfrm>
          <a:prstGeom prst="rect">
            <a:avLst/>
          </a:prstGeom>
          <a:noFill/>
        </p:spPr>
        <p:txBody>
          <a:bodyPr wrap="square" rtlCol="0">
            <a:spAutoFit/>
          </a:bodyPr>
          <a:lstStyle/>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r>
              <a:rPr lang="de-DE" sz="1200" b="1" dirty="0">
                <a:solidFill>
                  <a:schemeClr val="accent1"/>
                </a:solidFill>
              </a:rPr>
              <a:t>FACTS</a:t>
            </a: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r>
              <a:rPr lang="de-DE" sz="1200" b="1" dirty="0">
                <a:solidFill>
                  <a:schemeClr val="accent1"/>
                </a:solidFill>
              </a:rPr>
              <a:t>CONCEPTS</a:t>
            </a: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r>
              <a:rPr lang="de-DE" sz="1200" b="1" dirty="0">
                <a:solidFill>
                  <a:schemeClr val="accent1"/>
                </a:solidFill>
              </a:rPr>
              <a:t>PROCEDURES</a:t>
            </a: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endParaRPr lang="de-DE" sz="1200" b="1" dirty="0">
              <a:solidFill>
                <a:schemeClr val="accent1"/>
              </a:solidFill>
            </a:endParaRPr>
          </a:p>
          <a:p>
            <a:pPr algn="ctr"/>
            <a:r>
              <a:rPr lang="de-DE" sz="1200" b="1" dirty="0">
                <a:solidFill>
                  <a:schemeClr val="accent1"/>
                </a:solidFill>
              </a:rPr>
              <a:t>STRATEGIES</a:t>
            </a:r>
          </a:p>
        </p:txBody>
      </p:sp>
      <p:sp>
        <p:nvSpPr>
          <p:cNvPr id="12" name="Rechteck 11"/>
          <p:cNvSpPr/>
          <p:nvPr/>
        </p:nvSpPr>
        <p:spPr>
          <a:xfrm rot="2684816">
            <a:off x="1350196" y="3934244"/>
            <a:ext cx="2719804" cy="1916452"/>
          </a:xfrm>
          <a:prstGeom prst="rect">
            <a:avLst/>
          </a:prstGeom>
          <a:noFill/>
        </p:spPr>
        <p:txBody>
          <a:bodyPr wrap="square" lIns="91440" tIns="45720" rIns="91440" bIns="45720">
            <a:prstTxWarp prst="textArchUp">
              <a:avLst/>
            </a:prstTxWarp>
            <a:spAutoFit/>
          </a:bodyPr>
          <a:lstStyle/>
          <a:p>
            <a:pPr algn="ctr"/>
            <a:r>
              <a:rPr lang="de-DE" sz="14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Cognitive</a:t>
            </a:r>
            <a:r>
              <a:rPr lang="de-DE" sz="1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r>
              <a:rPr lang="de-DE" sz="1400" dirty="0" err="1">
                <a:ln w="10160">
                  <a:solidFill>
                    <a:schemeClr val="accent1"/>
                  </a:solidFill>
                  <a:prstDash val="solid"/>
                </a:ln>
                <a:solidFill>
                  <a:srgbClr val="FFFFFF"/>
                </a:solidFill>
                <a:effectLst>
                  <a:outerShdw blurRad="38100" dist="32000" dir="5400000" algn="tl">
                    <a:srgbClr val="000000">
                      <a:alpha val="30000"/>
                    </a:srgbClr>
                  </a:outerShdw>
                </a:effectLst>
                <a:latin typeface="+mn-lt"/>
              </a:rPr>
              <a:t>Discourse</a:t>
            </a:r>
            <a:r>
              <a:rPr lang="de-DE" sz="1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r>
              <a:rPr lang="de-DE" sz="14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Functions</a:t>
            </a:r>
            <a:endParaRPr lang="de-DE" sz="14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6" name="TextBox 5"/>
          <p:cNvSpPr txBox="1"/>
          <p:nvPr/>
        </p:nvSpPr>
        <p:spPr>
          <a:xfrm rot="839597">
            <a:off x="2461674" y="1027993"/>
            <a:ext cx="4956806" cy="1077218"/>
          </a:xfrm>
          <a:prstGeom prst="rect">
            <a:avLst/>
          </a:prstGeom>
          <a:solidFill>
            <a:schemeClr val="bg1">
              <a:lumMod val="85000"/>
            </a:schemeClr>
          </a:solidFill>
        </p:spPr>
        <p:txBody>
          <a:bodyPr wrap="none" rtlCol="0">
            <a:spAutoFit/>
          </a:bodyPr>
          <a:lstStyle/>
          <a:p>
            <a:r>
              <a:rPr lang="en-GB" sz="3200" b="1" dirty="0">
                <a:solidFill>
                  <a:srgbClr val="C00000"/>
                </a:solidFill>
              </a:rPr>
              <a:t>Making learner progression </a:t>
            </a:r>
          </a:p>
          <a:p>
            <a:r>
              <a:rPr lang="en-GB" sz="3200" b="1" dirty="0">
                <a:solidFill>
                  <a:srgbClr val="C00000"/>
                </a:solidFill>
              </a:rPr>
              <a:t>transparent in CLIL</a:t>
            </a:r>
          </a:p>
        </p:txBody>
      </p:sp>
      <p:sp>
        <p:nvSpPr>
          <p:cNvPr id="21" name="TextBox 20"/>
          <p:cNvSpPr txBox="1"/>
          <p:nvPr/>
        </p:nvSpPr>
        <p:spPr>
          <a:xfrm rot="20800824">
            <a:off x="1393841" y="4569719"/>
            <a:ext cx="7248266" cy="1569660"/>
          </a:xfrm>
          <a:prstGeom prst="rect">
            <a:avLst/>
          </a:prstGeom>
          <a:solidFill>
            <a:schemeClr val="bg1">
              <a:lumMod val="85000"/>
            </a:schemeClr>
          </a:solidFill>
        </p:spPr>
        <p:txBody>
          <a:bodyPr wrap="none" rtlCol="0">
            <a:spAutoFit/>
          </a:bodyPr>
          <a:lstStyle/>
          <a:p>
            <a:r>
              <a:rPr lang="en-GB" sz="3200" b="1" dirty="0">
                <a:solidFill>
                  <a:srgbClr val="C00000"/>
                </a:solidFill>
              </a:rPr>
              <a:t>Progression from novice to intermediate </a:t>
            </a:r>
          </a:p>
          <a:p>
            <a:r>
              <a:rPr lang="en-GB" sz="3200" b="1" dirty="0">
                <a:solidFill>
                  <a:srgbClr val="C00000"/>
                </a:solidFill>
              </a:rPr>
              <a:t>involves moving outwards to the next </a:t>
            </a:r>
          </a:p>
          <a:p>
            <a:r>
              <a:rPr lang="en-GB" sz="3200" b="1" dirty="0" err="1">
                <a:solidFill>
                  <a:srgbClr val="C00000"/>
                </a:solidFill>
              </a:rPr>
              <a:t>pluriliteracy</a:t>
            </a:r>
            <a:r>
              <a:rPr lang="en-GB" sz="3200" b="1" dirty="0">
                <a:solidFill>
                  <a:srgbClr val="C00000"/>
                </a:solidFill>
              </a:rPr>
              <a:t> arc</a:t>
            </a:r>
          </a:p>
        </p:txBody>
      </p:sp>
    </p:spTree>
    <p:extLst>
      <p:ext uri="{BB962C8B-B14F-4D97-AF65-F5344CB8AC3E}">
        <p14:creationId xmlns:p14="http://schemas.microsoft.com/office/powerpoint/2010/main" val="3675760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nvPr>
        </p:nvGraphicFramePr>
        <p:xfrm>
          <a:off x="683568" y="960207"/>
          <a:ext cx="7680325" cy="5905500"/>
        </p:xfrm>
        <a:graphic>
          <a:graphicData uri="http://schemas.openxmlformats.org/presentationml/2006/ole">
            <mc:AlternateContent xmlns:mc="http://schemas.openxmlformats.org/markup-compatibility/2006">
              <mc:Choice xmlns:v="urn:schemas-microsoft-com:vml" Requires="v">
                <p:oleObj spid="_x0000_s2059" name="Slide" r:id="rId4" imgW="3890943" imgH="2918487" progId="PowerPoint.Slide.8">
                  <p:embed/>
                </p:oleObj>
              </mc:Choice>
              <mc:Fallback>
                <p:oleObj name="Slide" r:id="rId4" imgW="3890943" imgH="2918487" progId="PowerPoint.Slide.8">
                  <p:embed/>
                  <p:pic>
                    <p:nvPicPr>
                      <p:cNvPr id="1026" name="Object 2"/>
                      <p:cNvPicPr>
                        <a:picLocks noChangeAspect="1" noChangeArrowheads="1"/>
                      </p:cNvPicPr>
                      <p:nvPr/>
                    </p:nvPicPr>
                    <p:blipFill>
                      <a:blip r:embed="rId5"/>
                      <a:srcRect/>
                      <a:stretch>
                        <a:fillRect/>
                      </a:stretch>
                    </p:blipFill>
                    <p:spPr bwMode="auto">
                      <a:xfrm>
                        <a:off x="683568" y="960207"/>
                        <a:ext cx="76803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Box 2"/>
          <p:cNvSpPr txBox="1">
            <a:spLocks noChangeArrowheads="1"/>
          </p:cNvSpPr>
          <p:nvPr/>
        </p:nvSpPr>
        <p:spPr bwMode="auto">
          <a:xfrm>
            <a:off x="3132138" y="5949950"/>
            <a:ext cx="184150" cy="368300"/>
          </a:xfrm>
          <a:prstGeom prst="rect">
            <a:avLst/>
          </a:prstGeom>
          <a:noFill/>
          <a:ln w="9525">
            <a:noFill/>
            <a:miter lim="800000"/>
            <a:headEnd/>
            <a:tailEnd/>
          </a:ln>
        </p:spPr>
        <p:txBody>
          <a:bodyPr wrap="none">
            <a:spAutoFit/>
          </a:bodyPr>
          <a:lstStyle/>
          <a:p>
            <a:endParaRPr lang="en-GB"/>
          </a:p>
        </p:txBody>
      </p:sp>
      <p:sp>
        <p:nvSpPr>
          <p:cNvPr id="1028" name="TextBox 3"/>
          <p:cNvSpPr txBox="1">
            <a:spLocks noChangeArrowheads="1"/>
          </p:cNvSpPr>
          <p:nvPr/>
        </p:nvSpPr>
        <p:spPr bwMode="auto">
          <a:xfrm>
            <a:off x="1907704" y="5397896"/>
            <a:ext cx="184731" cy="769441"/>
          </a:xfrm>
          <a:prstGeom prst="rect">
            <a:avLst/>
          </a:prstGeom>
          <a:noFill/>
          <a:ln w="9525">
            <a:noFill/>
            <a:miter lim="800000"/>
            <a:headEnd/>
            <a:tailEnd/>
          </a:ln>
        </p:spPr>
        <p:txBody>
          <a:bodyPr wrap="none">
            <a:spAutoFit/>
          </a:bodyPr>
          <a:lstStyle/>
          <a:p>
            <a:endParaRPr lang="en-GB" sz="4400" dirty="0"/>
          </a:p>
        </p:txBody>
      </p:sp>
      <p:sp>
        <p:nvSpPr>
          <p:cNvPr id="1029" name="TextBox 4"/>
          <p:cNvSpPr txBox="1">
            <a:spLocks noChangeArrowheads="1"/>
          </p:cNvSpPr>
          <p:nvPr/>
        </p:nvSpPr>
        <p:spPr bwMode="auto">
          <a:xfrm>
            <a:off x="6227763" y="6165850"/>
            <a:ext cx="2916237" cy="368300"/>
          </a:xfrm>
          <a:prstGeom prst="rect">
            <a:avLst/>
          </a:prstGeom>
          <a:noFill/>
          <a:ln w="9525">
            <a:noFill/>
            <a:miter lim="800000"/>
            <a:headEnd/>
            <a:tailEnd/>
          </a:ln>
        </p:spPr>
        <p:txBody>
          <a:bodyPr>
            <a:spAutoFit/>
          </a:bodyPr>
          <a:lstStyle/>
          <a:p>
            <a:r>
              <a:rPr lang="en-GB" sz="1800" dirty="0"/>
              <a:t>Coyle, Hood, Marsh, 2010</a:t>
            </a:r>
          </a:p>
        </p:txBody>
      </p:sp>
      <p:sp>
        <p:nvSpPr>
          <p:cNvPr id="2" name="Title 1"/>
          <p:cNvSpPr>
            <a:spLocks noGrp="1"/>
          </p:cNvSpPr>
          <p:nvPr>
            <p:ph type="title"/>
          </p:nvPr>
        </p:nvSpPr>
        <p:spPr/>
        <p:txBody>
          <a:bodyPr/>
          <a:lstStyle/>
          <a:p>
            <a:r>
              <a:rPr lang="en-GB" b="1" dirty="0">
                <a:solidFill>
                  <a:srgbClr val="7030A0"/>
                </a:solidFill>
              </a:rPr>
              <a:t>The Language Triptych</a:t>
            </a:r>
          </a:p>
        </p:txBody>
      </p:sp>
    </p:spTree>
    <p:extLst>
      <p:ext uri="{BB962C8B-B14F-4D97-AF65-F5344CB8AC3E}">
        <p14:creationId xmlns:p14="http://schemas.microsoft.com/office/powerpoint/2010/main" val="735867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Duplo .....Lego......Lego Technic</a:t>
            </a:r>
          </a:p>
        </p:txBody>
      </p:sp>
      <p:pic>
        <p:nvPicPr>
          <p:cNvPr id="19458" name="Picture 2" descr="http://1.bp.blogspot.com/-_heGUKLx3eg/UTz6ib2MIUI/AAAAAAAAHE4/qV4P7kGIMRY/s640/lego2.png"/>
          <p:cNvPicPr>
            <a:picLocks noChangeAspect="1" noChangeArrowheads="1"/>
          </p:cNvPicPr>
          <p:nvPr/>
        </p:nvPicPr>
        <p:blipFill>
          <a:blip r:embed="rId2" cstate="print"/>
          <a:srcRect/>
          <a:stretch>
            <a:fillRect/>
          </a:stretch>
        </p:blipFill>
        <p:spPr bwMode="auto">
          <a:xfrm>
            <a:off x="251520" y="1340768"/>
            <a:ext cx="3736513" cy="2664296"/>
          </a:xfrm>
          <a:prstGeom prst="rect">
            <a:avLst/>
          </a:prstGeom>
          <a:noFill/>
        </p:spPr>
      </p:pic>
      <p:pic>
        <p:nvPicPr>
          <p:cNvPr id="5" name="Picture 2" descr="http://fc02.deviantart.net/fs13/f/2007/004/6/1/Lego_Police_Car_by_neilwightman.jpg"/>
          <p:cNvPicPr>
            <a:picLocks noGrp="1" noChangeAspect="1" noChangeArrowheads="1"/>
          </p:cNvPicPr>
          <p:nvPr>
            <p:ph idx="1"/>
          </p:nvPr>
        </p:nvPicPr>
        <p:blipFill>
          <a:blip r:embed="rId3" cstate="print"/>
          <a:srcRect/>
          <a:stretch>
            <a:fillRect/>
          </a:stretch>
        </p:blipFill>
        <p:spPr bwMode="auto">
          <a:xfrm>
            <a:off x="4932040" y="1340768"/>
            <a:ext cx="3312368" cy="2625155"/>
          </a:xfrm>
          <a:prstGeom prst="rect">
            <a:avLst/>
          </a:prstGeom>
          <a:noFill/>
        </p:spPr>
      </p:pic>
      <p:pic>
        <p:nvPicPr>
          <p:cNvPr id="6" name="Picture 2" descr="http://cdn.instructables.com/F6G/OUJN/HFD1E2P2/F6GOUJNHFD1E2P2.LARGE.jpg"/>
          <p:cNvPicPr>
            <a:picLocks noChangeAspect="1" noChangeArrowheads="1"/>
          </p:cNvPicPr>
          <p:nvPr/>
        </p:nvPicPr>
        <p:blipFill>
          <a:blip r:embed="rId4" cstate="print"/>
          <a:srcRect/>
          <a:stretch>
            <a:fillRect/>
          </a:stretch>
        </p:blipFill>
        <p:spPr bwMode="auto">
          <a:xfrm>
            <a:off x="2339752" y="4293096"/>
            <a:ext cx="4464496" cy="2378292"/>
          </a:xfrm>
          <a:prstGeom prst="rect">
            <a:avLst/>
          </a:prstGeom>
          <a:noFill/>
        </p:spPr>
      </p:pic>
    </p:spTree>
    <p:extLst>
      <p:ext uri="{BB962C8B-B14F-4D97-AF65-F5344CB8AC3E}">
        <p14:creationId xmlns:p14="http://schemas.microsoft.com/office/powerpoint/2010/main" val="135446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Owner\Desktop\Alcala\PTLContinu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535022"/>
            <a:ext cx="6552727" cy="6309320"/>
          </a:xfrm>
          <a:prstGeom prst="rect">
            <a:avLst/>
          </a:prstGeom>
          <a:noFill/>
          <a:ln>
            <a:noFill/>
          </a:ln>
        </p:spPr>
      </p:pic>
    </p:spTree>
    <p:extLst>
      <p:ext uri="{BB962C8B-B14F-4D97-AF65-F5344CB8AC3E}">
        <p14:creationId xmlns:p14="http://schemas.microsoft.com/office/powerpoint/2010/main" val="280515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31895-492F-4E7F-A99C-52A997006F6F}"/>
              </a:ext>
            </a:extLst>
          </p:cNvPr>
          <p:cNvSpPr>
            <a:spLocks noGrp="1"/>
          </p:cNvSpPr>
          <p:nvPr>
            <p:ph type="title"/>
          </p:nvPr>
        </p:nvSpPr>
        <p:spPr/>
        <p:txBody>
          <a:bodyPr>
            <a:normAutofit fontScale="90000"/>
          </a:bodyPr>
          <a:lstStyle/>
          <a:p>
            <a:r>
              <a:rPr lang="en-GB" dirty="0"/>
              <a:t>Designing Deeper Learning Episodes (DLE) top down (blue, green)</a:t>
            </a:r>
          </a:p>
        </p:txBody>
      </p:sp>
      <p:sp>
        <p:nvSpPr>
          <p:cNvPr id="5" name="Content Placeholder 4">
            <a:extLst>
              <a:ext uri="{FF2B5EF4-FFF2-40B4-BE49-F238E27FC236}">
                <a16:creationId xmlns:a16="http://schemas.microsoft.com/office/drawing/2014/main" id="{8C3AF002-C7DD-4AF8-A289-5567EF44ACAC}"/>
              </a:ext>
            </a:extLst>
          </p:cNvPr>
          <p:cNvSpPr>
            <a:spLocks noGrp="1"/>
          </p:cNvSpPr>
          <p:nvPr>
            <p:ph idx="1"/>
          </p:nvPr>
        </p:nvSpPr>
        <p:spPr/>
        <p:txBody>
          <a:bodyPr/>
          <a:lstStyle/>
          <a:p>
            <a:r>
              <a:rPr lang="en-GB" dirty="0"/>
              <a:t>5 core constructs (subject)</a:t>
            </a:r>
          </a:p>
          <a:p>
            <a:r>
              <a:rPr lang="en-GB" dirty="0"/>
              <a:t>Different kinds of knowledges</a:t>
            </a:r>
          </a:p>
          <a:p>
            <a:r>
              <a:rPr lang="en-GB" dirty="0"/>
              <a:t>Discourse needed (text: genre, purpose, mode, grammatical functions)</a:t>
            </a:r>
          </a:p>
          <a:p>
            <a:r>
              <a:rPr lang="en-GB" dirty="0"/>
              <a:t>Learning Objectives related to DOEA</a:t>
            </a:r>
          </a:p>
        </p:txBody>
      </p:sp>
      <p:sp>
        <p:nvSpPr>
          <p:cNvPr id="6" name="Arrow: Down 5">
            <a:extLst>
              <a:ext uri="{FF2B5EF4-FFF2-40B4-BE49-F238E27FC236}">
                <a16:creationId xmlns:a16="http://schemas.microsoft.com/office/drawing/2014/main" id="{E4678259-8AC7-496F-9688-94FD353CE31F}"/>
              </a:ext>
            </a:extLst>
          </p:cNvPr>
          <p:cNvSpPr/>
          <p:nvPr/>
        </p:nvSpPr>
        <p:spPr>
          <a:xfrm>
            <a:off x="7270750" y="1690688"/>
            <a:ext cx="484632" cy="1185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0481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Owner\Desktop\Alcala\PTLContinu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535022"/>
            <a:ext cx="6552727" cy="6309320"/>
          </a:xfrm>
          <a:prstGeom prst="rect">
            <a:avLst/>
          </a:prstGeom>
          <a:noFill/>
          <a:ln>
            <a:noFill/>
          </a:ln>
        </p:spPr>
      </p:pic>
    </p:spTree>
    <p:extLst>
      <p:ext uri="{BB962C8B-B14F-4D97-AF65-F5344CB8AC3E}">
        <p14:creationId xmlns:p14="http://schemas.microsoft.com/office/powerpoint/2010/main" val="12408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463"/>
            <a:ext cx="7886700" cy="1325563"/>
          </a:xfrm>
        </p:spPr>
        <p:txBody>
          <a:bodyPr>
            <a:normAutofit fontScale="90000"/>
          </a:bodyPr>
          <a:lstStyle/>
          <a:p>
            <a:pPr>
              <a:lnSpc>
                <a:spcPct val="100000"/>
              </a:lnSpc>
            </a:pPr>
            <a:br>
              <a:rPr lang="en-GB" dirty="0"/>
            </a:br>
            <a:br>
              <a:rPr lang="en-GB" dirty="0"/>
            </a:br>
            <a:br>
              <a:rPr lang="en-GB" dirty="0"/>
            </a:br>
            <a:r>
              <a:rPr lang="en-GB" b="1" dirty="0"/>
              <a:t>OECD 2016 </a:t>
            </a:r>
            <a:r>
              <a:rPr lang="en-GB" sz="3100" dirty="0">
                <a:latin typeface="Arial" panose="020B0604020202020204" pitchFamily="34" charset="0"/>
                <a:cs typeface="Arial" panose="020B0604020202020204" pitchFamily="34" charset="0"/>
              </a:rPr>
              <a:t>proficiency in several information-processing skills – literacy, numeracy and problem-solving in technology-rich environments </a:t>
            </a:r>
            <a:r>
              <a:rPr lang="en-GB" sz="3100" dirty="0"/>
              <a:t> </a:t>
            </a:r>
            <a:br>
              <a:rPr lang="en-GB" sz="3100" dirty="0"/>
            </a:br>
            <a:endParaRPr lang="en-GB" sz="3100" dirty="0"/>
          </a:p>
        </p:txBody>
      </p:sp>
      <p:sp>
        <p:nvSpPr>
          <p:cNvPr id="3" name="Content Placeholder 2"/>
          <p:cNvSpPr>
            <a:spLocks noGrp="1"/>
          </p:cNvSpPr>
          <p:nvPr>
            <p:ph idx="1"/>
          </p:nvPr>
        </p:nvSpPr>
        <p:spPr>
          <a:xfrm>
            <a:off x="1762125" y="5435600"/>
            <a:ext cx="7886700" cy="4351338"/>
          </a:xfrm>
        </p:spPr>
        <p:txBody>
          <a:bodyPr/>
          <a:lstStyle/>
          <a:p>
            <a:r>
              <a:rPr lang="en-GB" dirty="0"/>
              <a:t>To transfer </a:t>
            </a:r>
          </a:p>
        </p:txBody>
      </p:sp>
      <p:sp>
        <p:nvSpPr>
          <p:cNvPr id="5" name="AutoShape 6" descr="Image result for OECD skills ma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https://image.slidesharecdn.com/whyskillsmatter-160628072549/95/why-skills-matter-further-results-from-the-survey-of-adult-skills-1-638.jpg?cb=1467105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850" y="2137739"/>
            <a:ext cx="6676674" cy="473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42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BA9F3-B272-47EE-8298-1E1FD9DE7339}"/>
              </a:ext>
            </a:extLst>
          </p:cNvPr>
          <p:cNvSpPr>
            <a:spLocks noGrp="1"/>
          </p:cNvSpPr>
          <p:nvPr>
            <p:ph type="title"/>
          </p:nvPr>
        </p:nvSpPr>
        <p:spPr/>
        <p:txBody>
          <a:bodyPr/>
          <a:lstStyle/>
          <a:p>
            <a:r>
              <a:rPr lang="en-GB" dirty="0"/>
              <a:t>Learner-centred (orange and yellow )</a:t>
            </a:r>
          </a:p>
        </p:txBody>
      </p:sp>
      <p:sp>
        <p:nvSpPr>
          <p:cNvPr id="5" name="Content Placeholder 4">
            <a:extLst>
              <a:ext uri="{FF2B5EF4-FFF2-40B4-BE49-F238E27FC236}">
                <a16:creationId xmlns:a16="http://schemas.microsoft.com/office/drawing/2014/main" id="{B6381CF7-4179-4822-9A41-A773D4C0A1FD}"/>
              </a:ext>
            </a:extLst>
          </p:cNvPr>
          <p:cNvSpPr>
            <a:spLocks noGrp="1"/>
          </p:cNvSpPr>
          <p:nvPr>
            <p:ph idx="1"/>
          </p:nvPr>
        </p:nvSpPr>
        <p:spPr/>
        <p:txBody>
          <a:bodyPr/>
          <a:lstStyle/>
          <a:p>
            <a:r>
              <a:rPr lang="en-GB" dirty="0"/>
              <a:t>Learner needs (affect and cognitive dispositions) </a:t>
            </a:r>
          </a:p>
          <a:p>
            <a:r>
              <a:rPr lang="en-GB" dirty="0"/>
              <a:t>Learning partnerships – mentoring learning</a:t>
            </a:r>
          </a:p>
          <a:p>
            <a:r>
              <a:rPr lang="en-GB" dirty="0"/>
              <a:t>Visibility of reflection for the learning process and what has happened in DOEA</a:t>
            </a:r>
          </a:p>
          <a:p>
            <a:r>
              <a:rPr lang="en-GB" dirty="0"/>
              <a:t>Learning ‘</a:t>
            </a:r>
            <a:r>
              <a:rPr lang="en-GB" dirty="0" err="1"/>
              <a:t>subjectives</a:t>
            </a:r>
            <a:r>
              <a:rPr lang="en-GB" dirty="0"/>
              <a:t>’</a:t>
            </a:r>
          </a:p>
          <a:p>
            <a:pPr marL="0" indent="0">
              <a:buNone/>
            </a:pPr>
            <a:endParaRPr lang="en-GB" dirty="0"/>
          </a:p>
        </p:txBody>
      </p:sp>
      <p:sp>
        <p:nvSpPr>
          <p:cNvPr id="6" name="Arrow: Up 5">
            <a:extLst>
              <a:ext uri="{FF2B5EF4-FFF2-40B4-BE49-F238E27FC236}">
                <a16:creationId xmlns:a16="http://schemas.microsoft.com/office/drawing/2014/main" id="{6F9FF2C7-0CBF-49D3-9526-C5ED970C932C}"/>
              </a:ext>
            </a:extLst>
          </p:cNvPr>
          <p:cNvSpPr/>
          <p:nvPr/>
        </p:nvSpPr>
        <p:spPr>
          <a:xfrm>
            <a:off x="7569200" y="3498850"/>
            <a:ext cx="484632" cy="16261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770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5214-86E8-4B30-AD43-9A618C348D43}"/>
              </a:ext>
            </a:extLst>
          </p:cNvPr>
          <p:cNvSpPr>
            <a:spLocks noGrp="1"/>
          </p:cNvSpPr>
          <p:nvPr>
            <p:ph type="title"/>
          </p:nvPr>
        </p:nvSpPr>
        <p:spPr/>
        <p:txBody>
          <a:bodyPr>
            <a:normAutofit/>
          </a:bodyPr>
          <a:lstStyle/>
          <a:p>
            <a:r>
              <a:rPr lang="en-GB" sz="6000" b="1" dirty="0"/>
              <a:t>When Harry ‘meets’ Sally</a:t>
            </a:r>
          </a:p>
        </p:txBody>
      </p:sp>
      <p:sp>
        <p:nvSpPr>
          <p:cNvPr id="3" name="Content Placeholder 2">
            <a:extLst>
              <a:ext uri="{FF2B5EF4-FFF2-40B4-BE49-F238E27FC236}">
                <a16:creationId xmlns:a16="http://schemas.microsoft.com/office/drawing/2014/main" id="{975E54DE-E7A9-41B5-9F68-8A940D30355C}"/>
              </a:ext>
            </a:extLst>
          </p:cNvPr>
          <p:cNvSpPr>
            <a:spLocks noGrp="1"/>
          </p:cNvSpPr>
          <p:nvPr>
            <p:ph idx="1"/>
          </p:nvPr>
        </p:nvSpPr>
        <p:spPr/>
        <p:txBody>
          <a:bodyPr>
            <a:normAutofit/>
          </a:bodyPr>
          <a:lstStyle/>
          <a:p>
            <a:pPr marL="0" indent="0">
              <a:buNone/>
            </a:pPr>
            <a:endParaRPr lang="en-GB" sz="4800" dirty="0"/>
          </a:p>
          <a:p>
            <a:pPr marL="0" indent="0" algn="ctr">
              <a:buNone/>
            </a:pPr>
            <a:r>
              <a:rPr lang="en-GB" sz="4800" dirty="0"/>
              <a:t>Learning objectives </a:t>
            </a:r>
          </a:p>
          <a:p>
            <a:pPr marL="0" indent="0" algn="ctr">
              <a:buNone/>
            </a:pPr>
            <a:r>
              <a:rPr lang="en-GB" sz="4800" dirty="0"/>
              <a:t>become </a:t>
            </a:r>
          </a:p>
          <a:p>
            <a:pPr marL="0" indent="0" algn="ctr">
              <a:buNone/>
            </a:pPr>
            <a:r>
              <a:rPr lang="en-GB" sz="4800" dirty="0"/>
              <a:t>Learning ‘</a:t>
            </a:r>
            <a:r>
              <a:rPr lang="en-GB" sz="4800" dirty="0" err="1"/>
              <a:t>subjectives</a:t>
            </a:r>
            <a:r>
              <a:rPr lang="en-GB" sz="4800" dirty="0"/>
              <a:t>’</a:t>
            </a:r>
          </a:p>
        </p:txBody>
      </p:sp>
      <p:pic>
        <p:nvPicPr>
          <p:cNvPr id="5" name="Picture 4">
            <a:extLst>
              <a:ext uri="{FF2B5EF4-FFF2-40B4-BE49-F238E27FC236}">
                <a16:creationId xmlns:a16="http://schemas.microsoft.com/office/drawing/2014/main" id="{2A999315-D514-4DAD-BCE7-705A9FD4F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25" y="1690689"/>
            <a:ext cx="1625315" cy="2319337"/>
          </a:xfrm>
          <a:prstGeom prst="rect">
            <a:avLst/>
          </a:prstGeom>
        </p:spPr>
      </p:pic>
      <p:pic>
        <p:nvPicPr>
          <p:cNvPr id="6" name="Content Placeholder 3" descr="C:\Users\Owner\Desktop\Alcala\PTLContinua.png">
            <a:extLst>
              <a:ext uri="{FF2B5EF4-FFF2-40B4-BE49-F238E27FC236}">
                <a16:creationId xmlns:a16="http://schemas.microsoft.com/office/drawing/2014/main" id="{4A8C039F-FBD0-4ED8-8B6F-9C0F6F47A72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806824"/>
            <a:ext cx="1803400" cy="2165350"/>
          </a:xfrm>
          <a:prstGeom prst="rect">
            <a:avLst/>
          </a:prstGeom>
          <a:noFill/>
          <a:ln>
            <a:noFill/>
          </a:ln>
        </p:spPr>
      </p:pic>
    </p:spTree>
    <p:extLst>
      <p:ext uri="{BB962C8B-B14F-4D97-AF65-F5344CB8AC3E}">
        <p14:creationId xmlns:p14="http://schemas.microsoft.com/office/powerpoint/2010/main" val="303663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First Language Literacies…..</a:t>
            </a:r>
          </a:p>
        </p:txBody>
      </p:sp>
      <p:pic>
        <p:nvPicPr>
          <p:cNvPr id="7" name="Content Placeholder 4">
            <a:extLst>
              <a:ext uri="{FF2B5EF4-FFF2-40B4-BE49-F238E27FC236}">
                <a16:creationId xmlns:a16="http://schemas.microsoft.com/office/drawing/2014/main" id="{A7694F2C-B661-41E7-8503-E96DD5D50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49142"/>
            <a:ext cx="7886700" cy="4104303"/>
          </a:xfrm>
          <a:prstGeom prst="rect">
            <a:avLst/>
          </a:prstGeom>
        </p:spPr>
      </p:pic>
    </p:spTree>
    <p:extLst>
      <p:ext uri="{BB962C8B-B14F-4D97-AF65-F5344CB8AC3E}">
        <p14:creationId xmlns:p14="http://schemas.microsoft.com/office/powerpoint/2010/main" val="402909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1F26-12B2-4179-A8C5-D850E720B188}"/>
              </a:ext>
            </a:extLst>
          </p:cNvPr>
          <p:cNvSpPr>
            <a:spLocks noGrp="1"/>
          </p:cNvSpPr>
          <p:nvPr>
            <p:ph type="title"/>
          </p:nvPr>
        </p:nvSpPr>
        <p:spPr/>
        <p:txBody>
          <a:bodyPr/>
          <a:lstStyle/>
          <a:p>
            <a:r>
              <a:rPr lang="en-GB" dirty="0"/>
              <a:t>In this session:</a:t>
            </a:r>
          </a:p>
        </p:txBody>
      </p:sp>
      <p:sp>
        <p:nvSpPr>
          <p:cNvPr id="3" name="Content Placeholder 2">
            <a:extLst>
              <a:ext uri="{FF2B5EF4-FFF2-40B4-BE49-F238E27FC236}">
                <a16:creationId xmlns:a16="http://schemas.microsoft.com/office/drawing/2014/main" id="{3114AF04-446E-4E33-A021-B07B95F0448F}"/>
              </a:ext>
            </a:extLst>
          </p:cNvPr>
          <p:cNvSpPr>
            <a:spLocks noGrp="1"/>
          </p:cNvSpPr>
          <p:nvPr>
            <p:ph idx="1"/>
          </p:nvPr>
        </p:nvSpPr>
        <p:spPr/>
        <p:txBody>
          <a:bodyPr/>
          <a:lstStyle/>
          <a:p>
            <a:r>
              <a:rPr lang="en-GB" dirty="0"/>
              <a:t>What do we mean by learner progression?</a:t>
            </a:r>
          </a:p>
          <a:p>
            <a:r>
              <a:rPr lang="en-GB" dirty="0"/>
              <a:t>How do we design a learning environment conducive to progression?</a:t>
            </a:r>
          </a:p>
          <a:p>
            <a:r>
              <a:rPr lang="en-GB" dirty="0"/>
              <a:t>How might this impact on what we do in the classroom?</a:t>
            </a:r>
          </a:p>
        </p:txBody>
      </p:sp>
      <p:pic>
        <p:nvPicPr>
          <p:cNvPr id="4" name="Picture 2" descr="http://www.watervillepl.org/wp-content/uploads/2013/03/url3.jpg">
            <a:extLst>
              <a:ext uri="{FF2B5EF4-FFF2-40B4-BE49-F238E27FC236}">
                <a16:creationId xmlns:a16="http://schemas.microsoft.com/office/drawing/2014/main" id="{488E7F37-6E83-4E02-ACC5-7A95A4DFD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4146550"/>
            <a:ext cx="2851150" cy="200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16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5515-A76B-4B9A-A6D8-64A1D97637DA}"/>
              </a:ext>
            </a:extLst>
          </p:cNvPr>
          <p:cNvSpPr>
            <a:spLocks noGrp="1"/>
          </p:cNvSpPr>
          <p:nvPr>
            <p:ph type="title"/>
          </p:nvPr>
        </p:nvSpPr>
        <p:spPr/>
        <p:txBody>
          <a:bodyPr/>
          <a:lstStyle/>
          <a:p>
            <a:pPr algn="ctr"/>
            <a:r>
              <a:rPr lang="en-GB" b="1" dirty="0">
                <a:solidFill>
                  <a:schemeClr val="accent1"/>
                </a:solidFill>
              </a:rPr>
              <a:t>Take Away Messages</a:t>
            </a:r>
          </a:p>
        </p:txBody>
      </p:sp>
      <p:sp>
        <p:nvSpPr>
          <p:cNvPr id="3" name="Content Placeholder 2">
            <a:extLst>
              <a:ext uri="{FF2B5EF4-FFF2-40B4-BE49-F238E27FC236}">
                <a16:creationId xmlns:a16="http://schemas.microsoft.com/office/drawing/2014/main" id="{E4148BD7-D258-4506-8056-E888952E2320}"/>
              </a:ext>
            </a:extLst>
          </p:cNvPr>
          <p:cNvSpPr>
            <a:spLocks noGrp="1"/>
          </p:cNvSpPr>
          <p:nvPr>
            <p:ph idx="1"/>
          </p:nvPr>
        </p:nvSpPr>
        <p:spPr/>
        <p:txBody>
          <a:bodyPr/>
          <a:lstStyle/>
          <a:p>
            <a:r>
              <a:rPr lang="en-GB" dirty="0"/>
              <a:t>Learning Events – designing, planning beyond the lesson</a:t>
            </a:r>
          </a:p>
          <a:p>
            <a:r>
              <a:rPr lang="en-GB" dirty="0"/>
              <a:t>Literacies – from general to specific across languages and modes i.e. </a:t>
            </a:r>
            <a:r>
              <a:rPr lang="en-GB" dirty="0" err="1"/>
              <a:t>pluriliteraties</a:t>
            </a:r>
            <a:endParaRPr lang="en-GB" dirty="0"/>
          </a:p>
          <a:p>
            <a:r>
              <a:rPr lang="en-GB" dirty="0" err="1"/>
              <a:t>Languaging</a:t>
            </a:r>
            <a:r>
              <a:rPr lang="en-GB" dirty="0"/>
              <a:t> as a key concept</a:t>
            </a:r>
          </a:p>
        </p:txBody>
      </p:sp>
    </p:spTree>
    <p:extLst>
      <p:ext uri="{BB962C8B-B14F-4D97-AF65-F5344CB8AC3E}">
        <p14:creationId xmlns:p14="http://schemas.microsoft.com/office/powerpoint/2010/main" val="1659334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7C0A66-7ACA-4CF7-8260-7B729237D06C}"/>
              </a:ext>
            </a:extLst>
          </p:cNvPr>
          <p:cNvSpPr>
            <a:spLocks noGrp="1"/>
          </p:cNvSpPr>
          <p:nvPr>
            <p:ph type="body" idx="1"/>
          </p:nvPr>
        </p:nvSpPr>
        <p:spPr>
          <a:xfrm>
            <a:off x="533400" y="4848449"/>
            <a:ext cx="7772400" cy="1500187"/>
          </a:xfrm>
        </p:spPr>
        <p:txBody>
          <a:bodyPr>
            <a:normAutofit lnSpcReduction="10000"/>
          </a:bodyPr>
          <a:lstStyle/>
          <a:p>
            <a:pPr algn="ctr"/>
            <a:r>
              <a:rPr lang="en-GB" sz="6000"/>
              <a:t>Thank </a:t>
            </a:r>
            <a:r>
              <a:rPr lang="en-GB" sz="6000" dirty="0"/>
              <a:t>you</a:t>
            </a:r>
          </a:p>
          <a:p>
            <a:pPr algn="ctr"/>
            <a:r>
              <a:rPr lang="en-GB" sz="3900" dirty="0"/>
              <a:t>Do.coyle@ed.ac.uk</a:t>
            </a:r>
          </a:p>
        </p:txBody>
      </p:sp>
      <p:sp>
        <p:nvSpPr>
          <p:cNvPr id="4" name="AutoShape 2" descr="Image result for glenfinnan viaduct">
            <a:extLst>
              <a:ext uri="{FF2B5EF4-FFF2-40B4-BE49-F238E27FC236}">
                <a16:creationId xmlns:a16="http://schemas.microsoft.com/office/drawing/2014/main" id="{FCE3212B-82C4-4FD0-BD4D-7CE965BB45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glenfinnan viaduct">
            <a:extLst>
              <a:ext uri="{FF2B5EF4-FFF2-40B4-BE49-F238E27FC236}">
                <a16:creationId xmlns:a16="http://schemas.microsoft.com/office/drawing/2014/main" id="{DB84BD5B-B46A-4B27-AE9A-3A5E1A9854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Image result for glenfinnan viaduct">
            <a:extLst>
              <a:ext uri="{FF2B5EF4-FFF2-40B4-BE49-F238E27FC236}">
                <a16:creationId xmlns:a16="http://schemas.microsoft.com/office/drawing/2014/main" id="{B6BE1299-0589-4DCD-8C13-7CD5B1E5D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064" y="629272"/>
            <a:ext cx="6221872" cy="3661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65CF38-8FBC-43BF-B814-A5D440F731D0}"/>
              </a:ext>
            </a:extLst>
          </p:cNvPr>
          <p:cNvSpPr txBox="1"/>
          <p:nvPr/>
        </p:nvSpPr>
        <p:spPr>
          <a:xfrm>
            <a:off x="4063042" y="5598543"/>
            <a:ext cx="45719"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52893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printclublondon.com/wp-content/uploads/2013/07/RUL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 y="0"/>
            <a:ext cx="92409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3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5602" name="Picture 2" descr="http://timesastrangin.files.wordpress.com/2011/05/multi-cultural-face-blo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6-Point Star 4"/>
          <p:cNvSpPr/>
          <p:nvPr/>
        </p:nvSpPr>
        <p:spPr>
          <a:xfrm>
            <a:off x="3059832" y="1340768"/>
            <a:ext cx="3672408" cy="439248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Our linguistic DNA</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A75D40938854695F3B4F8EA08F2B0" ma:contentTypeVersion="0" ma:contentTypeDescription="Een nieuw document maken." ma:contentTypeScope="" ma:versionID="830c7b124559d5c5370ffb8487aba69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03128F-016E-4BE4-AEC9-212887823649}"/>
</file>

<file path=customXml/itemProps2.xml><?xml version="1.0" encoding="utf-8"?>
<ds:datastoreItem xmlns:ds="http://schemas.openxmlformats.org/officeDocument/2006/customXml" ds:itemID="{491838ED-A4F5-495B-A304-776537AD67AE}"/>
</file>

<file path=customXml/itemProps3.xml><?xml version="1.0" encoding="utf-8"?>
<ds:datastoreItem xmlns:ds="http://schemas.openxmlformats.org/officeDocument/2006/customXml" ds:itemID="{126F94C5-90D5-4333-807A-AEB8954A42C7}"/>
</file>

<file path=docProps/app.xml><?xml version="1.0" encoding="utf-8"?>
<Properties xmlns="http://schemas.openxmlformats.org/officeDocument/2006/extended-properties" xmlns:vt="http://schemas.openxmlformats.org/officeDocument/2006/docPropsVTypes">
  <Template>Office Theme</Template>
  <TotalTime>2</TotalTime>
  <Words>2189</Words>
  <Application>Microsoft Office PowerPoint</Application>
  <PresentationFormat>On-screen Show (4:3)</PresentationFormat>
  <Paragraphs>369</Paragraphs>
  <Slides>75</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Arial</vt:lpstr>
      <vt:lpstr>Arial Rounded MT Bold</vt:lpstr>
      <vt:lpstr>Calibri</vt:lpstr>
      <vt:lpstr>Calibri Light</vt:lpstr>
      <vt:lpstr>Candara</vt:lpstr>
      <vt:lpstr>Comic Sans MS</vt:lpstr>
      <vt:lpstr>Snap ITC</vt:lpstr>
      <vt:lpstr>Office Theme</vt:lpstr>
      <vt:lpstr>Slide</vt:lpstr>
      <vt:lpstr>Planning for Progression</vt:lpstr>
      <vt:lpstr>In this session:</vt:lpstr>
      <vt:lpstr>PowerPoint Presentation</vt:lpstr>
      <vt:lpstr>Changing paradigms</vt:lpstr>
      <vt:lpstr>PowerPoint Presentation</vt:lpstr>
      <vt:lpstr>PowerPoint Presentation</vt:lpstr>
      <vt:lpstr>   OECD 2016 proficiency in several information-processing skills – literacy, numeracy and problem-solving in technology-rich environments   </vt:lpstr>
      <vt:lpstr>PowerPoint Presentation</vt:lpstr>
      <vt:lpstr>PowerPoint Presentation</vt:lpstr>
      <vt:lpstr>PowerPoint Presentation</vt:lpstr>
      <vt:lpstr>PowerPoint Presentation</vt:lpstr>
      <vt:lpstr>Labels, labels, labels</vt:lpstr>
      <vt:lpstr>Language Using   Language Learning</vt:lpstr>
      <vt:lpstr>Focus on Language v Focus on form? </vt:lpstr>
      <vt:lpstr>So……</vt:lpstr>
      <vt:lpstr>Knowledge isn’t just facts!</vt:lpstr>
      <vt:lpstr>Knowledge isn’t just facts!</vt:lpstr>
      <vt:lpstr>PowerPoint Presentation</vt:lpstr>
      <vt:lpstr>Cognition is…..</vt:lpstr>
      <vt:lpstr>Original Terms            New Terms</vt:lpstr>
      <vt:lpstr>Focus on Language v Focus on form? </vt:lpstr>
      <vt:lpstr>Grammatical Correction</vt:lpstr>
      <vt:lpstr>PowerPoint Presentation</vt:lpstr>
      <vt:lpstr>             Growth principles</vt:lpstr>
      <vt:lpstr>Culture is…..</vt:lpstr>
      <vt:lpstr>PowerPoint Presentation</vt:lpstr>
      <vt:lpstr>PowerPoint Presentation</vt:lpstr>
      <vt:lpstr>Growing importance of disciplinary or subject literacy on a global scale </vt:lpstr>
      <vt:lpstr>Consider.....</vt:lpstr>
      <vt:lpstr>Behaving like a scientist NRC Framework 2011</vt:lpstr>
      <vt:lpstr>Integrating learning.…</vt:lpstr>
      <vt:lpstr>Big Questions</vt:lpstr>
      <vt:lpstr>The 4Cs  - Conceptual Framework</vt:lpstr>
      <vt:lpstr>4Cs as (Subject) Literacies for deeper learning</vt:lpstr>
      <vt:lpstr>Deeper learning</vt:lpstr>
      <vt:lpstr>So visible learning means connecting….</vt:lpstr>
      <vt:lpstr>PowerPoint Presentation</vt:lpstr>
      <vt:lpstr>So what are the challenges for us as multilingual teachers?</vt:lpstr>
      <vt:lpstr>Three key elements</vt:lpstr>
      <vt:lpstr>PowerPoint Presentation</vt:lpstr>
      <vt:lpstr>PowerPoint Presentation</vt:lpstr>
      <vt:lpstr>Knowledge Construction</vt:lpstr>
      <vt:lpstr>Reconceptualise as two strands not successive chronologies</vt:lpstr>
      <vt:lpstr>PowerPoint Presentation</vt:lpstr>
      <vt:lpstr>Draw this concept…..</vt:lpstr>
      <vt:lpstr>PowerPoint Presentation</vt:lpstr>
      <vt:lpstr>Read this!</vt:lpstr>
      <vt:lpstr>PowerPoint Presentation</vt:lpstr>
      <vt:lpstr>The demographic transition model</vt:lpstr>
      <vt:lpstr> Which literacies as a CLIL teacher?</vt:lpstr>
      <vt:lpstr>The Properties of Magnets</vt:lpstr>
      <vt:lpstr>PowerPoint Presentation</vt:lpstr>
      <vt:lpstr>Text Types</vt:lpstr>
      <vt:lpstr>Thinking like....</vt:lpstr>
      <vt:lpstr>Importance of visibility</vt:lpstr>
      <vt:lpstr>And dealing with text means….</vt:lpstr>
      <vt:lpstr>http://youtu.be/d1tn56vWU_g</vt:lpstr>
      <vt:lpstr>PowerPoint Presentation</vt:lpstr>
      <vt:lpstr>Consequences of absent discourse</vt:lpstr>
      <vt:lpstr>We have a problem….</vt:lpstr>
      <vt:lpstr>PowerPoint Presentation</vt:lpstr>
      <vt:lpstr>Starting point:   Identify cognitive discourse functions and language patterns</vt:lpstr>
      <vt:lpstr>PowerPoint Presentation</vt:lpstr>
      <vt:lpstr>Mapping Pluriliteracies Development  (The Graz Group 2013-2015)</vt:lpstr>
      <vt:lpstr>The Language Triptych</vt:lpstr>
      <vt:lpstr>Duplo .....Lego......Lego Technic</vt:lpstr>
      <vt:lpstr>PowerPoint Presentation</vt:lpstr>
      <vt:lpstr>Designing Deeper Learning Episodes (DLE) top down (blue, green)</vt:lpstr>
      <vt:lpstr>PowerPoint Presentation</vt:lpstr>
      <vt:lpstr>Learner-centred (orange and yellow )</vt:lpstr>
      <vt:lpstr>When Harry ‘meets’ Sally</vt:lpstr>
      <vt:lpstr>First Language Literacies…..</vt:lpstr>
      <vt:lpstr>In this session:</vt:lpstr>
      <vt:lpstr>Take Away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HS427</dc:creator>
  <cp:lastModifiedBy>HS427</cp:lastModifiedBy>
  <cp:revision>33</cp:revision>
  <dcterms:created xsi:type="dcterms:W3CDTF">2019-03-02T11:10:46Z</dcterms:created>
  <dcterms:modified xsi:type="dcterms:W3CDTF">2019-03-25T21:37:54Z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0x01010059AA75D40938854695F3B4F8EA08F2B0</vt:lpwstr>
  </property>
</Properties>
</file>