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3.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6.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7.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8.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9.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32.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33.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34.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35.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36.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notesSlides/notesSlide37.xml" ContentType="application/vnd.openxmlformats-officedocument.presentationml.notesSlide+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notesSlides/notesSlide38.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41.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42.xml" ContentType="application/vnd.openxmlformats-officedocument.presentationml.notesSlide+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notesSlides/notesSlide43.xml" ContentType="application/vnd.openxmlformats-officedocument.presentationml.notesSlide+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8"/>
  </p:notesMasterIdLst>
  <p:handoutMasterIdLst>
    <p:handoutMasterId r:id="rId69"/>
  </p:handoutMasterIdLst>
  <p:sldIdLst>
    <p:sldId id="349" r:id="rId5"/>
    <p:sldId id="424" r:id="rId6"/>
    <p:sldId id="358" r:id="rId7"/>
    <p:sldId id="359" r:id="rId8"/>
    <p:sldId id="360" r:id="rId9"/>
    <p:sldId id="361" r:id="rId10"/>
    <p:sldId id="363" r:id="rId11"/>
    <p:sldId id="364" r:id="rId12"/>
    <p:sldId id="365" r:id="rId13"/>
    <p:sldId id="422" r:id="rId14"/>
    <p:sldId id="395" r:id="rId15"/>
    <p:sldId id="388" r:id="rId16"/>
    <p:sldId id="350" r:id="rId17"/>
    <p:sldId id="389" r:id="rId18"/>
    <p:sldId id="390" r:id="rId19"/>
    <p:sldId id="391" r:id="rId20"/>
    <p:sldId id="392" r:id="rId21"/>
    <p:sldId id="393" r:id="rId22"/>
    <p:sldId id="394" r:id="rId23"/>
    <p:sldId id="366" r:id="rId24"/>
    <p:sldId id="407" r:id="rId25"/>
    <p:sldId id="408" r:id="rId26"/>
    <p:sldId id="409" r:id="rId27"/>
    <p:sldId id="410" r:id="rId28"/>
    <p:sldId id="411" r:id="rId29"/>
    <p:sldId id="412" r:id="rId30"/>
    <p:sldId id="413" r:id="rId31"/>
    <p:sldId id="414" r:id="rId32"/>
    <p:sldId id="415" r:id="rId33"/>
    <p:sldId id="416" r:id="rId34"/>
    <p:sldId id="417" r:id="rId35"/>
    <p:sldId id="418" r:id="rId36"/>
    <p:sldId id="419" r:id="rId37"/>
    <p:sldId id="401" r:id="rId38"/>
    <p:sldId id="396" r:id="rId39"/>
    <p:sldId id="397" r:id="rId40"/>
    <p:sldId id="398" r:id="rId41"/>
    <p:sldId id="399" r:id="rId42"/>
    <p:sldId id="400" r:id="rId43"/>
    <p:sldId id="423" r:id="rId44"/>
    <p:sldId id="420" r:id="rId45"/>
    <p:sldId id="421" r:id="rId46"/>
    <p:sldId id="351" r:id="rId47"/>
    <p:sldId id="352" r:id="rId48"/>
    <p:sldId id="353" r:id="rId49"/>
    <p:sldId id="354" r:id="rId50"/>
    <p:sldId id="355" r:id="rId51"/>
    <p:sldId id="356" r:id="rId52"/>
    <p:sldId id="357" r:id="rId53"/>
    <p:sldId id="340" r:id="rId54"/>
    <p:sldId id="341" r:id="rId55"/>
    <p:sldId id="342" r:id="rId56"/>
    <p:sldId id="343" r:id="rId57"/>
    <p:sldId id="344" r:id="rId58"/>
    <p:sldId id="345" r:id="rId59"/>
    <p:sldId id="346" r:id="rId60"/>
    <p:sldId id="347" r:id="rId61"/>
    <p:sldId id="348" r:id="rId62"/>
    <p:sldId id="402" r:id="rId63"/>
    <p:sldId id="403" r:id="rId64"/>
    <p:sldId id="404" r:id="rId65"/>
    <p:sldId id="405" r:id="rId66"/>
    <p:sldId id="406" r:id="rId67"/>
  </p:sldIdLst>
  <p:sldSz cx="9144000" cy="6858000" type="screen4x3"/>
  <p:notesSz cx="6797675" cy="9928225"/>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D6CF"/>
    <a:srgbClr val="C00000"/>
    <a:srgbClr val="800000"/>
    <a:srgbClr val="E5E5E5"/>
    <a:srgbClr val="D26E25"/>
    <a:srgbClr val="FCFCFC"/>
    <a:srgbClr val="9F6559"/>
    <a:srgbClr val="D94B1F"/>
    <a:srgbClr val="FFDB69"/>
    <a:srgbClr val="FFF1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82" d="100"/>
          <a:sy n="82" d="100"/>
        </p:scale>
        <p:origin x="1474" y="62"/>
      </p:cViewPr>
      <p:guideLst>
        <p:guide orient="horz" pos="2160"/>
        <p:guide pos="2880"/>
      </p:guideLst>
    </p:cSldViewPr>
  </p:slideViewPr>
  <p:notesTextViewPr>
    <p:cViewPr>
      <p:scale>
        <a:sx n="3" d="2"/>
        <a:sy n="3" d="2"/>
      </p:scale>
      <p:origin x="0" y="0"/>
    </p:cViewPr>
  </p:notesTextViewPr>
  <p:notesViewPr>
    <p:cSldViewPr>
      <p:cViewPr varScale="1">
        <p:scale>
          <a:sx n="69" d="100"/>
          <a:sy n="69" d="100"/>
        </p:scale>
        <p:origin x="3019"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Deeltijds kunstonderwijs</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Beeldende en audiovisuele kunsten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Beeldende en audiovisuele kunsten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Dans</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Dans</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Woordkunst – drama</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Woordkunst – drama</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Muziek</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Muziek</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err="1">
              <a:solidFill>
                <a:schemeClr val="bg1"/>
              </a:solidFill>
            </a:rPr>
            <a:t>Domeinoverschrijdende</a:t>
          </a:r>
          <a:r>
            <a:rPr lang="nl-BE" sz="3600" dirty="0">
              <a:solidFill>
                <a:schemeClr val="bg1"/>
              </a:solidFill>
            </a:rPr>
            <a:t> initiatieopleiding</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Toelatingsperiode</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Toelatingsperiode</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Inschrijvingsgeld</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Verminderd Tarief</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Verminderd tarief</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Verminderd tarief</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Verminderd tarief</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X="-9811" custLinFactNeighborY="-5976">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Werking van de verificatie</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Verificatie 2.0</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a:solidFill>
                <a:schemeClr val="bg1"/>
              </a:solidFill>
            </a:rPr>
            <a:t>Verificatie 2.0</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a:solidFill>
                <a:schemeClr val="bg1"/>
              </a:solidFill>
            </a:rPr>
            <a:t>Verificatie 2.0</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a:solidFill>
                <a:schemeClr val="bg1"/>
              </a:solidFill>
            </a:rPr>
            <a:t>Verificatie 2.0</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a:solidFill>
                <a:schemeClr val="bg1"/>
              </a:solidFill>
            </a:rPr>
            <a:t>Verificatie 2.0</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a:solidFill>
                <a:schemeClr val="bg1"/>
              </a:solidFill>
            </a:rPr>
            <a:t>Verificatie 2.0</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a:solidFill>
                <a:schemeClr val="bg1"/>
              </a:solidFill>
            </a:rPr>
            <a:t>Verificatie 2.0</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err="1">
              <a:solidFill>
                <a:schemeClr val="bg1"/>
              </a:solidFill>
            </a:rPr>
            <a:t>Discimus</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err="1">
              <a:solidFill>
                <a:schemeClr val="bg1"/>
              </a:solidFill>
            </a:rPr>
            <a:t>Discimus</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err="1">
              <a:solidFill>
                <a:schemeClr val="bg1"/>
              </a:solidFill>
            </a:rPr>
            <a:t>Discimus</a:t>
          </a:r>
          <a:endParaRPr lang="nl-BE" sz="3600" dirty="0">
            <a:solidFill>
              <a:schemeClr val="bg1"/>
            </a:solidFill>
          </a:endParaRP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Info nieuw decreet en FAQ</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Inschrijvingen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0557EF-2FE8-405B-B599-CAE471F752D5}" type="doc">
      <dgm:prSet loTypeId="urn:microsoft.com/office/officeart/2005/8/layout/vList2" loCatId="list" qsTypeId="urn:microsoft.com/office/officeart/2005/8/quickstyle/3d2" qsCatId="3D" csTypeId="urn:microsoft.com/office/officeart/2005/8/colors/accent0_2" csCatId="mainScheme" phldr="1"/>
      <dgm:spPr/>
      <dgm:t>
        <a:bodyPr/>
        <a:lstStyle/>
        <a:p>
          <a:endParaRPr lang="nl-BE"/>
        </a:p>
      </dgm:t>
    </dgm:pt>
    <dgm:pt modelId="{C1B0860F-EC33-422D-BC28-8A7CFD034A0A}">
      <dgm:prSet phldrT="[Tekst]" custT="1"/>
      <dgm:spPr>
        <a:solidFill>
          <a:schemeClr val="accent1"/>
        </a:solidFill>
      </dgm:spPr>
      <dgm:t>
        <a:bodyPr/>
        <a:lstStyle/>
        <a:p>
          <a:r>
            <a:rPr lang="nl-BE" sz="3600" dirty="0">
              <a:solidFill>
                <a:schemeClr val="bg1"/>
              </a:solidFill>
            </a:rPr>
            <a:t>Toelatingsvoorwaarden</a:t>
          </a:r>
        </a:p>
      </dgm:t>
    </dgm:pt>
    <dgm:pt modelId="{C46CAB41-A968-4B71-9487-DA59CD21C836}" type="parTrans" cxnId="{E5D32ED7-D76B-4A69-943F-6E32141CECEB}">
      <dgm:prSet/>
      <dgm:spPr/>
      <dgm:t>
        <a:bodyPr/>
        <a:lstStyle/>
        <a:p>
          <a:endParaRPr lang="nl-BE"/>
        </a:p>
      </dgm:t>
    </dgm:pt>
    <dgm:pt modelId="{17044800-1F84-49FD-9E69-C4B8700FF20A}" type="sibTrans" cxnId="{E5D32ED7-D76B-4A69-943F-6E32141CECEB}">
      <dgm:prSet/>
      <dgm:spPr/>
      <dgm:t>
        <a:bodyPr/>
        <a:lstStyle/>
        <a:p>
          <a:endParaRPr lang="nl-BE"/>
        </a:p>
      </dgm:t>
    </dgm:pt>
    <dgm:pt modelId="{5B951B63-0335-4F29-86CC-1865EA3642D9}" type="pres">
      <dgm:prSet presAssocID="{A20557EF-2FE8-405B-B599-CAE471F752D5}" presName="linear" presStyleCnt="0">
        <dgm:presLayoutVars>
          <dgm:animLvl val="lvl"/>
          <dgm:resizeHandles val="exact"/>
        </dgm:presLayoutVars>
      </dgm:prSet>
      <dgm:spPr/>
    </dgm:pt>
    <dgm:pt modelId="{5314A29B-1D19-4585-8828-82ABB7A713D4}" type="pres">
      <dgm:prSet presAssocID="{C1B0860F-EC33-422D-BC28-8A7CFD034A0A}" presName="parentText" presStyleLbl="node1" presStyleIdx="0" presStyleCnt="1" custScaleY="58504" custLinFactNeighborY="-339">
        <dgm:presLayoutVars>
          <dgm:chMax val="0"/>
          <dgm:bulletEnabled val="1"/>
        </dgm:presLayoutVars>
      </dgm:prSet>
      <dgm:spPr/>
    </dgm:pt>
  </dgm:ptLst>
  <dgm:cxnLst>
    <dgm:cxn modelId="{464B7B85-BB4B-43FC-B5EE-D955E5243F86}" type="presOf" srcId="{A20557EF-2FE8-405B-B599-CAE471F752D5}" destId="{5B951B63-0335-4F29-86CC-1865EA3642D9}" srcOrd="0" destOrd="0" presId="urn:microsoft.com/office/officeart/2005/8/layout/vList2"/>
    <dgm:cxn modelId="{4193608A-167A-40B1-992A-D14A8D6440C9}" type="presOf" srcId="{C1B0860F-EC33-422D-BC28-8A7CFD034A0A}" destId="{5314A29B-1D19-4585-8828-82ABB7A713D4}" srcOrd="0" destOrd="0" presId="urn:microsoft.com/office/officeart/2005/8/layout/vList2"/>
    <dgm:cxn modelId="{E5D32ED7-D76B-4A69-943F-6E32141CECEB}" srcId="{A20557EF-2FE8-405B-B599-CAE471F752D5}" destId="{C1B0860F-EC33-422D-BC28-8A7CFD034A0A}" srcOrd="0" destOrd="0" parTransId="{C46CAB41-A968-4B71-9487-DA59CD21C836}" sibTransId="{17044800-1F84-49FD-9E69-C4B8700FF20A}"/>
    <dgm:cxn modelId="{2B1FF28C-53C1-4FB1-AAA6-C5C50EB2592B}" type="presParOf" srcId="{5B951B63-0335-4F29-86CC-1865EA3642D9}" destId="{5314A29B-1D19-4585-8828-82ABB7A713D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Inschrijvingen</a:t>
          </a:r>
        </a:p>
      </dsp:txBody>
      <dsp:txXfrm>
        <a:off x="34216" y="264750"/>
        <a:ext cx="8026942" cy="6324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Deeltijds kunstonderwijs</a:t>
          </a:r>
        </a:p>
      </dsp:txBody>
      <dsp:txXfrm>
        <a:off x="34216" y="264750"/>
        <a:ext cx="8026942" cy="6324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Beeldende en audiovisuele kunsten</a:t>
          </a:r>
        </a:p>
      </dsp:txBody>
      <dsp:txXfrm>
        <a:off x="34216" y="264750"/>
        <a:ext cx="8026942" cy="6324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Beeldende en audiovisuele kunsten</a:t>
          </a:r>
        </a:p>
      </dsp:txBody>
      <dsp:txXfrm>
        <a:off x="34216" y="264750"/>
        <a:ext cx="8026942" cy="6324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Dans</a:t>
          </a:r>
        </a:p>
      </dsp:txBody>
      <dsp:txXfrm>
        <a:off x="34216" y="264750"/>
        <a:ext cx="8026942" cy="6324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Dans</a:t>
          </a:r>
        </a:p>
      </dsp:txBody>
      <dsp:txXfrm>
        <a:off x="34216" y="264750"/>
        <a:ext cx="8026942" cy="63249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Woordkunst – drama</a:t>
          </a:r>
        </a:p>
      </dsp:txBody>
      <dsp:txXfrm>
        <a:off x="34216" y="264750"/>
        <a:ext cx="8026942" cy="63249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Woordkunst – drama</a:t>
          </a:r>
        </a:p>
      </dsp:txBody>
      <dsp:txXfrm>
        <a:off x="34216" y="264750"/>
        <a:ext cx="8026942" cy="63249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Muziek</a:t>
          </a:r>
        </a:p>
      </dsp:txBody>
      <dsp:txXfrm>
        <a:off x="34216" y="264750"/>
        <a:ext cx="8026942" cy="63249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Muziek</a:t>
          </a:r>
        </a:p>
      </dsp:txBody>
      <dsp:txXfrm>
        <a:off x="34216" y="264750"/>
        <a:ext cx="8026942" cy="63249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err="1">
              <a:solidFill>
                <a:schemeClr val="bg1"/>
              </a:solidFill>
            </a:rPr>
            <a:t>Domeinoverschrijdende</a:t>
          </a:r>
          <a:r>
            <a:rPr lang="nl-BE" sz="3600" kern="1200" dirty="0">
              <a:solidFill>
                <a:schemeClr val="bg1"/>
              </a:solidFill>
            </a:rPr>
            <a:t> initiatieopleiding</a:t>
          </a:r>
        </a:p>
      </dsp:txBody>
      <dsp:txXfrm>
        <a:off x="34216" y="264750"/>
        <a:ext cx="8026942" cy="632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Inschrijvingen</a:t>
          </a:r>
        </a:p>
      </dsp:txBody>
      <dsp:txXfrm>
        <a:off x="34216" y="264750"/>
        <a:ext cx="8026942" cy="63249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Toelatingsperiode</a:t>
          </a:r>
        </a:p>
      </dsp:txBody>
      <dsp:txXfrm>
        <a:off x="34216" y="264750"/>
        <a:ext cx="8026942" cy="6324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Toelatingsperiode</a:t>
          </a:r>
        </a:p>
      </dsp:txBody>
      <dsp:txXfrm>
        <a:off x="34216" y="264750"/>
        <a:ext cx="8026942" cy="63249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Inschrijvingsgeld</a:t>
          </a:r>
        </a:p>
      </dsp:txBody>
      <dsp:txXfrm>
        <a:off x="34216" y="264750"/>
        <a:ext cx="8026942" cy="63249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Verminderd Tarief</a:t>
          </a:r>
        </a:p>
      </dsp:txBody>
      <dsp:txXfrm>
        <a:off x="34216" y="264750"/>
        <a:ext cx="8026942" cy="63249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Verminderd tarief</a:t>
          </a:r>
        </a:p>
      </dsp:txBody>
      <dsp:txXfrm>
        <a:off x="34216" y="264750"/>
        <a:ext cx="8026942" cy="63249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Verminderd tarief</a:t>
          </a:r>
        </a:p>
      </dsp:txBody>
      <dsp:txXfrm>
        <a:off x="34216" y="264750"/>
        <a:ext cx="8026942" cy="63249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162998"/>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Verminderd tarief</a:t>
          </a:r>
        </a:p>
      </dsp:txBody>
      <dsp:txXfrm>
        <a:off x="34216" y="197214"/>
        <a:ext cx="8026942" cy="63249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Werking van de verificatie</a:t>
          </a:r>
        </a:p>
      </dsp:txBody>
      <dsp:txXfrm>
        <a:off x="34216" y="264750"/>
        <a:ext cx="8026942" cy="63249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Verificatie 2.0</a:t>
          </a:r>
        </a:p>
      </dsp:txBody>
      <dsp:txXfrm>
        <a:off x="34216" y="264750"/>
        <a:ext cx="8026942" cy="63249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a:solidFill>
                <a:schemeClr val="bg1"/>
              </a:solidFill>
            </a:rPr>
            <a:t>Verificatie 2.0</a:t>
          </a:r>
          <a:endParaRPr lang="nl-BE" sz="3600" kern="1200" dirty="0">
            <a:solidFill>
              <a:schemeClr val="bg1"/>
            </a:solidFill>
          </a:endParaRPr>
        </a:p>
      </dsp:txBody>
      <dsp:txXfrm>
        <a:off x="34216" y="264750"/>
        <a:ext cx="8026942" cy="6324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Inschrijvingen</a:t>
          </a:r>
        </a:p>
      </dsp:txBody>
      <dsp:txXfrm>
        <a:off x="34216" y="264750"/>
        <a:ext cx="8026942" cy="63249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a:solidFill>
                <a:schemeClr val="bg1"/>
              </a:solidFill>
            </a:rPr>
            <a:t>Verificatie 2.0</a:t>
          </a:r>
          <a:endParaRPr lang="nl-BE" sz="3600" kern="1200" dirty="0">
            <a:solidFill>
              <a:schemeClr val="bg1"/>
            </a:solidFill>
          </a:endParaRPr>
        </a:p>
      </dsp:txBody>
      <dsp:txXfrm>
        <a:off x="34216" y="264750"/>
        <a:ext cx="8026942" cy="63249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a:solidFill>
                <a:schemeClr val="bg1"/>
              </a:solidFill>
            </a:rPr>
            <a:t>Verificatie 2.0</a:t>
          </a:r>
          <a:endParaRPr lang="nl-BE" sz="3600" kern="1200" dirty="0">
            <a:solidFill>
              <a:schemeClr val="bg1"/>
            </a:solidFill>
          </a:endParaRPr>
        </a:p>
      </dsp:txBody>
      <dsp:txXfrm>
        <a:off x="34216" y="264750"/>
        <a:ext cx="8026942" cy="632492"/>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a:solidFill>
                <a:schemeClr val="bg1"/>
              </a:solidFill>
            </a:rPr>
            <a:t>Verificatie 2.0</a:t>
          </a:r>
          <a:endParaRPr lang="nl-BE" sz="3600" kern="1200" dirty="0">
            <a:solidFill>
              <a:schemeClr val="bg1"/>
            </a:solidFill>
          </a:endParaRPr>
        </a:p>
      </dsp:txBody>
      <dsp:txXfrm>
        <a:off x="34216" y="264750"/>
        <a:ext cx="8026942" cy="63249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a:solidFill>
                <a:schemeClr val="bg1"/>
              </a:solidFill>
            </a:rPr>
            <a:t>Verificatie 2.0</a:t>
          </a:r>
          <a:endParaRPr lang="nl-BE" sz="3600" kern="1200" dirty="0">
            <a:solidFill>
              <a:schemeClr val="bg1"/>
            </a:solidFill>
          </a:endParaRPr>
        </a:p>
      </dsp:txBody>
      <dsp:txXfrm>
        <a:off x="34216" y="264750"/>
        <a:ext cx="8026942" cy="632492"/>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a:solidFill>
                <a:schemeClr val="bg1"/>
              </a:solidFill>
            </a:rPr>
            <a:t>Verificatie 2.0</a:t>
          </a:r>
          <a:endParaRPr lang="nl-BE" sz="3600" kern="1200" dirty="0">
            <a:solidFill>
              <a:schemeClr val="bg1"/>
            </a:solidFill>
          </a:endParaRPr>
        </a:p>
      </dsp:txBody>
      <dsp:txXfrm>
        <a:off x="34216" y="264750"/>
        <a:ext cx="8026942" cy="632492"/>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err="1">
              <a:solidFill>
                <a:schemeClr val="bg1"/>
              </a:solidFill>
            </a:rPr>
            <a:t>Discimus</a:t>
          </a:r>
          <a:endParaRPr lang="nl-BE" sz="3600" kern="1200" dirty="0">
            <a:solidFill>
              <a:schemeClr val="bg1"/>
            </a:solidFill>
          </a:endParaRPr>
        </a:p>
      </dsp:txBody>
      <dsp:txXfrm>
        <a:off x="34216" y="264750"/>
        <a:ext cx="8026942" cy="63249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err="1">
              <a:solidFill>
                <a:schemeClr val="bg1"/>
              </a:solidFill>
            </a:rPr>
            <a:t>Discimus</a:t>
          </a:r>
          <a:endParaRPr lang="nl-BE" sz="3600" kern="1200" dirty="0">
            <a:solidFill>
              <a:schemeClr val="bg1"/>
            </a:solidFill>
          </a:endParaRPr>
        </a:p>
      </dsp:txBody>
      <dsp:txXfrm>
        <a:off x="34216" y="264750"/>
        <a:ext cx="8026942" cy="632492"/>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err="1">
              <a:solidFill>
                <a:schemeClr val="bg1"/>
              </a:solidFill>
            </a:rPr>
            <a:t>Discimus</a:t>
          </a:r>
          <a:endParaRPr lang="nl-BE" sz="3600" kern="1200" dirty="0">
            <a:solidFill>
              <a:schemeClr val="bg1"/>
            </a:solidFill>
          </a:endParaRPr>
        </a:p>
      </dsp:txBody>
      <dsp:txXfrm>
        <a:off x="34216" y="264750"/>
        <a:ext cx="8026942" cy="632492"/>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Info nieuw decreet en FAQ</a:t>
          </a:r>
        </a:p>
      </dsp:txBody>
      <dsp:txXfrm>
        <a:off x="34216" y="264750"/>
        <a:ext cx="8026942" cy="6324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Inschrijvingen</a:t>
          </a:r>
        </a:p>
      </dsp:txBody>
      <dsp:txXfrm>
        <a:off x="34216" y="264750"/>
        <a:ext cx="8026942" cy="6324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Inschrijvingen</a:t>
          </a:r>
        </a:p>
      </dsp:txBody>
      <dsp:txXfrm>
        <a:off x="34216" y="264750"/>
        <a:ext cx="8026942" cy="6324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Inschrijvingen</a:t>
          </a:r>
        </a:p>
      </dsp:txBody>
      <dsp:txXfrm>
        <a:off x="34216" y="264750"/>
        <a:ext cx="8026942" cy="6324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Inschrijvingen</a:t>
          </a:r>
        </a:p>
      </dsp:txBody>
      <dsp:txXfrm>
        <a:off x="34216" y="264750"/>
        <a:ext cx="8026942" cy="6324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Inschrijvingen</a:t>
          </a:r>
        </a:p>
      </dsp:txBody>
      <dsp:txXfrm>
        <a:off x="34216" y="264750"/>
        <a:ext cx="8026942" cy="6324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4A29B-1D19-4585-8828-82ABB7A713D4}">
      <dsp:nvSpPr>
        <dsp:cNvPr id="0" name=""/>
        <dsp:cNvSpPr/>
      </dsp:nvSpPr>
      <dsp:spPr>
        <a:xfrm>
          <a:off x="0" y="230534"/>
          <a:ext cx="8095374" cy="700924"/>
        </a:xfrm>
        <a:prstGeom prst="roundRect">
          <a:avLst/>
        </a:prstGeom>
        <a:solidFill>
          <a:schemeClr val="accent1"/>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nl-BE" sz="3600" kern="1200" dirty="0">
              <a:solidFill>
                <a:schemeClr val="bg1"/>
              </a:solidFill>
            </a:rPr>
            <a:t>Toelatingsvoorwaarden</a:t>
          </a:r>
        </a:p>
      </dsp:txBody>
      <dsp:txXfrm>
        <a:off x="34216" y="264750"/>
        <a:ext cx="8026942" cy="6324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D98E92F1-8959-4FC1-90BA-47DA1DBA47A7}" type="datetimeFigureOut">
              <a:rPr lang="nl-BE" smtClean="0"/>
              <a:t>30/08/2018</a:t>
            </a:fld>
            <a:endParaRPr lang="nl-BE"/>
          </a:p>
        </p:txBody>
      </p:sp>
      <p:sp>
        <p:nvSpPr>
          <p:cNvPr id="4" name="Tijdelijke aanduiding voor voetteks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2A3D56D-B568-4FA7-B9F6-B3832AD29886}" type="slidenum">
              <a:rPr lang="nl-BE" smtClean="0"/>
              <a:t>‹nr.›</a:t>
            </a:fld>
            <a:endParaRPr lang="nl-BE"/>
          </a:p>
        </p:txBody>
      </p:sp>
    </p:spTree>
    <p:extLst>
      <p:ext uri="{BB962C8B-B14F-4D97-AF65-F5344CB8AC3E}">
        <p14:creationId xmlns:p14="http://schemas.microsoft.com/office/powerpoint/2010/main" val="4150178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40502F6-FE6F-4CCF-A64D-C7F2E2A8CAD0}" type="datetimeFigureOut">
              <a:rPr lang="nl-BE" smtClean="0"/>
              <a:t>30/08/2018</a:t>
            </a:fld>
            <a:endParaRPr lang="nl-BE"/>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70B0395-59D3-40CE-9BBD-6329943EA9F4}" type="slidenum">
              <a:rPr lang="nl-BE" smtClean="0"/>
              <a:t>‹nr.›</a:t>
            </a:fld>
            <a:endParaRPr lang="nl-BE"/>
          </a:p>
        </p:txBody>
      </p:sp>
    </p:spTree>
    <p:extLst>
      <p:ext uri="{BB962C8B-B14F-4D97-AF65-F5344CB8AC3E}">
        <p14:creationId xmlns:p14="http://schemas.microsoft.com/office/powerpoint/2010/main" val="124013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5247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6920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Alle domeinen én DKO in dezelfde artikels</a:t>
            </a: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2343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5542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0100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5798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556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9138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1982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1868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674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4971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5491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4107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5220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Toelatingsperiode </a:t>
            </a:r>
            <a:r>
              <a:rPr lang="nl-BE"/>
              <a:t>betreft basiscompetenties </a:t>
            </a:r>
            <a:r>
              <a:rPr lang="nl-BE" dirty="0"/>
              <a:t>en dus </a:t>
            </a:r>
            <a:r>
              <a:rPr lang="nl-BE"/>
              <a:t>niet leeftijd !</a:t>
            </a: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4164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3907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83096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6411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A: attest VDAB, geen vakbond ook niet voor </a:t>
            </a:r>
            <a:r>
              <a:rPr lang="nl-BE" dirty="0" err="1"/>
              <a:t>Bxl</a:t>
            </a:r>
            <a:endParaRPr lang="nl-BE" dirty="0"/>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D: kinderen 4ptn pijler 1!</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F: ID </a:t>
            </a:r>
            <a:r>
              <a:rPr lang="nl-BE" dirty="0" err="1"/>
              <a:t>natio</a:t>
            </a:r>
            <a:r>
              <a:rPr lang="nl-BE" dirty="0"/>
              <a:t> vluchteling</a:t>
            </a: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9256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61586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1176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Schoolbestuur mag ook kiezen om later te starten</a:t>
            </a: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18753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2313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80324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61475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91021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998351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96430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Lessenroosters </a:t>
            </a:r>
            <a:r>
              <a:rPr lang="nl-BE" dirty="0">
                <a:sym typeface="Wingdings" panose="05000000000000000000" pitchFamily="2" charset="2"/>
              </a:rPr>
              <a:t> omzendbrief departement</a:t>
            </a: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78327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19566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54706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9837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76526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72926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74997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25771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5995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5885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78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3126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2561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nl-BE"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24424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BE"/>
          </a:p>
        </p:txBody>
      </p:sp>
      <p:sp>
        <p:nvSpPr>
          <p:cNvPr id="4" name="Tijdelijke aanduiding voor datum 3"/>
          <p:cNvSpPr>
            <a:spLocks noGrp="1"/>
          </p:cNvSpPr>
          <p:nvPr>
            <p:ph type="dt" sz="half" idx="10"/>
          </p:nvPr>
        </p:nvSpPr>
        <p:spPr/>
        <p:txBody>
          <a:bodyPr/>
          <a:lstStyle/>
          <a:p>
            <a:fld id="{A45A73F3-3B89-45A4-B185-47FA85821DDA}" type="datetime1">
              <a:rPr lang="nl-BE" smtClean="0"/>
              <a:t>30/08/2018</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a:xfrm>
            <a:off x="6553200" y="6669359"/>
            <a:ext cx="2133600" cy="52115"/>
          </a:xfrm>
        </p:spPr>
        <p:txBody>
          <a:bodyPr/>
          <a:lstStyle/>
          <a:p>
            <a:fld id="{7455FBEF-F3E4-43E9-86EB-7208DC0B5FCC}" type="slidenum">
              <a:rPr lang="nl-BE" smtClean="0"/>
              <a:t>‹nr.›</a:t>
            </a:fld>
            <a:endParaRPr lang="nl-BE"/>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332656"/>
            <a:ext cx="2590800" cy="733425"/>
          </a:xfrm>
          <a:prstGeom prst="rect">
            <a:avLst/>
          </a:prstGeom>
        </p:spPr>
      </p:pic>
    </p:spTree>
    <p:extLst>
      <p:ext uri="{BB962C8B-B14F-4D97-AF65-F5344CB8AC3E}">
        <p14:creationId xmlns:p14="http://schemas.microsoft.com/office/powerpoint/2010/main" val="1081690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6C36199C-5CF4-4B58-BEB7-CAB6FD910C61}" type="datetime1">
              <a:rPr lang="nl-BE" smtClean="0"/>
              <a:t>30/08/2018</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232070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2658" y="288000"/>
            <a:ext cx="2023003" cy="8136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a:latin typeface="FlandersArtSans-Bold" panose="00000800000000000000" pitchFamily="2" charset="0"/>
                <a:cs typeface="FlandersArtSans-Bold" panose="00000800000000000000" pitchFamily="2" charset="0"/>
              </a:defRPr>
            </a:lvl1pPr>
          </a:lstStyle>
          <a:p>
            <a:r>
              <a:rPr lang="nl-NL"/>
              <a:t>Klik om de stijl te bewerken</a:t>
            </a:r>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Tree>
    <p:extLst>
      <p:ext uri="{BB962C8B-B14F-4D97-AF65-F5344CB8AC3E}">
        <p14:creationId xmlns:p14="http://schemas.microsoft.com/office/powerpoint/2010/main" val="181975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30/08/2018</a:t>
            </a:fld>
            <a:r>
              <a:rPr lang="nl-BE"/>
              <a:t> </a:t>
            </a:r>
            <a:r>
              <a:rPr lang="nl-BE" b="1"/>
              <a:t>│</a:t>
            </a:r>
            <a:fld id="{B263F6C6-2226-4286-8995-C42CB1E7C290}" type="slidenum">
              <a:rPr lang="nl-BE" smtClean="0"/>
              <a:pPr/>
              <a:t>‹nr.›</a:t>
            </a:fld>
            <a:endParaRPr lang="nl-BE" dirty="0"/>
          </a:p>
        </p:txBody>
      </p:sp>
      <p:sp>
        <p:nvSpPr>
          <p:cNvPr id="8" name="Titel 1"/>
          <p:cNvSpPr>
            <a:spLocks noGrp="1"/>
          </p:cNvSpPr>
          <p:nvPr>
            <p:ph type="title"/>
          </p:nvPr>
        </p:nvSpPr>
        <p:spPr>
          <a:xfrm>
            <a:off x="1296000" y="756000"/>
            <a:ext cx="7416000" cy="1116000"/>
          </a:xfrm>
        </p:spPr>
        <p:txBody>
          <a:bodyPr anchor="t" anchorCtr="0"/>
          <a:lstStyle>
            <a:lvl1pPr>
              <a:defRPr>
                <a:latin typeface="FlandersArtSans-Bold" panose="00000800000000000000" pitchFamily="2" charset="0"/>
              </a:defRPr>
            </a:lvl1pPr>
          </a:lstStyle>
          <a:p>
            <a:r>
              <a:rPr lang="nl-NL"/>
              <a:t>Klik om de stijl te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FlandersArtSans-Regular" panose="00000500000000000000" pitchFamily="2" charset="0"/>
              </a:defRPr>
            </a:lvl1pPr>
            <a:lvl2pPr>
              <a:lnSpc>
                <a:spcPct val="90000"/>
              </a:lnSpc>
              <a:buSzPct val="75000"/>
              <a:buFontTx/>
              <a:buBlip>
                <a:blip r:embed="rId3"/>
              </a:buBlip>
              <a:defRPr sz="2200">
                <a:solidFill>
                  <a:schemeClr val="bg1">
                    <a:lumMod val="50000"/>
                  </a:schemeClr>
                </a:solidFill>
                <a:latin typeface="FlandersArtSans-Regular" panose="00000500000000000000" pitchFamily="2" charset="0"/>
              </a:defRPr>
            </a:lvl2pPr>
            <a:lvl3pPr>
              <a:lnSpc>
                <a:spcPct val="90000"/>
              </a:lnSpc>
              <a:buSzPct val="85000"/>
              <a:defRPr>
                <a:latin typeface="FlandersArtSans-Regular" panose="00000500000000000000" pitchFamily="2" charset="0"/>
              </a:defRPr>
            </a:lvl3pPr>
            <a:lvl4pPr>
              <a:lnSpc>
                <a:spcPct val="90000"/>
              </a:lnSpc>
              <a:defRPr>
                <a:latin typeface="FlandersArtSans-Regular" panose="00000500000000000000" pitchFamily="2" charset="0"/>
              </a:defRPr>
            </a:lvl4pPr>
            <a:lvl5pPr>
              <a:lnSpc>
                <a:spcPct val="90000"/>
              </a:lnSpc>
              <a:defRPr>
                <a:latin typeface="FlandersArtSans-Regular" panose="00000500000000000000" pitchFamily="2"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0" name="Afbeelding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552" y="5986815"/>
            <a:ext cx="1776120" cy="714310"/>
          </a:xfrm>
          <a:prstGeom prst="rect">
            <a:avLst/>
          </a:prstGeom>
        </p:spPr>
      </p:pic>
      <p:sp>
        <p:nvSpPr>
          <p:cNvPr id="7" name="Rechthoek 6"/>
          <p:cNvSpPr/>
          <p:nvPr userDrawn="1"/>
        </p:nvSpPr>
        <p:spPr>
          <a:xfrm>
            <a:off x="0" y="0"/>
            <a:ext cx="28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FFFF"/>
              </a:solidFill>
            </a:endParaRPr>
          </a:p>
        </p:txBody>
      </p:sp>
    </p:spTree>
    <p:extLst>
      <p:ext uri="{BB962C8B-B14F-4D97-AF65-F5344CB8AC3E}">
        <p14:creationId xmlns:p14="http://schemas.microsoft.com/office/powerpoint/2010/main" val="2538749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84DB8893-A38C-4047-AC2F-537DA557AA27}" type="datetime1">
              <a:rPr lang="nl-BE" smtClean="0"/>
              <a:t>30/08/2018</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7074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10"/>
          </p:nvPr>
        </p:nvSpPr>
        <p:spPr/>
        <p:txBody>
          <a:bodyPr/>
          <a:lstStyle/>
          <a:p>
            <a:fld id="{0623889C-7C6B-43BA-B0F6-CCA79C4C2904}" type="datetime1">
              <a:rPr lang="nl-BE" smtClean="0"/>
              <a:t>30/08/2018</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3287645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FA539FA6-70D9-4EB0-87C1-23EF24B65507}" type="datetime1">
              <a:rPr lang="nl-BE" smtClean="0"/>
              <a:t>30/08/2018</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261364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p:txBody>
          <a:bodyPr/>
          <a:lstStyle/>
          <a:p>
            <a:fld id="{B9587A11-98A6-431D-AEB1-D5328AF69D4F}" type="datetime1">
              <a:rPr lang="nl-BE" smtClean="0"/>
              <a:t>30/08/2018</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108699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08D8A28-3214-4587-81BF-98BEABED766E}" type="datetime1">
              <a:rPr lang="nl-BE" smtClean="0"/>
              <a:t>30/08/2018</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2635029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6B288C-50C9-4C80-B82B-E5E47E93E276}" type="datetime1">
              <a:rPr lang="nl-BE" smtClean="0"/>
              <a:t>30/08/2018</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3391585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39584719-85A6-4D86-97CE-9AE39C01CB64}" type="datetime1">
              <a:rPr lang="nl-BE" smtClean="0"/>
              <a:t>30/08/2018</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494537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E27A5557-AD0F-4DDC-BB59-F2949417ED0E}" type="datetime1">
              <a:rPr lang="nl-BE" smtClean="0"/>
              <a:t>30/08/2018</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455FBEF-F3E4-43E9-86EB-7208DC0B5FCC}" type="slidenum">
              <a:rPr lang="nl-BE" smtClean="0"/>
              <a:t>‹nr.›</a:t>
            </a:fld>
            <a:endParaRPr lang="nl-BE"/>
          </a:p>
        </p:txBody>
      </p:sp>
    </p:spTree>
    <p:extLst>
      <p:ext uri="{BB962C8B-B14F-4D97-AF65-F5344CB8AC3E}">
        <p14:creationId xmlns:p14="http://schemas.microsoft.com/office/powerpoint/2010/main" val="1011088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50CC4-9A21-4D06-8B18-207D472535E6}" type="datetime1">
              <a:rPr lang="nl-BE" smtClean="0"/>
              <a:t>30/08/2018</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1066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5FBEF-F3E4-43E9-86EB-7208DC0B5FCC}" type="slidenum">
              <a:rPr lang="nl-BE" smtClean="0"/>
              <a:t>‹nr.›</a:t>
            </a:fld>
            <a:endParaRPr lang="nl-BE"/>
          </a:p>
        </p:txBody>
      </p:sp>
      <p:pic>
        <p:nvPicPr>
          <p:cNvPr id="9" name="Afbeelding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39552" y="5986815"/>
            <a:ext cx="1776120" cy="714310"/>
          </a:xfrm>
          <a:prstGeom prst="rect">
            <a:avLst/>
          </a:prstGeom>
        </p:spPr>
      </p:pic>
      <p:sp>
        <p:nvSpPr>
          <p:cNvPr id="10" name="Rechthoek 9"/>
          <p:cNvSpPr/>
          <p:nvPr userDrawn="1"/>
        </p:nvSpPr>
        <p:spPr>
          <a:xfrm>
            <a:off x="0" y="0"/>
            <a:ext cx="28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rgbClr val="FFFFFF"/>
              </a:solidFill>
            </a:endParaRPr>
          </a:p>
        </p:txBody>
      </p:sp>
      <p:sp>
        <p:nvSpPr>
          <p:cNvPr id="12" name="Tekstvak 11"/>
          <p:cNvSpPr txBox="1"/>
          <p:nvPr userDrawn="1"/>
        </p:nvSpPr>
        <p:spPr>
          <a:xfrm>
            <a:off x="7620000" y="6033184"/>
            <a:ext cx="1656184" cy="646331"/>
          </a:xfrm>
          <a:prstGeom prst="rect">
            <a:avLst/>
          </a:prstGeom>
          <a:noFill/>
        </p:spPr>
        <p:txBody>
          <a:bodyPr wrap="square" rtlCol="0">
            <a:spAutoFit/>
          </a:bodyPr>
          <a:lstStyle/>
          <a:p>
            <a:r>
              <a:rPr lang="nl-BE" b="1" dirty="0">
                <a:solidFill>
                  <a:schemeClr val="accent1"/>
                </a:solidFill>
                <a:latin typeface="FlandersArtSans-Bold" panose="00000800000000000000" pitchFamily="2" charset="0"/>
              </a:rPr>
              <a:t>AGODI</a:t>
            </a:r>
          </a:p>
          <a:p>
            <a:r>
              <a:rPr lang="nl-BE" b="1" dirty="0">
                <a:solidFill>
                  <a:schemeClr val="accent1"/>
                </a:solidFill>
              </a:rPr>
              <a:t> </a:t>
            </a:r>
            <a:r>
              <a:rPr lang="nl-BE" dirty="0">
                <a:solidFill>
                  <a:schemeClr val="accent1"/>
                </a:solidFill>
                <a:latin typeface="ACADEMIEFlandersArtSans-Light"/>
              </a:rPr>
              <a:t>ACADEMIE</a:t>
            </a:r>
          </a:p>
        </p:txBody>
      </p:sp>
    </p:spTree>
    <p:extLst>
      <p:ext uri="{BB962C8B-B14F-4D97-AF65-F5344CB8AC3E}">
        <p14:creationId xmlns:p14="http://schemas.microsoft.com/office/powerpoint/2010/main" val="8030928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3" r:id="rId5"/>
    <p:sldLayoutId id="2147483655" r:id="rId6"/>
    <p:sldLayoutId id="2147483656" r:id="rId7"/>
    <p:sldLayoutId id="2147483657" r:id="rId8"/>
    <p:sldLayoutId id="2147483658" r:id="rId9"/>
    <p:sldLayoutId id="2147483659" r:id="rId10"/>
    <p:sldLayoutId id="2147483661" r:id="rId11"/>
    <p:sldLayoutId id="214748366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hyperlink" Target="https://data-onderwijs.vlaanderen.be/edulex/document.aspx?docid=12254#1075614" TargetMode="External"/><Relationship Id="rId7" Type="http://schemas.openxmlformats.org/officeDocument/2006/relationships/diagramColors" Target="../diagrams/colors11.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5.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hyperlink" Target="https://data-onderwijs.vlaanderen.be/edulex/document.aspx?docid=12254#1075614" TargetMode="External"/><Relationship Id="rId7" Type="http://schemas.openxmlformats.org/officeDocument/2006/relationships/diagramColors" Target="../diagrams/colors13.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7.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hyperlink" Target="https://data-onderwijs.vlaanderen.be/edulex/document.aspx?docid=12254#1075614" TargetMode="External"/><Relationship Id="rId7" Type="http://schemas.openxmlformats.org/officeDocument/2006/relationships/diagramColors" Target="../diagrams/colors15.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9.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hyperlink" Target="https://data-onderwijs.vlaanderen.be/edulex/document.aspx?docid=12254#1075614" TargetMode="External"/><Relationship Id="rId7" Type="http://schemas.openxmlformats.org/officeDocument/2006/relationships/diagramColors" Target="../diagrams/colors17.xm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31.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hyperlink" Target="https://data-onderwijs.vlaanderen.be/edulex/document.aspx?docid=12254#1075614" TargetMode="External"/><Relationship Id="rId7" Type="http://schemas.openxmlformats.org/officeDocument/2006/relationships/diagramColors" Target="../diagrams/colors19.xml"/><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5.xml"/><Relationship Id="rId1" Type="http://schemas.openxmlformats.org/officeDocument/2006/relationships/slideLayout" Target="../slideLayouts/slideLayout1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6.xml"/><Relationship Id="rId1" Type="http://schemas.openxmlformats.org/officeDocument/2006/relationships/slideLayout" Target="../slideLayouts/slideLayout1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31.xml"/><Relationship Id="rId1" Type="http://schemas.openxmlformats.org/officeDocument/2006/relationships/slideLayout" Target="../slideLayouts/slideLayout1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32.xml"/><Relationship Id="rId1" Type="http://schemas.openxmlformats.org/officeDocument/2006/relationships/slideLayout" Target="../slideLayouts/slideLayout1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33.xml"/><Relationship Id="rId1" Type="http://schemas.openxmlformats.org/officeDocument/2006/relationships/slideLayout" Target="../slideLayouts/slideLayout1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54.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34.xml"/><Relationship Id="rId1" Type="http://schemas.openxmlformats.org/officeDocument/2006/relationships/slideLayout" Target="../slideLayouts/slideLayout12.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35.xml"/><Relationship Id="rId1" Type="http://schemas.openxmlformats.org/officeDocument/2006/relationships/slideLayout" Target="../slideLayouts/slideLayout12.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56.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36.xml"/><Relationship Id="rId1" Type="http://schemas.openxmlformats.org/officeDocument/2006/relationships/slideLayout" Target="../slideLayouts/slideLayout1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57.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37.xml"/><Relationship Id="rId1" Type="http://schemas.openxmlformats.org/officeDocument/2006/relationships/slideLayout" Target="../slideLayouts/slideLayout1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58.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38.xml"/><Relationship Id="rId1" Type="http://schemas.openxmlformats.org/officeDocument/2006/relationships/slideLayout" Target="../slideLayouts/slideLayout1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40.xml"/><Relationship Id="rId1" Type="http://schemas.openxmlformats.org/officeDocument/2006/relationships/slideLayout" Target="../slideLayouts/slideLayout1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notesSlide" Target="../notesSlides/notesSlide41.xml"/><Relationship Id="rId1" Type="http://schemas.openxmlformats.org/officeDocument/2006/relationships/slideLayout" Target="../slideLayouts/slideLayout12.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62.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42.xml"/><Relationship Id="rId1" Type="http://schemas.openxmlformats.org/officeDocument/2006/relationships/slideLayout" Target="../slideLayouts/slideLayout12.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6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8.xml"/><Relationship Id="rId7" Type="http://schemas.microsoft.com/office/2007/relationships/diagramDrawing" Target="../diagrams/drawing38.xml"/><Relationship Id="rId2" Type="http://schemas.openxmlformats.org/officeDocument/2006/relationships/notesSlide" Target="../notesSlides/notesSlide43.xml"/><Relationship Id="rId1" Type="http://schemas.openxmlformats.org/officeDocument/2006/relationships/slideLayout" Target="../slideLayouts/slideLayout12.xml"/><Relationship Id="rId6" Type="http://schemas.openxmlformats.org/officeDocument/2006/relationships/diagramColors" Target="../diagrams/colors38.xml"/><Relationship Id="rId11" Type="http://schemas.openxmlformats.org/officeDocument/2006/relationships/hyperlink" Target="mailto:Ingrid.leys@ond.vlaanderen.be" TargetMode="External"/><Relationship Id="rId5" Type="http://schemas.openxmlformats.org/officeDocument/2006/relationships/diagramQuickStyle" Target="../diagrams/quickStyle38.xml"/><Relationship Id="rId10" Type="http://schemas.openxmlformats.org/officeDocument/2006/relationships/hyperlink" Target="http://onderwijs.vlaanderen.be/nl/decreet-deeltijds-kunstonderwijs" TargetMode="External"/><Relationship Id="rId4" Type="http://schemas.openxmlformats.org/officeDocument/2006/relationships/diagramLayout" Target="../diagrams/layout38.xm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stretch>
            <a:fillRect/>
          </a:stretch>
        </p:blipFill>
        <p:spPr>
          <a:xfrm>
            <a:off x="251520" y="1988840"/>
            <a:ext cx="9345978" cy="2597121"/>
          </a:xfrm>
          <a:prstGeom prst="rect">
            <a:avLst/>
          </a:prstGeom>
        </p:spPr>
      </p:pic>
      <p:sp>
        <p:nvSpPr>
          <p:cNvPr id="4" name="Tijdelijke aanduiding voor tekst 3"/>
          <p:cNvSpPr>
            <a:spLocks noGrp="1"/>
          </p:cNvSpPr>
          <p:nvPr>
            <p:ph type="body" sz="quarter" idx="15"/>
          </p:nvPr>
        </p:nvSpPr>
        <p:spPr/>
        <p:txBody>
          <a:bodyPr/>
          <a:lstStyle/>
          <a:p>
            <a:endParaRPr lang="nl-BE"/>
          </a:p>
        </p:txBody>
      </p:sp>
    </p:spTree>
    <p:extLst>
      <p:ext uri="{BB962C8B-B14F-4D97-AF65-F5344CB8AC3E}">
        <p14:creationId xmlns:p14="http://schemas.microsoft.com/office/powerpoint/2010/main" val="406302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335151"/>
            <a:ext cx="8229600" cy="1143000"/>
          </a:xfrm>
        </p:spPr>
        <p:txBody>
          <a:bodyPr/>
          <a:lstStyle/>
          <a:p>
            <a:r>
              <a:rPr lang="nl-BE" dirty="0"/>
              <a:t>Structuur</a:t>
            </a:r>
          </a:p>
        </p:txBody>
      </p:sp>
      <p:sp>
        <p:nvSpPr>
          <p:cNvPr id="3" name="Tijdelijke aanduiding voor dianummer 2"/>
          <p:cNvSpPr>
            <a:spLocks noGrp="1"/>
          </p:cNvSpPr>
          <p:nvPr>
            <p:ph type="sldNum" sz="quarter" idx="12"/>
          </p:nvPr>
        </p:nvSpPr>
        <p:spPr/>
        <p:txBody>
          <a:bodyPr/>
          <a:lstStyle/>
          <a:p>
            <a:fld id="{7455FBEF-F3E4-43E9-86EB-7208DC0B5FCC}" type="slidenum">
              <a:rPr lang="nl-BE" smtClean="0"/>
              <a:t>10</a:t>
            </a:fld>
            <a:endParaRPr lang="nl-BE"/>
          </a:p>
        </p:txBody>
      </p:sp>
      <p:sp>
        <p:nvSpPr>
          <p:cNvPr id="4" name="Tekstvak 3"/>
          <p:cNvSpPr txBox="1"/>
          <p:nvPr/>
        </p:nvSpPr>
        <p:spPr>
          <a:xfrm>
            <a:off x="1079612" y="1550650"/>
            <a:ext cx="3852428" cy="430887"/>
          </a:xfrm>
          <a:prstGeom prst="rect">
            <a:avLst/>
          </a:prstGeom>
          <a:noFill/>
        </p:spPr>
        <p:txBody>
          <a:bodyPr wrap="square" rtlCol="0">
            <a:spAutoFit/>
          </a:bodyPr>
          <a:lstStyle/>
          <a:p>
            <a:r>
              <a:rPr lang="nl-BE" sz="2200" b="1" u="sng" dirty="0"/>
              <a:t>Domein</a:t>
            </a:r>
            <a:r>
              <a:rPr lang="nl-BE" sz="2200" dirty="0"/>
              <a:t> vb. Muziek </a:t>
            </a:r>
          </a:p>
        </p:txBody>
      </p:sp>
      <p:sp>
        <p:nvSpPr>
          <p:cNvPr id="5" name="Tekstvak 4"/>
          <p:cNvSpPr txBox="1"/>
          <p:nvPr/>
        </p:nvSpPr>
        <p:spPr>
          <a:xfrm>
            <a:off x="1594248" y="2306379"/>
            <a:ext cx="7010200" cy="430887"/>
          </a:xfrm>
          <a:prstGeom prst="rect">
            <a:avLst/>
          </a:prstGeom>
          <a:noFill/>
        </p:spPr>
        <p:txBody>
          <a:bodyPr wrap="square" rtlCol="0">
            <a:spAutoFit/>
          </a:bodyPr>
          <a:lstStyle/>
          <a:p>
            <a:r>
              <a:rPr lang="nl-BE" sz="2200" b="1" u="sng" dirty="0"/>
              <a:t>Studierichting</a:t>
            </a:r>
            <a:r>
              <a:rPr lang="nl-BE" sz="2200" dirty="0"/>
              <a:t> vb. Muziek 4</a:t>
            </a:r>
            <a:r>
              <a:rPr lang="nl-BE" sz="2200" baseline="30000" dirty="0"/>
              <a:t>de</a:t>
            </a:r>
            <a:r>
              <a:rPr lang="nl-BE" sz="2200" dirty="0"/>
              <a:t> graad vertolkende muzikant  </a:t>
            </a:r>
          </a:p>
        </p:txBody>
      </p:sp>
      <p:sp>
        <p:nvSpPr>
          <p:cNvPr id="7" name="Tekstvak 6"/>
          <p:cNvSpPr txBox="1"/>
          <p:nvPr/>
        </p:nvSpPr>
        <p:spPr>
          <a:xfrm>
            <a:off x="2483768" y="3062108"/>
            <a:ext cx="5472608" cy="430887"/>
          </a:xfrm>
          <a:prstGeom prst="rect">
            <a:avLst/>
          </a:prstGeom>
          <a:noFill/>
        </p:spPr>
        <p:txBody>
          <a:bodyPr wrap="square" rtlCol="0">
            <a:spAutoFit/>
          </a:bodyPr>
          <a:lstStyle/>
          <a:p>
            <a:r>
              <a:rPr lang="nl-BE" sz="2200" b="1" u="sng" dirty="0"/>
              <a:t>Opties</a:t>
            </a:r>
            <a:r>
              <a:rPr lang="nl-BE" sz="2200" dirty="0"/>
              <a:t> vb. klassiek  </a:t>
            </a:r>
          </a:p>
        </p:txBody>
      </p:sp>
      <p:sp>
        <p:nvSpPr>
          <p:cNvPr id="8" name="Tekstvak 7"/>
          <p:cNvSpPr txBox="1"/>
          <p:nvPr/>
        </p:nvSpPr>
        <p:spPr>
          <a:xfrm>
            <a:off x="3080520" y="3817837"/>
            <a:ext cx="6063480" cy="1107996"/>
          </a:xfrm>
          <a:prstGeom prst="rect">
            <a:avLst/>
          </a:prstGeom>
          <a:noFill/>
        </p:spPr>
        <p:txBody>
          <a:bodyPr wrap="square" rtlCol="0">
            <a:spAutoFit/>
          </a:bodyPr>
          <a:lstStyle/>
          <a:p>
            <a:r>
              <a:rPr lang="nl-BE" sz="2200" b="1" u="sng" dirty="0"/>
              <a:t>Opleiding</a:t>
            </a:r>
            <a:r>
              <a:rPr lang="nl-BE" sz="2200" dirty="0"/>
              <a:t> </a:t>
            </a:r>
          </a:p>
          <a:p>
            <a:r>
              <a:rPr lang="nl-BE" sz="2200" dirty="0"/>
              <a:t>vb. muziek, 4</a:t>
            </a:r>
            <a:r>
              <a:rPr lang="nl-BE" sz="2200" baseline="30000" dirty="0"/>
              <a:t>de</a:t>
            </a:r>
            <a:r>
              <a:rPr lang="nl-BE" sz="2200" dirty="0"/>
              <a:t> graad, vertolkende muzikant, klassiek, gitaar</a:t>
            </a:r>
          </a:p>
        </p:txBody>
      </p:sp>
    </p:spTree>
    <p:extLst>
      <p:ext uri="{BB962C8B-B14F-4D97-AF65-F5344CB8AC3E}">
        <p14:creationId xmlns:p14="http://schemas.microsoft.com/office/powerpoint/2010/main" val="340135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ndertitel 2"/>
          <p:cNvSpPr>
            <a:spLocks noGrp="1"/>
          </p:cNvSpPr>
          <p:nvPr>
            <p:ph type="subTitle" idx="1"/>
          </p:nvPr>
        </p:nvSpPr>
        <p:spPr>
          <a:xfrm>
            <a:off x="293730" y="2564904"/>
            <a:ext cx="8856000" cy="1361179"/>
          </a:xfrm>
        </p:spPr>
        <p:txBody>
          <a:bodyPr anchor="ctr">
            <a:normAutofit/>
          </a:bodyPr>
          <a:lstStyle/>
          <a:p>
            <a:pPr algn="ctr">
              <a:lnSpc>
                <a:spcPct val="100000"/>
              </a:lnSpc>
              <a:spcBef>
                <a:spcPct val="20000"/>
              </a:spcBef>
            </a:pPr>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rPr>
              <a:t>Inschrijvingen</a:t>
            </a:r>
          </a:p>
        </p:txBody>
      </p:sp>
    </p:spTree>
    <p:extLst>
      <p:ext uri="{BB962C8B-B14F-4D97-AF65-F5344CB8AC3E}">
        <p14:creationId xmlns:p14="http://schemas.microsoft.com/office/powerpoint/2010/main" val="266262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749972"/>
            <a:ext cx="8095374" cy="4424856"/>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FontTx/>
              <a:buNone/>
              <a:tabLst>
                <a:tab pos="809625" algn="l"/>
              </a:tabLst>
              <a:defRPr/>
            </a:pPr>
            <a:r>
              <a:rPr lang="nl-BE" sz="3200" kern="0" dirty="0">
                <a:solidFill>
                  <a:schemeClr val="tx2"/>
                </a:solidFill>
              </a:rPr>
              <a:t>Tweeledige aangelegenheid</a:t>
            </a:r>
          </a:p>
          <a:p>
            <a:pPr marL="1011238" indent="-457200">
              <a:lnSpc>
                <a:spcPct val="100000"/>
              </a:lnSpc>
              <a:spcBef>
                <a:spcPts val="0"/>
              </a:spcBef>
              <a:buFont typeface="Arial" panose="020B0604020202020204" pitchFamily="34" charset="0"/>
              <a:buChar char="•"/>
              <a:tabLst>
                <a:tab pos="809625" algn="l"/>
              </a:tabLst>
              <a:defRPr/>
            </a:pPr>
            <a:endParaRPr lang="nl-BE" sz="32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3200" kern="0" dirty="0">
                <a:solidFill>
                  <a:schemeClr val="tx2"/>
                </a:solidFill>
              </a:rPr>
              <a:t>administratieve kant</a:t>
            </a:r>
          </a:p>
          <a:p>
            <a:pPr marL="1754188" lvl="1"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 regelmatigheid en financierbaarheid</a:t>
            </a:r>
          </a:p>
          <a:p>
            <a:pPr marL="1011238" indent="-457200">
              <a:lnSpc>
                <a:spcPct val="100000"/>
              </a:lnSpc>
              <a:spcBef>
                <a:spcPts val="0"/>
              </a:spcBef>
              <a:buFont typeface="Arial" panose="020B0604020202020204" pitchFamily="34" charset="0"/>
              <a:buChar char="•"/>
              <a:tabLst>
                <a:tab pos="809625" algn="l"/>
              </a:tabLst>
              <a:defRPr/>
            </a:pPr>
            <a:endParaRPr lang="nl-BE" sz="32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3200" kern="0" dirty="0">
                <a:solidFill>
                  <a:schemeClr val="tx2"/>
                </a:solidFill>
              </a:rPr>
              <a:t>organisatorische kant</a:t>
            </a:r>
          </a:p>
          <a:p>
            <a:pPr marL="1754188" lvl="1"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leerlingen worden volgens leeftijd of competenties geplaatst in functie van hun artistieke ontwikkeling</a:t>
            </a:r>
          </a:p>
        </p:txBody>
      </p:sp>
    </p:spTree>
    <p:extLst>
      <p:ext uri="{BB962C8B-B14F-4D97-AF65-F5344CB8AC3E}">
        <p14:creationId xmlns:p14="http://schemas.microsoft.com/office/powerpoint/2010/main" val="86861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749972"/>
            <a:ext cx="8095374" cy="4424856"/>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FontTx/>
              <a:buNone/>
              <a:tabLst>
                <a:tab pos="809625" algn="l"/>
              </a:tabLst>
              <a:defRPr/>
            </a:pPr>
            <a:r>
              <a:rPr lang="nl-BE" sz="3200" kern="0" dirty="0">
                <a:solidFill>
                  <a:schemeClr val="tx2"/>
                </a:solidFill>
              </a:rPr>
              <a:t>Schooljaar 2019-2020</a:t>
            </a:r>
          </a:p>
          <a:p>
            <a:pPr marL="554038">
              <a:lnSpc>
                <a:spcPct val="100000"/>
              </a:lnSpc>
              <a:spcBef>
                <a:spcPts val="0"/>
              </a:spcBef>
              <a:buFontTx/>
              <a:buNone/>
              <a:tabLst>
                <a:tab pos="809625" algn="l"/>
              </a:tabLst>
              <a:defRPr/>
            </a:pPr>
            <a:r>
              <a:rPr lang="nl-BE" sz="2400" b="1" kern="0" dirty="0">
                <a:solidFill>
                  <a:schemeClr val="tx2"/>
                </a:solidFill>
              </a:rPr>
              <a:t>Startdatum: </a:t>
            </a:r>
            <a:r>
              <a:rPr lang="nl-BE" sz="2400" kern="0" dirty="0">
                <a:solidFill>
                  <a:schemeClr val="tx2"/>
                </a:solidFill>
              </a:rPr>
              <a:t>1e schooldag van maart (gelijk met andere onderwijsniveaus)</a:t>
            </a:r>
          </a:p>
          <a:p>
            <a:pPr marL="554038">
              <a:lnSpc>
                <a:spcPct val="100000"/>
              </a:lnSpc>
              <a:spcBef>
                <a:spcPts val="0"/>
              </a:spcBef>
              <a:buFontTx/>
              <a:buNone/>
              <a:tabLst>
                <a:tab pos="809625" algn="l"/>
              </a:tabLst>
              <a:defRPr/>
            </a:pPr>
            <a:endParaRPr lang="nl-BE" sz="3200" kern="0" dirty="0">
              <a:solidFill>
                <a:schemeClr val="tx2"/>
              </a:solidFill>
            </a:endParaRPr>
          </a:p>
          <a:p>
            <a:pPr marL="554038">
              <a:lnSpc>
                <a:spcPct val="100000"/>
              </a:lnSpc>
              <a:spcBef>
                <a:spcPts val="0"/>
              </a:spcBef>
              <a:buFontTx/>
              <a:buNone/>
              <a:tabLst>
                <a:tab pos="809625" algn="l"/>
              </a:tabLst>
              <a:defRPr/>
            </a:pPr>
            <a:r>
              <a:rPr lang="nl-BE" sz="3200" kern="0" dirty="0">
                <a:solidFill>
                  <a:schemeClr val="tx2"/>
                </a:solidFill>
              </a:rPr>
              <a:t>Uitzondering       schooljaar 2018-2019</a:t>
            </a:r>
          </a:p>
          <a:p>
            <a:pPr marL="554038">
              <a:lnSpc>
                <a:spcPct val="100000"/>
              </a:lnSpc>
              <a:spcBef>
                <a:spcPts val="0"/>
              </a:spcBef>
              <a:buFontTx/>
              <a:buNone/>
              <a:tabLst>
                <a:tab pos="809625" algn="l"/>
              </a:tabLst>
              <a:defRPr/>
            </a:pPr>
            <a:r>
              <a:rPr lang="nl-BE" sz="2400" kern="0" dirty="0">
                <a:solidFill>
                  <a:schemeClr val="tx2"/>
                </a:solidFill>
              </a:rPr>
              <a:t>1 september 2018 start nieuw decreet</a:t>
            </a:r>
          </a:p>
          <a:p>
            <a:pPr marL="554038">
              <a:lnSpc>
                <a:spcPct val="100000"/>
              </a:lnSpc>
              <a:spcBef>
                <a:spcPts val="0"/>
              </a:spcBef>
              <a:buFontTx/>
              <a:buNone/>
              <a:tabLst>
                <a:tab pos="809625" algn="l"/>
              </a:tabLst>
              <a:defRPr/>
            </a:pPr>
            <a:endParaRPr lang="nl-BE" sz="3200" kern="0" dirty="0">
              <a:solidFill>
                <a:schemeClr val="tx2"/>
              </a:solidFill>
            </a:endParaRPr>
          </a:p>
          <a:p>
            <a:pPr marL="554038">
              <a:lnSpc>
                <a:spcPct val="100000"/>
              </a:lnSpc>
              <a:spcBef>
                <a:spcPts val="0"/>
              </a:spcBef>
              <a:buFontTx/>
              <a:buNone/>
              <a:tabLst>
                <a:tab pos="809625" algn="l"/>
              </a:tabLst>
              <a:defRPr/>
            </a:pPr>
            <a:r>
              <a:rPr lang="nl-BE" sz="3200" b="1" kern="0" dirty="0">
                <a:solidFill>
                  <a:schemeClr val="tx2"/>
                </a:solidFill>
              </a:rPr>
              <a:t>Einddatum: </a:t>
            </a:r>
            <a:r>
              <a:rPr lang="nl-BE" sz="3200" kern="0" dirty="0">
                <a:solidFill>
                  <a:schemeClr val="tx2"/>
                </a:solidFill>
              </a:rPr>
              <a:t>30 september</a:t>
            </a:r>
            <a:endParaRPr lang="nl-BE" sz="3200" b="1" kern="0" dirty="0">
              <a:solidFill>
                <a:schemeClr val="tx2"/>
              </a:solidFill>
            </a:endParaRPr>
          </a:p>
          <a:p>
            <a:pPr marL="554038">
              <a:lnSpc>
                <a:spcPct val="100000"/>
              </a:lnSpc>
              <a:spcBef>
                <a:spcPts val="0"/>
              </a:spcBef>
              <a:buFontTx/>
              <a:buNone/>
              <a:tabLst>
                <a:tab pos="809625" algn="l"/>
              </a:tabLst>
              <a:defRPr/>
            </a:pPr>
            <a:endParaRPr lang="nl-BE" sz="3200" kern="0" dirty="0">
              <a:solidFill>
                <a:schemeClr val="tx2"/>
              </a:solidFill>
            </a:endParaRPr>
          </a:p>
          <a:p>
            <a:pPr marL="554038">
              <a:lnSpc>
                <a:spcPct val="100000"/>
              </a:lnSpc>
              <a:spcBef>
                <a:spcPts val="0"/>
              </a:spcBef>
              <a:buFontTx/>
              <a:buNone/>
              <a:tabLst>
                <a:tab pos="809625" algn="l"/>
              </a:tabLst>
              <a:defRPr/>
            </a:pPr>
            <a:endParaRPr lang="nl-BE" sz="3200" b="1" kern="0" dirty="0">
              <a:solidFill>
                <a:schemeClr val="tx2"/>
              </a:solidFill>
            </a:endParaRPr>
          </a:p>
        </p:txBody>
      </p:sp>
      <p:sp>
        <p:nvSpPr>
          <p:cNvPr id="2" name="Pijl: rechts 1">
            <a:extLst>
              <a:ext uri="{FF2B5EF4-FFF2-40B4-BE49-F238E27FC236}">
                <a16:creationId xmlns:a16="http://schemas.microsoft.com/office/drawing/2014/main" id="{8085B57A-85A2-41ED-8413-44A4035BF853}"/>
              </a:ext>
            </a:extLst>
          </p:cNvPr>
          <p:cNvSpPr/>
          <p:nvPr/>
        </p:nvSpPr>
        <p:spPr>
          <a:xfrm>
            <a:off x="3923928" y="3720575"/>
            <a:ext cx="432048" cy="178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401560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597572"/>
            <a:ext cx="8095374" cy="4577256"/>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FontTx/>
              <a:buNone/>
              <a:tabLst>
                <a:tab pos="809625" algn="l"/>
              </a:tabLst>
              <a:defRPr/>
            </a:pPr>
            <a:r>
              <a:rPr lang="nl-BE" sz="3200" kern="0" dirty="0">
                <a:solidFill>
                  <a:schemeClr val="tx2"/>
                </a:solidFill>
              </a:rPr>
              <a:t>Leerlingen worden ingeschreven in volgorde van aanmelding</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ten minste 50% inschrijvingsgeld betaald hebben</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akkoord met academiereglement</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akkoord met artistiek-pedagogisch project</a:t>
            </a:r>
          </a:p>
          <a:p>
            <a:pPr marL="554038">
              <a:lnSpc>
                <a:spcPct val="100000"/>
              </a:lnSpc>
              <a:spcBef>
                <a:spcPts val="0"/>
              </a:spcBef>
              <a:buFontTx/>
              <a:buNone/>
              <a:tabLst>
                <a:tab pos="809625" algn="l"/>
              </a:tabLst>
              <a:defRPr/>
            </a:pPr>
            <a:endParaRPr lang="nl-BE" sz="3200" kern="0" dirty="0">
              <a:solidFill>
                <a:schemeClr val="tx2"/>
              </a:solidFill>
            </a:endParaRPr>
          </a:p>
        </p:txBody>
      </p:sp>
    </p:spTree>
    <p:extLst>
      <p:ext uri="{BB962C8B-B14F-4D97-AF65-F5344CB8AC3E}">
        <p14:creationId xmlns:p14="http://schemas.microsoft.com/office/powerpoint/2010/main" val="46319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509326"/>
            <a:ext cx="8095374" cy="4665502"/>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FontTx/>
              <a:buNone/>
              <a:tabLst>
                <a:tab pos="809625" algn="l"/>
              </a:tabLst>
              <a:defRPr/>
            </a:pPr>
            <a:r>
              <a:rPr lang="nl-BE" sz="3200" kern="0" dirty="0">
                <a:solidFill>
                  <a:schemeClr val="tx2"/>
                </a:solidFill>
              </a:rPr>
              <a:t>Voorrang</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leerling die al les volgt in de academie heeft enkel voorrang voor het vervolg van zijn opleiding</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inschrijven voor 30 juni</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moet aan dezelfde voorwaarden voldoen</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geldt vanaf schooljaar 2019-2020</a:t>
            </a:r>
          </a:p>
          <a:p>
            <a:pPr marL="554038">
              <a:lnSpc>
                <a:spcPct val="100000"/>
              </a:lnSpc>
              <a:spcBef>
                <a:spcPts val="0"/>
              </a:spcBef>
              <a:buFontTx/>
              <a:buNone/>
              <a:tabLst>
                <a:tab pos="809625" algn="l"/>
              </a:tabLst>
              <a:defRPr/>
            </a:pPr>
            <a:endParaRPr lang="nl-BE" sz="3200" kern="0" dirty="0">
              <a:solidFill>
                <a:schemeClr val="tx2"/>
              </a:solidFill>
            </a:endParaRPr>
          </a:p>
        </p:txBody>
      </p:sp>
    </p:spTree>
    <p:extLst>
      <p:ext uri="{BB962C8B-B14F-4D97-AF65-F5344CB8AC3E}">
        <p14:creationId xmlns:p14="http://schemas.microsoft.com/office/powerpoint/2010/main" val="403130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509326"/>
            <a:ext cx="8095374" cy="4665502"/>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FontTx/>
              <a:buNone/>
              <a:tabLst>
                <a:tab pos="809625" algn="l"/>
              </a:tabLst>
              <a:defRPr/>
            </a:pPr>
            <a:r>
              <a:rPr lang="nl-BE" sz="3200" kern="0" dirty="0">
                <a:solidFill>
                  <a:schemeClr val="tx2"/>
                </a:solidFill>
              </a:rPr>
              <a:t>Inschrijving weigeren</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als regelmatige leerling wanneer hij niet voldoet aan de toelatingsvoorwaarden</a:t>
            </a:r>
          </a:p>
          <a:p>
            <a:pPr marL="554038">
              <a:lnSpc>
                <a:spcPct val="100000"/>
              </a:lnSpc>
              <a:spcBef>
                <a:spcPts val="0"/>
              </a:spcBef>
              <a:buNone/>
              <a:tabLst>
                <a:tab pos="809625" algn="l"/>
              </a:tabLst>
              <a:defRPr/>
            </a:pPr>
            <a:r>
              <a:rPr lang="nl-BE" sz="2400" kern="0" dirty="0">
                <a:solidFill>
                  <a:schemeClr val="tx2"/>
                </a:solidFill>
              </a:rPr>
              <a:t>		 gunst: vrije leerling</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wanneer een leerling het lopende, vorige of het daaraan voorafgaande schooljaar definitief werd uitgesloten</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op basis van ontoereikende capaciteit</a:t>
            </a:r>
          </a:p>
          <a:p>
            <a:pPr marL="554038">
              <a:lnSpc>
                <a:spcPct val="100000"/>
              </a:lnSpc>
              <a:spcBef>
                <a:spcPts val="0"/>
              </a:spcBef>
              <a:buNone/>
              <a:tabLst>
                <a:tab pos="809625" algn="l"/>
              </a:tabLst>
              <a:defRPr/>
            </a:pPr>
            <a:endParaRPr lang="nl-BE" sz="3200" kern="0" dirty="0">
              <a:solidFill>
                <a:schemeClr val="tx2"/>
              </a:solidFill>
            </a:endParaRPr>
          </a:p>
          <a:p>
            <a:pPr marL="554038">
              <a:lnSpc>
                <a:spcPct val="100000"/>
              </a:lnSpc>
              <a:spcBef>
                <a:spcPts val="0"/>
              </a:spcBef>
              <a:buFontTx/>
              <a:buNone/>
              <a:tabLst>
                <a:tab pos="809625" algn="l"/>
              </a:tabLst>
              <a:defRPr/>
            </a:pPr>
            <a:endParaRPr lang="nl-BE" sz="3200" kern="0" dirty="0">
              <a:solidFill>
                <a:schemeClr val="tx2"/>
              </a:solidFill>
            </a:endParaRPr>
          </a:p>
        </p:txBody>
      </p:sp>
    </p:spTree>
    <p:extLst>
      <p:ext uri="{BB962C8B-B14F-4D97-AF65-F5344CB8AC3E}">
        <p14:creationId xmlns:p14="http://schemas.microsoft.com/office/powerpoint/2010/main" val="3823915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749972"/>
            <a:ext cx="8095374" cy="4424856"/>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FontTx/>
              <a:buNone/>
              <a:tabLst>
                <a:tab pos="809625" algn="l"/>
              </a:tabLst>
              <a:defRPr/>
            </a:pPr>
            <a:r>
              <a:rPr lang="nl-BE" sz="3200" kern="0" dirty="0">
                <a:solidFill>
                  <a:schemeClr val="tx2"/>
                </a:solidFill>
              </a:rPr>
              <a:t>Ontoereikende capaciteit</a:t>
            </a:r>
          </a:p>
          <a:p>
            <a:pPr marL="554038">
              <a:lnSpc>
                <a:spcPct val="100000"/>
              </a:lnSpc>
              <a:spcBef>
                <a:spcPts val="0"/>
              </a:spcBef>
              <a:buFontTx/>
              <a:buNone/>
              <a:tabLst>
                <a:tab pos="809625" algn="l"/>
              </a:tabLst>
              <a:defRPr/>
            </a:pPr>
            <a:endParaRPr lang="nl-BE" sz="2400" kern="0" dirty="0">
              <a:solidFill>
                <a:schemeClr val="tx2"/>
              </a:solidFill>
            </a:endParaRPr>
          </a:p>
          <a:p>
            <a:pPr marL="554038">
              <a:lnSpc>
                <a:spcPct val="100000"/>
              </a:lnSpc>
              <a:spcBef>
                <a:spcPts val="0"/>
              </a:spcBef>
              <a:buFontTx/>
              <a:buNone/>
              <a:tabLst>
                <a:tab pos="809625" algn="l"/>
              </a:tabLst>
              <a:defRPr/>
            </a:pPr>
            <a:r>
              <a:rPr lang="nl-BE" sz="2400" kern="0" dirty="0">
                <a:solidFill>
                  <a:schemeClr val="tx2"/>
                </a:solidFill>
              </a:rPr>
              <a:t>Men kan een regelmatige leerling weigeren wanneer de capaciteit voor financierbare leerlingen ontoereikend is</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vb. populaire opleiding die overstelpt wordt</a:t>
            </a:r>
          </a:p>
          <a:p>
            <a:pPr marL="1011238" indent="-457200">
              <a:lnSpc>
                <a:spcPct val="100000"/>
              </a:lnSpc>
              <a:spcBef>
                <a:spcPts val="0"/>
              </a:spcBef>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2</a:t>
            </a:r>
            <a:r>
              <a:rPr lang="nl-BE" sz="2400" kern="0" baseline="30000" dirty="0">
                <a:solidFill>
                  <a:schemeClr val="tx2"/>
                </a:solidFill>
              </a:rPr>
              <a:t>e</a:t>
            </a:r>
            <a:r>
              <a:rPr lang="nl-BE" sz="2400" kern="0" dirty="0">
                <a:solidFill>
                  <a:schemeClr val="tx2"/>
                </a:solidFill>
              </a:rPr>
              <a:t> opleiding binnen hetzelfde domein</a:t>
            </a:r>
          </a:p>
          <a:p>
            <a:pPr marL="554038">
              <a:lnSpc>
                <a:spcPct val="100000"/>
              </a:lnSpc>
              <a:spcBef>
                <a:spcPts val="0"/>
              </a:spcBef>
              <a:buFontTx/>
              <a:buNone/>
              <a:tabLst>
                <a:tab pos="809625" algn="l"/>
              </a:tabLst>
              <a:defRPr/>
            </a:pPr>
            <a:endParaRPr lang="nl-BE" sz="3200" kern="0" dirty="0">
              <a:solidFill>
                <a:schemeClr val="tx2"/>
              </a:solidFill>
            </a:endParaRPr>
          </a:p>
        </p:txBody>
      </p:sp>
    </p:spTree>
    <p:extLst>
      <p:ext uri="{BB962C8B-B14F-4D97-AF65-F5344CB8AC3E}">
        <p14:creationId xmlns:p14="http://schemas.microsoft.com/office/powerpoint/2010/main" val="539050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749972"/>
            <a:ext cx="8095374" cy="4424856"/>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FontTx/>
              <a:buNone/>
              <a:tabLst>
                <a:tab pos="809625" algn="l"/>
              </a:tabLst>
              <a:defRPr/>
            </a:pPr>
            <a:r>
              <a:rPr lang="nl-BE" sz="3200" kern="0" dirty="0">
                <a:solidFill>
                  <a:schemeClr val="tx2"/>
                </a:solidFill>
              </a:rPr>
              <a:t>Inschrijving geweigerd</a:t>
            </a: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informeren over mogelijke alternatieven in eigen academie of andere academie</a:t>
            </a:r>
          </a:p>
          <a:p>
            <a:pPr marL="554038">
              <a:lnSpc>
                <a:spcPct val="100000"/>
              </a:lnSpc>
              <a:spcBef>
                <a:spcPts val="0"/>
              </a:spcBef>
              <a:buNone/>
              <a:tabLst>
                <a:tab pos="809625" algn="l"/>
              </a:tabLst>
              <a:defRPr/>
            </a:pPr>
            <a:endParaRPr lang="nl-BE" sz="3200" kern="0" dirty="0">
              <a:solidFill>
                <a:schemeClr val="tx2"/>
              </a:solidFill>
            </a:endParaRPr>
          </a:p>
          <a:p>
            <a:pPr marL="554038">
              <a:lnSpc>
                <a:spcPct val="100000"/>
              </a:lnSpc>
              <a:spcBef>
                <a:spcPts val="0"/>
              </a:spcBef>
              <a:buFontTx/>
              <a:buNone/>
              <a:tabLst>
                <a:tab pos="809625" algn="l"/>
              </a:tabLst>
              <a:defRPr/>
            </a:pPr>
            <a:r>
              <a:rPr lang="nl-BE" sz="3200" kern="0" dirty="0">
                <a:solidFill>
                  <a:schemeClr val="tx2"/>
                </a:solidFill>
              </a:rPr>
              <a:t>Weigering</a:t>
            </a: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schriftelijk of elektronisch meedelen</a:t>
            </a: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binnen de 10 werkdagen</a:t>
            </a:r>
          </a:p>
          <a:p>
            <a:pPr marL="1011238" indent="-457200">
              <a:lnSpc>
                <a:spcPct val="100000"/>
              </a:lnSpc>
              <a:spcBef>
                <a:spcPts val="0"/>
              </a:spcBef>
              <a:buFont typeface="Arial" panose="020B0604020202020204" pitchFamily="34" charset="0"/>
              <a:buChar char="•"/>
              <a:tabLst>
                <a:tab pos="809625" algn="l"/>
              </a:tabLst>
              <a:defRPr/>
            </a:pPr>
            <a:r>
              <a:rPr lang="nl-BE" sz="2400" kern="0" dirty="0">
                <a:solidFill>
                  <a:schemeClr val="tx2"/>
                </a:solidFill>
              </a:rPr>
              <a:t>met toelichting</a:t>
            </a:r>
          </a:p>
        </p:txBody>
      </p:sp>
    </p:spTree>
    <p:extLst>
      <p:ext uri="{BB962C8B-B14F-4D97-AF65-F5344CB8AC3E}">
        <p14:creationId xmlns:p14="http://schemas.microsoft.com/office/powerpoint/2010/main" val="3656621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749972"/>
            <a:ext cx="8095374" cy="4424856"/>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None/>
              <a:tabLst>
                <a:tab pos="809625" algn="l"/>
              </a:tabLst>
              <a:defRPr/>
            </a:pPr>
            <a:endParaRPr lang="nl-BE" sz="3200" kern="0" dirty="0">
              <a:solidFill>
                <a:schemeClr val="tx2"/>
              </a:solidFill>
            </a:endParaRPr>
          </a:p>
          <a:p>
            <a:pPr marL="554038">
              <a:lnSpc>
                <a:spcPct val="100000"/>
              </a:lnSpc>
              <a:spcBef>
                <a:spcPts val="0"/>
              </a:spcBef>
              <a:buNone/>
              <a:tabLst>
                <a:tab pos="809625" algn="l"/>
              </a:tabLst>
              <a:defRPr/>
            </a:pPr>
            <a:r>
              <a:rPr lang="nl-BE" sz="3200" kern="0" dirty="0">
                <a:solidFill>
                  <a:schemeClr val="tx2"/>
                </a:solidFill>
              </a:rPr>
              <a:t>AGODI controleert of het gehele proces van inschrijvingen of gemotiveerde weigeringen correct verlopen is</a:t>
            </a:r>
          </a:p>
        </p:txBody>
      </p:sp>
    </p:spTree>
    <p:extLst>
      <p:ext uri="{BB962C8B-B14F-4D97-AF65-F5344CB8AC3E}">
        <p14:creationId xmlns:p14="http://schemas.microsoft.com/office/powerpoint/2010/main" val="11507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463FDB-0EE0-49E9-9AD3-8358E71AF6FB}"/>
              </a:ext>
            </a:extLst>
          </p:cNvPr>
          <p:cNvSpPr>
            <a:spLocks noGrp="1"/>
          </p:cNvSpPr>
          <p:nvPr>
            <p:ph type="title"/>
          </p:nvPr>
        </p:nvSpPr>
        <p:spPr>
          <a:xfrm>
            <a:off x="457200" y="274638"/>
            <a:ext cx="8229600" cy="835943"/>
          </a:xfrm>
        </p:spPr>
        <p:txBody>
          <a:bodyPr/>
          <a:lstStyle/>
          <a:p>
            <a:r>
              <a:rPr lang="nl-BE" b="1" dirty="0"/>
              <a:t>Infosessie</a:t>
            </a:r>
          </a:p>
        </p:txBody>
      </p:sp>
      <p:sp>
        <p:nvSpPr>
          <p:cNvPr id="3" name="Tijdelijke aanduiding voor inhoud 2">
            <a:extLst>
              <a:ext uri="{FF2B5EF4-FFF2-40B4-BE49-F238E27FC236}">
                <a16:creationId xmlns:a16="http://schemas.microsoft.com/office/drawing/2014/main" id="{8F2A54A4-838C-4DDB-B912-A288B2E70079}"/>
              </a:ext>
            </a:extLst>
          </p:cNvPr>
          <p:cNvSpPr>
            <a:spLocks noGrp="1"/>
          </p:cNvSpPr>
          <p:nvPr>
            <p:ph idx="1"/>
          </p:nvPr>
        </p:nvSpPr>
        <p:spPr>
          <a:xfrm>
            <a:off x="457200" y="1196752"/>
            <a:ext cx="8229600" cy="4929411"/>
          </a:xfrm>
        </p:spPr>
        <p:txBody>
          <a:bodyPr/>
          <a:lstStyle/>
          <a:p>
            <a:r>
              <a:rPr lang="nl-BE" sz="2800" dirty="0"/>
              <a:t>Begrippen in de kijker</a:t>
            </a:r>
          </a:p>
          <a:p>
            <a:r>
              <a:rPr lang="nl-BE" sz="2800" dirty="0"/>
              <a:t>Inschrijvingen</a:t>
            </a:r>
          </a:p>
          <a:p>
            <a:r>
              <a:rPr lang="nl-BE" sz="2800" dirty="0"/>
              <a:t>Toelatingsvoorwaarden vanaf schooljaar 2018-2019</a:t>
            </a:r>
          </a:p>
          <a:p>
            <a:r>
              <a:rPr lang="nl-BE" sz="2800" dirty="0"/>
              <a:t>Inschrijvingsgelden en verminderd tarief</a:t>
            </a:r>
          </a:p>
          <a:p>
            <a:r>
              <a:rPr lang="nl-BE" sz="2800" dirty="0"/>
              <a:t>Programmaties</a:t>
            </a:r>
          </a:p>
          <a:p>
            <a:r>
              <a:rPr lang="nl-BE" sz="2800" dirty="0"/>
              <a:t>Geldstromen</a:t>
            </a:r>
          </a:p>
          <a:p>
            <a:r>
              <a:rPr lang="nl-BE" sz="2800" dirty="0"/>
              <a:t>Werking van de verificatie</a:t>
            </a:r>
          </a:p>
          <a:p>
            <a:r>
              <a:rPr lang="nl-BE" sz="2800" dirty="0" err="1"/>
              <a:t>Discimus</a:t>
            </a:r>
            <a:endParaRPr lang="nl-BE" sz="2800" dirty="0"/>
          </a:p>
          <a:p>
            <a:r>
              <a:rPr lang="nl-BE" sz="2800" dirty="0"/>
              <a:t>Info nieuwe decreet en FAQ</a:t>
            </a:r>
          </a:p>
          <a:p>
            <a:endParaRPr lang="nl-BE" dirty="0"/>
          </a:p>
        </p:txBody>
      </p:sp>
      <p:sp>
        <p:nvSpPr>
          <p:cNvPr id="4" name="Tijdelijke aanduiding voor dianummer 3">
            <a:extLst>
              <a:ext uri="{FF2B5EF4-FFF2-40B4-BE49-F238E27FC236}">
                <a16:creationId xmlns:a16="http://schemas.microsoft.com/office/drawing/2014/main" id="{812D5F68-167F-4438-A768-EE9D9591049C}"/>
              </a:ext>
            </a:extLst>
          </p:cNvPr>
          <p:cNvSpPr>
            <a:spLocks noGrp="1"/>
          </p:cNvSpPr>
          <p:nvPr>
            <p:ph type="sldNum" sz="quarter" idx="12"/>
          </p:nvPr>
        </p:nvSpPr>
        <p:spPr/>
        <p:txBody>
          <a:bodyPr/>
          <a:lstStyle/>
          <a:p>
            <a:fld id="{7455FBEF-F3E4-43E9-86EB-7208DC0B5FCC}" type="slidenum">
              <a:rPr lang="nl-BE" smtClean="0"/>
              <a:t>2</a:t>
            </a:fld>
            <a:endParaRPr lang="nl-BE"/>
          </a:p>
        </p:txBody>
      </p:sp>
    </p:spTree>
    <p:extLst>
      <p:ext uri="{BB962C8B-B14F-4D97-AF65-F5344CB8AC3E}">
        <p14:creationId xmlns:p14="http://schemas.microsoft.com/office/powerpoint/2010/main" val="201581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ndertitel 2"/>
          <p:cNvSpPr>
            <a:spLocks noGrp="1"/>
          </p:cNvSpPr>
          <p:nvPr>
            <p:ph type="subTitle" idx="1"/>
          </p:nvPr>
        </p:nvSpPr>
        <p:spPr>
          <a:xfrm>
            <a:off x="293730" y="2564904"/>
            <a:ext cx="8856000" cy="1361179"/>
          </a:xfrm>
        </p:spPr>
        <p:txBody>
          <a:bodyPr anchor="ctr">
            <a:normAutofit fontScale="92500" lnSpcReduction="20000"/>
          </a:bodyPr>
          <a:lstStyle/>
          <a:p>
            <a:pPr algn="ctr">
              <a:lnSpc>
                <a:spcPct val="100000"/>
              </a:lnSpc>
              <a:spcBef>
                <a:spcPct val="20000"/>
              </a:spcBef>
            </a:pPr>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rPr>
              <a:t>Toelatingsvoorwaarden</a:t>
            </a:r>
          </a:p>
          <a:p>
            <a:pPr algn="ctr">
              <a:lnSpc>
                <a:spcPct val="100000"/>
              </a:lnSpc>
              <a:spcBef>
                <a:spcPct val="20000"/>
              </a:spcBef>
            </a:pPr>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rPr>
              <a:t>vanaf schooljaar 2018-2019</a:t>
            </a:r>
          </a:p>
        </p:txBody>
      </p:sp>
    </p:spTree>
    <p:extLst>
      <p:ext uri="{BB962C8B-B14F-4D97-AF65-F5344CB8AC3E}">
        <p14:creationId xmlns:p14="http://schemas.microsoft.com/office/powerpoint/2010/main" val="161414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lstStyle/>
          <a:p>
            <a:pPr>
              <a:buNone/>
            </a:pPr>
            <a:r>
              <a:rPr lang="nl-BE" sz="2800" dirty="0"/>
              <a:t>DECREET </a:t>
            </a:r>
            <a:r>
              <a:rPr lang="nl-BE" sz="2800" dirty="0">
                <a:sym typeface="Wingdings" panose="05000000000000000000" pitchFamily="2" charset="2"/>
              </a:rPr>
              <a:t> artikel 29 tem 36</a:t>
            </a:r>
            <a:endParaRPr lang="nl-BE" sz="2800" dirty="0"/>
          </a:p>
          <a:p>
            <a:pPr lvl="1"/>
            <a:endParaRPr lang="nl-BE" sz="2000" dirty="0"/>
          </a:p>
          <a:p>
            <a:pPr lvl="1"/>
            <a:r>
              <a:rPr lang="nl-BE" sz="2000" dirty="0"/>
              <a:t>Deeltijds kunstonderwijs</a:t>
            </a:r>
          </a:p>
          <a:p>
            <a:pPr lvl="1"/>
            <a:r>
              <a:rPr lang="nl-BE" sz="2000" dirty="0"/>
              <a:t>Beeldende en audiovisuele kunsten</a:t>
            </a:r>
          </a:p>
          <a:p>
            <a:pPr lvl="1"/>
            <a:r>
              <a:rPr lang="nl-BE" sz="2000" dirty="0"/>
              <a:t>Dans</a:t>
            </a:r>
          </a:p>
          <a:p>
            <a:pPr lvl="1"/>
            <a:r>
              <a:rPr lang="nl-BE" sz="2000" dirty="0"/>
              <a:t>Woordkunst-drama</a:t>
            </a:r>
          </a:p>
          <a:p>
            <a:pPr lvl="1"/>
            <a:r>
              <a:rPr lang="nl-BE" sz="2000" dirty="0"/>
              <a:t>Muziek</a:t>
            </a:r>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8008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fontScale="62500" lnSpcReduction="20000"/>
          </a:bodyPr>
          <a:lstStyle/>
          <a:p>
            <a:r>
              <a:rPr lang="nl-BE" sz="3600" dirty="0"/>
              <a:t>Artikel 29 §1 : Om tot het deeltijds kunstonderwijs toegelaten te worden moet een leerling de leeftijd van </a:t>
            </a:r>
            <a:r>
              <a:rPr lang="nl-BE" sz="3600" b="1" dirty="0">
                <a:highlight>
                  <a:srgbClr val="FFFF00"/>
                </a:highlight>
              </a:rPr>
              <a:t>zes</a:t>
            </a:r>
            <a:r>
              <a:rPr lang="nl-BE" sz="3600" dirty="0"/>
              <a:t> jaar bereikt hebben op de dag van 31 december die volgt op de aanvang van het schooljaar. </a:t>
            </a:r>
          </a:p>
          <a:p>
            <a:r>
              <a:rPr lang="nl-BE" sz="3600" dirty="0"/>
              <a:t>Artikel 29 § 2 : In afwijking van paragraaf 1 kan een leerling die de leeftijd van zes jaar niet bereikt heeft op de dag van 31 december die volgt op de aanvang van het schooljaar in het deeltijds kunstonderwijs worden ingeschreven als hij is </a:t>
            </a:r>
            <a:r>
              <a:rPr lang="nl-BE" sz="3600" b="1" dirty="0">
                <a:highlight>
                  <a:srgbClr val="FFFF00"/>
                </a:highlight>
              </a:rPr>
              <a:t>ingeschreven in het lager onderwijs</a:t>
            </a:r>
            <a:r>
              <a:rPr lang="nl-BE" sz="3600" dirty="0">
                <a:highlight>
                  <a:srgbClr val="FFFF00"/>
                </a:highlight>
              </a:rPr>
              <a:t>. </a:t>
            </a:r>
          </a:p>
          <a:p>
            <a:r>
              <a:rPr lang="nl-BE" sz="3600" dirty="0"/>
              <a:t>Artikel 29 § 3 : In afwijking van paragraaf 2 wordt een leerling die de leeftijd van zes jaar niet bereikt heeft op de dag van 31 december die volgt op de aanvang van het schooljaar en niet ingeschreven is in een erkende lagere school maar </a:t>
            </a:r>
            <a:r>
              <a:rPr lang="nl-BE" sz="3600" b="1" dirty="0">
                <a:highlight>
                  <a:srgbClr val="FFFF00"/>
                </a:highlight>
              </a:rPr>
              <a:t>huisonderwijs</a:t>
            </a:r>
            <a:r>
              <a:rPr lang="nl-BE" sz="3600" dirty="0"/>
              <a:t> volgt als vermeld in artikel 3, 24°, van het decreet basisonderwijs van 25 februari 1997, ook toegelaten tot het deeltijds kunstonderwijs. </a:t>
            </a:r>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4455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195754"/>
            <a:ext cx="8095374" cy="4826674"/>
          </a:xfrm>
          <a:prstGeom prst="rect">
            <a:avLst/>
          </a:prstGeom>
        </p:spPr>
        <p:txBody>
          <a:bodyPr>
            <a:normAutofit lnSpcReduction="10000"/>
          </a:bodyPr>
          <a:lstStyle/>
          <a:p>
            <a:r>
              <a:rPr lang="nl-BE" dirty="0"/>
              <a:t>1</a:t>
            </a:r>
            <a:r>
              <a:rPr lang="nl-BE" baseline="30000" dirty="0"/>
              <a:t>ste</a:t>
            </a:r>
            <a:r>
              <a:rPr lang="nl-BE" dirty="0"/>
              <a:t> graad :</a:t>
            </a:r>
          </a:p>
          <a:p>
            <a:pPr lvl="1"/>
            <a:r>
              <a:rPr lang="nl-BE" dirty="0"/>
              <a:t>Artikel 30 : Een leerling die voldoet aan de toelatingsvoorwaarden voor het lager onderwijs, vermeld in </a:t>
            </a:r>
            <a:r>
              <a:rPr lang="nl-BE" dirty="0">
                <a:hlinkClick r:id="rId3"/>
              </a:rPr>
              <a:t>artikel 13, 14 en 14/1 </a:t>
            </a:r>
            <a:r>
              <a:rPr lang="nl-BE" dirty="0"/>
              <a:t>van het decreet basisonderwijs van 25 februari 1997, kan worden toegelaten tot de eerste graad van het deeltijds kunstonderwijs. </a:t>
            </a:r>
          </a:p>
          <a:p>
            <a:r>
              <a:rPr lang="nl-BE" dirty="0"/>
              <a:t>2</a:t>
            </a:r>
            <a:r>
              <a:rPr lang="nl-BE" baseline="30000" dirty="0"/>
              <a:t>de</a:t>
            </a:r>
            <a:r>
              <a:rPr lang="nl-BE" dirty="0"/>
              <a:t> graad :</a:t>
            </a:r>
          </a:p>
          <a:p>
            <a:pPr lvl="1"/>
            <a:r>
              <a:rPr lang="nl-BE" dirty="0"/>
              <a:t>Basiscompetenties van de 1</a:t>
            </a:r>
            <a:r>
              <a:rPr lang="nl-BE" baseline="30000" dirty="0"/>
              <a:t>ste</a:t>
            </a:r>
            <a:r>
              <a:rPr lang="nl-BE" dirty="0"/>
              <a:t> graad verworven </a:t>
            </a:r>
            <a:r>
              <a:rPr lang="nl-BE" b="1" dirty="0">
                <a:highlight>
                  <a:srgbClr val="FFFF00"/>
                </a:highlight>
              </a:rPr>
              <a:t>OF</a:t>
            </a:r>
            <a:r>
              <a:rPr lang="nl-BE" dirty="0"/>
              <a:t> 8 jaar en niet ouder dan 12 jaar.</a:t>
            </a:r>
          </a:p>
          <a:p>
            <a:r>
              <a:rPr lang="nl-BE" dirty="0"/>
              <a:t>3</a:t>
            </a:r>
            <a:r>
              <a:rPr lang="nl-BE" baseline="30000" dirty="0"/>
              <a:t>de</a:t>
            </a:r>
            <a:r>
              <a:rPr lang="nl-BE" dirty="0"/>
              <a:t> graad :</a:t>
            </a:r>
          </a:p>
          <a:p>
            <a:pPr lvl="1"/>
            <a:r>
              <a:rPr lang="nl-BE" dirty="0"/>
              <a:t>Jongeren : basiscompetenties van de 2</a:t>
            </a:r>
            <a:r>
              <a:rPr lang="nl-BE" baseline="30000" dirty="0"/>
              <a:t>de</a:t>
            </a:r>
            <a:r>
              <a:rPr lang="nl-BE" dirty="0"/>
              <a:t> graad verworven </a:t>
            </a:r>
            <a:r>
              <a:rPr lang="nl-BE" b="1" dirty="0">
                <a:highlight>
                  <a:srgbClr val="FFFF00"/>
                </a:highlight>
              </a:rPr>
              <a:t>OF</a:t>
            </a:r>
            <a:r>
              <a:rPr lang="nl-BE" dirty="0"/>
              <a:t> 12 jaar.</a:t>
            </a:r>
          </a:p>
          <a:p>
            <a:pPr lvl="1"/>
            <a:r>
              <a:rPr lang="nl-BE" dirty="0"/>
              <a:t>Volwassenen : 18 jaar.</a:t>
            </a:r>
          </a:p>
          <a:p>
            <a:r>
              <a:rPr lang="nl-BE" dirty="0"/>
              <a:t>4</a:t>
            </a:r>
            <a:r>
              <a:rPr lang="nl-BE" baseline="30000" dirty="0"/>
              <a:t>de</a:t>
            </a:r>
            <a:r>
              <a:rPr lang="nl-BE" dirty="0"/>
              <a:t> graad :</a:t>
            </a:r>
          </a:p>
          <a:p>
            <a:pPr lvl="1"/>
            <a:r>
              <a:rPr lang="nl-BE" dirty="0"/>
              <a:t>Basiscompetenties van de 3</a:t>
            </a:r>
            <a:r>
              <a:rPr lang="nl-BE" baseline="30000" dirty="0"/>
              <a:t>de</a:t>
            </a:r>
            <a:r>
              <a:rPr lang="nl-BE" dirty="0"/>
              <a:t> graad verworven </a:t>
            </a:r>
            <a:r>
              <a:rPr lang="nl-BE" b="1" dirty="0">
                <a:highlight>
                  <a:srgbClr val="FFFF00"/>
                </a:highlight>
              </a:rPr>
              <a:t>OF</a:t>
            </a:r>
            <a:r>
              <a:rPr lang="nl-BE" dirty="0"/>
              <a:t> 18 jaar.</a:t>
            </a:r>
          </a:p>
          <a:p>
            <a:pPr lvl="1"/>
            <a:endParaRPr lang="nl-BE" dirty="0"/>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7979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r>
              <a:rPr lang="nl-BE" dirty="0"/>
              <a:t>Kortlopende studierichtingen</a:t>
            </a:r>
          </a:p>
          <a:p>
            <a:pPr lvl="1"/>
            <a:r>
              <a:rPr lang="nl-BE" dirty="0"/>
              <a:t>Beeldende en audiovisuele cultuur</a:t>
            </a:r>
          </a:p>
          <a:p>
            <a:pPr lvl="1"/>
            <a:r>
              <a:rPr lang="nl-BE" dirty="0"/>
              <a:t>Specialisatie beeldende en audiovisuele kunsten</a:t>
            </a:r>
          </a:p>
          <a:p>
            <a:pPr marL="457200" lvl="1" indent="0">
              <a:buNone/>
            </a:pPr>
            <a:endParaRPr lang="nl-BE" sz="2800" dirty="0">
              <a:sym typeface="Wingdings" panose="05000000000000000000" pitchFamily="2" charset="2"/>
            </a:endParaRPr>
          </a:p>
          <a:p>
            <a:pPr marL="457200" lvl="1" indent="0">
              <a:buNone/>
            </a:pPr>
            <a:endParaRPr lang="nl-BE" sz="2800" dirty="0">
              <a:sym typeface="Wingdings" panose="05000000000000000000" pitchFamily="2" charset="2"/>
            </a:endParaRPr>
          </a:p>
          <a:p>
            <a:pPr marL="457200" indent="-457200">
              <a:buFont typeface="Wingdings" panose="05000000000000000000" pitchFamily="2" charset="2"/>
              <a:buChar char="è"/>
            </a:pPr>
            <a:r>
              <a:rPr lang="nl-BE" sz="2800" dirty="0">
                <a:sym typeface="Wingdings" panose="05000000000000000000" pitchFamily="2" charset="2"/>
              </a:rPr>
              <a:t>Schoolbestuur bepaalt de minimumleeftijd met</a:t>
            </a:r>
          </a:p>
          <a:p>
            <a:pPr lvl="1">
              <a:buNone/>
            </a:pPr>
            <a:r>
              <a:rPr lang="nl-BE" sz="2800" dirty="0">
                <a:sym typeface="Wingdings" panose="05000000000000000000" pitchFamily="2" charset="2"/>
              </a:rPr>
              <a:t>inachtneming van artikel 29!</a:t>
            </a:r>
            <a:endParaRPr lang="nl-BE" sz="2800" dirty="0"/>
          </a:p>
          <a:p>
            <a:pPr lvl="1"/>
            <a:endParaRPr lang="nl-BE" dirty="0"/>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884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lnSpcReduction="10000"/>
          </a:bodyPr>
          <a:lstStyle/>
          <a:p>
            <a:r>
              <a:rPr lang="nl-BE" dirty="0"/>
              <a:t>1</a:t>
            </a:r>
            <a:r>
              <a:rPr lang="nl-BE" baseline="30000" dirty="0"/>
              <a:t>ste</a:t>
            </a:r>
            <a:r>
              <a:rPr lang="nl-BE" dirty="0"/>
              <a:t> graad :</a:t>
            </a:r>
          </a:p>
          <a:p>
            <a:pPr lvl="1"/>
            <a:r>
              <a:rPr lang="nl-BE" dirty="0"/>
              <a:t>Artikel 30 : Een leerling die voldoet aan de toelatingsvoorwaarden voor het lager onderwijs, vermeld in </a:t>
            </a:r>
            <a:r>
              <a:rPr lang="nl-BE" dirty="0">
                <a:hlinkClick r:id="rId3"/>
              </a:rPr>
              <a:t>artikel 13, 14 en 14/1 </a:t>
            </a:r>
            <a:r>
              <a:rPr lang="nl-BE" dirty="0"/>
              <a:t>van het decreet basisonderwijs van 25 februari 1997, kan worden toegelaten tot de eerste graad van het deeltijds kunstonderwijs</a:t>
            </a:r>
          </a:p>
          <a:p>
            <a:r>
              <a:rPr lang="nl-BE" dirty="0"/>
              <a:t>2</a:t>
            </a:r>
            <a:r>
              <a:rPr lang="nl-BE" baseline="30000" dirty="0"/>
              <a:t>de</a:t>
            </a:r>
            <a:r>
              <a:rPr lang="nl-BE" dirty="0"/>
              <a:t> graad :</a:t>
            </a:r>
          </a:p>
          <a:p>
            <a:pPr lvl="1"/>
            <a:r>
              <a:rPr lang="nl-BE" dirty="0"/>
              <a:t>Basiscompetenties van de 1</a:t>
            </a:r>
            <a:r>
              <a:rPr lang="nl-BE" baseline="30000" dirty="0"/>
              <a:t>ste</a:t>
            </a:r>
            <a:r>
              <a:rPr lang="nl-BE" dirty="0"/>
              <a:t> graad verworven </a:t>
            </a:r>
            <a:r>
              <a:rPr lang="nl-BE" b="1" dirty="0">
                <a:highlight>
                  <a:srgbClr val="FFFF00"/>
                </a:highlight>
              </a:rPr>
              <a:t>OF</a:t>
            </a:r>
            <a:r>
              <a:rPr lang="nl-BE" dirty="0"/>
              <a:t> 8 jaar </a:t>
            </a:r>
            <a:r>
              <a:rPr lang="nl-BE" b="1" dirty="0">
                <a:highlight>
                  <a:srgbClr val="FFFF00"/>
                </a:highlight>
              </a:rPr>
              <a:t>OF</a:t>
            </a:r>
            <a:r>
              <a:rPr lang="nl-BE" dirty="0"/>
              <a:t> minstens 2 volledige schooljaren ingeschreven in lager onderwijs</a:t>
            </a:r>
          </a:p>
          <a:p>
            <a:r>
              <a:rPr lang="nl-BE" dirty="0"/>
              <a:t>3</a:t>
            </a:r>
            <a:r>
              <a:rPr lang="nl-BE" baseline="30000" dirty="0"/>
              <a:t>de</a:t>
            </a:r>
            <a:r>
              <a:rPr lang="nl-BE" dirty="0"/>
              <a:t> graad :</a:t>
            </a:r>
          </a:p>
          <a:p>
            <a:pPr lvl="1"/>
            <a:r>
              <a:rPr lang="nl-BE" dirty="0"/>
              <a:t>Basiscompetenties van de 2</a:t>
            </a:r>
            <a:r>
              <a:rPr lang="nl-BE" baseline="30000" dirty="0"/>
              <a:t>de</a:t>
            </a:r>
            <a:r>
              <a:rPr lang="nl-BE" dirty="0"/>
              <a:t> graad verworven</a:t>
            </a:r>
          </a:p>
          <a:p>
            <a:r>
              <a:rPr lang="nl-BE" dirty="0"/>
              <a:t>4</a:t>
            </a:r>
            <a:r>
              <a:rPr lang="nl-BE" baseline="30000" dirty="0"/>
              <a:t>de</a:t>
            </a:r>
            <a:r>
              <a:rPr lang="nl-BE" dirty="0"/>
              <a:t> graad :</a:t>
            </a:r>
          </a:p>
          <a:p>
            <a:pPr lvl="1"/>
            <a:r>
              <a:rPr lang="nl-BE" dirty="0"/>
              <a:t>Basiscompetenties van de 3</a:t>
            </a:r>
            <a:r>
              <a:rPr lang="nl-BE" baseline="30000" dirty="0"/>
              <a:t>de</a:t>
            </a:r>
            <a:r>
              <a:rPr lang="nl-BE" dirty="0"/>
              <a:t> graad verworven</a:t>
            </a:r>
          </a:p>
          <a:p>
            <a:pPr lvl="1"/>
            <a:endParaRPr lang="nl-BE" dirty="0"/>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80700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endParaRPr lang="nl-BE" dirty="0"/>
          </a:p>
          <a:p>
            <a:r>
              <a:rPr lang="nl-BE" dirty="0"/>
              <a:t>Kortlopende studierichtingen</a:t>
            </a:r>
          </a:p>
          <a:p>
            <a:pPr lvl="1"/>
            <a:r>
              <a:rPr lang="nl-BE" dirty="0"/>
              <a:t>Danscultuur</a:t>
            </a:r>
          </a:p>
          <a:p>
            <a:pPr lvl="1"/>
            <a:r>
              <a:rPr lang="nl-BE" dirty="0"/>
              <a:t>Specialisatie dans</a:t>
            </a:r>
          </a:p>
          <a:p>
            <a:pPr marL="457200" lvl="1" indent="0">
              <a:buNone/>
            </a:pPr>
            <a:endParaRPr lang="nl-BE" sz="3600" dirty="0">
              <a:sym typeface="Wingdings" panose="05000000000000000000" pitchFamily="2" charset="2"/>
            </a:endParaRPr>
          </a:p>
          <a:p>
            <a:pPr marL="457200" lvl="1" indent="0">
              <a:buNone/>
            </a:pPr>
            <a:endParaRPr lang="nl-BE" sz="3600" dirty="0">
              <a:sym typeface="Wingdings" panose="05000000000000000000" pitchFamily="2" charset="2"/>
            </a:endParaRPr>
          </a:p>
          <a:p>
            <a:pPr marL="457200" indent="-457200">
              <a:buFont typeface="Wingdings" panose="05000000000000000000" pitchFamily="2" charset="2"/>
              <a:buChar char="è"/>
            </a:pPr>
            <a:r>
              <a:rPr lang="nl-BE" sz="2800" dirty="0">
                <a:sym typeface="Wingdings" panose="05000000000000000000" pitchFamily="2" charset="2"/>
              </a:rPr>
              <a:t>Schoolbestuur bepaalt de minimumleeftijd met</a:t>
            </a:r>
          </a:p>
          <a:p>
            <a:pPr lvl="1">
              <a:buNone/>
            </a:pPr>
            <a:r>
              <a:rPr lang="nl-BE" sz="2800" dirty="0">
                <a:sym typeface="Wingdings" panose="05000000000000000000" pitchFamily="2" charset="2"/>
              </a:rPr>
              <a:t>inachtneming van artikel 29!</a:t>
            </a:r>
            <a:endParaRPr lang="nl-BE" sz="2800" dirty="0"/>
          </a:p>
          <a:p>
            <a:pPr lvl="1"/>
            <a:endParaRPr lang="nl-BE" dirty="0"/>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077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lnSpcReduction="10000"/>
          </a:bodyPr>
          <a:lstStyle/>
          <a:p>
            <a:r>
              <a:rPr lang="nl-BE" dirty="0"/>
              <a:t>1</a:t>
            </a:r>
            <a:r>
              <a:rPr lang="nl-BE" baseline="30000" dirty="0"/>
              <a:t>ste</a:t>
            </a:r>
            <a:r>
              <a:rPr lang="nl-BE" dirty="0"/>
              <a:t> graad :</a:t>
            </a:r>
          </a:p>
          <a:p>
            <a:pPr lvl="1"/>
            <a:r>
              <a:rPr lang="nl-BE" dirty="0"/>
              <a:t>Artikel 30 : Een leerling die voldoet aan de toelatingsvoorwaarden voor het lager onderwijs, vermeld in </a:t>
            </a:r>
            <a:r>
              <a:rPr lang="nl-BE" dirty="0">
                <a:hlinkClick r:id="rId3"/>
              </a:rPr>
              <a:t>artikel 13, 14 en 14/1 </a:t>
            </a:r>
            <a:r>
              <a:rPr lang="nl-BE" dirty="0"/>
              <a:t>van het decreet basisonderwijs van 25 februari 1997, kan worden toegelaten tot de eerste graad van het deeltijds kunstonderwijs </a:t>
            </a:r>
          </a:p>
          <a:p>
            <a:r>
              <a:rPr lang="nl-BE" dirty="0"/>
              <a:t>2</a:t>
            </a:r>
            <a:r>
              <a:rPr lang="nl-BE" baseline="30000" dirty="0"/>
              <a:t>de</a:t>
            </a:r>
            <a:r>
              <a:rPr lang="nl-BE" dirty="0"/>
              <a:t> graad :</a:t>
            </a:r>
          </a:p>
          <a:p>
            <a:pPr lvl="1"/>
            <a:r>
              <a:rPr lang="nl-BE" dirty="0"/>
              <a:t>Basiscompetenties van de 1</a:t>
            </a:r>
            <a:r>
              <a:rPr lang="nl-BE" baseline="30000" dirty="0"/>
              <a:t>ste</a:t>
            </a:r>
            <a:r>
              <a:rPr lang="nl-BE" dirty="0"/>
              <a:t> graad verworven </a:t>
            </a:r>
            <a:r>
              <a:rPr lang="nl-BE" b="1" dirty="0">
                <a:highlight>
                  <a:srgbClr val="FFFF00"/>
                </a:highlight>
              </a:rPr>
              <a:t>OF</a:t>
            </a:r>
            <a:r>
              <a:rPr lang="nl-BE" dirty="0"/>
              <a:t> 8 jaar en niet ouder dan 14 jaar </a:t>
            </a:r>
            <a:r>
              <a:rPr lang="nl-BE" b="1" dirty="0">
                <a:highlight>
                  <a:srgbClr val="FFFF00"/>
                </a:highlight>
              </a:rPr>
              <a:t>OF</a:t>
            </a:r>
            <a:r>
              <a:rPr lang="nl-BE" dirty="0"/>
              <a:t> minstens 2 volledige schooljaren ingeschreven in lager onderwijs</a:t>
            </a:r>
          </a:p>
          <a:p>
            <a:r>
              <a:rPr lang="nl-BE" dirty="0"/>
              <a:t>3</a:t>
            </a:r>
            <a:r>
              <a:rPr lang="nl-BE" baseline="30000" dirty="0"/>
              <a:t>de</a:t>
            </a:r>
            <a:r>
              <a:rPr lang="nl-BE" dirty="0"/>
              <a:t> graad :</a:t>
            </a:r>
          </a:p>
          <a:p>
            <a:pPr lvl="1"/>
            <a:r>
              <a:rPr lang="nl-BE" dirty="0"/>
              <a:t>Basiscompetenties van de 2</a:t>
            </a:r>
            <a:r>
              <a:rPr lang="nl-BE" baseline="30000" dirty="0"/>
              <a:t>de</a:t>
            </a:r>
            <a:r>
              <a:rPr lang="nl-BE" dirty="0"/>
              <a:t> graad verworven </a:t>
            </a:r>
            <a:r>
              <a:rPr lang="nl-BE" b="1" dirty="0">
                <a:highlight>
                  <a:srgbClr val="FFFF00"/>
                </a:highlight>
              </a:rPr>
              <a:t>OF</a:t>
            </a:r>
            <a:r>
              <a:rPr lang="nl-BE" dirty="0"/>
              <a:t> 15 jaar</a:t>
            </a:r>
          </a:p>
          <a:p>
            <a:r>
              <a:rPr lang="nl-BE" dirty="0"/>
              <a:t>4</a:t>
            </a:r>
            <a:r>
              <a:rPr lang="nl-BE" baseline="30000" dirty="0"/>
              <a:t>de</a:t>
            </a:r>
            <a:r>
              <a:rPr lang="nl-BE" dirty="0"/>
              <a:t> graad :</a:t>
            </a:r>
          </a:p>
          <a:p>
            <a:pPr lvl="1"/>
            <a:r>
              <a:rPr lang="nl-BE" dirty="0"/>
              <a:t>Basiscompetenties van de 3</a:t>
            </a:r>
            <a:r>
              <a:rPr lang="nl-BE" baseline="30000" dirty="0"/>
              <a:t>de</a:t>
            </a:r>
            <a:r>
              <a:rPr lang="nl-BE" dirty="0"/>
              <a:t> graad verworven</a:t>
            </a:r>
          </a:p>
          <a:p>
            <a:pPr lvl="1"/>
            <a:endParaRPr lang="nl-BE" dirty="0"/>
          </a:p>
          <a:p>
            <a:pPr lvl="1"/>
            <a:endParaRPr lang="nl-BE" dirty="0"/>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15645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r>
              <a:rPr lang="nl-BE" dirty="0"/>
              <a:t>Kortlopende studierichtingen</a:t>
            </a:r>
          </a:p>
          <a:p>
            <a:pPr lvl="1"/>
            <a:r>
              <a:rPr lang="nl-BE" dirty="0"/>
              <a:t>Woordkunst- en dramacultuur</a:t>
            </a:r>
          </a:p>
          <a:p>
            <a:pPr lvl="1"/>
            <a:r>
              <a:rPr lang="nl-BE" dirty="0"/>
              <a:t>Schrijver</a:t>
            </a:r>
          </a:p>
          <a:p>
            <a:pPr lvl="1"/>
            <a:r>
              <a:rPr lang="nl-BE" dirty="0"/>
              <a:t>Specialisatie</a:t>
            </a:r>
          </a:p>
          <a:p>
            <a:pPr marL="457200" lvl="1" indent="0">
              <a:buNone/>
            </a:pPr>
            <a:endParaRPr lang="nl-BE" sz="2800" dirty="0">
              <a:sym typeface="Wingdings" panose="05000000000000000000" pitchFamily="2" charset="2"/>
            </a:endParaRPr>
          </a:p>
          <a:p>
            <a:pPr marL="457200" indent="-457200">
              <a:buFont typeface="Wingdings" panose="05000000000000000000" pitchFamily="2" charset="2"/>
              <a:buChar char="è"/>
            </a:pPr>
            <a:r>
              <a:rPr lang="nl-BE" sz="2800" dirty="0">
                <a:sym typeface="Wingdings" panose="05000000000000000000" pitchFamily="2" charset="2"/>
              </a:rPr>
              <a:t>Schoolbestuur bepaalt de minimumleeftijd met</a:t>
            </a:r>
          </a:p>
          <a:p>
            <a:pPr lvl="1">
              <a:buNone/>
            </a:pPr>
            <a:r>
              <a:rPr lang="nl-BE" sz="2800" dirty="0">
                <a:sym typeface="Wingdings" panose="05000000000000000000" pitchFamily="2" charset="2"/>
              </a:rPr>
              <a:t>inachtneming van artikel 29!</a:t>
            </a:r>
            <a:endParaRPr lang="nl-BE" sz="2800" dirty="0"/>
          </a:p>
          <a:p>
            <a:pPr lvl="1"/>
            <a:endParaRPr lang="nl-BE" dirty="0"/>
          </a:p>
          <a:p>
            <a:pPr lvl="1"/>
            <a:endParaRPr lang="nl-BE" dirty="0"/>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542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484784"/>
            <a:ext cx="8095374" cy="4537644"/>
          </a:xfrm>
          <a:prstGeom prst="rect">
            <a:avLst/>
          </a:prstGeom>
        </p:spPr>
        <p:txBody>
          <a:bodyPr>
            <a:normAutofit fontScale="92500"/>
          </a:bodyPr>
          <a:lstStyle/>
          <a:p>
            <a:r>
              <a:rPr lang="nl-BE" dirty="0"/>
              <a:t>1</a:t>
            </a:r>
            <a:r>
              <a:rPr lang="nl-BE" baseline="30000" dirty="0"/>
              <a:t>ste</a:t>
            </a:r>
            <a:r>
              <a:rPr lang="nl-BE" dirty="0"/>
              <a:t> graad :</a:t>
            </a:r>
          </a:p>
          <a:p>
            <a:pPr lvl="1"/>
            <a:r>
              <a:rPr lang="nl-BE" dirty="0"/>
              <a:t>Artikel 30 : Een leerling die voldoet aan de toelatingsvoorwaarden voor het lager onderwijs, vermeld in </a:t>
            </a:r>
            <a:r>
              <a:rPr lang="nl-BE" dirty="0">
                <a:hlinkClick r:id="rId3"/>
              </a:rPr>
              <a:t>artikel 13, 14 en 14/1 </a:t>
            </a:r>
            <a:r>
              <a:rPr lang="nl-BE" dirty="0"/>
              <a:t>van het decreet basisonderwijs van 25 februari 1997, kan worden toegelaten tot de eerste graad van het deeltijds kunstonderwijs</a:t>
            </a:r>
          </a:p>
          <a:p>
            <a:r>
              <a:rPr lang="nl-BE" dirty="0"/>
              <a:t>2</a:t>
            </a:r>
            <a:r>
              <a:rPr lang="nl-BE" baseline="30000" dirty="0"/>
              <a:t>de</a:t>
            </a:r>
            <a:r>
              <a:rPr lang="nl-BE" dirty="0"/>
              <a:t> graad :</a:t>
            </a:r>
          </a:p>
          <a:p>
            <a:pPr lvl="1"/>
            <a:r>
              <a:rPr lang="nl-BE" dirty="0"/>
              <a:t>Jongeren : basiscompetenties van de 1</a:t>
            </a:r>
            <a:r>
              <a:rPr lang="nl-BE" baseline="30000" dirty="0"/>
              <a:t>ste</a:t>
            </a:r>
            <a:r>
              <a:rPr lang="nl-BE" dirty="0"/>
              <a:t> graad verworven </a:t>
            </a:r>
            <a:r>
              <a:rPr lang="nl-BE" b="1" dirty="0">
                <a:highlight>
                  <a:srgbClr val="FFFF00"/>
                </a:highlight>
              </a:rPr>
              <a:t>OF</a:t>
            </a:r>
            <a:r>
              <a:rPr lang="nl-BE" dirty="0"/>
              <a:t> 8 jaar </a:t>
            </a:r>
            <a:r>
              <a:rPr lang="nl-BE" b="1" dirty="0">
                <a:highlight>
                  <a:srgbClr val="FFFF00"/>
                </a:highlight>
              </a:rPr>
              <a:t>OF</a:t>
            </a:r>
            <a:r>
              <a:rPr lang="nl-BE" dirty="0"/>
              <a:t> minstens 2 volledige schooljaren ingeschreven in lager onderwijs</a:t>
            </a:r>
          </a:p>
          <a:p>
            <a:pPr lvl="1"/>
            <a:r>
              <a:rPr lang="nl-BE" dirty="0"/>
              <a:t>Volwassenen : 15 jaar</a:t>
            </a:r>
          </a:p>
          <a:p>
            <a:r>
              <a:rPr lang="nl-BE" dirty="0"/>
              <a:t>3</a:t>
            </a:r>
            <a:r>
              <a:rPr lang="nl-BE" baseline="30000" dirty="0"/>
              <a:t>de</a:t>
            </a:r>
            <a:r>
              <a:rPr lang="nl-BE" dirty="0"/>
              <a:t> graad :</a:t>
            </a:r>
          </a:p>
          <a:p>
            <a:pPr lvl="1"/>
            <a:r>
              <a:rPr lang="nl-BE" dirty="0"/>
              <a:t>Basiscompetenties van de 2</a:t>
            </a:r>
            <a:r>
              <a:rPr lang="nl-BE" baseline="30000" dirty="0"/>
              <a:t>de</a:t>
            </a:r>
            <a:r>
              <a:rPr lang="nl-BE" dirty="0"/>
              <a:t> graad verworven</a:t>
            </a:r>
          </a:p>
          <a:p>
            <a:r>
              <a:rPr lang="nl-BE" dirty="0"/>
              <a:t>4</a:t>
            </a:r>
            <a:r>
              <a:rPr lang="nl-BE" baseline="30000" dirty="0"/>
              <a:t>de</a:t>
            </a:r>
            <a:r>
              <a:rPr lang="nl-BE" dirty="0"/>
              <a:t> graad :</a:t>
            </a:r>
          </a:p>
          <a:p>
            <a:pPr lvl="1"/>
            <a:r>
              <a:rPr lang="nl-BE" dirty="0"/>
              <a:t>Basiscompetenties van de 3</a:t>
            </a:r>
            <a:r>
              <a:rPr lang="nl-BE" baseline="30000" dirty="0"/>
              <a:t>de</a:t>
            </a:r>
            <a:r>
              <a:rPr lang="nl-BE" dirty="0"/>
              <a:t> graad verworven</a:t>
            </a:r>
          </a:p>
          <a:p>
            <a:pPr lvl="1"/>
            <a:endParaRPr lang="nl-BE" dirty="0"/>
          </a:p>
          <a:p>
            <a:pPr lvl="1"/>
            <a:endParaRPr lang="nl-BE" dirty="0"/>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8663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ea typeface="+mn-ea"/>
                <a:cs typeface="+mn-cs"/>
              </a:rPr>
              <a:t>Begrippen in de kijker</a:t>
            </a:r>
          </a:p>
        </p:txBody>
      </p:sp>
      <p:sp>
        <p:nvSpPr>
          <p:cNvPr id="3" name="Ondertitel 2"/>
          <p:cNvSpPr>
            <a:spLocks noGrp="1"/>
          </p:cNvSpPr>
          <p:nvPr>
            <p:ph type="subTitle" idx="1"/>
          </p:nvPr>
        </p:nvSpPr>
        <p:spPr/>
        <p:txBody>
          <a:bodyPr/>
          <a:lstStyle/>
          <a:p>
            <a:r>
              <a:rPr lang="nl-BE" dirty="0"/>
              <a:t>Decreet DKO hoofdstuk 1</a:t>
            </a:r>
          </a:p>
        </p:txBody>
      </p:sp>
    </p:spTree>
    <p:extLst>
      <p:ext uri="{BB962C8B-B14F-4D97-AF65-F5344CB8AC3E}">
        <p14:creationId xmlns:p14="http://schemas.microsoft.com/office/powerpoint/2010/main" val="187751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r>
              <a:rPr lang="nl-BE" dirty="0"/>
              <a:t>Kortlopende studierichtingen</a:t>
            </a:r>
          </a:p>
          <a:p>
            <a:pPr lvl="1"/>
            <a:r>
              <a:rPr lang="nl-BE" dirty="0"/>
              <a:t>Muziekgeschiedenis</a:t>
            </a:r>
          </a:p>
          <a:p>
            <a:pPr lvl="1"/>
            <a:r>
              <a:rPr lang="nl-BE" dirty="0"/>
              <a:t>Muziekcultuur</a:t>
            </a:r>
          </a:p>
          <a:p>
            <a:pPr lvl="1"/>
            <a:r>
              <a:rPr lang="nl-BE" dirty="0"/>
              <a:t>Specialisatie muziek</a:t>
            </a:r>
          </a:p>
          <a:p>
            <a:pPr lvl="1"/>
            <a:endParaRPr lang="nl-BE" sz="2800" dirty="0">
              <a:sym typeface="Wingdings" panose="05000000000000000000" pitchFamily="2" charset="2"/>
            </a:endParaRPr>
          </a:p>
          <a:p>
            <a:pPr marL="457200" indent="-457200">
              <a:buFont typeface="Wingdings" panose="05000000000000000000" pitchFamily="2" charset="2"/>
              <a:buChar char="è"/>
            </a:pPr>
            <a:r>
              <a:rPr lang="nl-BE" sz="2800" dirty="0">
                <a:sym typeface="Wingdings" panose="05000000000000000000" pitchFamily="2" charset="2"/>
              </a:rPr>
              <a:t>Schoolbestuur bepaalt de minimumleeftijd met</a:t>
            </a:r>
          </a:p>
          <a:p>
            <a:pPr lvl="1">
              <a:buNone/>
            </a:pPr>
            <a:r>
              <a:rPr lang="nl-BE" sz="2800" dirty="0">
                <a:sym typeface="Wingdings" panose="05000000000000000000" pitchFamily="2" charset="2"/>
              </a:rPr>
              <a:t>inachtneming van artikel 29!</a:t>
            </a:r>
            <a:endParaRPr lang="nl-BE" sz="2800" dirty="0"/>
          </a:p>
          <a:p>
            <a:pPr lvl="1"/>
            <a:endParaRPr lang="nl-BE" dirty="0"/>
          </a:p>
          <a:p>
            <a:pPr lvl="1"/>
            <a:endParaRPr lang="nl-BE" dirty="0"/>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227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lvl="1"/>
            <a:r>
              <a:rPr lang="nl-BE" sz="2400" dirty="0"/>
              <a:t>Situeert zich op het niveau van de 1</a:t>
            </a:r>
            <a:r>
              <a:rPr lang="nl-BE" sz="2400" baseline="30000" dirty="0"/>
              <a:t>ste</a:t>
            </a:r>
            <a:r>
              <a:rPr lang="nl-BE" sz="2400" dirty="0"/>
              <a:t> graad, dus:</a:t>
            </a:r>
          </a:p>
          <a:p>
            <a:pPr lvl="1"/>
            <a:endParaRPr lang="nl-BE" dirty="0"/>
          </a:p>
          <a:p>
            <a:pPr marL="914400" lvl="2" indent="0">
              <a:buNone/>
            </a:pPr>
            <a:r>
              <a:rPr lang="nl-BE" b="1" dirty="0"/>
              <a:t>Artikel 30 </a:t>
            </a:r>
            <a:r>
              <a:rPr lang="nl-BE" dirty="0"/>
              <a:t>: een leerling die voldoet aan de toelatingsvoorwaarden voor het lager onderwijs, vermeld in </a:t>
            </a:r>
            <a:r>
              <a:rPr lang="nl-BE" dirty="0">
                <a:hlinkClick r:id="rId3"/>
              </a:rPr>
              <a:t>artikel 13, 14 en 14/1 </a:t>
            </a:r>
            <a:r>
              <a:rPr lang="nl-BE" dirty="0"/>
              <a:t>van het decreet basisonderwijs van 25 februari 1997, kan worden toegelaten tot de eerste graad van het deeltijds kunstonderwijs</a:t>
            </a:r>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2952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r>
              <a:rPr lang="nl-BE" sz="2800" dirty="0"/>
              <a:t>BESLUIT </a:t>
            </a:r>
            <a:r>
              <a:rPr lang="nl-BE" sz="2800" dirty="0">
                <a:sym typeface="Wingdings" panose="05000000000000000000" pitchFamily="2" charset="2"/>
              </a:rPr>
              <a:t> artikel 30 § 2 en artikel 31 § 2</a:t>
            </a:r>
            <a:endParaRPr lang="nl-BE" sz="2800" dirty="0"/>
          </a:p>
          <a:p>
            <a:pPr lvl="1"/>
            <a:endParaRPr lang="nl-BE" dirty="0"/>
          </a:p>
          <a:p>
            <a:pPr lvl="1"/>
            <a:r>
              <a:rPr lang="nl-BE" dirty="0"/>
              <a:t>Beeldende en audiovisuele kunsten</a:t>
            </a:r>
          </a:p>
          <a:p>
            <a:pPr lvl="1"/>
            <a:r>
              <a:rPr lang="nl-BE" dirty="0"/>
              <a:t>Dans</a:t>
            </a:r>
          </a:p>
          <a:p>
            <a:pPr lvl="1"/>
            <a:r>
              <a:rPr lang="nl-BE" dirty="0"/>
              <a:t>Woordkunst-drama</a:t>
            </a:r>
          </a:p>
          <a:p>
            <a:pPr lvl="1"/>
            <a:r>
              <a:rPr lang="nl-BE" dirty="0"/>
              <a:t>Muziek</a:t>
            </a:r>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473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r>
              <a:rPr lang="nl-BE" sz="2400" dirty="0"/>
              <a:t>Artikel 30 §2 : een leerling die bij zijn inschrijving niet kan aantonen dat hij de vereiste </a:t>
            </a:r>
            <a:r>
              <a:rPr lang="nl-BE" sz="2400" b="1" dirty="0">
                <a:highlight>
                  <a:srgbClr val="FFFF00"/>
                </a:highlight>
              </a:rPr>
              <a:t>basiscompetenties</a:t>
            </a:r>
            <a:r>
              <a:rPr lang="nl-BE" sz="2400" dirty="0"/>
              <a:t> verworven heeft, kan voorlopig ingeschreven worden voor een toelatingsperiode in de opleiding van zijn keuze als hij voldoet aan de toelatingsvoorwaarden, vermeld in artikel 29 van het decreet van 9 maart 2018</a:t>
            </a:r>
          </a:p>
          <a:p>
            <a:pPr marL="457200" lvl="1" indent="0">
              <a:buNone/>
            </a:pPr>
            <a:r>
              <a:rPr lang="nl-BE" sz="2000" dirty="0">
                <a:sym typeface="Wingdings" panose="05000000000000000000" pitchFamily="2" charset="2"/>
              </a:rPr>
              <a:t> </a:t>
            </a:r>
            <a:r>
              <a:rPr lang="nl-BE" dirty="0">
                <a:sym typeface="Wingdings" panose="05000000000000000000" pitchFamily="2" charset="2"/>
              </a:rPr>
              <a:t>tem 31/10</a:t>
            </a:r>
            <a:endParaRPr lang="nl-BE" dirty="0"/>
          </a:p>
          <a:p>
            <a:r>
              <a:rPr lang="nl-BE" sz="2400" dirty="0"/>
              <a:t>Artikel 31 § 2: om na te gaan of een leerling over de motivatie, de competenties en het potentieel beschikt om een </a:t>
            </a:r>
            <a:r>
              <a:rPr lang="nl-BE" sz="2400" b="1" dirty="0"/>
              <a:t>kortlopende studierichting specialisatie </a:t>
            </a:r>
            <a:r>
              <a:rPr lang="nl-BE" sz="2400" dirty="0"/>
              <a:t>te volgen, kan een academie een selectieactiviteit organiseren of een toelatingsperiode opleggen</a:t>
            </a:r>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8848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ndertitel 2"/>
          <p:cNvSpPr>
            <a:spLocks noGrp="1"/>
          </p:cNvSpPr>
          <p:nvPr>
            <p:ph type="subTitle" idx="1"/>
          </p:nvPr>
        </p:nvSpPr>
        <p:spPr>
          <a:xfrm>
            <a:off x="293730" y="2564904"/>
            <a:ext cx="8856000" cy="1361179"/>
          </a:xfrm>
        </p:spPr>
        <p:txBody>
          <a:bodyPr anchor="ctr">
            <a:normAutofit fontScale="92500" lnSpcReduction="20000"/>
          </a:bodyPr>
          <a:lstStyle/>
          <a:p>
            <a:pPr algn="ctr">
              <a:lnSpc>
                <a:spcPct val="100000"/>
              </a:lnSpc>
              <a:spcBef>
                <a:spcPct val="20000"/>
              </a:spcBef>
            </a:pPr>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rPr>
              <a:t>Inschrijvingsgeld en </a:t>
            </a:r>
          </a:p>
          <a:p>
            <a:pPr algn="ctr">
              <a:lnSpc>
                <a:spcPct val="100000"/>
              </a:lnSpc>
              <a:spcBef>
                <a:spcPct val="20000"/>
              </a:spcBef>
            </a:pPr>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rPr>
              <a:t>verminderd tarief</a:t>
            </a:r>
          </a:p>
        </p:txBody>
      </p:sp>
    </p:spTree>
    <p:extLst>
      <p:ext uri="{BB962C8B-B14F-4D97-AF65-F5344CB8AC3E}">
        <p14:creationId xmlns:p14="http://schemas.microsoft.com/office/powerpoint/2010/main" val="94496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r>
              <a:rPr lang="nl-BE" sz="2800" b="1" kern="0" dirty="0">
                <a:solidFill>
                  <a:schemeClr val="tx2"/>
                </a:solidFill>
              </a:rPr>
              <a:t>De tarieven blijven hetzelfde </a:t>
            </a:r>
          </a:p>
          <a:p>
            <a:pPr marL="554038">
              <a:lnSpc>
                <a:spcPct val="100000"/>
              </a:lnSpc>
              <a:spcBef>
                <a:spcPts val="0"/>
              </a:spcBef>
              <a:buSzTx/>
              <a:buNone/>
              <a:tabLst>
                <a:tab pos="809625" algn="l"/>
              </a:tabLst>
              <a:defRPr/>
            </a:pPr>
            <a:r>
              <a:rPr lang="nl-BE" sz="2800" b="1" kern="0" dirty="0">
                <a:solidFill>
                  <a:schemeClr val="tx2"/>
                </a:solidFill>
              </a:rPr>
              <a:t>voor schooljaar 2018-2019</a:t>
            </a:r>
          </a:p>
          <a:p>
            <a:pPr marL="554038">
              <a:lnSpc>
                <a:spcPct val="100000"/>
              </a:lnSpc>
              <a:spcBef>
                <a:spcPts val="0"/>
              </a:spcBef>
              <a:buSzTx/>
              <a:buNone/>
              <a:tabLst>
                <a:tab pos="809625" algn="l"/>
              </a:tabLst>
              <a:defRPr/>
            </a:pPr>
            <a:endParaRPr lang="nl-BE" sz="32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Jongeren: 65€</a:t>
            </a:r>
          </a:p>
          <a:p>
            <a:pPr marL="896938" indent="-3429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Jongeren VT: 42€</a:t>
            </a:r>
          </a:p>
          <a:p>
            <a:pPr marL="896938" indent="-3429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Volwassenen: 307€</a:t>
            </a:r>
          </a:p>
          <a:p>
            <a:pPr marL="896938" indent="-3429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Volwassenen VT: 129€</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5948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a:buNone/>
            </a:pPr>
            <a:r>
              <a:rPr lang="nl-BE" sz="3600" b="1" dirty="0"/>
              <a:t>Rechtsgrond</a:t>
            </a:r>
          </a:p>
          <a:p>
            <a:pPr marL="342900" indent="-342900">
              <a:buFont typeface="Arial" panose="020B0604020202020204" pitchFamily="34" charset="0"/>
              <a:buChar char="•"/>
            </a:pPr>
            <a:endParaRPr lang="nl-BE" sz="2800" dirty="0"/>
          </a:p>
          <a:p>
            <a:pPr marL="342900" indent="-342900">
              <a:buFont typeface="Arial" panose="020B0604020202020204" pitchFamily="34" charset="0"/>
              <a:buChar char="•"/>
            </a:pPr>
            <a:r>
              <a:rPr lang="nl-BE" sz="2800" dirty="0"/>
              <a:t>Decreet: artikel 92 </a:t>
            </a:r>
            <a:r>
              <a:rPr lang="nl-BE" sz="2800" dirty="0">
                <a:sym typeface="Wingdings" panose="05000000000000000000" pitchFamily="2" charset="2"/>
              </a:rPr>
              <a:t> opsomming categorieën</a:t>
            </a:r>
          </a:p>
          <a:p>
            <a:pPr marL="342900" indent="-342900">
              <a:buFont typeface="Arial" panose="020B0604020202020204" pitchFamily="34" charset="0"/>
              <a:buChar char="•"/>
            </a:pPr>
            <a:endParaRPr lang="nl-BE" sz="2800" dirty="0"/>
          </a:p>
          <a:p>
            <a:pPr marL="342900" indent="-342900">
              <a:buFont typeface="Arial" panose="020B0604020202020204" pitchFamily="34" charset="0"/>
              <a:buChar char="•"/>
            </a:pPr>
            <a:r>
              <a:rPr lang="nl-BE" sz="2800" dirty="0"/>
              <a:t>Besluit: artikel 48 </a:t>
            </a:r>
            <a:r>
              <a:rPr lang="nl-BE" sz="2800" dirty="0">
                <a:sym typeface="Wingdings" panose="05000000000000000000" pitchFamily="2" charset="2"/>
              </a:rPr>
              <a:t> opsomming attestering</a:t>
            </a:r>
            <a:endParaRPr lang="nl-BE" sz="2800" dirty="0"/>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630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graphicFrame>
        <p:nvGraphicFramePr>
          <p:cNvPr id="2" name="Tijdelijke aanduiding voor inhoud 1">
            <a:extLst>
              <a:ext uri="{FF2B5EF4-FFF2-40B4-BE49-F238E27FC236}">
                <a16:creationId xmlns:a16="http://schemas.microsoft.com/office/drawing/2014/main" id="{83A978DC-5096-4F04-A270-A45F8FFD3DCC}"/>
              </a:ext>
            </a:extLst>
          </p:cNvPr>
          <p:cNvGraphicFramePr>
            <a:graphicFrameLocks noGrp="1"/>
          </p:cNvGraphicFramePr>
          <p:nvPr>
            <p:ph idx="1"/>
            <p:extLst/>
          </p:nvPr>
        </p:nvGraphicFramePr>
        <p:xfrm>
          <a:off x="645670" y="1195754"/>
          <a:ext cx="8094662" cy="4820920"/>
        </p:xfrm>
        <a:graphic>
          <a:graphicData uri="http://schemas.openxmlformats.org/drawingml/2006/table">
            <a:tbl>
              <a:tblPr firstRow="1" bandRow="1">
                <a:tableStyleId>{5C22544A-7EE6-4342-B048-85BDC9FD1C3A}</a:tableStyleId>
              </a:tblPr>
              <a:tblGrid>
                <a:gridCol w="973559">
                  <a:extLst>
                    <a:ext uri="{9D8B030D-6E8A-4147-A177-3AD203B41FA5}">
                      <a16:colId xmlns:a16="http://schemas.microsoft.com/office/drawing/2014/main" val="1229728522"/>
                    </a:ext>
                  </a:extLst>
                </a:gridCol>
                <a:gridCol w="7121103">
                  <a:extLst>
                    <a:ext uri="{9D8B030D-6E8A-4147-A177-3AD203B41FA5}">
                      <a16:colId xmlns:a16="http://schemas.microsoft.com/office/drawing/2014/main" val="3267343936"/>
                    </a:ext>
                  </a:extLst>
                </a:gridCol>
              </a:tblGrid>
              <a:tr h="370840">
                <a:tc>
                  <a:txBody>
                    <a:bodyPr/>
                    <a:lstStyle/>
                    <a:p>
                      <a:r>
                        <a:rPr lang="nl-BE" dirty="0"/>
                        <a:t>Code</a:t>
                      </a:r>
                    </a:p>
                  </a:txBody>
                  <a:tcPr/>
                </a:tc>
                <a:tc>
                  <a:txBody>
                    <a:bodyPr/>
                    <a:lstStyle/>
                    <a:p>
                      <a:r>
                        <a:rPr lang="nl-BE" dirty="0"/>
                        <a:t>Categorie</a:t>
                      </a:r>
                    </a:p>
                  </a:txBody>
                  <a:tcPr/>
                </a:tc>
                <a:extLst>
                  <a:ext uri="{0D108BD9-81ED-4DB2-BD59-A6C34878D82A}">
                    <a16:rowId xmlns:a16="http://schemas.microsoft.com/office/drawing/2014/main" val="3914962636"/>
                  </a:ext>
                </a:extLst>
              </a:tr>
              <a:tr h="370840">
                <a:tc>
                  <a:txBody>
                    <a:bodyPr/>
                    <a:lstStyle/>
                    <a:p>
                      <a:r>
                        <a:rPr lang="nl-BE" dirty="0"/>
                        <a:t>A</a:t>
                      </a:r>
                    </a:p>
                  </a:txBody>
                  <a:tcPr/>
                </a:tc>
                <a:tc>
                  <a:txBody>
                    <a:bodyPr/>
                    <a:lstStyle/>
                    <a:p>
                      <a:r>
                        <a:rPr lang="nl-BE" dirty="0"/>
                        <a:t>Volledig werklozen</a:t>
                      </a:r>
                    </a:p>
                  </a:txBody>
                  <a:tcPr/>
                </a:tc>
                <a:extLst>
                  <a:ext uri="{0D108BD9-81ED-4DB2-BD59-A6C34878D82A}">
                    <a16:rowId xmlns:a16="http://schemas.microsoft.com/office/drawing/2014/main" val="2692849805"/>
                  </a:ext>
                </a:extLst>
              </a:tr>
              <a:tr h="370840">
                <a:tc>
                  <a:txBody>
                    <a:bodyPr/>
                    <a:lstStyle/>
                    <a:p>
                      <a:r>
                        <a:rPr lang="nl-BE" dirty="0"/>
                        <a:t>B</a:t>
                      </a:r>
                    </a:p>
                  </a:txBody>
                  <a:tcPr/>
                </a:tc>
                <a:tc>
                  <a:txBody>
                    <a:bodyPr/>
                    <a:lstStyle/>
                    <a:p>
                      <a:r>
                        <a:rPr lang="nl-BE" dirty="0"/>
                        <a:t>Werklozen andere categorieën</a:t>
                      </a:r>
                    </a:p>
                  </a:txBody>
                  <a:tcPr/>
                </a:tc>
                <a:extLst>
                  <a:ext uri="{0D108BD9-81ED-4DB2-BD59-A6C34878D82A}">
                    <a16:rowId xmlns:a16="http://schemas.microsoft.com/office/drawing/2014/main" val="633009687"/>
                  </a:ext>
                </a:extLst>
              </a:tr>
              <a:tr h="370840">
                <a:tc>
                  <a:txBody>
                    <a:bodyPr/>
                    <a:lstStyle/>
                    <a:p>
                      <a:r>
                        <a:rPr lang="nl-BE" dirty="0"/>
                        <a:t>C</a:t>
                      </a:r>
                    </a:p>
                  </a:txBody>
                  <a:tcPr/>
                </a:tc>
                <a:tc>
                  <a:txBody>
                    <a:bodyPr/>
                    <a:lstStyle/>
                    <a:p>
                      <a:r>
                        <a:rPr lang="nl-BE" dirty="0"/>
                        <a:t>Leefloon</a:t>
                      </a:r>
                    </a:p>
                  </a:txBody>
                  <a:tcPr/>
                </a:tc>
                <a:extLst>
                  <a:ext uri="{0D108BD9-81ED-4DB2-BD59-A6C34878D82A}">
                    <a16:rowId xmlns:a16="http://schemas.microsoft.com/office/drawing/2014/main" val="2300892097"/>
                  </a:ext>
                </a:extLst>
              </a:tr>
              <a:tr h="370840">
                <a:tc>
                  <a:txBody>
                    <a:bodyPr/>
                    <a:lstStyle/>
                    <a:p>
                      <a:r>
                        <a:rPr lang="nl-BE" dirty="0"/>
                        <a:t>D</a:t>
                      </a:r>
                    </a:p>
                  </a:txBody>
                  <a:tcPr/>
                </a:tc>
                <a:tc>
                  <a:txBody>
                    <a:bodyPr/>
                    <a:lstStyle/>
                    <a:p>
                      <a:r>
                        <a:rPr lang="nl-BE" dirty="0"/>
                        <a:t>Personen met een beperking</a:t>
                      </a:r>
                    </a:p>
                  </a:txBody>
                  <a:tcPr/>
                </a:tc>
                <a:extLst>
                  <a:ext uri="{0D108BD9-81ED-4DB2-BD59-A6C34878D82A}">
                    <a16:rowId xmlns:a16="http://schemas.microsoft.com/office/drawing/2014/main" val="1148679580"/>
                  </a:ext>
                </a:extLst>
              </a:tr>
              <a:tr h="370840">
                <a:tc>
                  <a:txBody>
                    <a:bodyPr/>
                    <a:lstStyle/>
                    <a:p>
                      <a:r>
                        <a:rPr lang="nl-BE" dirty="0"/>
                        <a:t>E</a:t>
                      </a:r>
                    </a:p>
                  </a:txBody>
                  <a:tcPr/>
                </a:tc>
                <a:tc>
                  <a:txBody>
                    <a:bodyPr/>
                    <a:lstStyle/>
                    <a:p>
                      <a:r>
                        <a:rPr lang="nl-BE" dirty="0"/>
                        <a:t>Residenten gezinsvervangend tehuis</a:t>
                      </a:r>
                    </a:p>
                  </a:txBody>
                  <a:tcPr/>
                </a:tc>
                <a:extLst>
                  <a:ext uri="{0D108BD9-81ED-4DB2-BD59-A6C34878D82A}">
                    <a16:rowId xmlns:a16="http://schemas.microsoft.com/office/drawing/2014/main" val="372435107"/>
                  </a:ext>
                </a:extLst>
              </a:tr>
              <a:tr h="370840">
                <a:tc>
                  <a:txBody>
                    <a:bodyPr/>
                    <a:lstStyle/>
                    <a:p>
                      <a:r>
                        <a:rPr lang="nl-BE" dirty="0"/>
                        <a:t>F</a:t>
                      </a:r>
                    </a:p>
                  </a:txBody>
                  <a:tcPr/>
                </a:tc>
                <a:tc>
                  <a:txBody>
                    <a:bodyPr/>
                    <a:lstStyle/>
                    <a:p>
                      <a:r>
                        <a:rPr lang="nl-BE" dirty="0"/>
                        <a:t>Erkende politieke vluchtelingen</a:t>
                      </a:r>
                    </a:p>
                  </a:txBody>
                  <a:tcPr/>
                </a:tc>
                <a:extLst>
                  <a:ext uri="{0D108BD9-81ED-4DB2-BD59-A6C34878D82A}">
                    <a16:rowId xmlns:a16="http://schemas.microsoft.com/office/drawing/2014/main" val="298339803"/>
                  </a:ext>
                </a:extLst>
              </a:tr>
              <a:tr h="370840">
                <a:tc>
                  <a:txBody>
                    <a:bodyPr/>
                    <a:lstStyle/>
                    <a:p>
                      <a:r>
                        <a:rPr lang="nl-BE" dirty="0"/>
                        <a:t>G</a:t>
                      </a:r>
                    </a:p>
                  </a:txBody>
                  <a:tcPr/>
                </a:tc>
                <a:tc>
                  <a:txBody>
                    <a:bodyPr/>
                    <a:lstStyle/>
                    <a:p>
                      <a:r>
                        <a:rPr lang="nl-BE" dirty="0"/>
                        <a:t>Volwassenen 18 tot 24 jaar</a:t>
                      </a:r>
                    </a:p>
                  </a:txBody>
                  <a:tcPr/>
                </a:tc>
                <a:extLst>
                  <a:ext uri="{0D108BD9-81ED-4DB2-BD59-A6C34878D82A}">
                    <a16:rowId xmlns:a16="http://schemas.microsoft.com/office/drawing/2014/main" val="3168527900"/>
                  </a:ext>
                </a:extLst>
              </a:tr>
              <a:tr h="370840">
                <a:tc>
                  <a:txBody>
                    <a:bodyPr/>
                    <a:lstStyle/>
                    <a:p>
                      <a:r>
                        <a:rPr lang="nl-BE" dirty="0"/>
                        <a:t>H</a:t>
                      </a:r>
                    </a:p>
                  </a:txBody>
                  <a:tcPr/>
                </a:tc>
                <a:tc>
                  <a:txBody>
                    <a:bodyPr/>
                    <a:lstStyle/>
                    <a:p>
                      <a:r>
                        <a:rPr lang="nl-BE" dirty="0"/>
                        <a:t>jongeren ander lid leefeenheid betaald</a:t>
                      </a:r>
                    </a:p>
                  </a:txBody>
                  <a:tcPr/>
                </a:tc>
                <a:extLst>
                  <a:ext uri="{0D108BD9-81ED-4DB2-BD59-A6C34878D82A}">
                    <a16:rowId xmlns:a16="http://schemas.microsoft.com/office/drawing/2014/main" val="865911720"/>
                  </a:ext>
                </a:extLst>
              </a:tr>
              <a:tr h="370840">
                <a:tc>
                  <a:txBody>
                    <a:bodyPr/>
                    <a:lstStyle/>
                    <a:p>
                      <a:r>
                        <a:rPr lang="nl-BE" dirty="0"/>
                        <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Jongeren bijkomend domein</a:t>
                      </a:r>
                    </a:p>
                  </a:txBody>
                  <a:tcPr/>
                </a:tc>
                <a:extLst>
                  <a:ext uri="{0D108BD9-81ED-4DB2-BD59-A6C34878D82A}">
                    <a16:rowId xmlns:a16="http://schemas.microsoft.com/office/drawing/2014/main" val="2324597860"/>
                  </a:ext>
                </a:extLst>
              </a:tr>
              <a:tr h="370840">
                <a:tc>
                  <a:txBody>
                    <a:bodyPr/>
                    <a:lstStyle/>
                    <a:p>
                      <a:r>
                        <a:rPr lang="nl-BE" dirty="0"/>
                        <a:t>J</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Arbeidsongeschiktheid</a:t>
                      </a:r>
                    </a:p>
                  </a:txBody>
                  <a:tcPr/>
                </a:tc>
                <a:extLst>
                  <a:ext uri="{0D108BD9-81ED-4DB2-BD59-A6C34878D82A}">
                    <a16:rowId xmlns:a16="http://schemas.microsoft.com/office/drawing/2014/main" val="2050850436"/>
                  </a:ext>
                </a:extLst>
              </a:tr>
              <a:tr h="370840">
                <a:tc>
                  <a:txBody>
                    <a:bodyPr/>
                    <a:lstStyle/>
                    <a:p>
                      <a:r>
                        <a:rPr lang="nl-BE" dirty="0"/>
                        <a:t>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Verhoogde tegemoetkoming</a:t>
                      </a:r>
                    </a:p>
                  </a:txBody>
                  <a:tcPr/>
                </a:tc>
                <a:extLst>
                  <a:ext uri="{0D108BD9-81ED-4DB2-BD59-A6C34878D82A}">
                    <a16:rowId xmlns:a16="http://schemas.microsoft.com/office/drawing/2014/main" val="794364653"/>
                  </a:ext>
                </a:extLst>
              </a:tr>
              <a:tr h="370840">
                <a:tc>
                  <a:txBody>
                    <a:bodyPr/>
                    <a:lstStyle/>
                    <a:p>
                      <a:r>
                        <a:rPr lang="nl-BE" dirty="0"/>
                        <a:t>Z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Zonder inschrijvingsgeld</a:t>
                      </a:r>
                    </a:p>
                  </a:txBody>
                  <a:tcPr/>
                </a:tc>
                <a:extLst>
                  <a:ext uri="{0D108BD9-81ED-4DB2-BD59-A6C34878D82A}">
                    <a16:rowId xmlns:a16="http://schemas.microsoft.com/office/drawing/2014/main" val="3443162513"/>
                  </a:ext>
                </a:extLst>
              </a:tr>
            </a:tbl>
          </a:graphicData>
        </a:graphic>
      </p:graphicFrame>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941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lstStyle/>
          <a:p>
            <a:pPr marL="554038">
              <a:lnSpc>
                <a:spcPct val="100000"/>
              </a:lnSpc>
              <a:spcBef>
                <a:spcPts val="0"/>
              </a:spcBef>
              <a:buSzTx/>
              <a:buNone/>
              <a:tabLst>
                <a:tab pos="809625" algn="l"/>
              </a:tabLst>
              <a:defRPr/>
            </a:pPr>
            <a:r>
              <a:rPr lang="nl-BE" sz="2800" b="1" kern="0" dirty="0">
                <a:solidFill>
                  <a:schemeClr val="tx2"/>
                </a:solidFill>
              </a:rPr>
              <a:t>Nieuw</a:t>
            </a:r>
          </a:p>
          <a:p>
            <a:pPr marL="554038">
              <a:lnSpc>
                <a:spcPct val="100000"/>
              </a:lnSpc>
              <a:spcBef>
                <a:spcPts val="0"/>
              </a:spcBef>
              <a:buSzTx/>
              <a:buNone/>
              <a:tabLst>
                <a:tab pos="809625" algn="l"/>
              </a:tabLst>
              <a:defRPr/>
            </a:pPr>
            <a:endParaRPr lang="nl-BE" sz="20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000" kern="0" dirty="0">
                <a:solidFill>
                  <a:schemeClr val="tx2"/>
                </a:solidFill>
              </a:rPr>
              <a:t>Verhoogde tegemoetkoming</a:t>
            </a:r>
          </a:p>
          <a:p>
            <a:pPr marL="1639888" lvl="1" indent="-342900">
              <a:lnSpc>
                <a:spcPct val="100000"/>
              </a:lnSpc>
              <a:spcBef>
                <a:spcPts val="0"/>
              </a:spcBef>
              <a:buSzTx/>
              <a:buFont typeface="Arial" panose="020B0604020202020204" pitchFamily="34" charset="0"/>
              <a:buChar char="•"/>
              <a:tabLst>
                <a:tab pos="809625" algn="l"/>
              </a:tabLst>
              <a:defRPr/>
            </a:pPr>
            <a:r>
              <a:rPr lang="nl-BE" sz="2000" kern="0" dirty="0">
                <a:solidFill>
                  <a:schemeClr val="tx2"/>
                </a:solidFill>
              </a:rPr>
              <a:t>attest mutualiteit (geen klevers)</a:t>
            </a:r>
          </a:p>
          <a:p>
            <a:pPr marL="1639888" lvl="1" indent="-342900">
              <a:lnSpc>
                <a:spcPct val="100000"/>
              </a:lnSpc>
              <a:spcBef>
                <a:spcPts val="0"/>
              </a:spcBef>
              <a:buSzTx/>
              <a:buFont typeface="Arial" panose="020B0604020202020204" pitchFamily="34" charset="0"/>
              <a:buChar char="•"/>
              <a:tabLst>
                <a:tab pos="809625" algn="l"/>
              </a:tabLst>
              <a:defRPr/>
            </a:pPr>
            <a:r>
              <a:rPr lang="nl-BE" sz="2000" kern="0" dirty="0" err="1">
                <a:solidFill>
                  <a:schemeClr val="tx2"/>
                </a:solidFill>
              </a:rPr>
              <a:t>Uitpas</a:t>
            </a:r>
            <a:r>
              <a:rPr lang="nl-BE" sz="2000" kern="0" dirty="0">
                <a:solidFill>
                  <a:schemeClr val="tx2"/>
                </a:solidFill>
              </a:rPr>
              <a:t> met kansenstatuut</a:t>
            </a:r>
          </a:p>
          <a:p>
            <a:pPr marL="1296988" lvl="1" indent="0">
              <a:lnSpc>
                <a:spcPct val="100000"/>
              </a:lnSpc>
              <a:spcBef>
                <a:spcPts val="0"/>
              </a:spcBef>
              <a:buSzTx/>
              <a:buNone/>
              <a:tabLst>
                <a:tab pos="809625" algn="l"/>
              </a:tabLst>
              <a:defRPr/>
            </a:pPr>
            <a:endParaRPr lang="nl-BE" sz="2000" kern="0" dirty="0">
              <a:solidFill>
                <a:schemeClr val="tx2"/>
              </a:solidFill>
            </a:endParaRPr>
          </a:p>
          <a:p>
            <a:pPr marL="896938" indent="-342900">
              <a:lnSpc>
                <a:spcPct val="100000"/>
              </a:lnSpc>
              <a:spcBef>
                <a:spcPts val="0"/>
              </a:spcBef>
              <a:buFont typeface="Arial" panose="020B0604020202020204" pitchFamily="34" charset="0"/>
              <a:buChar char="•"/>
              <a:tabLst>
                <a:tab pos="809625" algn="l"/>
              </a:tabLst>
              <a:defRPr/>
            </a:pPr>
            <a:r>
              <a:rPr lang="nl-BE" sz="2000" kern="0" dirty="0">
                <a:solidFill>
                  <a:schemeClr val="tx2"/>
                </a:solidFill>
              </a:rPr>
              <a:t>Arbeidsongeschiktheid voor 66%</a:t>
            </a:r>
          </a:p>
          <a:p>
            <a:pPr marL="1639888" lvl="1" indent="-342900">
              <a:lnSpc>
                <a:spcPct val="100000"/>
              </a:lnSpc>
              <a:spcBef>
                <a:spcPts val="0"/>
              </a:spcBef>
              <a:buFont typeface="Arial" panose="020B0604020202020204" pitchFamily="34" charset="0"/>
              <a:buChar char="•"/>
              <a:tabLst>
                <a:tab pos="809625" algn="l"/>
              </a:tabLst>
              <a:defRPr/>
            </a:pPr>
            <a:r>
              <a:rPr lang="nl-BE" sz="2000" kern="0" dirty="0">
                <a:solidFill>
                  <a:schemeClr val="tx2"/>
                </a:solidFill>
              </a:rPr>
              <a:t>aparte categorie afgesplitst van personen met een beperking</a:t>
            </a:r>
          </a:p>
          <a:p>
            <a:pPr marL="1639888" lvl="1" indent="-342900">
              <a:lnSpc>
                <a:spcPct val="100000"/>
              </a:lnSpc>
              <a:spcBef>
                <a:spcPts val="0"/>
              </a:spcBef>
              <a:buFont typeface="Arial" panose="020B0604020202020204" pitchFamily="34" charset="0"/>
              <a:buChar char="•"/>
              <a:tabLst>
                <a:tab pos="809625" algn="l"/>
              </a:tabLst>
              <a:defRPr/>
            </a:pPr>
            <a:r>
              <a:rPr lang="nl-BE" sz="2000" kern="0" dirty="0">
                <a:solidFill>
                  <a:schemeClr val="tx2"/>
                </a:solidFill>
              </a:rPr>
              <a:t>attestering: ziekenfonds, FOD sociale zekerheid, RIZIV</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464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lstStyle/>
          <a:p>
            <a:pPr marL="554038">
              <a:lnSpc>
                <a:spcPct val="100000"/>
              </a:lnSpc>
              <a:spcBef>
                <a:spcPts val="0"/>
              </a:spcBef>
              <a:buSzTx/>
              <a:buNone/>
              <a:tabLst>
                <a:tab pos="809625" algn="l"/>
              </a:tabLst>
              <a:defRPr/>
            </a:pPr>
            <a:r>
              <a:rPr lang="nl-BE" sz="2000" kern="0" dirty="0">
                <a:solidFill>
                  <a:schemeClr val="tx2"/>
                </a:solidFill>
              </a:rPr>
              <a:t>Recht op verminderd tarief geldt op het moment van inschrijving of in de maand september</a:t>
            </a:r>
          </a:p>
          <a:p>
            <a:pPr marL="554038">
              <a:lnSpc>
                <a:spcPct val="100000"/>
              </a:lnSpc>
              <a:spcBef>
                <a:spcPts val="0"/>
              </a:spcBef>
              <a:buSzTx/>
              <a:buNone/>
              <a:tabLst>
                <a:tab pos="809625" algn="l"/>
              </a:tabLst>
              <a:defRPr/>
            </a:pPr>
            <a:endParaRPr lang="nl-BE" sz="2000" kern="0" dirty="0">
              <a:solidFill>
                <a:schemeClr val="tx2"/>
              </a:solidFill>
            </a:endParaRPr>
          </a:p>
          <a:p>
            <a:pPr marL="554038">
              <a:lnSpc>
                <a:spcPct val="100000"/>
              </a:lnSpc>
              <a:spcBef>
                <a:spcPts val="0"/>
              </a:spcBef>
              <a:buSzTx/>
              <a:buNone/>
              <a:tabLst>
                <a:tab pos="809625" algn="l"/>
              </a:tabLst>
              <a:defRPr/>
            </a:pPr>
            <a:r>
              <a:rPr lang="nl-BE" sz="2000" kern="0" dirty="0">
                <a:solidFill>
                  <a:schemeClr val="tx2"/>
                </a:solidFill>
              </a:rPr>
              <a:t>Inschrijvingsperiode: begin maart tot 30 september</a:t>
            </a:r>
          </a:p>
          <a:p>
            <a:pPr marL="554038">
              <a:lnSpc>
                <a:spcPct val="100000"/>
              </a:lnSpc>
              <a:spcBef>
                <a:spcPts val="0"/>
              </a:spcBef>
              <a:buSzTx/>
              <a:buNone/>
              <a:tabLst>
                <a:tab pos="809625" algn="l"/>
              </a:tabLst>
              <a:defRPr/>
            </a:pPr>
            <a:endParaRPr lang="nl-BE" sz="2000" kern="0" dirty="0">
              <a:solidFill>
                <a:schemeClr val="tx2"/>
              </a:solidFill>
            </a:endParaRPr>
          </a:p>
          <a:p>
            <a:pPr marL="554038">
              <a:lnSpc>
                <a:spcPct val="100000"/>
              </a:lnSpc>
              <a:spcBef>
                <a:spcPts val="0"/>
              </a:spcBef>
              <a:buSzTx/>
              <a:buNone/>
              <a:tabLst>
                <a:tab pos="809625" algn="l"/>
              </a:tabLst>
              <a:defRPr/>
            </a:pPr>
            <a:r>
              <a:rPr lang="nl-BE" sz="2000" kern="0" dirty="0">
                <a:solidFill>
                  <a:schemeClr val="tx2"/>
                </a:solidFill>
              </a:rPr>
              <a:t>Deze regeling is pas vanaf schooljaar 2019-2020 van kracht:</a:t>
            </a:r>
          </a:p>
          <a:p>
            <a:pPr marL="554038">
              <a:lnSpc>
                <a:spcPct val="100000"/>
              </a:lnSpc>
              <a:spcBef>
                <a:spcPts val="0"/>
              </a:spcBef>
              <a:buSzTx/>
              <a:buNone/>
              <a:tabLst>
                <a:tab pos="809625" algn="l"/>
              </a:tabLst>
              <a:defRPr/>
            </a:pPr>
            <a:r>
              <a:rPr lang="nl-BE" sz="2000" kern="0" dirty="0">
                <a:solidFill>
                  <a:schemeClr val="tx2"/>
                </a:solidFill>
              </a:rPr>
              <a:t>				</a:t>
            </a:r>
          </a:p>
          <a:p>
            <a:pPr marL="554038">
              <a:lnSpc>
                <a:spcPct val="100000"/>
              </a:lnSpc>
              <a:spcBef>
                <a:spcPts val="0"/>
              </a:spcBef>
              <a:buSzTx/>
              <a:buNone/>
              <a:tabLst>
                <a:tab pos="809625" algn="l"/>
              </a:tabLst>
              <a:defRPr/>
            </a:pPr>
            <a:r>
              <a:rPr lang="nl-BE" sz="2000" kern="0" dirty="0">
                <a:solidFill>
                  <a:schemeClr val="tx2"/>
                </a:solidFill>
              </a:rPr>
              <a:t>			Inwerkingtreding decreet 1/9/2018</a:t>
            </a:r>
          </a:p>
          <a:p>
            <a:pPr marL="554038">
              <a:lnSpc>
                <a:spcPct val="100000"/>
              </a:lnSpc>
              <a:spcBef>
                <a:spcPts val="0"/>
              </a:spcBef>
              <a:buSzTx/>
              <a:buNone/>
              <a:tabLst>
                <a:tab pos="809625" algn="l"/>
              </a:tabLst>
              <a:defRPr/>
            </a:pPr>
            <a:endParaRPr lang="nl-BE" sz="2000" kern="0" dirty="0">
              <a:solidFill>
                <a:schemeClr val="tx2"/>
              </a:solidFill>
            </a:endParaRPr>
          </a:p>
          <a:p>
            <a:pPr marL="554038">
              <a:lnSpc>
                <a:spcPct val="100000"/>
              </a:lnSpc>
              <a:spcBef>
                <a:spcPts val="0"/>
              </a:spcBef>
              <a:buSzTx/>
              <a:buNone/>
              <a:tabLst>
                <a:tab pos="809625" algn="l"/>
              </a:tabLst>
              <a:defRPr/>
            </a:pPr>
            <a:endParaRPr lang="nl-BE" sz="2000" kern="0" dirty="0">
              <a:solidFill>
                <a:schemeClr val="tx2"/>
              </a:solidFill>
            </a:endParaRPr>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ijl: rechts 1">
            <a:extLst>
              <a:ext uri="{FF2B5EF4-FFF2-40B4-BE49-F238E27FC236}">
                <a16:creationId xmlns:a16="http://schemas.microsoft.com/office/drawing/2014/main" id="{683C65E0-EA11-4731-ADF8-F784229FFC9E}"/>
              </a:ext>
            </a:extLst>
          </p:cNvPr>
          <p:cNvSpPr/>
          <p:nvPr/>
        </p:nvSpPr>
        <p:spPr>
          <a:xfrm>
            <a:off x="1619672" y="3717032"/>
            <a:ext cx="64807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80585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5583" y="188640"/>
            <a:ext cx="7886700" cy="688762"/>
          </a:xfrm>
        </p:spPr>
        <p:txBody>
          <a:bodyPr>
            <a:normAutofit fontScale="90000"/>
          </a:bodyPr>
          <a:lstStyle/>
          <a:p>
            <a:r>
              <a:rPr lang="nl-BE" dirty="0"/>
              <a:t>Academiereglement </a:t>
            </a:r>
            <a:r>
              <a:rPr lang="nl-BE" sz="1350" dirty="0"/>
              <a:t>(zie ook art. 58)</a:t>
            </a:r>
            <a:endParaRPr lang="nl-BE" dirty="0"/>
          </a:p>
        </p:txBody>
      </p:sp>
      <p:sp>
        <p:nvSpPr>
          <p:cNvPr id="3" name="Tijdelijke aanduiding voor inhoud 2"/>
          <p:cNvSpPr>
            <a:spLocks noGrp="1"/>
          </p:cNvSpPr>
          <p:nvPr>
            <p:ph idx="1"/>
          </p:nvPr>
        </p:nvSpPr>
        <p:spPr>
          <a:xfrm>
            <a:off x="423081" y="764704"/>
            <a:ext cx="8628340" cy="5616624"/>
          </a:xfrm>
        </p:spPr>
        <p:txBody>
          <a:bodyPr>
            <a:noAutofit/>
          </a:bodyPr>
          <a:lstStyle/>
          <a:p>
            <a:r>
              <a:rPr lang="nl-BE" sz="1800" dirty="0"/>
              <a:t>het reglement over de tucht en de schending van de </a:t>
            </a:r>
            <a:r>
              <a:rPr lang="nl-BE" sz="1800" u="sng" dirty="0"/>
              <a:t>leefregels </a:t>
            </a:r>
          </a:p>
          <a:p>
            <a:r>
              <a:rPr lang="nl-BE" sz="1800" dirty="0"/>
              <a:t> de </a:t>
            </a:r>
            <a:r>
              <a:rPr lang="nl-BE" sz="1800" u="sng" dirty="0"/>
              <a:t>procedure </a:t>
            </a:r>
            <a:r>
              <a:rPr lang="nl-BE" sz="1800" dirty="0"/>
              <a:t>die bepaalt hoe een </a:t>
            </a:r>
            <a:r>
              <a:rPr lang="nl-BE" sz="1800" u="sng" dirty="0"/>
              <a:t>leerbewijs </a:t>
            </a:r>
            <a:r>
              <a:rPr lang="nl-BE" sz="1800" dirty="0"/>
              <a:t>wordt toegekend;</a:t>
            </a:r>
          </a:p>
          <a:p>
            <a:r>
              <a:rPr lang="nl-BE" sz="1800" dirty="0"/>
              <a:t> richtlijnen over </a:t>
            </a:r>
            <a:r>
              <a:rPr lang="nl-BE" sz="1800" u="sng" dirty="0"/>
              <a:t>afwezigheden</a:t>
            </a:r>
            <a:r>
              <a:rPr lang="nl-BE" sz="1800" dirty="0"/>
              <a:t> en te laat komen;</a:t>
            </a:r>
          </a:p>
          <a:p>
            <a:r>
              <a:rPr lang="nl-BE" sz="1800" dirty="0"/>
              <a:t>afspraken in verband met de </a:t>
            </a:r>
            <a:r>
              <a:rPr lang="nl-BE" sz="1800" u="sng" dirty="0"/>
              <a:t>zelfstudie buiten de lessen, de agenda's en de leerlingenevaluatie  </a:t>
            </a:r>
          </a:p>
          <a:p>
            <a:r>
              <a:rPr lang="nl-BE" sz="1800" dirty="0"/>
              <a:t>geldelijke en niet-geldelijke </a:t>
            </a:r>
            <a:r>
              <a:rPr lang="nl-BE" sz="1800" u="sng" dirty="0"/>
              <a:t>ondersteuning</a:t>
            </a:r>
            <a:r>
              <a:rPr lang="nl-BE" sz="1800" dirty="0"/>
              <a:t> die niet afkomstig is van de Vlaamse overheid</a:t>
            </a:r>
          </a:p>
          <a:p>
            <a:r>
              <a:rPr lang="nl-BE" sz="1800" u="sng" dirty="0"/>
              <a:t>de bijdrageregeling </a:t>
            </a:r>
          </a:p>
          <a:p>
            <a:r>
              <a:rPr lang="nl-BE" sz="1800" u="sng" dirty="0"/>
              <a:t>engagementsverklaring</a:t>
            </a:r>
            <a:r>
              <a:rPr lang="nl-BE" sz="1800" dirty="0"/>
              <a:t> over o.a. afspraken over oudercontact, voldoende aanwezigheden en vormen van individuele leerlingenbegeleiding;</a:t>
            </a:r>
          </a:p>
          <a:p>
            <a:r>
              <a:rPr lang="nl-BE" sz="1800" dirty="0"/>
              <a:t>de afspraken over het </a:t>
            </a:r>
            <a:r>
              <a:rPr lang="nl-BE" sz="1800" u="sng" dirty="0"/>
              <a:t>rookverbod</a:t>
            </a:r>
          </a:p>
          <a:p>
            <a:r>
              <a:rPr lang="nl-BE" sz="1800" dirty="0"/>
              <a:t>de wijze waarop </a:t>
            </a:r>
            <a:r>
              <a:rPr lang="nl-BE" sz="1800" u="sng" dirty="0"/>
              <a:t>de academieraad </a:t>
            </a:r>
            <a:r>
              <a:rPr lang="nl-BE" sz="1800" dirty="0"/>
              <a:t>wordt samengesteld;</a:t>
            </a:r>
          </a:p>
          <a:p>
            <a:r>
              <a:rPr lang="nl-BE" sz="1800" dirty="0"/>
              <a:t>afspraken rond het </a:t>
            </a:r>
            <a:r>
              <a:rPr lang="nl-BE" sz="1800" u="sng" dirty="0"/>
              <a:t>recht op inzage </a:t>
            </a:r>
            <a:endParaRPr lang="nl-BE" sz="1800" dirty="0"/>
          </a:p>
          <a:p>
            <a:r>
              <a:rPr lang="nl-BE" sz="1800" dirty="0"/>
              <a:t>informatie over </a:t>
            </a:r>
            <a:r>
              <a:rPr lang="nl-BE" sz="1800" u="sng" dirty="0" err="1"/>
              <a:t>extramurosactiviteiten</a:t>
            </a:r>
            <a:r>
              <a:rPr lang="nl-BE" sz="1800" dirty="0"/>
              <a:t>;</a:t>
            </a:r>
          </a:p>
          <a:p>
            <a:r>
              <a:rPr lang="nl-BE" sz="1800" dirty="0"/>
              <a:t>de vermelding dat bij verandering van academie </a:t>
            </a:r>
            <a:r>
              <a:rPr lang="nl-BE" sz="1800" u="sng" dirty="0"/>
              <a:t>leerlingengegevens worden overgedragen </a:t>
            </a:r>
          </a:p>
          <a:p>
            <a:r>
              <a:rPr lang="nl-BE" sz="1800" dirty="0"/>
              <a:t>het </a:t>
            </a:r>
            <a:r>
              <a:rPr lang="nl-BE" sz="1800" u="sng" dirty="0"/>
              <a:t>toetsingsinstrument</a:t>
            </a:r>
          </a:p>
        </p:txBody>
      </p:sp>
    </p:spTree>
    <p:extLst>
      <p:ext uri="{BB962C8B-B14F-4D97-AF65-F5344CB8AC3E}">
        <p14:creationId xmlns:p14="http://schemas.microsoft.com/office/powerpoint/2010/main" val="3582127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a:bodyPr>
          <a:lstStyle/>
          <a:p>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ea typeface="+mn-ea"/>
                <a:cs typeface="+mn-cs"/>
              </a:rPr>
              <a:t>Programmaties</a:t>
            </a:r>
          </a:p>
        </p:txBody>
      </p:sp>
      <p:sp>
        <p:nvSpPr>
          <p:cNvPr id="6" name="Ondertitel 5"/>
          <p:cNvSpPr>
            <a:spLocks noGrp="1"/>
          </p:cNvSpPr>
          <p:nvPr>
            <p:ph type="subTitle" idx="1"/>
          </p:nvPr>
        </p:nvSpPr>
        <p:spPr/>
        <p:txBody>
          <a:bodyPr/>
          <a:lstStyle/>
          <a:p>
            <a:endParaRPr lang="nl-BE"/>
          </a:p>
        </p:txBody>
      </p:sp>
      <p:sp>
        <p:nvSpPr>
          <p:cNvPr id="2" name="Tijdelijke aanduiding voor dianummer 1"/>
          <p:cNvSpPr>
            <a:spLocks noGrp="1"/>
          </p:cNvSpPr>
          <p:nvPr>
            <p:ph type="sldNum" sz="quarter" idx="12"/>
          </p:nvPr>
        </p:nvSpPr>
        <p:spPr/>
        <p:txBody>
          <a:bodyPr/>
          <a:lstStyle/>
          <a:p>
            <a:fld id="{7749CDD0-7D77-4D23-9A27-F361E39BA472}" type="datetime1">
              <a:rPr lang="nl-BE" smtClean="0"/>
              <a:pPr/>
              <a:t>30/08/2018</a:t>
            </a:fld>
            <a:r>
              <a:rPr lang="nl-BE"/>
              <a:t> </a:t>
            </a:r>
            <a:r>
              <a:rPr lang="nl-BE" b="1"/>
              <a:t>│</a:t>
            </a:r>
            <a:fld id="{B263F6C6-2226-4286-8995-C42CB1E7C290}" type="slidenum">
              <a:rPr lang="nl-BE" smtClean="0"/>
              <a:pPr/>
              <a:t>40</a:t>
            </a:fld>
            <a:endParaRPr lang="nl-BE" dirty="0"/>
          </a:p>
        </p:txBody>
      </p:sp>
    </p:spTree>
    <p:extLst>
      <p:ext uri="{BB962C8B-B14F-4D97-AF65-F5344CB8AC3E}">
        <p14:creationId xmlns:p14="http://schemas.microsoft.com/office/powerpoint/2010/main" val="132645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F28E3AB3-5CF5-42DA-81BB-FDE0FB5C5716}"/>
              </a:ext>
            </a:extLst>
          </p:cNvPr>
          <p:cNvSpPr>
            <a:spLocks noGrp="1"/>
          </p:cNvSpPr>
          <p:nvPr>
            <p:ph type="sldNum" sz="quarter" idx="12"/>
          </p:nvPr>
        </p:nvSpPr>
        <p:spPr/>
        <p:txBody>
          <a:bodyPr/>
          <a:lstStyle/>
          <a:p>
            <a:fld id="{7749CDD0-7D77-4D23-9A27-F361E39BA472}" type="datetime1">
              <a:rPr lang="nl-BE" smtClean="0"/>
              <a:pPr/>
              <a:t>30/08/2018</a:t>
            </a:fld>
            <a:r>
              <a:rPr lang="nl-BE"/>
              <a:t> </a:t>
            </a:r>
            <a:r>
              <a:rPr lang="nl-BE" b="1"/>
              <a:t>│</a:t>
            </a:r>
            <a:fld id="{B263F6C6-2226-4286-8995-C42CB1E7C290}" type="slidenum">
              <a:rPr lang="nl-BE" smtClean="0"/>
              <a:pPr/>
              <a:t>41</a:t>
            </a:fld>
            <a:endParaRPr lang="nl-BE" dirty="0"/>
          </a:p>
        </p:txBody>
      </p:sp>
      <p:sp>
        <p:nvSpPr>
          <p:cNvPr id="3" name="Titel 2">
            <a:extLst>
              <a:ext uri="{FF2B5EF4-FFF2-40B4-BE49-F238E27FC236}">
                <a16:creationId xmlns:a16="http://schemas.microsoft.com/office/drawing/2014/main" id="{789674ED-98B5-47F6-95F8-A3F9B725091E}"/>
              </a:ext>
            </a:extLst>
          </p:cNvPr>
          <p:cNvSpPr>
            <a:spLocks noGrp="1"/>
          </p:cNvSpPr>
          <p:nvPr>
            <p:ph type="title"/>
          </p:nvPr>
        </p:nvSpPr>
        <p:spPr/>
        <p:txBody>
          <a:bodyPr/>
          <a:lstStyle/>
          <a:p>
            <a:r>
              <a:rPr lang="nl-BE" dirty="0"/>
              <a:t>Programmaties</a:t>
            </a:r>
          </a:p>
        </p:txBody>
      </p:sp>
      <p:sp>
        <p:nvSpPr>
          <p:cNvPr id="4" name="Tijdelijke aanduiding voor inhoud 3">
            <a:extLst>
              <a:ext uri="{FF2B5EF4-FFF2-40B4-BE49-F238E27FC236}">
                <a16:creationId xmlns:a16="http://schemas.microsoft.com/office/drawing/2014/main" id="{D7ACFCD9-9EAE-4A12-A3C0-B16D1C72912C}"/>
              </a:ext>
            </a:extLst>
          </p:cNvPr>
          <p:cNvSpPr>
            <a:spLocks noGrp="1"/>
          </p:cNvSpPr>
          <p:nvPr>
            <p:ph sz="half" idx="1"/>
          </p:nvPr>
        </p:nvSpPr>
        <p:spPr/>
        <p:txBody>
          <a:bodyPr>
            <a:normAutofit lnSpcReduction="10000"/>
          </a:bodyPr>
          <a:lstStyle/>
          <a:p>
            <a:r>
              <a:rPr lang="nl-BE" dirty="0"/>
              <a:t>Bestaand opleidingsaanbod: concordantie</a:t>
            </a:r>
          </a:p>
          <a:p>
            <a:r>
              <a:rPr lang="nl-BE" dirty="0"/>
              <a:t>Nieuw aanbod: programmatie</a:t>
            </a:r>
          </a:p>
          <a:p>
            <a:r>
              <a:rPr lang="nl-BE" dirty="0"/>
              <a:t>Aanvragen voor 1 mei 2018</a:t>
            </a:r>
          </a:p>
          <a:p>
            <a:r>
              <a:rPr lang="nl-BE" dirty="0"/>
              <a:t>Meer dan 1000 aanvragen</a:t>
            </a:r>
          </a:p>
          <a:p>
            <a:endParaRPr lang="nl-BE" dirty="0"/>
          </a:p>
          <a:p>
            <a:pPr>
              <a:buNone/>
            </a:pPr>
            <a:r>
              <a:rPr lang="nl-BE" b="1" dirty="0"/>
              <a:t>Onderwijsbevoegdheid clusters en instrumenten</a:t>
            </a:r>
          </a:p>
          <a:p>
            <a:pPr marL="342900" indent="-342900">
              <a:buFont typeface="Arial" panose="020B0604020202020204" pitchFamily="34" charset="0"/>
              <a:buChar char="•"/>
            </a:pPr>
            <a:r>
              <a:rPr lang="nl-BE" dirty="0"/>
              <a:t>advies VLOR, ambtelijke adviescommissie en Samenwerkingsplatform Brussel</a:t>
            </a:r>
          </a:p>
          <a:p>
            <a:pPr marL="342900" indent="-342900">
              <a:buFont typeface="Arial" panose="020B0604020202020204" pitchFamily="34" charset="0"/>
              <a:buChar char="•"/>
            </a:pPr>
            <a:r>
              <a:rPr lang="nl-BE" dirty="0"/>
              <a:t>Ministerieel Besluit 19 juli</a:t>
            </a:r>
          </a:p>
          <a:p>
            <a:pPr marL="342900" indent="-342900">
              <a:buFont typeface="Arial" panose="020B0604020202020204" pitchFamily="34" charset="0"/>
              <a:buChar char="•"/>
            </a:pPr>
            <a:r>
              <a:rPr lang="nl-BE" dirty="0"/>
              <a:t>brief met gemotiveerde beslissing via Mijn Onderwijs aan de academies op 25 juli</a:t>
            </a:r>
          </a:p>
        </p:txBody>
      </p:sp>
    </p:spTree>
    <p:extLst>
      <p:ext uri="{BB962C8B-B14F-4D97-AF65-F5344CB8AC3E}">
        <p14:creationId xmlns:p14="http://schemas.microsoft.com/office/powerpoint/2010/main" val="135725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641490A-154C-4D9E-99CF-256C9E7292C9}"/>
              </a:ext>
            </a:extLst>
          </p:cNvPr>
          <p:cNvSpPr>
            <a:spLocks noGrp="1"/>
          </p:cNvSpPr>
          <p:nvPr>
            <p:ph type="sldNum" sz="quarter" idx="12"/>
          </p:nvPr>
        </p:nvSpPr>
        <p:spPr/>
        <p:txBody>
          <a:bodyPr/>
          <a:lstStyle/>
          <a:p>
            <a:fld id="{7749CDD0-7D77-4D23-9A27-F361E39BA472}" type="datetime1">
              <a:rPr lang="nl-BE" smtClean="0"/>
              <a:pPr/>
              <a:t>30/08/2018</a:t>
            </a:fld>
            <a:r>
              <a:rPr lang="nl-BE"/>
              <a:t> </a:t>
            </a:r>
            <a:r>
              <a:rPr lang="nl-BE" b="1"/>
              <a:t>│</a:t>
            </a:r>
            <a:fld id="{B263F6C6-2226-4286-8995-C42CB1E7C290}" type="slidenum">
              <a:rPr lang="nl-BE" smtClean="0"/>
              <a:pPr/>
              <a:t>42</a:t>
            </a:fld>
            <a:endParaRPr lang="nl-BE" dirty="0"/>
          </a:p>
        </p:txBody>
      </p:sp>
      <p:sp>
        <p:nvSpPr>
          <p:cNvPr id="3" name="Titel 2">
            <a:extLst>
              <a:ext uri="{FF2B5EF4-FFF2-40B4-BE49-F238E27FC236}">
                <a16:creationId xmlns:a16="http://schemas.microsoft.com/office/drawing/2014/main" id="{79F8A422-5408-4776-A7AB-C38BA40EE21E}"/>
              </a:ext>
            </a:extLst>
          </p:cNvPr>
          <p:cNvSpPr>
            <a:spLocks noGrp="1"/>
          </p:cNvSpPr>
          <p:nvPr>
            <p:ph type="title"/>
          </p:nvPr>
        </p:nvSpPr>
        <p:spPr/>
        <p:txBody>
          <a:bodyPr/>
          <a:lstStyle/>
          <a:p>
            <a:r>
              <a:rPr lang="nl-BE" dirty="0"/>
              <a:t>Programmaties</a:t>
            </a:r>
          </a:p>
        </p:txBody>
      </p:sp>
      <p:sp>
        <p:nvSpPr>
          <p:cNvPr id="4" name="Tijdelijke aanduiding voor inhoud 3">
            <a:extLst>
              <a:ext uri="{FF2B5EF4-FFF2-40B4-BE49-F238E27FC236}">
                <a16:creationId xmlns:a16="http://schemas.microsoft.com/office/drawing/2014/main" id="{B6220964-4EAB-461F-A6B0-B90E387C9284}"/>
              </a:ext>
            </a:extLst>
          </p:cNvPr>
          <p:cNvSpPr>
            <a:spLocks noGrp="1"/>
          </p:cNvSpPr>
          <p:nvPr>
            <p:ph sz="half" idx="1"/>
          </p:nvPr>
        </p:nvSpPr>
        <p:spPr>
          <a:xfrm>
            <a:off x="1296000" y="1556792"/>
            <a:ext cx="7416000" cy="4680520"/>
          </a:xfrm>
        </p:spPr>
        <p:txBody>
          <a:bodyPr>
            <a:normAutofit fontScale="92500" lnSpcReduction="10000"/>
          </a:bodyPr>
          <a:lstStyle/>
          <a:p>
            <a:pPr>
              <a:buNone/>
            </a:pPr>
            <a:endParaRPr lang="nl-BE" b="1" dirty="0"/>
          </a:p>
          <a:p>
            <a:pPr>
              <a:buNone/>
            </a:pPr>
            <a:r>
              <a:rPr lang="nl-BE" b="1" dirty="0"/>
              <a:t>Nieuwe domeinen en structuuronderdelen </a:t>
            </a:r>
          </a:p>
          <a:p>
            <a:pPr>
              <a:buNone/>
            </a:pPr>
            <a:r>
              <a:rPr lang="nl-BE" b="1" dirty="0"/>
              <a:t>(nieuw op niveau van de academie)</a:t>
            </a:r>
          </a:p>
          <a:p>
            <a:pPr marL="342900" indent="-342900">
              <a:buFont typeface="Arial" panose="020B0604020202020204" pitchFamily="34" charset="0"/>
              <a:buChar char="•"/>
            </a:pPr>
            <a:endParaRPr lang="nl-BE" dirty="0"/>
          </a:p>
          <a:p>
            <a:pPr marL="342900" indent="-342900">
              <a:buFont typeface="Arial" panose="020B0604020202020204" pitchFamily="34" charset="0"/>
              <a:buChar char="•"/>
            </a:pPr>
            <a:r>
              <a:rPr lang="nl-BE" dirty="0"/>
              <a:t>Ministerieel Besluit 19 juli</a:t>
            </a:r>
          </a:p>
          <a:p>
            <a:pPr marL="342900" indent="-342900">
              <a:buFont typeface="Arial" panose="020B0604020202020204" pitchFamily="34" charset="0"/>
              <a:buChar char="•"/>
            </a:pPr>
            <a:r>
              <a:rPr lang="nl-BE" dirty="0"/>
              <a:t>beslissingsbrief Mijn Onderwijs 25 juli</a:t>
            </a:r>
          </a:p>
          <a:p>
            <a:pPr>
              <a:buNone/>
            </a:pPr>
            <a:endParaRPr lang="nl-BE" dirty="0"/>
          </a:p>
          <a:p>
            <a:pPr>
              <a:buNone/>
            </a:pPr>
            <a:r>
              <a:rPr lang="nl-BE" b="1" dirty="0"/>
              <a:t>In voorbereiding </a:t>
            </a:r>
            <a:r>
              <a:rPr lang="nl-BE" dirty="0"/>
              <a:t>(communicatie eind aug – begin sept):</a:t>
            </a:r>
          </a:p>
          <a:p>
            <a:pPr marL="342900" indent="-342900">
              <a:buFont typeface="Arial" panose="020B0604020202020204" pitchFamily="34" charset="0"/>
              <a:buChar char="•"/>
            </a:pPr>
            <a:endParaRPr lang="nl-BE" dirty="0"/>
          </a:p>
          <a:p>
            <a:pPr marL="342900" indent="-342900">
              <a:buFont typeface="Arial" panose="020B0604020202020204" pitchFamily="34" charset="0"/>
              <a:buChar char="•"/>
            </a:pPr>
            <a:r>
              <a:rPr lang="nl-BE" dirty="0"/>
              <a:t>bijkomend MB onderwijsbevoegdheden/domeinen en structuuronderdelen</a:t>
            </a:r>
          </a:p>
          <a:p>
            <a:pPr marL="342900" indent="-342900">
              <a:buFont typeface="Arial" panose="020B0604020202020204" pitchFamily="34" charset="0"/>
              <a:buChar char="•"/>
            </a:pPr>
            <a:r>
              <a:rPr lang="nl-BE" dirty="0"/>
              <a:t>overzicht met nieuwe aanbod per vestigingsplaats: nieuwe structuuronderdelen + uitbreiding bestaande structuuronderdelen naar nieuwe locaties (nieuwe of bestaande vestigingsplaatsen)</a:t>
            </a:r>
          </a:p>
          <a:p>
            <a:pPr>
              <a:buNone/>
            </a:pPr>
            <a:endParaRPr lang="nl-BE" dirty="0"/>
          </a:p>
        </p:txBody>
      </p:sp>
    </p:spTree>
    <p:extLst>
      <p:ext uri="{BB962C8B-B14F-4D97-AF65-F5344CB8AC3E}">
        <p14:creationId xmlns:p14="http://schemas.microsoft.com/office/powerpoint/2010/main" val="1154788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ea typeface="+mn-ea"/>
                <a:cs typeface="+mn-cs"/>
              </a:rPr>
              <a:t>Geldstromen</a:t>
            </a:r>
          </a:p>
        </p:txBody>
      </p:sp>
      <p:sp>
        <p:nvSpPr>
          <p:cNvPr id="3" name="Ondertitel 2"/>
          <p:cNvSpPr>
            <a:spLocks noGrp="1"/>
          </p:cNvSpPr>
          <p:nvPr>
            <p:ph type="subTitle" idx="1"/>
          </p:nvPr>
        </p:nvSpPr>
        <p:spPr/>
        <p:txBody>
          <a:bodyPr/>
          <a:lstStyle/>
          <a:p>
            <a:endParaRPr lang="nl-BE" dirty="0"/>
          </a:p>
        </p:txBody>
      </p:sp>
    </p:spTree>
    <p:extLst>
      <p:ext uri="{BB962C8B-B14F-4D97-AF65-F5344CB8AC3E}">
        <p14:creationId xmlns:p14="http://schemas.microsoft.com/office/powerpoint/2010/main" val="335624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al 3"/>
          <p:cNvSpPr/>
          <p:nvPr/>
        </p:nvSpPr>
        <p:spPr>
          <a:xfrm>
            <a:off x="451218" y="942151"/>
            <a:ext cx="1178417" cy="6568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350" dirty="0"/>
              <a:t>leerling</a:t>
            </a:r>
          </a:p>
        </p:txBody>
      </p:sp>
      <p:sp>
        <p:nvSpPr>
          <p:cNvPr id="5" name="Ovaal 4"/>
          <p:cNvSpPr/>
          <p:nvPr/>
        </p:nvSpPr>
        <p:spPr>
          <a:xfrm>
            <a:off x="1483635" y="2634535"/>
            <a:ext cx="2148207" cy="1361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350" dirty="0"/>
              <a:t>academie</a:t>
            </a:r>
          </a:p>
        </p:txBody>
      </p:sp>
      <p:sp>
        <p:nvSpPr>
          <p:cNvPr id="6" name="Ovaal 5"/>
          <p:cNvSpPr/>
          <p:nvPr/>
        </p:nvSpPr>
        <p:spPr>
          <a:xfrm>
            <a:off x="6278451" y="2634535"/>
            <a:ext cx="2057400" cy="1361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350" dirty="0"/>
              <a:t>AGODI</a:t>
            </a:r>
          </a:p>
        </p:txBody>
      </p:sp>
      <p:sp>
        <p:nvSpPr>
          <p:cNvPr id="7" name="PIJL-OMLAAG 6"/>
          <p:cNvSpPr/>
          <p:nvPr/>
        </p:nvSpPr>
        <p:spPr>
          <a:xfrm rot="19730125">
            <a:off x="1456197" y="1759106"/>
            <a:ext cx="453980" cy="816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dirty="0"/>
          </a:p>
        </p:txBody>
      </p:sp>
      <p:sp>
        <p:nvSpPr>
          <p:cNvPr id="9" name="Tekstvak 8"/>
          <p:cNvSpPr txBox="1"/>
          <p:nvPr/>
        </p:nvSpPr>
        <p:spPr>
          <a:xfrm>
            <a:off x="106251" y="1826084"/>
            <a:ext cx="1352282" cy="507831"/>
          </a:xfrm>
          <a:prstGeom prst="rect">
            <a:avLst/>
          </a:prstGeom>
          <a:noFill/>
        </p:spPr>
        <p:txBody>
          <a:bodyPr wrap="square" rtlCol="0">
            <a:spAutoFit/>
          </a:bodyPr>
          <a:lstStyle/>
          <a:p>
            <a:r>
              <a:rPr lang="nl-BE" sz="1350" dirty="0"/>
              <a:t>Inschrijvingsgeld</a:t>
            </a:r>
          </a:p>
          <a:p>
            <a:r>
              <a:rPr lang="nl-BE" sz="1350" dirty="0"/>
              <a:t>Bijdrage </a:t>
            </a:r>
          </a:p>
        </p:txBody>
      </p:sp>
      <p:sp>
        <p:nvSpPr>
          <p:cNvPr id="14" name="Gekromde PIJL-OMLAAG 13"/>
          <p:cNvSpPr/>
          <p:nvPr/>
        </p:nvSpPr>
        <p:spPr>
          <a:xfrm>
            <a:off x="3463762" y="1962207"/>
            <a:ext cx="3085145" cy="957152"/>
          </a:xfrm>
          <a:prstGeom prst="curvedDownArrow">
            <a:avLst>
              <a:gd name="adj1" fmla="val 25000"/>
              <a:gd name="adj2" fmla="val 50000"/>
              <a:gd name="adj3" fmla="val 26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solidFill>
                <a:schemeClr val="tx1"/>
              </a:solidFill>
            </a:endParaRPr>
          </a:p>
        </p:txBody>
      </p:sp>
      <p:sp>
        <p:nvSpPr>
          <p:cNvPr id="16" name="Tekstvak 15"/>
          <p:cNvSpPr txBox="1"/>
          <p:nvPr/>
        </p:nvSpPr>
        <p:spPr>
          <a:xfrm>
            <a:off x="4293494" y="2165277"/>
            <a:ext cx="1430634" cy="300082"/>
          </a:xfrm>
          <a:prstGeom prst="rect">
            <a:avLst/>
          </a:prstGeom>
          <a:noFill/>
        </p:spPr>
        <p:txBody>
          <a:bodyPr wrap="square" rtlCol="0">
            <a:spAutoFit/>
          </a:bodyPr>
          <a:lstStyle/>
          <a:p>
            <a:r>
              <a:rPr lang="nl-BE" sz="1350" dirty="0"/>
              <a:t>inschrijvingsgeld</a:t>
            </a:r>
          </a:p>
        </p:txBody>
      </p:sp>
      <p:pic>
        <p:nvPicPr>
          <p:cNvPr id="17" name="Afbeelding 16"/>
          <p:cNvPicPr>
            <a:picLocks noChangeAspect="1"/>
          </p:cNvPicPr>
          <p:nvPr/>
        </p:nvPicPr>
        <p:blipFill>
          <a:blip r:embed="rId2"/>
          <a:stretch>
            <a:fillRect/>
          </a:stretch>
        </p:blipFill>
        <p:spPr>
          <a:xfrm rot="10800000">
            <a:off x="3430253" y="3755695"/>
            <a:ext cx="3049788" cy="969348"/>
          </a:xfrm>
          <a:prstGeom prst="rect">
            <a:avLst/>
          </a:prstGeom>
        </p:spPr>
      </p:pic>
      <p:sp>
        <p:nvSpPr>
          <p:cNvPr id="18" name="Tekstvak 17"/>
          <p:cNvSpPr txBox="1"/>
          <p:nvPr/>
        </p:nvSpPr>
        <p:spPr>
          <a:xfrm>
            <a:off x="4293494" y="3820785"/>
            <a:ext cx="1796603" cy="715581"/>
          </a:xfrm>
          <a:prstGeom prst="rect">
            <a:avLst/>
          </a:prstGeom>
          <a:noFill/>
        </p:spPr>
        <p:txBody>
          <a:bodyPr wrap="square" rtlCol="0">
            <a:spAutoFit/>
          </a:bodyPr>
          <a:lstStyle/>
          <a:p>
            <a:r>
              <a:rPr lang="nl-BE" sz="1350" dirty="0"/>
              <a:t>Werkingsmiddelen</a:t>
            </a:r>
          </a:p>
          <a:p>
            <a:r>
              <a:rPr lang="nl-BE" sz="1350" dirty="0"/>
              <a:t>ICT-toelagen</a:t>
            </a:r>
          </a:p>
          <a:p>
            <a:r>
              <a:rPr lang="nl-BE" sz="1350" dirty="0"/>
              <a:t>Nascholingstoelagen</a:t>
            </a:r>
          </a:p>
        </p:txBody>
      </p:sp>
      <p:pic>
        <p:nvPicPr>
          <p:cNvPr id="19" name="Afbeelding 18"/>
          <p:cNvPicPr>
            <a:picLocks noChangeAspect="1"/>
          </p:cNvPicPr>
          <p:nvPr/>
        </p:nvPicPr>
        <p:blipFill>
          <a:blip r:embed="rId3"/>
          <a:stretch>
            <a:fillRect/>
          </a:stretch>
        </p:blipFill>
        <p:spPr>
          <a:xfrm rot="3552242">
            <a:off x="1224775" y="3874252"/>
            <a:ext cx="612701" cy="777308"/>
          </a:xfrm>
          <a:prstGeom prst="rect">
            <a:avLst/>
          </a:prstGeom>
        </p:spPr>
      </p:pic>
      <p:sp>
        <p:nvSpPr>
          <p:cNvPr id="20" name="Tekstvak 19"/>
          <p:cNvSpPr txBox="1"/>
          <p:nvPr/>
        </p:nvSpPr>
        <p:spPr>
          <a:xfrm>
            <a:off x="357389" y="4817504"/>
            <a:ext cx="1731404" cy="1338828"/>
          </a:xfrm>
          <a:prstGeom prst="rect">
            <a:avLst/>
          </a:prstGeom>
          <a:noFill/>
        </p:spPr>
        <p:txBody>
          <a:bodyPr wrap="square" rtlCol="0">
            <a:spAutoFit/>
          </a:bodyPr>
          <a:lstStyle/>
          <a:p>
            <a:r>
              <a:rPr lang="nl-BE" sz="1350" dirty="0"/>
              <a:t>Vb. </a:t>
            </a:r>
          </a:p>
          <a:p>
            <a:r>
              <a:rPr lang="nl-BE" sz="1350" dirty="0"/>
              <a:t>leveranciers</a:t>
            </a:r>
          </a:p>
          <a:p>
            <a:r>
              <a:rPr lang="nl-BE" sz="1350" dirty="0"/>
              <a:t>Materiaal </a:t>
            </a:r>
          </a:p>
          <a:p>
            <a:r>
              <a:rPr lang="nl-BE" sz="1350" dirty="0"/>
              <a:t>Sprekers nascholingen</a:t>
            </a:r>
          </a:p>
          <a:p>
            <a:r>
              <a:rPr lang="nl-BE" sz="1350" dirty="0"/>
              <a:t>….</a:t>
            </a:r>
          </a:p>
        </p:txBody>
      </p:sp>
      <p:pic>
        <p:nvPicPr>
          <p:cNvPr id="21" name="Afbeelding 20"/>
          <p:cNvPicPr>
            <a:picLocks noChangeAspect="1"/>
          </p:cNvPicPr>
          <p:nvPr/>
        </p:nvPicPr>
        <p:blipFill>
          <a:blip r:embed="rId3"/>
          <a:stretch>
            <a:fillRect/>
          </a:stretch>
        </p:blipFill>
        <p:spPr>
          <a:xfrm rot="1125710">
            <a:off x="7415878" y="4074358"/>
            <a:ext cx="612701" cy="777308"/>
          </a:xfrm>
          <a:prstGeom prst="rect">
            <a:avLst/>
          </a:prstGeom>
        </p:spPr>
      </p:pic>
      <p:sp>
        <p:nvSpPr>
          <p:cNvPr id="22" name="Ovaal 21"/>
          <p:cNvSpPr/>
          <p:nvPr/>
        </p:nvSpPr>
        <p:spPr>
          <a:xfrm>
            <a:off x="7170678" y="4991801"/>
            <a:ext cx="1526147" cy="724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350" dirty="0"/>
              <a:t>Personeel academie</a:t>
            </a:r>
          </a:p>
        </p:txBody>
      </p:sp>
      <p:sp>
        <p:nvSpPr>
          <p:cNvPr id="23" name="Tekstvak 22"/>
          <p:cNvSpPr txBox="1"/>
          <p:nvPr/>
        </p:nvSpPr>
        <p:spPr>
          <a:xfrm>
            <a:off x="7837872" y="4101869"/>
            <a:ext cx="778095" cy="300082"/>
          </a:xfrm>
          <a:prstGeom prst="rect">
            <a:avLst/>
          </a:prstGeom>
          <a:noFill/>
        </p:spPr>
        <p:txBody>
          <a:bodyPr wrap="square" rtlCol="0">
            <a:spAutoFit/>
          </a:bodyPr>
          <a:lstStyle/>
          <a:p>
            <a:r>
              <a:rPr lang="nl-BE" sz="1350" dirty="0"/>
              <a:t>lonen</a:t>
            </a:r>
          </a:p>
        </p:txBody>
      </p:sp>
    </p:spTree>
    <p:extLst>
      <p:ext uri="{BB962C8B-B14F-4D97-AF65-F5344CB8AC3E}">
        <p14:creationId xmlns:p14="http://schemas.microsoft.com/office/powerpoint/2010/main" val="215367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al 3"/>
          <p:cNvSpPr/>
          <p:nvPr/>
        </p:nvSpPr>
        <p:spPr>
          <a:xfrm>
            <a:off x="451218" y="942151"/>
            <a:ext cx="1178417" cy="6568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350" dirty="0"/>
              <a:t>leerling</a:t>
            </a:r>
          </a:p>
        </p:txBody>
      </p:sp>
      <p:sp>
        <p:nvSpPr>
          <p:cNvPr id="5" name="Ovaal 4"/>
          <p:cNvSpPr/>
          <p:nvPr/>
        </p:nvSpPr>
        <p:spPr>
          <a:xfrm>
            <a:off x="1483635" y="2634535"/>
            <a:ext cx="2148207" cy="1361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350" dirty="0"/>
              <a:t>academie</a:t>
            </a:r>
          </a:p>
        </p:txBody>
      </p:sp>
      <p:sp>
        <p:nvSpPr>
          <p:cNvPr id="6" name="Ovaal 5"/>
          <p:cNvSpPr/>
          <p:nvPr/>
        </p:nvSpPr>
        <p:spPr>
          <a:xfrm>
            <a:off x="6278451" y="2634535"/>
            <a:ext cx="2057400" cy="1361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350" dirty="0"/>
              <a:t>AGODI</a:t>
            </a:r>
          </a:p>
        </p:txBody>
      </p:sp>
      <p:sp>
        <p:nvSpPr>
          <p:cNvPr id="7" name="PIJL-OMLAAG 6"/>
          <p:cNvSpPr/>
          <p:nvPr/>
        </p:nvSpPr>
        <p:spPr>
          <a:xfrm rot="19730125">
            <a:off x="1456197" y="1759106"/>
            <a:ext cx="453980" cy="816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dirty="0"/>
          </a:p>
        </p:txBody>
      </p:sp>
      <p:sp>
        <p:nvSpPr>
          <p:cNvPr id="8" name="Tekstvak 7"/>
          <p:cNvSpPr txBox="1"/>
          <p:nvPr/>
        </p:nvSpPr>
        <p:spPr>
          <a:xfrm>
            <a:off x="106251" y="1826084"/>
            <a:ext cx="1352282" cy="507831"/>
          </a:xfrm>
          <a:prstGeom prst="rect">
            <a:avLst/>
          </a:prstGeom>
          <a:noFill/>
        </p:spPr>
        <p:txBody>
          <a:bodyPr wrap="square" rtlCol="0">
            <a:spAutoFit/>
          </a:bodyPr>
          <a:lstStyle/>
          <a:p>
            <a:r>
              <a:rPr lang="nl-BE" sz="1350" dirty="0"/>
              <a:t>Inschrijvingsgeld</a:t>
            </a:r>
          </a:p>
          <a:p>
            <a:r>
              <a:rPr lang="nl-BE" sz="1350" dirty="0"/>
              <a:t>Bijdrage </a:t>
            </a:r>
          </a:p>
        </p:txBody>
      </p:sp>
      <p:sp>
        <p:nvSpPr>
          <p:cNvPr id="9" name="Gekromde PIJL-OMLAAG 8"/>
          <p:cNvSpPr/>
          <p:nvPr/>
        </p:nvSpPr>
        <p:spPr>
          <a:xfrm>
            <a:off x="3463762" y="1962207"/>
            <a:ext cx="3085145" cy="957152"/>
          </a:xfrm>
          <a:prstGeom prst="curvedDownArrow">
            <a:avLst>
              <a:gd name="adj1" fmla="val 25000"/>
              <a:gd name="adj2" fmla="val 50000"/>
              <a:gd name="adj3" fmla="val 26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solidFill>
                <a:schemeClr val="tx1"/>
              </a:solidFill>
            </a:endParaRPr>
          </a:p>
        </p:txBody>
      </p:sp>
      <p:sp>
        <p:nvSpPr>
          <p:cNvPr id="10" name="Tekstvak 9"/>
          <p:cNvSpPr txBox="1"/>
          <p:nvPr/>
        </p:nvSpPr>
        <p:spPr>
          <a:xfrm>
            <a:off x="4293494" y="2165277"/>
            <a:ext cx="1405408" cy="300082"/>
          </a:xfrm>
          <a:prstGeom prst="rect">
            <a:avLst/>
          </a:prstGeom>
          <a:noFill/>
        </p:spPr>
        <p:txBody>
          <a:bodyPr wrap="square" rtlCol="0">
            <a:spAutoFit/>
          </a:bodyPr>
          <a:lstStyle/>
          <a:p>
            <a:r>
              <a:rPr lang="nl-BE" sz="1350" dirty="0"/>
              <a:t>inschrijvingsgeld</a:t>
            </a:r>
          </a:p>
        </p:txBody>
      </p:sp>
      <p:pic>
        <p:nvPicPr>
          <p:cNvPr id="11" name="Afbeelding 10"/>
          <p:cNvPicPr>
            <a:picLocks noChangeAspect="1"/>
          </p:cNvPicPr>
          <p:nvPr/>
        </p:nvPicPr>
        <p:blipFill>
          <a:blip r:embed="rId2"/>
          <a:stretch>
            <a:fillRect/>
          </a:stretch>
        </p:blipFill>
        <p:spPr>
          <a:xfrm rot="10800000">
            <a:off x="3430253" y="3755695"/>
            <a:ext cx="3049788" cy="969348"/>
          </a:xfrm>
          <a:prstGeom prst="rect">
            <a:avLst/>
          </a:prstGeom>
        </p:spPr>
      </p:pic>
      <p:sp>
        <p:nvSpPr>
          <p:cNvPr id="12" name="Tekstvak 11"/>
          <p:cNvSpPr txBox="1"/>
          <p:nvPr/>
        </p:nvSpPr>
        <p:spPr>
          <a:xfrm>
            <a:off x="4278770" y="3894121"/>
            <a:ext cx="1796603" cy="507831"/>
          </a:xfrm>
          <a:prstGeom prst="rect">
            <a:avLst/>
          </a:prstGeom>
          <a:noFill/>
        </p:spPr>
        <p:txBody>
          <a:bodyPr wrap="square" rtlCol="0">
            <a:spAutoFit/>
          </a:bodyPr>
          <a:lstStyle/>
          <a:p>
            <a:r>
              <a:rPr lang="nl-BE" sz="1350" dirty="0"/>
              <a:t>ICT-toelagen</a:t>
            </a:r>
          </a:p>
          <a:p>
            <a:r>
              <a:rPr lang="nl-BE" sz="1350" dirty="0"/>
              <a:t>Nascholingstoelagen</a:t>
            </a:r>
          </a:p>
        </p:txBody>
      </p:sp>
      <p:pic>
        <p:nvPicPr>
          <p:cNvPr id="13" name="Afbeelding 12"/>
          <p:cNvPicPr>
            <a:picLocks noChangeAspect="1"/>
          </p:cNvPicPr>
          <p:nvPr/>
        </p:nvPicPr>
        <p:blipFill>
          <a:blip r:embed="rId3"/>
          <a:stretch>
            <a:fillRect/>
          </a:stretch>
        </p:blipFill>
        <p:spPr>
          <a:xfrm rot="3552242">
            <a:off x="1224775" y="3874252"/>
            <a:ext cx="612701" cy="777308"/>
          </a:xfrm>
          <a:prstGeom prst="rect">
            <a:avLst/>
          </a:prstGeom>
        </p:spPr>
      </p:pic>
      <p:sp>
        <p:nvSpPr>
          <p:cNvPr id="14" name="Tekstvak 13"/>
          <p:cNvSpPr txBox="1"/>
          <p:nvPr/>
        </p:nvSpPr>
        <p:spPr>
          <a:xfrm>
            <a:off x="357389" y="4817504"/>
            <a:ext cx="1731404" cy="1338828"/>
          </a:xfrm>
          <a:prstGeom prst="rect">
            <a:avLst/>
          </a:prstGeom>
          <a:noFill/>
        </p:spPr>
        <p:txBody>
          <a:bodyPr wrap="square" rtlCol="0">
            <a:spAutoFit/>
          </a:bodyPr>
          <a:lstStyle/>
          <a:p>
            <a:r>
              <a:rPr lang="nl-BE" sz="1350" dirty="0"/>
              <a:t>Vb. </a:t>
            </a:r>
          </a:p>
          <a:p>
            <a:r>
              <a:rPr lang="nl-BE" sz="1350" dirty="0"/>
              <a:t>leveranciers</a:t>
            </a:r>
          </a:p>
          <a:p>
            <a:r>
              <a:rPr lang="nl-BE" sz="1350" dirty="0"/>
              <a:t>Materiaal </a:t>
            </a:r>
          </a:p>
          <a:p>
            <a:r>
              <a:rPr lang="nl-BE" sz="1350" dirty="0"/>
              <a:t>Sprekers nascholingen</a:t>
            </a:r>
          </a:p>
          <a:p>
            <a:r>
              <a:rPr lang="nl-BE" sz="1350" dirty="0"/>
              <a:t>….</a:t>
            </a:r>
          </a:p>
        </p:txBody>
      </p:sp>
      <p:pic>
        <p:nvPicPr>
          <p:cNvPr id="15" name="Afbeelding 14"/>
          <p:cNvPicPr>
            <a:picLocks noChangeAspect="1"/>
          </p:cNvPicPr>
          <p:nvPr/>
        </p:nvPicPr>
        <p:blipFill>
          <a:blip r:embed="rId3"/>
          <a:stretch>
            <a:fillRect/>
          </a:stretch>
        </p:blipFill>
        <p:spPr>
          <a:xfrm rot="1125710">
            <a:off x="7415878" y="4074358"/>
            <a:ext cx="612701" cy="777308"/>
          </a:xfrm>
          <a:prstGeom prst="rect">
            <a:avLst/>
          </a:prstGeom>
        </p:spPr>
      </p:pic>
      <p:sp>
        <p:nvSpPr>
          <p:cNvPr id="16" name="Ovaal 15"/>
          <p:cNvSpPr/>
          <p:nvPr/>
        </p:nvSpPr>
        <p:spPr>
          <a:xfrm>
            <a:off x="7170678" y="4991801"/>
            <a:ext cx="1526147" cy="7244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350" dirty="0"/>
              <a:t>Personeel academie</a:t>
            </a:r>
          </a:p>
        </p:txBody>
      </p:sp>
      <p:sp>
        <p:nvSpPr>
          <p:cNvPr id="17" name="Tekstvak 16"/>
          <p:cNvSpPr txBox="1"/>
          <p:nvPr/>
        </p:nvSpPr>
        <p:spPr>
          <a:xfrm>
            <a:off x="7837872" y="4101869"/>
            <a:ext cx="778095" cy="300082"/>
          </a:xfrm>
          <a:prstGeom prst="rect">
            <a:avLst/>
          </a:prstGeom>
          <a:noFill/>
        </p:spPr>
        <p:txBody>
          <a:bodyPr wrap="square" rtlCol="0">
            <a:spAutoFit/>
          </a:bodyPr>
          <a:lstStyle/>
          <a:p>
            <a:r>
              <a:rPr lang="nl-BE" sz="1350" dirty="0"/>
              <a:t>lonen</a:t>
            </a:r>
          </a:p>
        </p:txBody>
      </p:sp>
      <p:sp>
        <p:nvSpPr>
          <p:cNvPr id="18" name="Tekstvak 17"/>
          <p:cNvSpPr txBox="1"/>
          <p:nvPr/>
        </p:nvSpPr>
        <p:spPr>
          <a:xfrm>
            <a:off x="3631843" y="946826"/>
            <a:ext cx="1786943" cy="461665"/>
          </a:xfrm>
          <a:prstGeom prst="rect">
            <a:avLst/>
          </a:prstGeom>
          <a:noFill/>
        </p:spPr>
        <p:txBody>
          <a:bodyPr wrap="square" rtlCol="0">
            <a:spAutoFit/>
          </a:bodyPr>
          <a:lstStyle/>
          <a:p>
            <a:r>
              <a:rPr lang="nl-BE" sz="2400" b="1" dirty="0">
                <a:solidFill>
                  <a:srgbClr val="FF0000"/>
                </a:solidFill>
              </a:rPr>
              <a:t>Nieuw</a:t>
            </a:r>
          </a:p>
        </p:txBody>
      </p:sp>
      <p:sp>
        <p:nvSpPr>
          <p:cNvPr id="19" name="Tekstvak 18"/>
          <p:cNvSpPr txBox="1"/>
          <p:nvPr/>
        </p:nvSpPr>
        <p:spPr>
          <a:xfrm>
            <a:off x="4597759" y="2440782"/>
            <a:ext cx="1101143" cy="300082"/>
          </a:xfrm>
          <a:prstGeom prst="rect">
            <a:avLst/>
          </a:prstGeom>
          <a:noFill/>
        </p:spPr>
        <p:txBody>
          <a:bodyPr wrap="square" rtlCol="0">
            <a:spAutoFit/>
          </a:bodyPr>
          <a:lstStyle/>
          <a:p>
            <a:r>
              <a:rPr lang="nl-BE" sz="1350" dirty="0">
                <a:solidFill>
                  <a:srgbClr val="FF0000"/>
                </a:solidFill>
              </a:rPr>
              <a:t>betaalwijze</a:t>
            </a:r>
          </a:p>
        </p:txBody>
      </p:sp>
      <p:sp>
        <p:nvSpPr>
          <p:cNvPr id="20" name="Tekstvak 19"/>
          <p:cNvSpPr txBox="1"/>
          <p:nvPr/>
        </p:nvSpPr>
        <p:spPr>
          <a:xfrm>
            <a:off x="4278770" y="3700441"/>
            <a:ext cx="1540635" cy="300082"/>
          </a:xfrm>
          <a:prstGeom prst="rect">
            <a:avLst/>
          </a:prstGeom>
          <a:noFill/>
        </p:spPr>
        <p:txBody>
          <a:bodyPr wrap="square" rtlCol="0">
            <a:spAutoFit/>
          </a:bodyPr>
          <a:lstStyle/>
          <a:p>
            <a:r>
              <a:rPr lang="nl-BE" sz="1350" dirty="0"/>
              <a:t>Werkingsmiddelen</a:t>
            </a:r>
          </a:p>
        </p:txBody>
      </p:sp>
    </p:spTree>
    <p:extLst>
      <p:ext uri="{BB962C8B-B14F-4D97-AF65-F5344CB8AC3E}">
        <p14:creationId xmlns:p14="http://schemas.microsoft.com/office/powerpoint/2010/main" val="1264026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20"/>
                                        </p:tgtEl>
                                        <p:attrNameLst>
                                          <p:attrName>style.color</p:attrName>
                                        </p:attrNameLst>
                                      </p:cBhvr>
                                      <p:to>
                                        <a:schemeClr val="accent2"/>
                                      </p:to>
                                    </p:animClr>
                                  </p:childTnLst>
                                  <p:subTnLst>
                                    <p:animClr clrSpc="rgb" dir="cw">
                                      <p:cBhvr override="childStyle">
                                        <p:cTn dur="1" fill="hold" display="0" masterRel="nextClick" afterEffect="1"/>
                                        <p:tgtEl>
                                          <p:spTgt spid="20"/>
                                        </p:tgtEl>
                                        <p:attrNameLst>
                                          <p:attrName>ppt_c</p:attrName>
                                        </p:attrNameLst>
                                      </p:cBhvr>
                                      <p:to>
                                        <a:srgbClr val="FF0000"/>
                                      </p:to>
                                    </p:animClr>
                                  </p:subTnLst>
                                </p:cTn>
                              </p:par>
                              <p:par>
                                <p:cTn id="11" presetID="42" presetClass="path" presetSubtype="0" accel="50000" decel="50000" fill="hold" grpId="1" nodeType="withEffect">
                                  <p:stCondLst>
                                    <p:cond delay="0"/>
                                  </p:stCondLst>
                                  <p:childTnLst>
                                    <p:animMotion origin="layout" path="M -3.54167E-6 3.7037E-7 L -0.00104 -0.20718 " pathEditMode="relative" rAng="0" ptsTypes="AA">
                                      <p:cBhvr>
                                        <p:cTn id="12" dur="2000" fill="hold"/>
                                        <p:tgtEl>
                                          <p:spTgt spid="20"/>
                                        </p:tgtEl>
                                        <p:attrNameLst>
                                          <p:attrName>ppt_x</p:attrName>
                                          <p:attrName>ppt_y</p:attrName>
                                        </p:attrNameLst>
                                      </p:cBhvr>
                                      <p:rCtr x="-52" y="-10370"/>
                                    </p:animMotion>
                                  </p:childTnLst>
                                  <p:subTnLst>
                                    <p:animClr clrSpc="rgb" dir="cw">
                                      <p:cBhvr override="childStyle">
                                        <p:cTn dur="1" fill="hold" display="0" masterRel="nextClick" afterEffect="1"/>
                                        <p:tgtEl>
                                          <p:spTgt spid="20"/>
                                        </p:tgtEl>
                                        <p:attrNameLst>
                                          <p:attrName>ppt_c</p:attrName>
                                        </p:attrNameLst>
                                      </p:cBhvr>
                                      <p:to>
                                        <a:srgbClr val="FF0000"/>
                                      </p:to>
                                    </p:animClr>
                                  </p:sub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5"/>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p:bldP spid="14" grpId="0"/>
      <p:bldP spid="16" grpId="0" animBg="1"/>
      <p:bldP spid="17" grpId="0"/>
      <p:bldP spid="19" grpId="0"/>
      <p:bldP spid="20" grpId="0"/>
      <p:bldP spid="20" grpId="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Inschrijvingsgelden</a:t>
            </a:r>
          </a:p>
        </p:txBody>
      </p:sp>
      <p:sp>
        <p:nvSpPr>
          <p:cNvPr id="3" name="Tijdelijke aanduiding voor inhoud 2"/>
          <p:cNvSpPr>
            <a:spLocks noGrp="1"/>
          </p:cNvSpPr>
          <p:nvPr>
            <p:ph idx="1"/>
          </p:nvPr>
        </p:nvSpPr>
        <p:spPr>
          <a:xfrm>
            <a:off x="457200" y="1268760"/>
            <a:ext cx="8229600" cy="4896544"/>
          </a:xfrm>
        </p:spPr>
        <p:txBody>
          <a:bodyPr>
            <a:noAutofit/>
          </a:bodyPr>
          <a:lstStyle/>
          <a:p>
            <a:pPr lvl="1"/>
            <a:r>
              <a:rPr lang="nl-BE" sz="2400" b="1" dirty="0"/>
              <a:t>Uiterlijk 15 november</a:t>
            </a:r>
          </a:p>
          <a:p>
            <a:pPr lvl="2"/>
            <a:r>
              <a:rPr lang="nl-BE" sz="1800" dirty="0"/>
              <a:t>GO : 95% van het inschrijvingsgeld van de regelmatige leerlingen op 1 okt vorig schooljaar</a:t>
            </a:r>
          </a:p>
          <a:p>
            <a:pPr lvl="2"/>
            <a:r>
              <a:rPr lang="nl-BE" sz="1800" dirty="0"/>
              <a:t>andere academies: 95% van het inschrijvingsgeld van de regelmatige leerlingen op 1 okt vorig schooljaar – totale werkingsmiddelen van het huidig schooljaar</a:t>
            </a:r>
          </a:p>
          <a:p>
            <a:pPr lvl="2"/>
            <a:r>
              <a:rPr lang="nl-BE" sz="1800" dirty="0" err="1">
                <a:solidFill>
                  <a:srgbClr val="00B050"/>
                </a:solidFill>
              </a:rPr>
              <a:t>Vb</a:t>
            </a:r>
            <a:r>
              <a:rPr lang="nl-BE" sz="1800" dirty="0">
                <a:solidFill>
                  <a:srgbClr val="00B050"/>
                </a:solidFill>
              </a:rPr>
              <a:t>:</a:t>
            </a:r>
          </a:p>
          <a:p>
            <a:pPr lvl="3"/>
            <a:r>
              <a:rPr lang="nl-BE" sz="1800" dirty="0">
                <a:solidFill>
                  <a:srgbClr val="00B050"/>
                </a:solidFill>
              </a:rPr>
              <a:t> 2017-2018: inschrijvingsgeld  100.000 euro  en werkingsgeld 15.000</a:t>
            </a:r>
          </a:p>
          <a:p>
            <a:pPr marL="1371600" lvl="4" indent="0">
              <a:buNone/>
            </a:pPr>
            <a:r>
              <a:rPr lang="nl-BE" sz="1800" dirty="0">
                <a:solidFill>
                  <a:srgbClr val="00B050"/>
                </a:solidFill>
              </a:rPr>
              <a:t>         95.000 euro – 15.000 euro = 80.000 euro </a:t>
            </a:r>
          </a:p>
          <a:p>
            <a:pPr lvl="1"/>
            <a:r>
              <a:rPr lang="nl-BE" sz="2400" b="1" dirty="0"/>
              <a:t>Uiterlijk voor 15 april</a:t>
            </a:r>
          </a:p>
          <a:p>
            <a:pPr lvl="2"/>
            <a:r>
              <a:rPr lang="nl-BE" sz="1800" dirty="0"/>
              <a:t>rest: inschrijvingsgelden van het huidige jaar – de reeds betaalde 95%</a:t>
            </a:r>
          </a:p>
          <a:p>
            <a:pPr lvl="2"/>
            <a:r>
              <a:rPr lang="nl-BE" sz="1800" dirty="0" err="1">
                <a:solidFill>
                  <a:srgbClr val="00B050"/>
                </a:solidFill>
              </a:rPr>
              <a:t>Vb</a:t>
            </a:r>
            <a:r>
              <a:rPr lang="nl-BE" sz="1800" dirty="0">
                <a:solidFill>
                  <a:srgbClr val="00B050"/>
                </a:solidFill>
              </a:rPr>
              <a:t>:</a:t>
            </a:r>
          </a:p>
          <a:p>
            <a:pPr lvl="3"/>
            <a:r>
              <a:rPr lang="nl-BE" sz="1800" dirty="0">
                <a:solidFill>
                  <a:srgbClr val="00B050"/>
                </a:solidFill>
              </a:rPr>
              <a:t>2018 -2019: inschrijvingsgeld 105.000 euro</a:t>
            </a:r>
          </a:p>
          <a:p>
            <a:pPr marL="1028700" lvl="3" indent="0">
              <a:buNone/>
            </a:pPr>
            <a:r>
              <a:rPr lang="nl-BE" sz="1800" dirty="0">
                <a:solidFill>
                  <a:srgbClr val="00B050"/>
                </a:solidFill>
              </a:rPr>
              <a:t>        105.000 euro - 95.000 = 10.000 euro</a:t>
            </a:r>
          </a:p>
          <a:p>
            <a:pPr marL="1028700" lvl="3" indent="0">
              <a:buNone/>
            </a:pPr>
            <a:endParaRPr lang="nl-BE" sz="1800" dirty="0">
              <a:solidFill>
                <a:srgbClr val="00B050"/>
              </a:solidFill>
            </a:endParaRPr>
          </a:p>
          <a:p>
            <a:pPr lvl="1"/>
            <a:r>
              <a:rPr lang="nl-BE" sz="1800" dirty="0"/>
              <a:t>Via factuur!</a:t>
            </a:r>
          </a:p>
        </p:txBody>
      </p:sp>
    </p:spTree>
    <p:extLst>
      <p:ext uri="{BB962C8B-B14F-4D97-AF65-F5344CB8AC3E}">
        <p14:creationId xmlns:p14="http://schemas.microsoft.com/office/powerpoint/2010/main" val="211704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Werkingsmiddelen</a:t>
            </a:r>
          </a:p>
        </p:txBody>
      </p:sp>
      <p:sp>
        <p:nvSpPr>
          <p:cNvPr id="3" name="Tijdelijke aanduiding voor inhoud 2"/>
          <p:cNvSpPr>
            <a:spLocks noGrp="1"/>
          </p:cNvSpPr>
          <p:nvPr>
            <p:ph idx="1"/>
          </p:nvPr>
        </p:nvSpPr>
        <p:spPr/>
        <p:txBody>
          <a:bodyPr>
            <a:normAutofit/>
          </a:bodyPr>
          <a:lstStyle/>
          <a:p>
            <a:r>
              <a:rPr lang="nl-BE" sz="2400" dirty="0"/>
              <a:t>Toegekende lestijden van het huidige schooljaar </a:t>
            </a:r>
          </a:p>
          <a:p>
            <a:pPr lvl="1"/>
            <a:r>
              <a:rPr lang="nl-BE" sz="2000" dirty="0"/>
              <a:t>X 79,34 voor BAK</a:t>
            </a:r>
          </a:p>
          <a:p>
            <a:pPr lvl="1"/>
            <a:r>
              <a:rPr lang="nl-BE" sz="2000" dirty="0"/>
              <a:t>X 26,45 voor MWD</a:t>
            </a:r>
          </a:p>
          <a:p>
            <a:r>
              <a:rPr lang="nl-BE" sz="2400" dirty="0"/>
              <a:t>Vanaf schooljaar 2019-2020 worden deze bedragen vermenigvuldigd met een aanpassingscoëfficiënt die rekening houdt met de gezondheidsindex</a:t>
            </a:r>
          </a:p>
          <a:p>
            <a:r>
              <a:rPr lang="nl-BE" sz="2400" dirty="0"/>
              <a:t>Voor OG en VG academies zal dit verrekend worden met het inschrijvingsgeld</a:t>
            </a:r>
          </a:p>
          <a:p>
            <a:r>
              <a:rPr lang="nl-BE" sz="2400" dirty="0"/>
              <a:t>Voor de GO! academies blijft dit bestaan uit een voorschot eind januari en een saldo eind juni</a:t>
            </a:r>
          </a:p>
        </p:txBody>
      </p:sp>
    </p:spTree>
    <p:extLst>
      <p:ext uri="{BB962C8B-B14F-4D97-AF65-F5344CB8AC3E}">
        <p14:creationId xmlns:p14="http://schemas.microsoft.com/office/powerpoint/2010/main" val="198383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ICT-toelagen</a:t>
            </a:r>
          </a:p>
        </p:txBody>
      </p:sp>
      <p:sp>
        <p:nvSpPr>
          <p:cNvPr id="3" name="Tijdelijke aanduiding voor inhoud 2"/>
          <p:cNvSpPr>
            <a:spLocks noGrp="1"/>
          </p:cNvSpPr>
          <p:nvPr>
            <p:ph idx="1"/>
          </p:nvPr>
        </p:nvSpPr>
        <p:spPr/>
        <p:txBody>
          <a:bodyPr>
            <a:normAutofit/>
          </a:bodyPr>
          <a:lstStyle/>
          <a:p>
            <a:endParaRPr lang="nl-BE" sz="2400" dirty="0"/>
          </a:p>
          <a:p>
            <a:r>
              <a:rPr lang="nl-BE" sz="2400" dirty="0"/>
              <a:t>Aantal leerlingen 1 feb x wegingsfactor x middelencoëfficiënt</a:t>
            </a:r>
          </a:p>
          <a:p>
            <a:pPr lvl="1"/>
            <a:r>
              <a:rPr lang="nl-BE" sz="2400" dirty="0"/>
              <a:t>leerlingen:  volgens financierbaarheid - 50% leerlingen tellen voor een halve leerling mee</a:t>
            </a:r>
          </a:p>
          <a:p>
            <a:pPr lvl="1"/>
            <a:r>
              <a:rPr lang="nl-BE" sz="2400" dirty="0"/>
              <a:t>wegingsfactor: 0,25</a:t>
            </a:r>
          </a:p>
          <a:p>
            <a:pPr lvl="1"/>
            <a:r>
              <a:rPr lang="nl-BE" sz="2400" dirty="0" err="1"/>
              <a:t>middelencoëfficient</a:t>
            </a:r>
            <a:r>
              <a:rPr lang="nl-BE" sz="2400" dirty="0"/>
              <a:t> : 0,7163</a:t>
            </a:r>
          </a:p>
          <a:p>
            <a:pPr marL="0" indent="0">
              <a:buNone/>
            </a:pPr>
            <a:r>
              <a:rPr lang="nl-BE" sz="2400" dirty="0"/>
              <a:t> </a:t>
            </a:r>
          </a:p>
          <a:p>
            <a:r>
              <a:rPr lang="nl-BE" sz="2400" dirty="0"/>
              <a:t>Uitbetaald eind april</a:t>
            </a:r>
          </a:p>
        </p:txBody>
      </p:sp>
    </p:spTree>
    <p:extLst>
      <p:ext uri="{BB962C8B-B14F-4D97-AF65-F5344CB8AC3E}">
        <p14:creationId xmlns:p14="http://schemas.microsoft.com/office/powerpoint/2010/main" val="720246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Nascholingstoelagen</a:t>
            </a:r>
          </a:p>
        </p:txBody>
      </p:sp>
      <p:sp>
        <p:nvSpPr>
          <p:cNvPr id="3" name="Tijdelijke aanduiding voor inhoud 2"/>
          <p:cNvSpPr>
            <a:spLocks noGrp="1"/>
          </p:cNvSpPr>
          <p:nvPr>
            <p:ph idx="1"/>
          </p:nvPr>
        </p:nvSpPr>
        <p:spPr/>
        <p:txBody>
          <a:bodyPr>
            <a:normAutofit/>
          </a:bodyPr>
          <a:lstStyle/>
          <a:p>
            <a:r>
              <a:rPr lang="nl-BE" sz="2400" dirty="0"/>
              <a:t>Vast bedrag per jaar van 255.000 euro (aangepast conform de gezondheidsindex)</a:t>
            </a:r>
          </a:p>
          <a:p>
            <a:endParaRPr lang="nl-BE" sz="2400" dirty="0"/>
          </a:p>
          <a:p>
            <a:r>
              <a:rPr lang="nl-BE" sz="2400" dirty="0"/>
              <a:t>Bedrag wordt over alle academies verdeeld in verhouding met het aantal organieke ambten</a:t>
            </a:r>
          </a:p>
          <a:p>
            <a:endParaRPr lang="nl-BE" sz="2400" dirty="0"/>
          </a:p>
          <a:p>
            <a:r>
              <a:rPr lang="nl-BE" sz="2400" dirty="0"/>
              <a:t>Bestaat uit een voorschot (eind februari) en een saldo (eind juni)</a:t>
            </a:r>
          </a:p>
        </p:txBody>
      </p:sp>
    </p:spTree>
    <p:extLst>
      <p:ext uri="{BB962C8B-B14F-4D97-AF65-F5344CB8AC3E}">
        <p14:creationId xmlns:p14="http://schemas.microsoft.com/office/powerpoint/2010/main" val="1421803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539552" y="332656"/>
            <a:ext cx="3868340" cy="617934"/>
          </a:xfrm>
        </p:spPr>
        <p:txBody>
          <a:bodyPr/>
          <a:lstStyle/>
          <a:p>
            <a:r>
              <a:rPr lang="nl-BE" dirty="0"/>
              <a:t>Alternatieve leercontext</a:t>
            </a:r>
          </a:p>
        </p:txBody>
      </p:sp>
      <p:sp>
        <p:nvSpPr>
          <p:cNvPr id="4" name="Tijdelijke aanduiding voor inhoud 3"/>
          <p:cNvSpPr>
            <a:spLocks noGrp="1"/>
          </p:cNvSpPr>
          <p:nvPr>
            <p:ph sz="half" idx="2"/>
          </p:nvPr>
        </p:nvSpPr>
        <p:spPr>
          <a:xfrm>
            <a:off x="470564" y="1103552"/>
            <a:ext cx="4101436" cy="4701711"/>
          </a:xfrm>
        </p:spPr>
        <p:txBody>
          <a:bodyPr>
            <a:noAutofit/>
          </a:bodyPr>
          <a:lstStyle/>
          <a:p>
            <a:r>
              <a:rPr lang="nl-BE" sz="1600" dirty="0"/>
              <a:t>een vorm van opleiding complementair aan de leeractiviteiten van de academie. Dit is mogelijk in een reële arbeidscontext bij een werkgever, waarbij de leerling onder gelijkaardige omstandigheden als reguliere werknemers effectieve arbeid verricht, of in de context van een socio-culturele vereniging, waarbij de leerling deelneemt aan de werking van die vereniging, met de bedoeling bepaalde competenties te verwerven;</a:t>
            </a:r>
          </a:p>
          <a:p>
            <a:endParaRPr lang="nl-BE" sz="800" dirty="0"/>
          </a:p>
          <a:p>
            <a:pPr>
              <a:buFont typeface="Wingdings" panose="05000000000000000000" pitchFamily="2" charset="2"/>
              <a:buChar char="Ø"/>
            </a:pPr>
            <a:r>
              <a:rPr lang="nl-BE" dirty="0"/>
              <a:t>VB: een leerling verwerft de competenties van het vak </a:t>
            </a:r>
            <a:r>
              <a:rPr lang="nl-BE" dirty="0" err="1"/>
              <a:t>groepsmusiceren</a:t>
            </a:r>
            <a:r>
              <a:rPr lang="nl-BE" dirty="0"/>
              <a:t> in een fanfare</a:t>
            </a:r>
          </a:p>
        </p:txBody>
      </p:sp>
      <p:sp>
        <p:nvSpPr>
          <p:cNvPr id="5" name="Tijdelijke aanduiding voor tekst 4"/>
          <p:cNvSpPr>
            <a:spLocks noGrp="1"/>
          </p:cNvSpPr>
          <p:nvPr>
            <p:ph type="body" sz="quarter" idx="3"/>
          </p:nvPr>
        </p:nvSpPr>
        <p:spPr>
          <a:xfrm>
            <a:off x="4787544" y="476673"/>
            <a:ext cx="4340986" cy="473917"/>
          </a:xfrm>
        </p:spPr>
        <p:txBody>
          <a:bodyPr>
            <a:noAutofit/>
          </a:bodyPr>
          <a:lstStyle/>
          <a:p>
            <a:r>
              <a:rPr lang="nl-BE" dirty="0"/>
              <a:t>Individueel aangepast curriculum</a:t>
            </a:r>
          </a:p>
        </p:txBody>
      </p:sp>
      <p:sp>
        <p:nvSpPr>
          <p:cNvPr id="6" name="Tijdelijke aanduiding voor inhoud 5"/>
          <p:cNvSpPr>
            <a:spLocks noGrp="1"/>
          </p:cNvSpPr>
          <p:nvPr>
            <p:ph sz="quarter" idx="4"/>
          </p:nvPr>
        </p:nvSpPr>
        <p:spPr>
          <a:xfrm>
            <a:off x="4463851" y="1052737"/>
            <a:ext cx="3887391" cy="4659328"/>
          </a:xfrm>
        </p:spPr>
        <p:txBody>
          <a:bodyPr>
            <a:noAutofit/>
          </a:bodyPr>
          <a:lstStyle/>
          <a:p>
            <a:r>
              <a:rPr lang="nl-BE" sz="1600" dirty="0"/>
              <a:t>een leertraject met leerdoelen op maat van een leerling in geval de leerling ondanks redelijke aanpassingen onvoldoende leerwinst kan boeken in het gemeenschappelijke curriculum;</a:t>
            </a:r>
            <a:r>
              <a:rPr lang="nl-BE" sz="1800" dirty="0"/>
              <a:t>	</a:t>
            </a:r>
          </a:p>
          <a:p>
            <a:endParaRPr lang="nl-BE" sz="1800" dirty="0"/>
          </a:p>
          <a:p>
            <a:pPr marL="0" indent="0">
              <a:buNone/>
            </a:pPr>
            <a:endParaRPr lang="nl-BE" sz="1800" dirty="0"/>
          </a:p>
          <a:p>
            <a:pPr marL="0" indent="0">
              <a:buNone/>
            </a:pPr>
            <a:endParaRPr lang="nl-BE" sz="800" dirty="0"/>
          </a:p>
          <a:p>
            <a:pPr marL="0" indent="0">
              <a:buNone/>
            </a:pPr>
            <a:endParaRPr lang="nl-BE" sz="800" dirty="0"/>
          </a:p>
          <a:p>
            <a:pPr marL="0" indent="0">
              <a:buNone/>
            </a:pPr>
            <a:endParaRPr lang="nl-BE" sz="800" dirty="0"/>
          </a:p>
          <a:p>
            <a:pPr marL="0" indent="0">
              <a:buNone/>
            </a:pPr>
            <a:endParaRPr lang="nl-BE" sz="800" dirty="0"/>
          </a:p>
          <a:p>
            <a:pPr marL="0" indent="0">
              <a:buNone/>
            </a:pPr>
            <a:endParaRPr lang="nl-BE" sz="800" dirty="0"/>
          </a:p>
          <a:p>
            <a:pPr marL="0" indent="0">
              <a:buNone/>
            </a:pPr>
            <a:endParaRPr lang="nl-BE" sz="800" dirty="0"/>
          </a:p>
          <a:p>
            <a:pPr marL="0" indent="0">
              <a:buNone/>
            </a:pPr>
            <a:endParaRPr lang="nl-BE" sz="800" dirty="0"/>
          </a:p>
          <a:p>
            <a:pPr>
              <a:buFont typeface="Wingdings" panose="05000000000000000000" pitchFamily="2" charset="2"/>
              <a:buChar char="Ø"/>
            </a:pPr>
            <a:r>
              <a:rPr lang="nl-BE" dirty="0"/>
              <a:t>VB: een leerling verwerft de competenties van het vak </a:t>
            </a:r>
            <a:r>
              <a:rPr lang="nl-BE" dirty="0" err="1"/>
              <a:t>groepsmusiceren</a:t>
            </a:r>
            <a:r>
              <a:rPr lang="nl-BE" dirty="0"/>
              <a:t>  in het vak instrument. </a:t>
            </a:r>
          </a:p>
        </p:txBody>
      </p:sp>
    </p:spTree>
    <p:extLst>
      <p:ext uri="{BB962C8B-B14F-4D97-AF65-F5344CB8AC3E}">
        <p14:creationId xmlns:p14="http://schemas.microsoft.com/office/powerpoint/2010/main" val="1770959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ndertitel 2"/>
          <p:cNvSpPr>
            <a:spLocks noGrp="1"/>
          </p:cNvSpPr>
          <p:nvPr>
            <p:ph type="subTitle" idx="1"/>
          </p:nvPr>
        </p:nvSpPr>
        <p:spPr>
          <a:xfrm>
            <a:off x="308588" y="2564904"/>
            <a:ext cx="8856000" cy="1361179"/>
          </a:xfrm>
        </p:spPr>
        <p:txBody>
          <a:bodyPr anchor="ctr">
            <a:normAutofit/>
          </a:bodyPr>
          <a:lstStyle/>
          <a:p>
            <a:pPr algn="ctr">
              <a:lnSpc>
                <a:spcPct val="100000"/>
              </a:lnSpc>
              <a:spcBef>
                <a:spcPct val="20000"/>
              </a:spcBef>
            </a:pPr>
            <a:r>
              <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rPr>
              <a:t>Werking van de verificatie</a:t>
            </a:r>
          </a:p>
        </p:txBody>
      </p:sp>
    </p:spTree>
    <p:extLst>
      <p:ext uri="{BB962C8B-B14F-4D97-AF65-F5344CB8AC3E}">
        <p14:creationId xmlns:p14="http://schemas.microsoft.com/office/powerpoint/2010/main" val="247961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827584" y="1268760"/>
            <a:ext cx="8095374" cy="4424856"/>
          </a:xfrm>
          <a:prstGeom prst="rect">
            <a:avLst/>
          </a:prstGeom>
        </p:spPr>
        <p:txBody>
          <a:bodyPr/>
          <a:lstStyle/>
          <a:p>
            <a:pPr>
              <a:buNone/>
            </a:pPr>
            <a:endParaRPr lang="nl-BE" sz="2800" dirty="0">
              <a:sym typeface="Wingdings" panose="05000000000000000000" pitchFamily="2" charset="2"/>
            </a:endParaRPr>
          </a:p>
          <a:p>
            <a:pPr>
              <a:buNone/>
            </a:pPr>
            <a:r>
              <a:rPr lang="nl-BE" sz="2800" dirty="0">
                <a:sym typeface="Wingdings" panose="05000000000000000000" pitchFamily="2" charset="2"/>
              </a:rPr>
              <a:t> N</a:t>
            </a:r>
            <a:r>
              <a:rPr lang="nl-BE" sz="2800" dirty="0"/>
              <a:t>ieuwe opleidingsstructuur</a:t>
            </a:r>
          </a:p>
          <a:p>
            <a:pPr marL="571500" indent="-571500">
              <a:buFont typeface="Wingdings" panose="05000000000000000000" pitchFamily="2" charset="2"/>
              <a:buChar char="è"/>
            </a:pPr>
            <a:endParaRPr lang="nl-BE" sz="2800" dirty="0">
              <a:sym typeface="Wingdings" panose="05000000000000000000" pitchFamily="2" charset="2"/>
            </a:endParaRPr>
          </a:p>
          <a:p>
            <a:pPr marL="571500" indent="-571500">
              <a:buFont typeface="Wingdings" panose="05000000000000000000" pitchFamily="2" charset="2"/>
              <a:buChar char="è"/>
            </a:pPr>
            <a:r>
              <a:rPr lang="nl-BE" sz="2800" dirty="0">
                <a:sym typeface="Wingdings" panose="05000000000000000000" pitchFamily="2" charset="2"/>
              </a:rPr>
              <a:t>Nieuwe manier van verifiëren</a:t>
            </a:r>
          </a:p>
          <a:p>
            <a:pPr marL="571500" indent="-571500">
              <a:buFont typeface="Wingdings" panose="05000000000000000000" pitchFamily="2" charset="2"/>
              <a:buChar char="è"/>
            </a:pPr>
            <a:endParaRPr lang="nl-BE" sz="2800" dirty="0">
              <a:sym typeface="Wingdings" panose="05000000000000000000" pitchFamily="2" charset="2"/>
            </a:endParaRPr>
          </a:p>
          <a:p>
            <a:pPr marL="571500" indent="-571500">
              <a:buFont typeface="Wingdings" panose="05000000000000000000" pitchFamily="2" charset="2"/>
              <a:buChar char="è"/>
            </a:pPr>
            <a:r>
              <a:rPr lang="nl-BE" sz="2800" dirty="0">
                <a:sym typeface="Wingdings" panose="05000000000000000000" pitchFamily="2" charset="2"/>
              </a:rPr>
              <a:t>Verificatie 2.0</a:t>
            </a:r>
          </a:p>
          <a:p>
            <a:pPr marL="554038">
              <a:lnSpc>
                <a:spcPct val="100000"/>
              </a:lnSpc>
              <a:spcBef>
                <a:spcPts val="0"/>
              </a:spcBef>
              <a:buSzTx/>
              <a:buNone/>
              <a:tabLst>
                <a:tab pos="809625" algn="l"/>
              </a:tabLst>
              <a:defRPr/>
            </a:pPr>
            <a:endParaRPr lang="nl-BE" sz="20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716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lstStyle/>
          <a:p>
            <a:r>
              <a:rPr lang="nl-BE" dirty="0"/>
              <a:t>Verificatiemoment omvat 4 perioden </a:t>
            </a:r>
          </a:p>
          <a:p>
            <a:pPr>
              <a:buNone/>
            </a:pPr>
            <a:endParaRPr lang="nl-BE" dirty="0"/>
          </a:p>
          <a:p>
            <a:pPr lvl="1"/>
            <a:r>
              <a:rPr lang="nl-BE" dirty="0"/>
              <a:t>september – oktober</a:t>
            </a:r>
          </a:p>
          <a:p>
            <a:pPr lvl="1"/>
            <a:r>
              <a:rPr lang="nl-BE" dirty="0"/>
              <a:t>november – januari</a:t>
            </a:r>
          </a:p>
          <a:p>
            <a:pPr lvl="1"/>
            <a:r>
              <a:rPr lang="nl-BE" dirty="0"/>
              <a:t>februari – juni</a:t>
            </a:r>
          </a:p>
          <a:p>
            <a:pPr lvl="1"/>
            <a:r>
              <a:rPr lang="nl-BE" dirty="0"/>
              <a:t>juli – augustus</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6583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lstStyle/>
          <a:p>
            <a:r>
              <a:rPr lang="nl-BE" dirty="0"/>
              <a:t>September – oktober</a:t>
            </a:r>
          </a:p>
          <a:p>
            <a:pPr>
              <a:buNone/>
            </a:pPr>
            <a:endParaRPr lang="nl-BE" dirty="0"/>
          </a:p>
          <a:p>
            <a:pPr lvl="1"/>
            <a:r>
              <a:rPr lang="nl-BE" dirty="0"/>
              <a:t>nascholing</a:t>
            </a:r>
          </a:p>
          <a:p>
            <a:pPr lvl="1"/>
            <a:r>
              <a:rPr lang="nl-BE" dirty="0"/>
              <a:t>programmatienormen</a:t>
            </a:r>
          </a:p>
          <a:p>
            <a:pPr lvl="1"/>
            <a:r>
              <a:rPr lang="nl-BE" dirty="0"/>
              <a:t>werkingstoelagen</a:t>
            </a:r>
          </a:p>
          <a:p>
            <a:pPr lvl="1"/>
            <a:r>
              <a:rPr lang="nl-BE" dirty="0"/>
              <a:t>na volledige uitrol van DISCIMUS : start verificatie 1</a:t>
            </a:r>
            <a:r>
              <a:rPr lang="nl-BE" baseline="30000" dirty="0"/>
              <a:t>ste</a:t>
            </a:r>
            <a:r>
              <a:rPr lang="nl-BE" dirty="0"/>
              <a:t> telling</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3276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fontScale="92500" lnSpcReduction="10000"/>
          </a:bodyPr>
          <a:lstStyle/>
          <a:p>
            <a:r>
              <a:rPr lang="nl-BE" dirty="0"/>
              <a:t>November - januari</a:t>
            </a:r>
          </a:p>
          <a:p>
            <a:pPr>
              <a:buNone/>
            </a:pPr>
            <a:endParaRPr lang="nl-BE" dirty="0"/>
          </a:p>
          <a:p>
            <a:pPr lvl="1"/>
            <a:r>
              <a:rPr lang="nl-BE" dirty="0"/>
              <a:t>1</a:t>
            </a:r>
            <a:r>
              <a:rPr lang="nl-BE" baseline="30000" dirty="0"/>
              <a:t>ste</a:t>
            </a:r>
            <a:r>
              <a:rPr lang="nl-BE" dirty="0"/>
              <a:t> telling</a:t>
            </a:r>
          </a:p>
          <a:p>
            <a:pPr lvl="2"/>
            <a:r>
              <a:rPr lang="nl-BE" dirty="0"/>
              <a:t>verminderd inschrijvingsgeld</a:t>
            </a:r>
          </a:p>
          <a:p>
            <a:pPr lvl="2"/>
            <a:r>
              <a:rPr lang="nl-BE" dirty="0"/>
              <a:t>toelatingsvoorwaarden &amp; toelatingsperiode</a:t>
            </a:r>
          </a:p>
          <a:p>
            <a:pPr lvl="2"/>
            <a:r>
              <a:rPr lang="nl-BE" dirty="0"/>
              <a:t>academiereglement</a:t>
            </a:r>
          </a:p>
          <a:p>
            <a:pPr lvl="2"/>
            <a:r>
              <a:rPr lang="nl-BE" dirty="0"/>
              <a:t>gerealiseerde en niet-gerealiseerde inschrijvingen en weigeringsgronden</a:t>
            </a:r>
          </a:p>
          <a:p>
            <a:pPr lvl="2"/>
            <a:r>
              <a:rPr lang="nl-BE" dirty="0"/>
              <a:t>individueel aangepast curriculum</a:t>
            </a:r>
          </a:p>
          <a:p>
            <a:pPr lvl="2"/>
            <a:r>
              <a:rPr lang="nl-BE" dirty="0"/>
              <a:t>alternatieve leercontext</a:t>
            </a:r>
          </a:p>
          <a:p>
            <a:pPr lvl="2"/>
            <a:r>
              <a:rPr lang="nl-BE" dirty="0"/>
              <a:t>50/50-leerlingen</a:t>
            </a:r>
          </a:p>
          <a:p>
            <a:pPr lvl="2"/>
            <a:r>
              <a:rPr lang="nl-BE" dirty="0"/>
              <a:t>lesverplaatsingen</a:t>
            </a:r>
          </a:p>
          <a:p>
            <a:pPr lvl="2"/>
            <a:r>
              <a:rPr lang="nl-BE" dirty="0"/>
              <a:t>lessenroosters &amp; vrijstelling van vakken</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363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fontScale="92500" lnSpcReduction="10000"/>
          </a:bodyPr>
          <a:lstStyle/>
          <a:p>
            <a:r>
              <a:rPr lang="nl-BE" dirty="0"/>
              <a:t>November – januari</a:t>
            </a:r>
          </a:p>
          <a:p>
            <a:pPr>
              <a:buNone/>
            </a:pPr>
            <a:endParaRPr lang="nl-BE" dirty="0"/>
          </a:p>
          <a:p>
            <a:pPr lvl="1"/>
            <a:r>
              <a:rPr lang="nl-BE" dirty="0"/>
              <a:t>1</a:t>
            </a:r>
            <a:r>
              <a:rPr lang="nl-BE" baseline="30000" dirty="0"/>
              <a:t>ste</a:t>
            </a:r>
            <a:r>
              <a:rPr lang="nl-BE" dirty="0"/>
              <a:t> telling</a:t>
            </a:r>
          </a:p>
          <a:p>
            <a:pPr lvl="2"/>
            <a:r>
              <a:rPr lang="nl-BE" dirty="0"/>
              <a:t>verminderd inschrijvingsgeld </a:t>
            </a:r>
            <a:r>
              <a:rPr lang="nl-BE" sz="1900" dirty="0">
                <a:sym typeface="Wingdings" panose="05000000000000000000" pitchFamily="2" charset="2"/>
              </a:rPr>
              <a:t> </a:t>
            </a:r>
            <a:r>
              <a:rPr lang="nl-BE" dirty="0">
                <a:sym typeface="Wingdings" panose="05000000000000000000" pitchFamily="2" charset="2"/>
              </a:rPr>
              <a:t>attesten</a:t>
            </a:r>
            <a:endParaRPr lang="nl-BE" dirty="0"/>
          </a:p>
          <a:p>
            <a:pPr lvl="2"/>
            <a:r>
              <a:rPr lang="nl-BE" dirty="0"/>
              <a:t>toelatingsperiode </a:t>
            </a:r>
            <a:r>
              <a:rPr lang="nl-BE" sz="1900" dirty="0">
                <a:sym typeface="Wingdings" panose="05000000000000000000" pitchFamily="2" charset="2"/>
              </a:rPr>
              <a:t></a:t>
            </a:r>
            <a:r>
              <a:rPr lang="nl-BE" dirty="0">
                <a:sym typeface="Wingdings" panose="05000000000000000000" pitchFamily="2" charset="2"/>
              </a:rPr>
              <a:t> besluit artikel 30 </a:t>
            </a:r>
            <a:r>
              <a:rPr lang="nl-BE" sz="1900" dirty="0">
                <a:sym typeface="Wingdings" panose="05000000000000000000" pitchFamily="2" charset="2"/>
              </a:rPr>
              <a:t></a:t>
            </a:r>
            <a:r>
              <a:rPr lang="nl-BE" dirty="0">
                <a:sym typeface="Wingdings" panose="05000000000000000000" pitchFamily="2" charset="2"/>
              </a:rPr>
              <a:t> register met de aanvragen en gemotiveerde beslissingen</a:t>
            </a:r>
            <a:endParaRPr lang="nl-BE" dirty="0"/>
          </a:p>
          <a:p>
            <a:pPr lvl="2"/>
            <a:r>
              <a:rPr lang="nl-BE" dirty="0"/>
              <a:t>academiereglement </a:t>
            </a:r>
            <a:r>
              <a:rPr lang="nl-BE" sz="1900" dirty="0">
                <a:sym typeface="Wingdings" panose="05000000000000000000" pitchFamily="2" charset="2"/>
              </a:rPr>
              <a:t></a:t>
            </a:r>
            <a:r>
              <a:rPr lang="nl-BE" dirty="0">
                <a:sym typeface="Wingdings" panose="05000000000000000000" pitchFamily="2" charset="2"/>
              </a:rPr>
              <a:t> decreet artikel 58  </a:t>
            </a:r>
            <a:r>
              <a:rPr lang="nl-BE" dirty="0" err="1">
                <a:sym typeface="Wingdings" panose="05000000000000000000" pitchFamily="2" charset="2"/>
              </a:rPr>
              <a:t>oa</a:t>
            </a:r>
            <a:r>
              <a:rPr lang="nl-BE" dirty="0">
                <a:sym typeface="Wingdings" panose="05000000000000000000" pitchFamily="2" charset="2"/>
              </a:rPr>
              <a:t> richtlijnen over afwezigheden</a:t>
            </a:r>
            <a:endParaRPr lang="nl-BE" dirty="0"/>
          </a:p>
          <a:p>
            <a:pPr lvl="2"/>
            <a:r>
              <a:rPr lang="nl-BE" dirty="0"/>
              <a:t>gerealiseerde en niet-gerealiseerde inschrijvingen en weigeringsgronden </a:t>
            </a:r>
            <a:r>
              <a:rPr lang="nl-BE" sz="1900" dirty="0">
                <a:sym typeface="Wingdings" panose="05000000000000000000" pitchFamily="2" charset="2"/>
              </a:rPr>
              <a:t></a:t>
            </a:r>
            <a:r>
              <a:rPr lang="nl-BE" dirty="0">
                <a:sym typeface="Wingdings" panose="05000000000000000000" pitchFamily="2" charset="2"/>
              </a:rPr>
              <a:t> decreet artikel 45</a:t>
            </a:r>
            <a:endParaRPr lang="nl-BE" dirty="0"/>
          </a:p>
          <a:p>
            <a:pPr lvl="2"/>
            <a:r>
              <a:rPr lang="nl-BE" dirty="0"/>
              <a:t>individueel aangepast curriculum </a:t>
            </a:r>
            <a:r>
              <a:rPr lang="nl-BE" sz="1900" dirty="0">
                <a:sym typeface="Wingdings" panose="05000000000000000000" pitchFamily="2" charset="2"/>
              </a:rPr>
              <a:t></a:t>
            </a:r>
            <a:r>
              <a:rPr lang="nl-BE" dirty="0">
                <a:sym typeface="Wingdings" panose="05000000000000000000" pitchFamily="2" charset="2"/>
              </a:rPr>
              <a:t> dossier</a:t>
            </a:r>
          </a:p>
          <a:p>
            <a:pPr lvl="2"/>
            <a:r>
              <a:rPr lang="nl-BE" dirty="0"/>
              <a:t>alternatieve leercontext </a:t>
            </a:r>
            <a:r>
              <a:rPr lang="nl-BE" sz="1900" dirty="0">
                <a:sym typeface="Wingdings" panose="05000000000000000000" pitchFamily="2" charset="2"/>
              </a:rPr>
              <a:t></a:t>
            </a:r>
            <a:r>
              <a:rPr lang="nl-BE" dirty="0">
                <a:sym typeface="Wingdings" panose="05000000000000000000" pitchFamily="2" charset="2"/>
              </a:rPr>
              <a:t> contract,….</a:t>
            </a:r>
            <a:endParaRPr lang="nl-BE" dirty="0"/>
          </a:p>
          <a:p>
            <a:pPr lvl="2"/>
            <a:r>
              <a:rPr lang="nl-BE" dirty="0"/>
              <a:t>50/50-leerlingen </a:t>
            </a:r>
            <a:r>
              <a:rPr lang="nl-BE" sz="1900" dirty="0">
                <a:sym typeface="Wingdings" panose="05000000000000000000" pitchFamily="2" charset="2"/>
              </a:rPr>
              <a:t> </a:t>
            </a:r>
            <a:r>
              <a:rPr lang="nl-BE" dirty="0">
                <a:sym typeface="Wingdings" panose="05000000000000000000" pitchFamily="2" charset="2"/>
              </a:rPr>
              <a:t>ondertekende overeenkomsten </a:t>
            </a:r>
            <a:r>
              <a:rPr lang="nl-BE" sz="1900" dirty="0">
                <a:sym typeface="Wingdings" panose="05000000000000000000" pitchFamily="2" charset="2"/>
              </a:rPr>
              <a:t></a:t>
            </a:r>
            <a:r>
              <a:rPr lang="nl-BE" dirty="0">
                <a:sym typeface="Wingdings" panose="05000000000000000000" pitchFamily="2" charset="2"/>
              </a:rPr>
              <a:t> lessenrooster van dezelfde opleiding!</a:t>
            </a:r>
            <a:endParaRPr lang="nl-BE" dirty="0"/>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5707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fontScale="92500" lnSpcReduction="10000"/>
          </a:bodyPr>
          <a:lstStyle/>
          <a:p>
            <a:r>
              <a:rPr lang="nl-BE" dirty="0"/>
              <a:t>November – januari</a:t>
            </a:r>
          </a:p>
          <a:p>
            <a:pPr>
              <a:buNone/>
            </a:pPr>
            <a:endParaRPr lang="nl-BE" dirty="0"/>
          </a:p>
          <a:p>
            <a:pPr lvl="1"/>
            <a:r>
              <a:rPr lang="nl-BE" dirty="0"/>
              <a:t>1</a:t>
            </a:r>
            <a:r>
              <a:rPr lang="nl-BE" baseline="30000" dirty="0"/>
              <a:t>ste</a:t>
            </a:r>
            <a:r>
              <a:rPr lang="nl-BE" dirty="0"/>
              <a:t> telling </a:t>
            </a:r>
          </a:p>
          <a:p>
            <a:pPr lvl="2"/>
            <a:r>
              <a:rPr lang="nl-BE" dirty="0"/>
              <a:t>lesverplaatsingen </a:t>
            </a:r>
            <a:r>
              <a:rPr lang="nl-BE" sz="1900" dirty="0">
                <a:sym typeface="Wingdings" panose="05000000000000000000" pitchFamily="2" charset="2"/>
              </a:rPr>
              <a:t></a:t>
            </a:r>
            <a:r>
              <a:rPr lang="nl-BE" dirty="0">
                <a:sym typeface="Wingdings" panose="05000000000000000000" pitchFamily="2" charset="2"/>
              </a:rPr>
              <a:t> besluit artikel 23 § 4</a:t>
            </a:r>
            <a:endParaRPr lang="nl-BE" dirty="0"/>
          </a:p>
          <a:p>
            <a:pPr lvl="2"/>
            <a:r>
              <a:rPr lang="nl-BE" dirty="0"/>
              <a:t>lessenroosters</a:t>
            </a:r>
          </a:p>
          <a:p>
            <a:pPr lvl="3"/>
            <a:r>
              <a:rPr lang="nl-BE" dirty="0">
                <a:sym typeface="Wingdings" panose="05000000000000000000" pitchFamily="2" charset="2"/>
              </a:rPr>
              <a:t>per opleiding/jaar</a:t>
            </a:r>
          </a:p>
          <a:p>
            <a:pPr lvl="3"/>
            <a:r>
              <a:rPr lang="nl-BE" dirty="0">
                <a:sym typeface="Wingdings" panose="05000000000000000000" pitchFamily="2" charset="2"/>
              </a:rPr>
              <a:t>minimale studieomvang</a:t>
            </a:r>
          </a:p>
          <a:p>
            <a:pPr lvl="3"/>
            <a:r>
              <a:rPr lang="nl-BE" dirty="0">
                <a:sym typeface="Wingdings" panose="05000000000000000000" pitchFamily="2" charset="2"/>
              </a:rPr>
              <a:t>verplichte vakken, verplichte keuzevakken</a:t>
            </a:r>
          </a:p>
          <a:p>
            <a:pPr lvl="2"/>
            <a:r>
              <a:rPr lang="nl-BE" dirty="0">
                <a:sym typeface="Wingdings" panose="05000000000000000000" pitchFamily="2" charset="2"/>
              </a:rPr>
              <a:t>vrijstelling van vakken</a:t>
            </a:r>
          </a:p>
          <a:p>
            <a:pPr lvl="3"/>
            <a:r>
              <a:rPr lang="nl-BE" dirty="0">
                <a:sym typeface="Wingdings" panose="05000000000000000000" pitchFamily="2" charset="2"/>
              </a:rPr>
              <a:t>bewijs van competenties of beroepskwalificatie (</a:t>
            </a:r>
            <a:r>
              <a:rPr lang="nl-BE" dirty="0" err="1">
                <a:sym typeface="Wingdings" panose="05000000000000000000" pitchFamily="2" charset="2"/>
              </a:rPr>
              <a:t>dko</a:t>
            </a:r>
            <a:r>
              <a:rPr lang="nl-BE" dirty="0">
                <a:sym typeface="Wingdings" panose="05000000000000000000" pitchFamily="2" charset="2"/>
              </a:rPr>
              <a:t>, </a:t>
            </a:r>
            <a:r>
              <a:rPr lang="nl-BE" dirty="0" err="1">
                <a:sym typeface="Wingdings" panose="05000000000000000000" pitchFamily="2" charset="2"/>
              </a:rPr>
              <a:t>so</a:t>
            </a:r>
            <a:r>
              <a:rPr lang="nl-BE" dirty="0">
                <a:sym typeface="Wingdings" panose="05000000000000000000" pitchFamily="2" charset="2"/>
              </a:rPr>
              <a:t>, vo, ho)</a:t>
            </a:r>
          </a:p>
          <a:p>
            <a:pPr lvl="3"/>
            <a:r>
              <a:rPr lang="nl-BE" dirty="0">
                <a:sym typeface="Wingdings" panose="05000000000000000000" pitchFamily="2" charset="2"/>
              </a:rPr>
              <a:t>pedagogische redenen verleend door directeur via motivering in een document dat de verworven competenties beschrijft	</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437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r>
              <a:rPr lang="nl-BE" dirty="0"/>
              <a:t>Februari – juni</a:t>
            </a:r>
          </a:p>
          <a:p>
            <a:pPr>
              <a:buNone/>
            </a:pPr>
            <a:endParaRPr lang="nl-BE" dirty="0"/>
          </a:p>
          <a:p>
            <a:pPr lvl="1"/>
            <a:r>
              <a:rPr lang="nl-BE" dirty="0"/>
              <a:t>2</a:t>
            </a:r>
            <a:r>
              <a:rPr lang="nl-BE" baseline="30000" dirty="0"/>
              <a:t>de</a:t>
            </a:r>
            <a:r>
              <a:rPr lang="nl-BE" dirty="0"/>
              <a:t> telling </a:t>
            </a:r>
          </a:p>
          <a:p>
            <a:pPr lvl="2"/>
            <a:r>
              <a:rPr lang="nl-BE" dirty="0"/>
              <a:t>verdere opvolging toelatingsvoorwaarden</a:t>
            </a:r>
          </a:p>
          <a:p>
            <a:pPr lvl="2"/>
            <a:r>
              <a:rPr lang="nl-BE" dirty="0"/>
              <a:t>lesverplaatsingen</a:t>
            </a:r>
          </a:p>
          <a:p>
            <a:pPr lvl="2"/>
            <a:r>
              <a:rPr lang="nl-BE" dirty="0"/>
              <a:t>aanwezigheden </a:t>
            </a:r>
            <a:r>
              <a:rPr lang="nl-BE" sz="1800" dirty="0">
                <a:sym typeface="Wingdings" panose="05000000000000000000" pitchFamily="2" charset="2"/>
              </a:rPr>
              <a:t></a:t>
            </a:r>
            <a:r>
              <a:rPr lang="nl-BE" dirty="0">
                <a:sym typeface="Wingdings" panose="05000000000000000000" pitchFamily="2" charset="2"/>
              </a:rPr>
              <a:t> academiereglement,…</a:t>
            </a:r>
            <a:endParaRPr lang="nl-BE" dirty="0"/>
          </a:p>
          <a:p>
            <a:pPr lvl="2"/>
            <a:r>
              <a:rPr lang="nl-BE" dirty="0"/>
              <a:t>nascholing</a:t>
            </a:r>
          </a:p>
          <a:p>
            <a:pPr lvl="2"/>
            <a:r>
              <a:rPr lang="nl-BE" dirty="0"/>
              <a:t>werkingstoelagen</a:t>
            </a:r>
          </a:p>
          <a:p>
            <a:pPr lvl="2"/>
            <a:r>
              <a:rPr lang="nl-BE" dirty="0"/>
              <a:t>rationalisatie</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2278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r>
              <a:rPr lang="nl-BE" dirty="0"/>
              <a:t>juli – augustus</a:t>
            </a:r>
          </a:p>
          <a:p>
            <a:pPr>
              <a:buNone/>
            </a:pPr>
            <a:endParaRPr lang="nl-BE" dirty="0"/>
          </a:p>
          <a:p>
            <a:pPr lvl="1"/>
            <a:r>
              <a:rPr lang="nl-BE" dirty="0"/>
              <a:t>werkingstoelagen</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637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ndertitel 2"/>
          <p:cNvSpPr>
            <a:spLocks noGrp="1"/>
          </p:cNvSpPr>
          <p:nvPr>
            <p:ph type="subTitle" idx="1"/>
          </p:nvPr>
        </p:nvSpPr>
        <p:spPr>
          <a:xfrm>
            <a:off x="293730" y="2564904"/>
            <a:ext cx="8856000" cy="1361179"/>
          </a:xfrm>
        </p:spPr>
        <p:txBody>
          <a:bodyPr anchor="ctr">
            <a:normAutofit/>
          </a:bodyPr>
          <a:lstStyle/>
          <a:p>
            <a:pPr algn="ctr">
              <a:lnSpc>
                <a:spcPct val="100000"/>
              </a:lnSpc>
              <a:spcBef>
                <a:spcPct val="20000"/>
              </a:spcBef>
            </a:pPr>
            <a:r>
              <a:rPr lang="nl-BE" sz="4800" dirty="0" err="1">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rPr>
              <a:t>Discimus</a:t>
            </a:r>
            <a:endParaRPr lang="nl-BE" sz="4800" dirty="0">
              <a:solidFill>
                <a:schemeClr val="bg2">
                  <a:lumMod val="50000"/>
                </a:schemeClr>
              </a:solidFill>
              <a:effectLst>
                <a:outerShdw blurRad="38100" dist="38100" dir="2700000" algn="tl">
                  <a:srgbClr val="000000">
                    <a:alpha val="43137"/>
                  </a:srgbClr>
                </a:outerShdw>
              </a:effectLst>
              <a:latin typeface="FlandersArtSerif-Medium" panose="00000600000000000000" pitchFamily="2" charset="0"/>
            </a:endParaRPr>
          </a:p>
        </p:txBody>
      </p:sp>
    </p:spTree>
    <p:extLst>
      <p:ext uri="{BB962C8B-B14F-4D97-AF65-F5344CB8AC3E}">
        <p14:creationId xmlns:p14="http://schemas.microsoft.com/office/powerpoint/2010/main" val="84095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755576" y="692696"/>
            <a:ext cx="3868340" cy="617934"/>
          </a:xfrm>
        </p:spPr>
        <p:txBody>
          <a:bodyPr/>
          <a:lstStyle/>
          <a:p>
            <a:r>
              <a:rPr lang="nl-BE" dirty="0"/>
              <a:t>Onderwijskwalificaties</a:t>
            </a:r>
          </a:p>
        </p:txBody>
      </p:sp>
      <p:sp>
        <p:nvSpPr>
          <p:cNvPr id="4" name="Tijdelijke aanduiding voor inhoud 3"/>
          <p:cNvSpPr>
            <a:spLocks noGrp="1"/>
          </p:cNvSpPr>
          <p:nvPr>
            <p:ph sz="half" idx="2"/>
          </p:nvPr>
        </p:nvSpPr>
        <p:spPr>
          <a:xfrm>
            <a:off x="755576" y="1556837"/>
            <a:ext cx="3868340" cy="1410237"/>
          </a:xfrm>
        </p:spPr>
        <p:txBody>
          <a:bodyPr>
            <a:noAutofit/>
          </a:bodyPr>
          <a:lstStyle/>
          <a:p>
            <a:r>
              <a:rPr lang="nl-BE" sz="1600" dirty="0"/>
              <a:t>een afgerond en ingeschaald geheel van competenties die noodzakelijk zijn om maatschappelijk te functioneren en te participeren, waarmee verdere studies in het secundair of in het hoger onderwijs kunnen worden aangevat of waarmee beroepsactiviteiten kunnen worden uitgeoefend;</a:t>
            </a:r>
          </a:p>
        </p:txBody>
      </p:sp>
      <p:sp>
        <p:nvSpPr>
          <p:cNvPr id="5" name="Tijdelijke aanduiding voor tekst 4"/>
          <p:cNvSpPr>
            <a:spLocks noGrp="1"/>
          </p:cNvSpPr>
          <p:nvPr>
            <p:ph type="body" sz="quarter" idx="3"/>
          </p:nvPr>
        </p:nvSpPr>
        <p:spPr>
          <a:xfrm>
            <a:off x="4754884" y="692696"/>
            <a:ext cx="3887391" cy="617934"/>
          </a:xfrm>
        </p:spPr>
        <p:txBody>
          <a:bodyPr/>
          <a:lstStyle/>
          <a:p>
            <a:r>
              <a:rPr lang="nl-BE" dirty="0"/>
              <a:t>Beroepskwalificaties</a:t>
            </a:r>
          </a:p>
        </p:txBody>
      </p:sp>
      <p:sp>
        <p:nvSpPr>
          <p:cNvPr id="6" name="Tijdelijke aanduiding voor inhoud 5"/>
          <p:cNvSpPr>
            <a:spLocks noGrp="1"/>
          </p:cNvSpPr>
          <p:nvPr>
            <p:ph sz="quarter" idx="4"/>
          </p:nvPr>
        </p:nvSpPr>
        <p:spPr>
          <a:xfrm>
            <a:off x="4754884" y="1556837"/>
            <a:ext cx="3887391" cy="618186"/>
          </a:xfrm>
        </p:spPr>
        <p:txBody>
          <a:bodyPr>
            <a:noAutofit/>
          </a:bodyPr>
          <a:lstStyle/>
          <a:p>
            <a:r>
              <a:rPr lang="nl-BE" sz="1600" dirty="0"/>
              <a:t>een afgerond en ingeschaald geheel van competenties waarmee een beroep kan worden uitgeoefend</a:t>
            </a:r>
          </a:p>
        </p:txBody>
      </p:sp>
      <p:sp>
        <p:nvSpPr>
          <p:cNvPr id="8" name="Tekstvak 7"/>
          <p:cNvSpPr txBox="1"/>
          <p:nvPr/>
        </p:nvSpPr>
        <p:spPr>
          <a:xfrm>
            <a:off x="925550" y="4288473"/>
            <a:ext cx="3528392" cy="830997"/>
          </a:xfrm>
          <a:prstGeom prst="rect">
            <a:avLst/>
          </a:prstGeom>
          <a:noFill/>
        </p:spPr>
        <p:txBody>
          <a:bodyPr wrap="square" rtlCol="0">
            <a:spAutoFit/>
          </a:bodyPr>
          <a:lstStyle/>
          <a:p>
            <a:pPr marL="285750" indent="-285750">
              <a:buFont typeface="Wingdings" panose="05000000000000000000" pitchFamily="2" charset="2"/>
              <a:buChar char="Ø"/>
            </a:pPr>
            <a:r>
              <a:rPr lang="nl-BE" sz="2400" dirty="0">
                <a:sym typeface="Wingdings" panose="05000000000000000000" pitchFamily="2" charset="2"/>
              </a:rPr>
              <a:t>Om door te stromen naar hoger onderwijs</a:t>
            </a:r>
            <a:endParaRPr lang="nl-BE" sz="2400" dirty="0"/>
          </a:p>
        </p:txBody>
      </p:sp>
      <p:sp>
        <p:nvSpPr>
          <p:cNvPr id="9" name="Tekstvak 8"/>
          <p:cNvSpPr txBox="1"/>
          <p:nvPr/>
        </p:nvSpPr>
        <p:spPr>
          <a:xfrm>
            <a:off x="5057774" y="4274990"/>
            <a:ext cx="3687266" cy="1200329"/>
          </a:xfrm>
          <a:prstGeom prst="rect">
            <a:avLst/>
          </a:prstGeom>
          <a:noFill/>
        </p:spPr>
        <p:txBody>
          <a:bodyPr wrap="square" rtlCol="0">
            <a:spAutoFit/>
          </a:bodyPr>
          <a:lstStyle/>
          <a:p>
            <a:pPr marL="285750" indent="-285750">
              <a:buFont typeface="Wingdings" panose="05000000000000000000" pitchFamily="2" charset="2"/>
              <a:buChar char="Ø"/>
            </a:pPr>
            <a:r>
              <a:rPr lang="nl-BE" dirty="0">
                <a:sym typeface="Wingdings" panose="05000000000000000000" pitchFamily="2" charset="2"/>
              </a:rPr>
              <a:t> </a:t>
            </a:r>
            <a:r>
              <a:rPr lang="nl-BE" sz="2400" dirty="0">
                <a:sym typeface="Wingdings" panose="05000000000000000000" pitchFamily="2" charset="2"/>
              </a:rPr>
              <a:t>Om aan de slag te gaan op de arbeidsmarkt of in culture sector</a:t>
            </a:r>
            <a:endParaRPr lang="nl-BE" sz="2400" dirty="0"/>
          </a:p>
        </p:txBody>
      </p:sp>
    </p:spTree>
    <p:extLst>
      <p:ext uri="{BB962C8B-B14F-4D97-AF65-F5344CB8AC3E}">
        <p14:creationId xmlns:p14="http://schemas.microsoft.com/office/powerpoint/2010/main" val="38401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896938" indent="-3429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geïntegreerd in softwarepakket voor leerlingenadministratie</a:t>
            </a:r>
          </a:p>
          <a:p>
            <a:pPr marL="896938" indent="-342900">
              <a:lnSpc>
                <a:spcPct val="100000"/>
              </a:lnSpc>
              <a:spcBef>
                <a:spcPts val="0"/>
              </a:spcBef>
              <a:buSzTx/>
              <a:buFont typeface="Arial" panose="020B0604020202020204" pitchFamily="34" charset="0"/>
              <a:buChar char="•"/>
              <a:tabLst>
                <a:tab pos="809625" algn="l"/>
              </a:tabLst>
              <a:defRPr/>
            </a:pPr>
            <a:endParaRPr lang="nl-BE" sz="24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vervangt de Edison-zending (blijft bestaan voor personeelszendingen)</a:t>
            </a:r>
          </a:p>
          <a:p>
            <a:pPr marL="896938" indent="-342900">
              <a:lnSpc>
                <a:spcPct val="100000"/>
              </a:lnSpc>
              <a:spcBef>
                <a:spcPts val="0"/>
              </a:spcBef>
              <a:buSzTx/>
              <a:buFont typeface="Arial" panose="020B0604020202020204" pitchFamily="34" charset="0"/>
              <a:buChar char="•"/>
              <a:tabLst>
                <a:tab pos="809625" algn="l"/>
              </a:tabLst>
              <a:defRPr/>
            </a:pPr>
            <a:endParaRPr lang="nl-BE" sz="24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moderner en toekomstgerichte manier van uitwisselen van leerlingengegevens met overheid</a:t>
            </a:r>
          </a:p>
          <a:p>
            <a:pPr marL="896938" indent="-342900">
              <a:lnSpc>
                <a:spcPct val="100000"/>
              </a:lnSpc>
              <a:spcBef>
                <a:spcPts val="0"/>
              </a:spcBef>
              <a:buSzTx/>
              <a:buFont typeface="Arial" panose="020B0604020202020204" pitchFamily="34" charset="0"/>
              <a:buChar char="•"/>
              <a:tabLst>
                <a:tab pos="809625" algn="l"/>
              </a:tabLst>
              <a:defRPr/>
            </a:pPr>
            <a:endParaRPr lang="nl-BE" sz="24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manier om leerlingen te registreren wijzigt niet</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418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195754"/>
            <a:ext cx="8095374" cy="4826674"/>
          </a:xfrm>
          <a:prstGeom prst="rect">
            <a:avLst/>
          </a:prstGeom>
        </p:spPr>
        <p:txBody>
          <a:bodyPr>
            <a:normAutofit/>
          </a:bodyPr>
          <a:lstStyle/>
          <a:p>
            <a:pPr marL="896938" indent="-342900">
              <a:lnSpc>
                <a:spcPct val="100000"/>
              </a:lnSpc>
              <a:spcBef>
                <a:spcPts val="0"/>
              </a:spcBef>
              <a:buSzTx/>
              <a:buFont typeface="Arial" panose="020B0604020202020204" pitchFamily="34" charset="0"/>
              <a:buChar char="•"/>
              <a:tabLst>
                <a:tab pos="809625" algn="l"/>
              </a:tabLst>
              <a:defRPr/>
            </a:pPr>
            <a:endParaRPr lang="nl-BE" sz="28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800" kern="0" dirty="0">
                <a:solidFill>
                  <a:schemeClr val="tx2"/>
                </a:solidFill>
              </a:rPr>
              <a:t>directe internetverbinding tussen schoolpakket en centrale onderwijsbank</a:t>
            </a:r>
          </a:p>
          <a:p>
            <a:pPr marL="896938" indent="-342900">
              <a:lnSpc>
                <a:spcPct val="100000"/>
              </a:lnSpc>
              <a:spcBef>
                <a:spcPts val="0"/>
              </a:spcBef>
              <a:buSzTx/>
              <a:buFont typeface="Arial" panose="020B0604020202020204" pitchFamily="34" charset="0"/>
              <a:buChar char="•"/>
              <a:tabLst>
                <a:tab pos="809625" algn="l"/>
              </a:tabLst>
              <a:defRPr/>
            </a:pPr>
            <a:endParaRPr lang="nl-BE" sz="28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800" kern="0" dirty="0">
                <a:solidFill>
                  <a:schemeClr val="tx2"/>
                </a:solidFill>
              </a:rPr>
              <a:t>constante en onmiddellijke uitwisseling van gegevens</a:t>
            </a:r>
          </a:p>
          <a:p>
            <a:pPr marL="896938" indent="-342900">
              <a:lnSpc>
                <a:spcPct val="100000"/>
              </a:lnSpc>
              <a:spcBef>
                <a:spcPts val="0"/>
              </a:spcBef>
              <a:buSzTx/>
              <a:buFont typeface="Arial" panose="020B0604020202020204" pitchFamily="34" charset="0"/>
              <a:buChar char="•"/>
              <a:tabLst>
                <a:tab pos="809625" algn="l"/>
              </a:tabLst>
              <a:defRPr/>
            </a:pPr>
            <a:endParaRPr lang="nl-BE" sz="28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800" kern="0" dirty="0">
                <a:solidFill>
                  <a:schemeClr val="tx2"/>
                </a:solidFill>
              </a:rPr>
              <a:t>gegeven per gegeven, niet in bulk</a:t>
            </a:r>
          </a:p>
          <a:p>
            <a:pPr marL="896938" indent="-342900">
              <a:lnSpc>
                <a:spcPct val="100000"/>
              </a:lnSpc>
              <a:spcBef>
                <a:spcPts val="0"/>
              </a:spcBef>
              <a:buSzTx/>
              <a:buFont typeface="Arial" panose="020B0604020202020204" pitchFamily="34" charset="0"/>
              <a:buChar char="•"/>
              <a:tabLst>
                <a:tab pos="809625" algn="l"/>
              </a:tabLst>
              <a:defRPr/>
            </a:pPr>
            <a:endParaRPr lang="nl-BE" sz="2800" kern="0" dirty="0">
              <a:solidFill>
                <a:schemeClr val="tx2"/>
              </a:solidFill>
            </a:endParaRPr>
          </a:p>
          <a:p>
            <a:pPr marL="896938" indent="-342900">
              <a:lnSpc>
                <a:spcPct val="100000"/>
              </a:lnSpc>
              <a:spcBef>
                <a:spcPts val="0"/>
              </a:spcBef>
              <a:buSzTx/>
              <a:buFont typeface="Arial" panose="020B0604020202020204" pitchFamily="34" charset="0"/>
              <a:buChar char="•"/>
              <a:tabLst>
                <a:tab pos="809625" algn="l"/>
              </a:tabLst>
              <a:defRPr/>
            </a:pPr>
            <a:r>
              <a:rPr lang="nl-BE" sz="2800" kern="0" dirty="0">
                <a:solidFill>
                  <a:schemeClr val="tx2"/>
                </a:solidFill>
              </a:rPr>
              <a:t>geen tijdverlies meer door één fatale fout</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546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r>
              <a:rPr lang="nl-BE" sz="3200" b="1" kern="0" dirty="0">
                <a:solidFill>
                  <a:schemeClr val="tx2"/>
                </a:solidFill>
              </a:rPr>
              <a:t>Feedback op initiatief van de academie</a:t>
            </a:r>
          </a:p>
          <a:p>
            <a:pPr marL="1011238" indent="-457200">
              <a:lnSpc>
                <a:spcPct val="100000"/>
              </a:lnSpc>
              <a:spcBef>
                <a:spcPts val="0"/>
              </a:spcBef>
              <a:buSzTx/>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Opvragen tellingsrapporten</a:t>
            </a:r>
          </a:p>
          <a:p>
            <a:pPr marL="1011238" indent="-457200">
              <a:lnSpc>
                <a:spcPct val="100000"/>
              </a:lnSpc>
              <a:spcBef>
                <a:spcPts val="0"/>
              </a:spcBef>
              <a:buSzTx/>
              <a:buFont typeface="Arial" panose="020B0604020202020204" pitchFamily="34" charset="0"/>
              <a:buChar char="•"/>
              <a:tabLst>
                <a:tab pos="809625" algn="l"/>
              </a:tabLst>
              <a:defRPr/>
            </a:pPr>
            <a:endParaRPr lang="nl-BE" sz="2400" kern="0" dirty="0">
              <a:solidFill>
                <a:schemeClr val="tx2"/>
              </a:solidFill>
            </a:endParaRPr>
          </a:p>
          <a:p>
            <a:pPr marL="1011238" indent="-4572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In latere fase</a:t>
            </a:r>
          </a:p>
          <a:p>
            <a:pPr marL="1754188" lvl="1" indent="-4572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info over dubbele inschrijvingen</a:t>
            </a:r>
          </a:p>
          <a:p>
            <a:pPr marL="1754188" lvl="1" indent="-457200">
              <a:lnSpc>
                <a:spcPct val="100000"/>
              </a:lnSpc>
              <a:spcBef>
                <a:spcPts val="0"/>
              </a:spcBef>
              <a:buSzTx/>
              <a:buFont typeface="Arial" panose="020B0604020202020204" pitchFamily="34" charset="0"/>
              <a:buChar char="•"/>
              <a:tabLst>
                <a:tab pos="809625" algn="l"/>
              </a:tabLst>
              <a:defRPr/>
            </a:pPr>
            <a:r>
              <a:rPr lang="nl-BE" sz="2400" kern="0" dirty="0">
                <a:solidFill>
                  <a:schemeClr val="tx2"/>
                </a:solidFill>
              </a:rPr>
              <a:t>info uit kruispuntdatabank voor sociale tarieven</a:t>
            </a: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5288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63F6C6-2226-4286-8995-C42CB1E7C290}" type="slidenum">
              <a:rPr kumimoji="0" lang="nl-BE" sz="900" b="0" i="0" u="none" strike="noStrike" kern="1200" cap="none" spc="0" normalizeH="0" baseline="0" noProof="0" smtClean="0">
                <a:ln>
                  <a:noFill/>
                </a:ln>
                <a:solidFill>
                  <a:srgbClr val="FFFFFF">
                    <a:lumMod val="50000"/>
                  </a:srgbClr>
                </a:solidFill>
                <a:effectLst/>
                <a:uLnTx/>
                <a:uFillTx/>
                <a:latin typeface="FlandersArtSans-Regular" panose="00000500000000000000"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nl-BE" sz="900" b="0" i="0" u="none" strike="noStrike" kern="1200" cap="none" spc="0" normalizeH="0" baseline="0" noProof="0" dirty="0">
              <a:ln>
                <a:noFill/>
              </a:ln>
              <a:solidFill>
                <a:srgbClr val="FFFFFF">
                  <a:lumMod val="50000"/>
                </a:srgbClr>
              </a:solidFill>
              <a:effectLst/>
              <a:uLnTx/>
              <a:uFillTx/>
              <a:latin typeface="FlandersArtSans-Regular" panose="00000500000000000000" pitchFamily="2" charset="0"/>
              <a:ea typeface="+mn-ea"/>
              <a:cs typeface="+mn-cs"/>
            </a:endParaRPr>
          </a:p>
        </p:txBody>
      </p:sp>
      <p:sp>
        <p:nvSpPr>
          <p:cNvPr id="11" name="Tijdelijke aanduiding voor inhoud 2"/>
          <p:cNvSpPr>
            <a:spLocks noGrp="1"/>
          </p:cNvSpPr>
          <p:nvPr>
            <p:ph idx="1"/>
          </p:nvPr>
        </p:nvSpPr>
        <p:spPr>
          <a:xfrm>
            <a:off x="645670" y="1597572"/>
            <a:ext cx="8095374" cy="4424856"/>
          </a:xfrm>
          <a:prstGeom prst="rect">
            <a:avLst/>
          </a:prstGeom>
        </p:spPr>
        <p:txBody>
          <a:bodyPr>
            <a:normAutofit/>
          </a:bodyPr>
          <a:lstStyle/>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a:p>
            <a:pPr marL="554038">
              <a:lnSpc>
                <a:spcPct val="100000"/>
              </a:lnSpc>
              <a:spcBef>
                <a:spcPts val="0"/>
              </a:spcBef>
              <a:buSzTx/>
              <a:buNone/>
              <a:tabLst>
                <a:tab pos="809625" algn="l"/>
              </a:tabLst>
              <a:defRPr/>
            </a:pPr>
            <a:endParaRPr lang="nl-BE" sz="3200" kern="0" dirty="0">
              <a:solidFill>
                <a:schemeClr val="tx2"/>
              </a:solidFill>
            </a:endParaRPr>
          </a:p>
        </p:txBody>
      </p:sp>
      <p:graphicFrame>
        <p:nvGraphicFramePr>
          <p:cNvPr id="12" name="Tijdelijke aanduiding voor inhoud 1"/>
          <p:cNvGraphicFramePr>
            <a:graphicFrameLocks/>
          </p:cNvGraphicFramePr>
          <p:nvPr>
            <p:extLst/>
          </p:nvPr>
        </p:nvGraphicFramePr>
        <p:xfrm>
          <a:off x="645670" y="25637"/>
          <a:ext cx="8095374" cy="1170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jdelijke aanduiding voor inhoud 2">
            <a:extLst>
              <a:ext uri="{FF2B5EF4-FFF2-40B4-BE49-F238E27FC236}">
                <a16:creationId xmlns:a16="http://schemas.microsoft.com/office/drawing/2014/main" id="{C05B6D4D-7028-4616-894E-F745C37826DB}"/>
              </a:ext>
            </a:extLst>
          </p:cNvPr>
          <p:cNvSpPr txBox="1">
            <a:spLocks/>
          </p:cNvSpPr>
          <p:nvPr/>
        </p:nvSpPr>
        <p:spPr>
          <a:xfrm>
            <a:off x="798070" y="1749972"/>
            <a:ext cx="8095374" cy="4424856"/>
          </a:xfrm>
          <a:prstGeom prst="rect">
            <a:avLst/>
          </a:prstGeom>
        </p:spPr>
        <p:txBody>
          <a:bodyPr vert="horz" lIns="91440" tIns="45720" rIns="91440" bIns="0" rtlCol="0">
            <a:normAutofit/>
          </a:bodyPr>
          <a:lstStyle>
            <a:lvl1pPr marL="0" indent="0" algn="l" defTabSz="914400" rtl="0" eaLnBrk="1" latinLnBrk="0" hangingPunct="1">
              <a:lnSpc>
                <a:spcPct val="90000"/>
              </a:lnSpc>
              <a:spcBef>
                <a:spcPct val="20000"/>
              </a:spcBef>
              <a:buFontTx/>
              <a:buBlip>
                <a:blip r:embed="rId8"/>
              </a:buBlip>
              <a:defRPr sz="2200" kern="1200">
                <a:solidFill>
                  <a:schemeClr val="tx1"/>
                </a:solidFill>
                <a:latin typeface="FlandersArtSans-Regular" panose="00000500000000000000" pitchFamily="2" charset="0"/>
                <a:ea typeface="+mn-ea"/>
                <a:cs typeface="+mn-cs"/>
              </a:defRPr>
            </a:lvl1pPr>
            <a:lvl2pPr marL="742950" indent="-285750" algn="l" defTabSz="914400" rtl="0" eaLnBrk="1" latinLnBrk="0" hangingPunct="1">
              <a:lnSpc>
                <a:spcPct val="90000"/>
              </a:lnSpc>
              <a:spcBef>
                <a:spcPct val="20000"/>
              </a:spcBef>
              <a:buSzPct val="75000"/>
              <a:buFontTx/>
              <a:buBlip>
                <a:blip r:embed="rId9"/>
              </a:buBlip>
              <a:defRPr sz="2200" kern="1200">
                <a:solidFill>
                  <a:schemeClr val="bg1">
                    <a:lumMod val="50000"/>
                  </a:schemeClr>
                </a:solidFill>
                <a:latin typeface="FlandersArtSans-Regular" panose="00000500000000000000" pitchFamily="2" charset="0"/>
                <a:ea typeface="+mn-ea"/>
                <a:cs typeface="+mn-cs"/>
              </a:defRPr>
            </a:lvl2pPr>
            <a:lvl3pPr marL="1143000" indent="-228600" algn="l" defTabSz="914400" rtl="0" eaLnBrk="1" latinLnBrk="0" hangingPunct="1">
              <a:lnSpc>
                <a:spcPct val="90000"/>
              </a:lnSpc>
              <a:spcBef>
                <a:spcPct val="20000"/>
              </a:spcBef>
              <a:buSzPct val="85000"/>
              <a:buFont typeface="Arial" panose="020B0604020202020204" pitchFamily="34" charset="0"/>
              <a:buChar char="•"/>
              <a:defRPr sz="2400" kern="1200">
                <a:solidFill>
                  <a:schemeClr val="tx1"/>
                </a:solidFill>
                <a:latin typeface="FlandersArtSans-Regular" panose="00000500000000000000" pitchFamily="2"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FlandersArtSans-Regular" panose="00000500000000000000"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4038">
              <a:lnSpc>
                <a:spcPct val="100000"/>
              </a:lnSpc>
              <a:spcBef>
                <a:spcPts val="0"/>
              </a:spcBef>
              <a:buNone/>
              <a:tabLst>
                <a:tab pos="809625" algn="l"/>
              </a:tabLst>
              <a:defRPr/>
            </a:pPr>
            <a:endParaRPr lang="nl-BE" sz="3200" kern="0" dirty="0">
              <a:solidFill>
                <a:schemeClr val="tx2"/>
              </a:solidFill>
            </a:endParaRPr>
          </a:p>
        </p:txBody>
      </p:sp>
      <p:sp>
        <p:nvSpPr>
          <p:cNvPr id="2" name="Rechthoek 1">
            <a:extLst>
              <a:ext uri="{FF2B5EF4-FFF2-40B4-BE49-F238E27FC236}">
                <a16:creationId xmlns:a16="http://schemas.microsoft.com/office/drawing/2014/main" id="{A87BCA83-E487-43A0-B74D-AD2019D703D4}"/>
              </a:ext>
            </a:extLst>
          </p:cNvPr>
          <p:cNvSpPr/>
          <p:nvPr/>
        </p:nvSpPr>
        <p:spPr>
          <a:xfrm>
            <a:off x="645670" y="1436400"/>
            <a:ext cx="8247774" cy="3108543"/>
          </a:xfrm>
          <a:prstGeom prst="rect">
            <a:avLst/>
          </a:prstGeom>
        </p:spPr>
        <p:txBody>
          <a:bodyPr wrap="square">
            <a:spAutoFit/>
          </a:bodyPr>
          <a:lstStyle/>
          <a:p>
            <a:endParaRPr lang="nl-BE" sz="2800" dirty="0">
              <a:hlinkClick r:id="rId10"/>
            </a:endParaRPr>
          </a:p>
          <a:p>
            <a:r>
              <a:rPr lang="nl-BE" sz="2800" dirty="0">
                <a:hlinkClick r:id="rId10"/>
              </a:rPr>
              <a:t>http://onderwijs.vlaanderen.be/nl/decreet-deeltijds-kunstonderwijs</a:t>
            </a:r>
            <a:r>
              <a:rPr lang="nl-BE" sz="2800" dirty="0"/>
              <a:t> </a:t>
            </a:r>
          </a:p>
          <a:p>
            <a:endParaRPr lang="nl-BE" sz="2800" dirty="0"/>
          </a:p>
          <a:p>
            <a:r>
              <a:rPr lang="nl-BE" sz="2800" dirty="0">
                <a:hlinkClick r:id="rId11"/>
              </a:rPr>
              <a:t>Ingrid.leys@ond.vlaanderen.be</a:t>
            </a:r>
            <a:endParaRPr lang="nl-BE" sz="2800" dirty="0"/>
          </a:p>
          <a:p>
            <a:endParaRPr lang="nl-BE" sz="2800" dirty="0"/>
          </a:p>
          <a:p>
            <a:r>
              <a:rPr lang="nl-BE" sz="2800" dirty="0"/>
              <a:t>Jos.thys@ond.vlaanderen.be</a:t>
            </a:r>
          </a:p>
        </p:txBody>
      </p:sp>
    </p:spTree>
    <p:extLst>
      <p:ext uri="{BB962C8B-B14F-4D97-AF65-F5344CB8AC3E}">
        <p14:creationId xmlns:p14="http://schemas.microsoft.com/office/powerpoint/2010/main" val="1405958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11560" y="1628800"/>
            <a:ext cx="8161986" cy="3893374"/>
          </a:xfrm>
          <a:prstGeom prst="rect">
            <a:avLst/>
          </a:prstGeom>
        </p:spPr>
        <p:txBody>
          <a:bodyPr wrap="square">
            <a:spAutoFit/>
          </a:bodyPr>
          <a:lstStyle/>
          <a:p>
            <a:pPr marL="428625" indent="-428625">
              <a:buFont typeface="Arial" panose="020B0604020202020204" pitchFamily="34" charset="0"/>
              <a:buChar char="•"/>
            </a:pPr>
            <a:r>
              <a:rPr lang="nl-BE" sz="2200" dirty="0"/>
              <a:t>het maximaal aantal leerlingen dat nog onderwijskwaliteit garandeert</a:t>
            </a:r>
          </a:p>
          <a:p>
            <a:pPr marL="428625" indent="-428625">
              <a:buFont typeface="Arial" panose="020B0604020202020204" pitchFamily="34" charset="0"/>
              <a:buChar char="•"/>
            </a:pPr>
            <a:r>
              <a:rPr lang="nl-BE" sz="2200" dirty="0"/>
              <a:t>bevoegdheid van het schoolbestuur</a:t>
            </a:r>
          </a:p>
          <a:p>
            <a:pPr marL="428625" indent="-428625">
              <a:buFont typeface="Arial" panose="020B0604020202020204" pitchFamily="34" charset="0"/>
              <a:buChar char="•"/>
            </a:pPr>
            <a:r>
              <a:rPr lang="nl-BE" sz="2200" dirty="0"/>
              <a:t>capaciteit kan vooraf per opleiding vastgelegd worden</a:t>
            </a:r>
          </a:p>
          <a:p>
            <a:pPr marL="428625" indent="-428625">
              <a:buFont typeface="Arial" panose="020B0604020202020204" pitchFamily="34" charset="0"/>
              <a:buChar char="•"/>
            </a:pPr>
            <a:r>
              <a:rPr lang="nl-BE" sz="2200" dirty="0"/>
              <a:t>capaciteit voor financierbare leerlingen</a:t>
            </a:r>
          </a:p>
          <a:p>
            <a:pPr marL="428625" indent="-428625">
              <a:buFont typeface="Arial" panose="020B0604020202020204" pitchFamily="34" charset="0"/>
              <a:buChar char="•"/>
            </a:pPr>
            <a:r>
              <a:rPr lang="nl-BE" sz="2200" dirty="0"/>
              <a:t>een leerling kan geweigerd worden als kan aangetoond worden dat de capaciteit voor deze opleiding ontoereikend is</a:t>
            </a:r>
          </a:p>
          <a:p>
            <a:pPr marL="1114425" lvl="2" indent="-428625">
              <a:buFont typeface="Courier New" panose="02070309020205020404" pitchFamily="49" charset="0"/>
              <a:buChar char="o"/>
            </a:pPr>
            <a:r>
              <a:rPr lang="nl-BE" sz="2200" dirty="0"/>
              <a:t>binnen 10 werkdagen de </a:t>
            </a:r>
            <a:r>
              <a:rPr lang="nl-BE" sz="2200" dirty="0" err="1"/>
              <a:t>ll</a:t>
            </a:r>
            <a:r>
              <a:rPr lang="nl-BE" sz="2200" dirty="0"/>
              <a:t> op de hoogte brengen</a:t>
            </a:r>
          </a:p>
          <a:p>
            <a:pPr marL="1114425" lvl="2" indent="-428625">
              <a:buFont typeface="Courier New" panose="02070309020205020404" pitchFamily="49" charset="0"/>
              <a:buChar char="o"/>
            </a:pPr>
            <a:r>
              <a:rPr lang="nl-BE" sz="2200" dirty="0"/>
              <a:t>de leerling informeren over alternatieven</a:t>
            </a:r>
          </a:p>
          <a:p>
            <a:pPr marL="1114425" lvl="2" indent="-428625">
              <a:buFont typeface="Courier New" panose="02070309020205020404" pitchFamily="49" charset="0"/>
              <a:buChar char="o"/>
            </a:pPr>
            <a:r>
              <a:rPr lang="nl-BE" sz="2200" dirty="0"/>
              <a:t>wachtlijsten opstellen</a:t>
            </a:r>
          </a:p>
          <a:p>
            <a:pPr marL="1114425" lvl="2" indent="-428625">
              <a:buFont typeface="Arial" panose="020B0604020202020204" pitchFamily="34" charset="0"/>
              <a:buChar char="•"/>
            </a:pPr>
            <a:endParaRPr lang="nl-BE" sz="2700" dirty="0"/>
          </a:p>
        </p:txBody>
      </p:sp>
      <p:sp>
        <p:nvSpPr>
          <p:cNvPr id="3" name="Titel 2"/>
          <p:cNvSpPr>
            <a:spLocks noGrp="1"/>
          </p:cNvSpPr>
          <p:nvPr>
            <p:ph type="title"/>
          </p:nvPr>
        </p:nvSpPr>
        <p:spPr/>
        <p:txBody>
          <a:bodyPr>
            <a:normAutofit/>
          </a:bodyPr>
          <a:lstStyle/>
          <a:p>
            <a:r>
              <a:rPr lang="nl-BE" dirty="0"/>
              <a:t>Capaciteit</a:t>
            </a:r>
            <a:endParaRPr lang="nl-BE" sz="4000" dirty="0"/>
          </a:p>
        </p:txBody>
      </p:sp>
    </p:spTree>
    <p:extLst>
      <p:ext uri="{BB962C8B-B14F-4D97-AF65-F5344CB8AC3E}">
        <p14:creationId xmlns:p14="http://schemas.microsoft.com/office/powerpoint/2010/main" val="603280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202220"/>
            <a:ext cx="8229600" cy="1143000"/>
          </a:xfrm>
        </p:spPr>
        <p:txBody>
          <a:bodyPr/>
          <a:lstStyle/>
          <a:p>
            <a:r>
              <a:rPr lang="nl-BE" dirty="0"/>
              <a:t>Financierbaarheid </a:t>
            </a:r>
          </a:p>
        </p:txBody>
      </p:sp>
      <p:sp>
        <p:nvSpPr>
          <p:cNvPr id="4" name="Tekstvak 3"/>
          <p:cNvSpPr txBox="1"/>
          <p:nvPr/>
        </p:nvSpPr>
        <p:spPr>
          <a:xfrm>
            <a:off x="956917" y="3474295"/>
            <a:ext cx="6954592" cy="2862322"/>
          </a:xfrm>
          <a:prstGeom prst="rect">
            <a:avLst/>
          </a:prstGeom>
          <a:noFill/>
        </p:spPr>
        <p:txBody>
          <a:bodyPr wrap="square" rtlCol="0">
            <a:spAutoFit/>
          </a:bodyPr>
          <a:lstStyle/>
          <a:p>
            <a:r>
              <a:rPr lang="nl-BE" b="1" u="sng" dirty="0"/>
              <a:t>Financierbare leerling = </a:t>
            </a:r>
          </a:p>
          <a:p>
            <a:pPr marL="214313" indent="-214313">
              <a:buFont typeface="Arial" panose="020B0604020202020204" pitchFamily="34" charset="0"/>
              <a:buChar char="•"/>
            </a:pPr>
            <a:r>
              <a:rPr lang="nl-NL" dirty="0"/>
              <a:t>een regelmatige leerling</a:t>
            </a:r>
          </a:p>
          <a:p>
            <a:pPr marL="214313" indent="-214313">
              <a:buFont typeface="Arial" panose="020B0604020202020204" pitchFamily="34" charset="0"/>
              <a:buChar char="•"/>
            </a:pPr>
            <a:r>
              <a:rPr lang="nl-NL" dirty="0"/>
              <a:t>in dezelfde opleiding het  leertraject met maximaal één leerjaar</a:t>
            </a:r>
            <a:r>
              <a:rPr lang="nl-BE" dirty="0"/>
              <a:t> verlengd</a:t>
            </a:r>
          </a:p>
          <a:p>
            <a:pPr marL="214313" indent="-214313">
              <a:buFont typeface="Arial" panose="020B0604020202020204" pitchFamily="34" charset="0"/>
              <a:buChar char="•"/>
            </a:pPr>
            <a:r>
              <a:rPr lang="nl-BE" dirty="0"/>
              <a:t>per domein max. één financierbaar </a:t>
            </a:r>
          </a:p>
          <a:p>
            <a:pPr marL="557213" lvl="1" indent="-214313">
              <a:buFont typeface="Arial" panose="020B0604020202020204" pitchFamily="34" charset="0"/>
              <a:buChar char="•"/>
            </a:pPr>
            <a:r>
              <a:rPr lang="nl-BE" dirty="0" err="1"/>
              <a:t>domeinoverschreidende</a:t>
            </a:r>
            <a:r>
              <a:rPr lang="nl-BE" dirty="0"/>
              <a:t> opleiding is een apart domein</a:t>
            </a:r>
          </a:p>
          <a:p>
            <a:pPr marL="557213" lvl="1" indent="-214313">
              <a:buFont typeface="Arial" panose="020B0604020202020204" pitchFamily="34" charset="0"/>
              <a:buChar char="•"/>
            </a:pPr>
            <a:r>
              <a:rPr lang="nl-BE" dirty="0" err="1"/>
              <a:t>lln</a:t>
            </a:r>
            <a:r>
              <a:rPr lang="nl-BE" dirty="0"/>
              <a:t> die les volgen in de 4</a:t>
            </a:r>
            <a:r>
              <a:rPr lang="nl-BE" baseline="30000" dirty="0"/>
              <a:t>de</a:t>
            </a:r>
            <a:r>
              <a:rPr lang="nl-BE" dirty="0"/>
              <a:t> graad en in de kortlopende studierichting specialisatie  zijn voor beide financierbaar</a:t>
            </a:r>
          </a:p>
          <a:p>
            <a:pPr marL="214313" indent="-214313">
              <a:buFont typeface="Arial" panose="020B0604020202020204" pitchFamily="34" charset="0"/>
              <a:buChar char="•"/>
            </a:pPr>
            <a:r>
              <a:rPr lang="nl-BE" dirty="0"/>
              <a:t>niet meer dan 1/3 van de leeractiviteiten ongewettigd afwezig zijn </a:t>
            </a:r>
          </a:p>
          <a:p>
            <a:endParaRPr lang="nl-BE" dirty="0"/>
          </a:p>
        </p:txBody>
      </p:sp>
      <p:sp>
        <p:nvSpPr>
          <p:cNvPr id="5" name="Tekstvak 4"/>
          <p:cNvSpPr txBox="1"/>
          <p:nvPr/>
        </p:nvSpPr>
        <p:spPr>
          <a:xfrm>
            <a:off x="956916" y="1345220"/>
            <a:ext cx="6639419" cy="369332"/>
          </a:xfrm>
          <a:prstGeom prst="rect">
            <a:avLst/>
          </a:prstGeom>
          <a:noFill/>
        </p:spPr>
        <p:txBody>
          <a:bodyPr wrap="square" rtlCol="0">
            <a:spAutoFit/>
          </a:bodyPr>
          <a:lstStyle/>
          <a:p>
            <a:r>
              <a:rPr lang="nl-BE" b="1" u="sng" dirty="0"/>
              <a:t>Vrije leerling </a:t>
            </a:r>
            <a:r>
              <a:rPr lang="nl-BE" dirty="0"/>
              <a:t>= deze leerling is niet financierbaar en niet regelmatig  </a:t>
            </a:r>
          </a:p>
        </p:txBody>
      </p:sp>
      <p:sp>
        <p:nvSpPr>
          <p:cNvPr id="6" name="Tekstvak 5"/>
          <p:cNvSpPr txBox="1"/>
          <p:nvPr/>
        </p:nvSpPr>
        <p:spPr>
          <a:xfrm>
            <a:off x="981126" y="1996967"/>
            <a:ext cx="6615210" cy="1200329"/>
          </a:xfrm>
          <a:prstGeom prst="rect">
            <a:avLst/>
          </a:prstGeom>
          <a:noFill/>
        </p:spPr>
        <p:txBody>
          <a:bodyPr wrap="square" rtlCol="0">
            <a:spAutoFit/>
          </a:bodyPr>
          <a:lstStyle/>
          <a:p>
            <a:r>
              <a:rPr lang="nl-BE" b="1" u="sng" dirty="0"/>
              <a:t>Regelmatige leerling </a:t>
            </a:r>
            <a:r>
              <a:rPr lang="nl-BE" dirty="0"/>
              <a:t>=</a:t>
            </a:r>
          </a:p>
          <a:p>
            <a:pPr marL="214313" indent="-214313">
              <a:buFont typeface="Arial" panose="020B0604020202020204" pitchFamily="34" charset="0"/>
              <a:buChar char="•"/>
            </a:pPr>
            <a:r>
              <a:rPr lang="nl-BE" dirty="0"/>
              <a:t>voldoen aan de toelatingsvoorwaarden van de gevolgde opleiding</a:t>
            </a:r>
          </a:p>
          <a:p>
            <a:pPr marL="214313" indent="-214313">
              <a:buFont typeface="Arial" panose="020B0604020202020204" pitchFamily="34" charset="0"/>
              <a:buChar char="•"/>
            </a:pPr>
            <a:r>
              <a:rPr lang="nl-BE" dirty="0"/>
              <a:t>inschrijvingsgeld betaald hebben. </a:t>
            </a:r>
          </a:p>
          <a:p>
            <a:pPr marL="214313" indent="-214313">
              <a:buFont typeface="Arial" panose="020B0604020202020204" pitchFamily="34" charset="0"/>
              <a:buChar char="•"/>
            </a:pPr>
            <a:r>
              <a:rPr lang="nl-BE" dirty="0"/>
              <a:t>de leerling is niet financierbaar</a:t>
            </a:r>
          </a:p>
        </p:txBody>
      </p:sp>
    </p:spTree>
    <p:extLst>
      <p:ext uri="{BB962C8B-B14F-4D97-AF65-F5344CB8AC3E}">
        <p14:creationId xmlns:p14="http://schemas.microsoft.com/office/powerpoint/2010/main" val="3637791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Volwassenen</a:t>
            </a:r>
          </a:p>
        </p:txBody>
      </p:sp>
      <p:sp>
        <p:nvSpPr>
          <p:cNvPr id="3" name="Tekstvak 2"/>
          <p:cNvSpPr txBox="1"/>
          <p:nvPr/>
        </p:nvSpPr>
        <p:spPr>
          <a:xfrm>
            <a:off x="850006" y="1987371"/>
            <a:ext cx="6964250" cy="2031325"/>
          </a:xfrm>
          <a:prstGeom prst="rect">
            <a:avLst/>
          </a:prstGeom>
          <a:noFill/>
        </p:spPr>
        <p:txBody>
          <a:bodyPr wrap="square" rtlCol="0">
            <a:spAutoFit/>
          </a:bodyPr>
          <a:lstStyle/>
          <a:p>
            <a:r>
              <a:rPr lang="nl-BE" u="sng" dirty="0"/>
              <a:t>Woordkunst-drama, dans en muziek </a:t>
            </a:r>
            <a:r>
              <a:rPr lang="nl-BE" dirty="0"/>
              <a:t>: </a:t>
            </a:r>
          </a:p>
          <a:p>
            <a:r>
              <a:rPr lang="nl-BE" dirty="0"/>
              <a:t>	</a:t>
            </a:r>
          </a:p>
          <a:p>
            <a:r>
              <a:rPr lang="nl-BE" dirty="0"/>
              <a:t>	15 jaar op 31 december van dat schooljaar</a:t>
            </a:r>
          </a:p>
          <a:p>
            <a:endParaRPr lang="nl-BE" dirty="0"/>
          </a:p>
          <a:p>
            <a:r>
              <a:rPr lang="nl-BE" u="sng" dirty="0"/>
              <a:t>Beeldende en audiovisuele kunsten</a:t>
            </a:r>
            <a:r>
              <a:rPr lang="nl-BE" dirty="0"/>
              <a:t>:  </a:t>
            </a:r>
          </a:p>
          <a:p>
            <a:r>
              <a:rPr lang="nl-BE" dirty="0"/>
              <a:t>	</a:t>
            </a:r>
          </a:p>
          <a:p>
            <a:r>
              <a:rPr lang="nl-BE" dirty="0"/>
              <a:t>	18 jaar op 31 december van dat schooljaar</a:t>
            </a:r>
          </a:p>
        </p:txBody>
      </p:sp>
    </p:spTree>
    <p:extLst>
      <p:ext uri="{BB962C8B-B14F-4D97-AF65-F5344CB8AC3E}">
        <p14:creationId xmlns:p14="http://schemas.microsoft.com/office/powerpoint/2010/main" val="2782451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jabloon cursus schoolsecretariaten">
  <a:themeElements>
    <a:clrScheme name="Cursus Schoolsecretariaten">
      <a:dk1>
        <a:srgbClr val="7F7F7F"/>
      </a:dk1>
      <a:lt1>
        <a:srgbClr val="FFFFFF"/>
      </a:lt1>
      <a:dk2>
        <a:srgbClr val="7F7F7F"/>
      </a:dk2>
      <a:lt2>
        <a:srgbClr val="F2F2F2"/>
      </a:lt2>
      <a:accent1>
        <a:srgbClr val="D26E25"/>
      </a:accent1>
      <a:accent2>
        <a:srgbClr val="D08F2D"/>
      </a:accent2>
      <a:accent3>
        <a:srgbClr val="CBAB37"/>
      </a:accent3>
      <a:accent4>
        <a:srgbClr val="C5C143"/>
      </a:accent4>
      <a:accent5>
        <a:srgbClr val="AFC04E"/>
      </a:accent5>
      <a:accent6>
        <a:srgbClr val="9BBB59"/>
      </a:accent6>
      <a:hlink>
        <a:srgbClr val="7F7F7F"/>
      </a:hlink>
      <a:folHlink>
        <a:srgbClr val="9BBB59"/>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8E2A0CDCEB2C4EBECFDE6C9FEC7D1B" ma:contentTypeVersion="0" ma:contentTypeDescription="Een nieuw document maken." ma:contentTypeScope="" ma:versionID="f0002497307f83176851e1e6a5280a82">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EDF02A-4909-41D4-9532-7E9237DDFC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8076FB5-920F-44D6-B689-E669B8EB8D26}">
  <ds:schemaRefs>
    <ds:schemaRef ds:uri="http://schemas.microsoft.com/sharepoint/v3/contenttype/forms"/>
  </ds:schemaRefs>
</ds:datastoreItem>
</file>

<file path=customXml/itemProps3.xml><?xml version="1.0" encoding="utf-8"?>
<ds:datastoreItem xmlns:ds="http://schemas.openxmlformats.org/officeDocument/2006/customXml" ds:itemID="{180213B0-D184-4892-98EA-0E3406B10898}">
  <ds:schemaRefs>
    <ds:schemaRef ds:uri="http://purl.org/dc/elements/1.1/"/>
    <ds:schemaRef ds:uri="http://schemas.microsoft.com/office/2006/metadata/properties"/>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Sjabloon cursus schoolsecretariaten</Template>
  <TotalTime>5899</TotalTime>
  <Words>2563</Words>
  <Application>Microsoft Office PowerPoint</Application>
  <PresentationFormat>Diavoorstelling (4:3)</PresentationFormat>
  <Paragraphs>613</Paragraphs>
  <Slides>63</Slides>
  <Notes>43</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63</vt:i4>
      </vt:variant>
    </vt:vector>
  </HeadingPairs>
  <TitlesOfParts>
    <vt:vector size="72" baseType="lpstr">
      <vt:lpstr>ACADEMIEFlandersArtSans-Light</vt:lpstr>
      <vt:lpstr>Arial</vt:lpstr>
      <vt:lpstr>Calibri</vt:lpstr>
      <vt:lpstr>Courier New</vt:lpstr>
      <vt:lpstr>FlandersArtSans-Bold</vt:lpstr>
      <vt:lpstr>FlandersArtSans-Regular</vt:lpstr>
      <vt:lpstr>FlandersArtSerif-Medium</vt:lpstr>
      <vt:lpstr>Wingdings</vt:lpstr>
      <vt:lpstr>Sjabloon cursus schoolsecretariaten</vt:lpstr>
      <vt:lpstr>PowerPoint-presentatie</vt:lpstr>
      <vt:lpstr>Infosessie</vt:lpstr>
      <vt:lpstr>Begrippen in de kijker</vt:lpstr>
      <vt:lpstr>Academiereglement (zie ook art. 58)</vt:lpstr>
      <vt:lpstr>PowerPoint-presentatie</vt:lpstr>
      <vt:lpstr>PowerPoint-presentatie</vt:lpstr>
      <vt:lpstr>Capaciteit</vt:lpstr>
      <vt:lpstr>Financierbaarheid </vt:lpstr>
      <vt:lpstr>Volwassenen</vt:lpstr>
      <vt:lpstr>Structuur</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Programmaties</vt:lpstr>
      <vt:lpstr>Programmaties</vt:lpstr>
      <vt:lpstr>Programmaties</vt:lpstr>
      <vt:lpstr>Geldstromen</vt:lpstr>
      <vt:lpstr>PowerPoint-presentatie</vt:lpstr>
      <vt:lpstr>PowerPoint-presentatie</vt:lpstr>
      <vt:lpstr>Inschrijvingsgelden</vt:lpstr>
      <vt:lpstr>Werkingsmiddelen</vt:lpstr>
      <vt:lpstr>ICT-toelagen</vt:lpstr>
      <vt:lpstr>Nascholingstoelagen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Vlaamse 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Cursus</dc:title>
  <dc:creator>AV</dc:creator>
  <cp:lastModifiedBy>Vranken, Nadia</cp:lastModifiedBy>
  <cp:revision>503</cp:revision>
  <cp:lastPrinted>2016-01-11T10:09:34Z</cp:lastPrinted>
  <dcterms:created xsi:type="dcterms:W3CDTF">2015-01-23T13:43:42Z</dcterms:created>
  <dcterms:modified xsi:type="dcterms:W3CDTF">2018-08-30T09:16:27Z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0x0101007E8E2A0CDCEB2C4EBECFDE6C9FEC7D1B</vt:lpwstr>
  </property>
</Properties>
</file>