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3"/>
    <p:sldMasterId id="2147484545" r:id="rId4"/>
    <p:sldMasterId id="2147484602" r:id="rId5"/>
    <p:sldMasterId id="2147484617" r:id="rId6"/>
    <p:sldMasterId id="2147484632" r:id="rId7"/>
  </p:sldMasterIdLst>
  <p:notesMasterIdLst>
    <p:notesMasterId r:id="rId99"/>
  </p:notesMasterIdLst>
  <p:handoutMasterIdLst>
    <p:handoutMasterId r:id="rId100"/>
  </p:handoutMasterIdLst>
  <p:sldIdLst>
    <p:sldId id="587" r:id="rId8"/>
    <p:sldId id="753" r:id="rId9"/>
    <p:sldId id="754" r:id="rId10"/>
    <p:sldId id="752" r:id="rId11"/>
    <p:sldId id="705" r:id="rId12"/>
    <p:sldId id="706" r:id="rId13"/>
    <p:sldId id="738" r:id="rId14"/>
    <p:sldId id="739" r:id="rId15"/>
    <p:sldId id="740" r:id="rId16"/>
    <p:sldId id="741" r:id="rId17"/>
    <p:sldId id="742" r:id="rId18"/>
    <p:sldId id="743" r:id="rId19"/>
    <p:sldId id="720" r:id="rId20"/>
    <p:sldId id="744" r:id="rId21"/>
    <p:sldId id="745" r:id="rId22"/>
    <p:sldId id="746" r:id="rId23"/>
    <p:sldId id="593" r:id="rId24"/>
    <p:sldId id="718" r:id="rId25"/>
    <p:sldId id="755" r:id="rId26"/>
    <p:sldId id="698" r:id="rId27"/>
    <p:sldId id="710" r:id="rId28"/>
    <p:sldId id="704" r:id="rId29"/>
    <p:sldId id="716" r:id="rId30"/>
    <p:sldId id="709" r:id="rId31"/>
    <p:sldId id="736" r:id="rId32"/>
    <p:sldId id="721" r:id="rId33"/>
    <p:sldId id="737" r:id="rId34"/>
    <p:sldId id="703" r:id="rId35"/>
    <p:sldId id="256" r:id="rId36"/>
    <p:sldId id="321" r:id="rId37"/>
    <p:sldId id="727" r:id="rId38"/>
    <p:sldId id="729" r:id="rId39"/>
    <p:sldId id="730" r:id="rId40"/>
    <p:sldId id="731" r:id="rId41"/>
    <p:sldId id="724" r:id="rId42"/>
    <p:sldId id="756" r:id="rId43"/>
    <p:sldId id="699" r:id="rId44"/>
    <p:sldId id="711" r:id="rId45"/>
    <p:sldId id="768" r:id="rId46"/>
    <p:sldId id="700" r:id="rId47"/>
    <p:sldId id="701" r:id="rId48"/>
    <p:sldId id="770" r:id="rId49"/>
    <p:sldId id="732" r:id="rId50"/>
    <p:sldId id="779" r:id="rId51"/>
    <p:sldId id="775" r:id="rId52"/>
    <p:sldId id="524" r:id="rId53"/>
    <p:sldId id="613" r:id="rId54"/>
    <p:sldId id="614" r:id="rId55"/>
    <p:sldId id="615" r:id="rId56"/>
    <p:sldId id="616" r:id="rId57"/>
    <p:sldId id="597" r:id="rId58"/>
    <p:sldId id="617" r:id="rId59"/>
    <p:sldId id="618" r:id="rId60"/>
    <p:sldId id="619" r:id="rId61"/>
    <p:sldId id="620" r:id="rId62"/>
    <p:sldId id="621" r:id="rId63"/>
    <p:sldId id="622" r:id="rId64"/>
    <p:sldId id="623" r:id="rId65"/>
    <p:sldId id="624" r:id="rId66"/>
    <p:sldId id="759" r:id="rId67"/>
    <p:sldId id="626" r:id="rId68"/>
    <p:sldId id="776" r:id="rId69"/>
    <p:sldId id="627" r:id="rId70"/>
    <p:sldId id="628" r:id="rId71"/>
    <p:sldId id="629" r:id="rId72"/>
    <p:sldId id="630" r:id="rId73"/>
    <p:sldId id="631" r:id="rId74"/>
    <p:sldId id="632" r:id="rId75"/>
    <p:sldId id="634" r:id="rId76"/>
    <p:sldId id="633" r:id="rId77"/>
    <p:sldId id="635" r:id="rId78"/>
    <p:sldId id="636" r:id="rId79"/>
    <p:sldId id="637" r:id="rId80"/>
    <p:sldId id="638" r:id="rId81"/>
    <p:sldId id="639" r:id="rId82"/>
    <p:sldId id="640" r:id="rId83"/>
    <p:sldId id="641" r:id="rId84"/>
    <p:sldId id="642" r:id="rId85"/>
    <p:sldId id="643" r:id="rId86"/>
    <p:sldId id="645" r:id="rId87"/>
    <p:sldId id="777" r:id="rId88"/>
    <p:sldId id="644" r:id="rId89"/>
    <p:sldId id="765" r:id="rId90"/>
    <p:sldId id="766" r:id="rId91"/>
    <p:sldId id="762" r:id="rId92"/>
    <p:sldId id="778" r:id="rId93"/>
    <p:sldId id="760" r:id="rId94"/>
    <p:sldId id="781" r:id="rId95"/>
    <p:sldId id="761" r:id="rId96"/>
    <p:sldId id="561" r:id="rId97"/>
    <p:sldId id="773" r:id="rId98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101"/>
      <p:bold r:id="rId102"/>
      <p:italic r:id="rId103"/>
      <p:boldItalic r:id="rId104"/>
    </p:embeddedFont>
    <p:embeddedFont>
      <p:font typeface="FlandersArtSans-Bold" panose="00000800000000000000" pitchFamily="2" charset="0"/>
      <p:bold r:id="rId105"/>
    </p:embeddedFont>
    <p:embeddedFont>
      <p:font typeface="FlandersArtSans-Medium" panose="00000600000000000000" pitchFamily="2" charset="0"/>
      <p:regular r:id="rId106"/>
    </p:embeddedFont>
    <p:embeddedFont>
      <p:font typeface="FlandersArtSans-Regular" panose="00000500000000000000" pitchFamily="2" charset="0"/>
      <p:regular r:id="rId107"/>
    </p:embeddedFont>
    <p:embeddedFont>
      <p:font typeface="FlandersArtSerif-Regular" panose="00000500000000000000" pitchFamily="2" charset="0"/>
      <p:regular r:id="rId108"/>
    </p:embeddedFont>
  </p:embeddedFontLst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ssaert Goele" initials="BG" lastIdx="1" clrIdx="0">
    <p:extLst>
      <p:ext uri="{19B8F6BF-5375-455C-9EA6-DF929625EA0E}">
        <p15:presenceInfo xmlns:p15="http://schemas.microsoft.com/office/powerpoint/2012/main" userId="S::goele.bossaert@ond.vlaanderen.be::8273efc1-d8a3-46e2-b969-4ec15017d12e" providerId="AD"/>
      </p:ext>
    </p:extLst>
  </p:cmAuthor>
  <p:cmAuthor id="2" name="Laermans Evelyn" initials="LE" lastIdx="6" clrIdx="1">
    <p:extLst>
      <p:ext uri="{19B8F6BF-5375-455C-9EA6-DF929625EA0E}">
        <p15:presenceInfo xmlns:p15="http://schemas.microsoft.com/office/powerpoint/2012/main" userId="S::evelyn.laermans@ond.vlaanderen.be::a2c5199d-f9d3-4818-a648-d151ccec2b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2BE"/>
    <a:srgbClr val="0066FF"/>
    <a:srgbClr val="FD1E07"/>
    <a:srgbClr val="FF5050"/>
    <a:srgbClr val="650B01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Stijl, licht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1" autoAdjust="0"/>
    <p:restoredTop sz="95737" autoAdjust="0"/>
  </p:normalViewPr>
  <p:slideViewPr>
    <p:cSldViewPr>
      <p:cViewPr varScale="1">
        <p:scale>
          <a:sx n="60" d="100"/>
          <a:sy n="60" d="100"/>
        </p:scale>
        <p:origin x="1404" y="36"/>
      </p:cViewPr>
      <p:guideLst>
        <p:guide orient="horz" pos="2160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07" Type="http://schemas.openxmlformats.org/officeDocument/2006/relationships/font" Target="fonts/font7.fntdata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102" Type="http://schemas.openxmlformats.org/officeDocument/2006/relationships/font" Target="fonts/font2.fntdata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3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handoutMaster" Target="handoutMasters/handoutMaster1.xml"/><Relationship Id="rId105" Type="http://schemas.openxmlformats.org/officeDocument/2006/relationships/font" Target="fonts/font5.fntdata"/><Relationship Id="rId113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font" Target="fonts/font3.fntdata"/><Relationship Id="rId108" Type="http://schemas.openxmlformats.org/officeDocument/2006/relationships/font" Target="fonts/font8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font" Target="fonts/font6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notesMaster" Target="notesMasters/notesMaster1.xml"/><Relationship Id="rId101" Type="http://schemas.openxmlformats.org/officeDocument/2006/relationships/font" Target="fonts/font1.fntdata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commentAuthors" Target="commentAuthors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font" Target="fonts/font4.fntdata"/><Relationship Id="rId7" Type="http://schemas.openxmlformats.org/officeDocument/2006/relationships/slideMaster" Target="slideMasters/slideMaster5.xml"/><Relationship Id="rId71" Type="http://schemas.openxmlformats.org/officeDocument/2006/relationships/slide" Target="slides/slide64.xml"/><Relationship Id="rId92" Type="http://schemas.openxmlformats.org/officeDocument/2006/relationships/slide" Target="slides/slide8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275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862" y="0"/>
            <a:ext cx="2946275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0E4CBC4-9DEE-49DE-AC3D-56A35BE24C44}" type="datetimeFigureOut">
              <a:rPr lang="nl-NL"/>
              <a:pPr>
                <a:defRPr/>
              </a:pPr>
              <a:t>30-8-2019</a:t>
            </a:fld>
            <a:endParaRPr lang="nl-NL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272"/>
            <a:ext cx="2946275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40E408B-1C4B-4C90-818B-660494555E46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3149430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862" y="0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537488-6690-4F2A-B182-58C691374178}" type="datetimeFigureOut">
              <a:rPr lang="nl-BE"/>
              <a:pPr>
                <a:defRPr/>
              </a:pPr>
              <a:t>30/08/2019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383" y="4715831"/>
            <a:ext cx="5436909" cy="4466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272"/>
            <a:ext cx="2946275" cy="4966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862" y="9428272"/>
            <a:ext cx="2946275" cy="49667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99ABEBF-441C-4E1D-8542-6B2A9FBC8D15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510727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225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02939F7-BC46-47B5-95FA-C7873415D45F}" type="slidenum">
              <a:rPr lang="nl-BE" altLang="nl-BE" smtClean="0"/>
              <a:pPr/>
              <a:t>1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2313335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015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42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12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356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301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213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78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99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290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319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197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68917-FC8C-42B3-A169-C401CC9755C7}" type="slidenum">
              <a:rPr kumimoji="0" lang="nl-BE" altLang="nl-B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BE" altLang="nl-B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45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68917-FC8C-42B3-A169-C401CC9755C7}" type="slidenum">
              <a:rPr kumimoji="0" lang="nl-BE" altLang="nl-B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BE" altLang="nl-B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17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1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664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136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62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34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726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37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021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38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289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40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060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0968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41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4438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43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70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717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996028-222E-4ACC-85EE-744AE2560136}" type="slidenum">
              <a:rPr lang="nl-BE" altLang="nl-BE" smtClean="0"/>
              <a:pPr/>
              <a:t>44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18013256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717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996028-222E-4ACC-85EE-744AE2560136}" type="slidenum">
              <a:rPr lang="nl-BE" altLang="nl-BE" smtClean="0"/>
              <a:pPr/>
              <a:t>45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1502107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1126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7C9B9D4-567F-4D36-A2C7-933F87B7A486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46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205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13316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489B8D-10EA-4EF0-8C9F-B6EF4D6B11C4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47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4698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15364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04751A7-7AB5-4D75-88B3-35650F15DB0A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48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115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17412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E8B50DC-CCBC-485D-A2BD-3728ADC47EAB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49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1181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19460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824436A-1492-48D9-B9C9-2D2983D95E48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50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5459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2150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2A2B99-1EB4-45FD-AF98-BBB9E9E0C320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51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003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4910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23556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12F507E-5A5E-488F-A986-C9A94C7CB275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52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8960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25604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AD61E49-01CB-4C4A-82DC-81F81D9BFC4B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53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7043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27652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0107DBE-1F74-4E88-B501-AE0738AC621D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54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606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29700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F037E17-A4D4-4439-A97D-6373D1F1448A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55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9733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174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5912E8-C1EE-4818-A423-49FEF2A6F96D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56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105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3796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988D2A-397E-4687-8A2A-75C9613B9E5D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57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92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5844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CB8559B-82E3-4DE4-A331-6522D7DD375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58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8056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7892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44E380-4E6B-4066-A49B-988D95DE0E1C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59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3872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9940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76374EE-42A4-43F3-9761-7B61DB21DBF7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60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7097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61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90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080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717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996028-222E-4ACC-85EE-744AE2560136}" type="slidenum">
              <a:rPr lang="nl-BE" altLang="nl-BE" smtClean="0"/>
              <a:pPr/>
              <a:t>62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5439024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63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429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64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6435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65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9487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66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3784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67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9761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68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557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69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950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70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2089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71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305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0351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72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5457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73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795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74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0047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75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1439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76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4002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77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84713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78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8163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9220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625297-F3F2-44F4-B354-A3D199B81A70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79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2802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9220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625297-F3F2-44F4-B354-A3D199B81A70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80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1128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717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996028-222E-4ACC-85EE-744AE2560136}" type="slidenum">
              <a:rPr lang="nl-BE" altLang="nl-BE" smtClean="0"/>
              <a:pPr/>
              <a:t>81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734288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518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82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2428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83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490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84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3209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4198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CA1F51-F62D-44FB-9B89-CA23B73E6E7E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85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1868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717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996028-222E-4ACC-85EE-744AE2560136}" type="slidenum">
              <a:rPr lang="nl-BE" altLang="nl-BE" smtClean="0"/>
              <a:pPr/>
              <a:t>86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73159797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9830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CDFDC9-B0B4-48AA-87E5-95E7A14CBC93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87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0210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88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3593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9830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CDFDC9-B0B4-48AA-87E5-95E7A14CBC93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89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300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52228" name="Tijdelijke aanduiding voor dianummer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A1A24E-1A44-4C58-AF7A-D41A89F815EF}" type="slidenum">
              <a:rPr lang="nl-BE" altLang="nl-BE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90</a:t>
            </a:fld>
            <a:endParaRPr lang="nl-BE" altLang="nl-B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279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330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  <p:sp>
        <p:nvSpPr>
          <p:cNvPr id="36868" name="Tijdelijke aanduiding voor dianummer 3"/>
          <p:cNvSpPr txBox="1">
            <a:spLocks noGrp="1"/>
          </p:cNvSpPr>
          <p:nvPr/>
        </p:nvSpPr>
        <p:spPr bwMode="auto">
          <a:xfrm>
            <a:off x="3849862" y="9428272"/>
            <a:ext cx="2946275" cy="49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E368917-FC8C-42B3-A169-C401CC9755C7}" type="slidenum">
              <a:rPr lang="nl-BE" altLang="nl-BE">
                <a:solidFill>
                  <a:prstClr val="black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nl-BE" altLang="nl-B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910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elijkbenige driehoek 3"/>
          <p:cNvSpPr>
            <a:spLocks noChangeArrowheads="1"/>
          </p:cNvSpPr>
          <p:nvPr userDrawn="1"/>
        </p:nvSpPr>
        <p:spPr bwMode="auto">
          <a:xfrm>
            <a:off x="-107950" y="0"/>
            <a:ext cx="5184775" cy="6884988"/>
          </a:xfrm>
          <a:prstGeom prst="triangle">
            <a:avLst>
              <a:gd name="adj" fmla="val 50000"/>
            </a:avLst>
          </a:prstGeom>
          <a:solidFill>
            <a:srgbClr val="2B92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nl-BE" altLang="nl-BE"/>
              <a:t>             </a:t>
            </a:r>
          </a:p>
        </p:txBody>
      </p:sp>
      <p:sp>
        <p:nvSpPr>
          <p:cNvPr id="5" name="Rechthoek 4"/>
          <p:cNvSpPr>
            <a:spLocks noChangeArrowheads="1"/>
          </p:cNvSpPr>
          <p:nvPr userDrawn="1"/>
        </p:nvSpPr>
        <p:spPr bwMode="auto">
          <a:xfrm>
            <a:off x="2484438" y="-171450"/>
            <a:ext cx="6659562" cy="7056438"/>
          </a:xfrm>
          <a:prstGeom prst="rect">
            <a:avLst/>
          </a:prstGeom>
          <a:solidFill>
            <a:srgbClr val="2B92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BE" altLang="nl-B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915816" y="548680"/>
            <a:ext cx="5917505" cy="2133600"/>
          </a:xfrm>
          <a:solidFill>
            <a:srgbClr val="2B92BE"/>
          </a:solidFill>
        </p:spPr>
        <p:txBody>
          <a:bodyPr/>
          <a:lstStyle>
            <a:lvl1pPr algn="r">
              <a:defRPr sz="4800"/>
            </a:lvl1pPr>
          </a:lstStyle>
          <a:p>
            <a:r>
              <a:rPr lang="nl-NL" altLang="en-US" dirty="0"/>
              <a:t>Klik om het opmaakprofiel te bewerken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79712" y="2996952"/>
            <a:ext cx="6818362" cy="2414588"/>
          </a:xfrm>
          <a:solidFill>
            <a:srgbClr val="2B92BE"/>
          </a:solidFill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nl-NL" altLang="en-US" dirty="0"/>
              <a:t>Klik om het opmaakprofiel van de modelondertitel te bewerken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6174D0-0284-4FD4-B31D-4C5E696E2AAB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72292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DC6C7-07D1-4CFA-83DA-E3DFB7D590CE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112349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BE7E5-8DA0-4D21-BCC1-88D7073C2020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276176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eren 11"/>
          <p:cNvGrpSpPr/>
          <p:nvPr userDrawn="1"/>
        </p:nvGrpSpPr>
        <p:grpSpPr>
          <a:xfrm>
            <a:off x="288000" y="288000"/>
            <a:ext cx="8545365" cy="6265475"/>
            <a:chOff x="288000" y="288000"/>
            <a:chExt cx="8545365" cy="6265475"/>
          </a:xfrm>
          <a:solidFill>
            <a:srgbClr val="2B92BE"/>
          </a:solidFill>
        </p:grpSpPr>
        <p:sp>
          <p:nvSpPr>
            <p:cNvPr id="6" name="Rechthoek 5"/>
            <p:cNvSpPr>
              <a:spLocks/>
            </p:cNvSpPr>
            <p:nvPr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ln>
                  <a:solidFill>
                    <a:srgbClr val="543F5E"/>
                  </a:solidFill>
                </a:ln>
                <a:latin typeface="FlandersArtSans-Regular" panose="00000500000000000000" pitchFamily="2" charset="0"/>
              </a:endParaRPr>
            </a:p>
          </p:txBody>
        </p:sp>
        <p:sp>
          <p:nvSpPr>
            <p:cNvPr id="7" name="Rechthoekige driehoek 6"/>
            <p:cNvSpPr/>
            <p:nvPr/>
          </p:nvSpPr>
          <p:spPr>
            <a:xfrm>
              <a:off x="7047859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>
                <a:ln>
                  <a:solidFill>
                    <a:srgbClr val="543F5E"/>
                  </a:solidFill>
                </a:ln>
                <a:latin typeface="FlandersArtSans-Regular" panose="00000500000000000000" pitchFamily="2" charset="0"/>
              </a:endParaRPr>
            </a:p>
          </p:txBody>
        </p:sp>
      </p:grpSp>
      <p:pic>
        <p:nvPicPr>
          <p:cNvPr id="8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576263"/>
            <a:ext cx="18288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657225"/>
            <a:ext cx="3502025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2520000"/>
            <a:ext cx="5342082" cy="1579711"/>
          </a:xfrm>
        </p:spPr>
        <p:txBody>
          <a:bodyPr>
            <a:noAutofit/>
          </a:bodyPr>
          <a:lstStyle>
            <a:lvl1pPr algn="l">
              <a:lnSpc>
                <a:spcPts val="5400"/>
              </a:lnSpc>
              <a:defRPr sz="5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4174702"/>
            <a:ext cx="5354606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lIns="0" tIns="0" rIns="0" bIns="0" rtlCol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  <a:cs typeface="Calibri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30318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eren 15"/>
          <p:cNvGrpSpPr>
            <a:grpSpLocks/>
          </p:cNvGrpSpPr>
          <p:nvPr userDrawn="1"/>
        </p:nvGrpSpPr>
        <p:grpSpPr bwMode="auto">
          <a:xfrm>
            <a:off x="287338" y="287338"/>
            <a:ext cx="6034087" cy="6265862"/>
            <a:chOff x="288001" y="288000"/>
            <a:chExt cx="6033505" cy="6265475"/>
          </a:xfrm>
        </p:grpSpPr>
        <p:sp>
          <p:nvSpPr>
            <p:cNvPr id="7" name="Rechthoek 6"/>
            <p:cNvSpPr>
              <a:spLocks/>
            </p:cNvSpPr>
            <p:nvPr userDrawn="1"/>
          </p:nvSpPr>
          <p:spPr>
            <a:xfrm>
              <a:off x="288001" y="288000"/>
              <a:ext cx="424774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b="0">
                <a:solidFill>
                  <a:prstClr val="white"/>
                </a:solidFill>
              </a:endParaRPr>
            </a:p>
          </p:txBody>
        </p:sp>
        <p:sp>
          <p:nvSpPr>
            <p:cNvPr id="8" name="Rechthoekige driehoek 7"/>
            <p:cNvSpPr/>
            <p:nvPr userDrawn="1"/>
          </p:nvSpPr>
          <p:spPr>
            <a:xfrm>
              <a:off x="4535741" y="288000"/>
              <a:ext cx="1785765" cy="6263888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b="0">
                <a:solidFill>
                  <a:prstClr val="white"/>
                </a:solidFill>
              </a:endParaRPr>
            </a:p>
          </p:txBody>
        </p:sp>
      </p:grpSp>
      <p:pic>
        <p:nvPicPr>
          <p:cNvPr id="9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576263"/>
            <a:ext cx="18288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665163"/>
            <a:ext cx="21605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64000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BE" noProof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>
            <a:noAutofit/>
          </a:bodyPr>
          <a:lstStyle>
            <a:lvl1pPr algn="l">
              <a:lnSpc>
                <a:spcPts val="5200"/>
              </a:lnSpc>
              <a:defRPr sz="5200" b="0" i="0"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4" name="Tijdelijke aanduiding voor tekst 2"/>
          <p:cNvSpPr>
            <a:spLocks noGrp="1"/>
          </p:cNvSpPr>
          <p:nvPr>
            <p:ph idx="12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bIns="0" rtlCol="0">
            <a:noAutofit/>
          </a:bodyPr>
          <a:lstStyle>
            <a:lvl1pPr marL="0" indent="0">
              <a:buFontTx/>
              <a:buNone/>
              <a:defRPr sz="1700">
                <a:latin typeface="Calibri"/>
                <a:cs typeface="Calibri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2927780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eren 3"/>
          <p:cNvGrpSpPr/>
          <p:nvPr userDrawn="1"/>
        </p:nvGrpSpPr>
        <p:grpSpPr>
          <a:xfrm>
            <a:off x="1484640" y="288000"/>
            <a:ext cx="7371359" cy="6265475"/>
            <a:chOff x="1484640" y="288000"/>
            <a:chExt cx="7371359" cy="6265475"/>
          </a:xfrm>
          <a:solidFill>
            <a:srgbClr val="543F5E"/>
          </a:solidFill>
        </p:grpSpPr>
        <p:sp>
          <p:nvSpPr>
            <p:cNvPr id="6" name="Rechthoek 5"/>
            <p:cNvSpPr>
              <a:spLocks/>
            </p:cNvSpPr>
            <p:nvPr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b="0">
                <a:ln>
                  <a:solidFill>
                    <a:srgbClr val="543F5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7" name="Rechthoekige driehoek 6"/>
            <p:cNvSpPr/>
            <p:nvPr/>
          </p:nvSpPr>
          <p:spPr>
            <a:xfrm flipH="1">
              <a:off x="1484640" y="288000"/>
              <a:ext cx="1800000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b="0">
                <a:ln>
                  <a:solidFill>
                    <a:srgbClr val="543F5E"/>
                  </a:solidFill>
                </a:ln>
                <a:solidFill>
                  <a:prstClr val="white"/>
                </a:solidFill>
              </a:endParaRPr>
            </a:p>
          </p:txBody>
        </p:sp>
      </p:grpSp>
      <p:pic>
        <p:nvPicPr>
          <p:cNvPr id="8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576263"/>
            <a:ext cx="19081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75" y="671513"/>
            <a:ext cx="21605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6052" y="2104574"/>
            <a:ext cx="3816000" cy="2484000"/>
          </a:xfrm>
        </p:spPr>
        <p:txBody>
          <a:bodyPr>
            <a:noAutofit/>
          </a:bodyPr>
          <a:lstStyle>
            <a:lvl1pPr algn="l">
              <a:lnSpc>
                <a:spcPts val="5400"/>
              </a:lnSpc>
              <a:defRPr sz="5400" b="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463162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2" name="Tijdelijke aanduiding voor tekst 2"/>
          <p:cNvSpPr>
            <a:spLocks noGrp="1"/>
          </p:cNvSpPr>
          <p:nvPr>
            <p:ph idx="12"/>
          </p:nvPr>
        </p:nvSpPr>
        <p:spPr>
          <a:xfrm>
            <a:off x="3636022" y="6044105"/>
            <a:ext cx="4773240" cy="352800"/>
          </a:xfrm>
          <a:prstGeom prst="rect">
            <a:avLst/>
          </a:prstGeom>
        </p:spPr>
        <p:txBody>
          <a:bodyPr bIns="0" rtlCol="0">
            <a:noAutofit/>
          </a:bodyPr>
          <a:lstStyle>
            <a:lvl1pPr marL="0" indent="0" algn="r">
              <a:buFontTx/>
              <a:buNone/>
              <a:defRPr sz="1700">
                <a:solidFill>
                  <a:schemeClr val="bg1"/>
                </a:solidFill>
                <a:latin typeface="Calibri"/>
                <a:cs typeface="Calibri"/>
              </a:defRPr>
            </a:lvl1pPr>
            <a:lvl5pPr algn="r"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531862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10"/>
          <p:cNvGrpSpPr>
            <a:grpSpLocks/>
          </p:cNvGrpSpPr>
          <p:nvPr userDrawn="1"/>
        </p:nvGrpSpPr>
        <p:grpSpPr bwMode="auto">
          <a:xfrm>
            <a:off x="0" y="0"/>
            <a:ext cx="6227763" cy="6858000"/>
            <a:chOff x="288001" y="288000"/>
            <a:chExt cx="6033505" cy="6265475"/>
          </a:xfrm>
        </p:grpSpPr>
        <p:sp>
          <p:nvSpPr>
            <p:cNvPr id="7" name="Rechthoek 6"/>
            <p:cNvSpPr>
              <a:spLocks/>
            </p:cNvSpPr>
            <p:nvPr userDrawn="1"/>
          </p:nvSpPr>
          <p:spPr>
            <a:xfrm flipV="1">
              <a:off x="288001" y="288000"/>
              <a:ext cx="4247907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b="0">
                <a:solidFill>
                  <a:prstClr val="white"/>
                </a:solidFill>
              </a:endParaRPr>
            </a:p>
          </p:txBody>
        </p:sp>
        <p:sp>
          <p:nvSpPr>
            <p:cNvPr id="9" name="Rechthoekige driehoek 8"/>
            <p:cNvSpPr/>
            <p:nvPr userDrawn="1"/>
          </p:nvSpPr>
          <p:spPr>
            <a:xfrm flipV="1">
              <a:off x="4535908" y="288000"/>
              <a:ext cx="1785598" cy="6264025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b="0">
                <a:solidFill>
                  <a:prstClr val="white"/>
                </a:solidFill>
              </a:endParaRPr>
            </a:p>
          </p:txBody>
        </p:sp>
      </p:grpSp>
      <p:pic>
        <p:nvPicPr>
          <p:cNvPr id="10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5878513"/>
            <a:ext cx="18510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5959475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BE" noProof="0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0" y="756846"/>
            <a:ext cx="3456131" cy="1800000"/>
          </a:xfrm>
        </p:spPr>
        <p:txBody>
          <a:bodyPr anchor="b">
            <a:noAutofit/>
          </a:bodyPr>
          <a:lstStyle>
            <a:lvl1pPr algn="l">
              <a:lnSpc>
                <a:spcPts val="3800"/>
              </a:lnSpc>
              <a:defRPr sz="3700" b="0" i="0">
                <a:latin typeface="FlandersArtSans-Regular" panose="00000500000000000000" pitchFamily="2" charset="0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latin typeface="FlandersArtSans-Regular" panose="00000500000000000000" pitchFamily="2" charset="0"/>
                <a:cs typeface="Calibri"/>
              </a:defRPr>
            </a:lvl1pPr>
            <a:lvl2pPr>
              <a:defRPr sz="18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72816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539750"/>
            <a:ext cx="19081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639763"/>
            <a:ext cx="2160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282575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b="0">
              <a:solidFill>
                <a:prstClr val="white"/>
              </a:solidFill>
            </a:endParaRPr>
          </a:p>
        </p:txBody>
      </p:sp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287999" y="0"/>
            <a:ext cx="8856000" cy="6858000"/>
          </a:xfrm>
        </p:spPr>
        <p:txBody>
          <a:bodyPr rtlCol="0">
            <a:noAutofit/>
          </a:bodyPr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BE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23200"/>
            <a:ext cx="3108049" cy="2073600"/>
          </a:xfrm>
        </p:spPr>
        <p:txBody>
          <a:bodyPr anchor="b">
            <a:noAutofit/>
          </a:bodyPr>
          <a:lstStyle>
            <a:lvl1pPr indent="0"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3"/>
          </p:nvPr>
        </p:nvSpPr>
        <p:spPr>
          <a:xfrm>
            <a:off x="6875463" y="6335713"/>
            <a:ext cx="2141537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900" b="1" smtClean="0">
                <a:latin typeface="FlandersArtSans-Regular" panose="00000500000000000000" pitchFamily="2" charset="0"/>
              </a:defRPr>
            </a:lvl1pPr>
          </a:lstStyle>
          <a:p>
            <a:pPr>
              <a:defRPr/>
            </a:pPr>
            <a:fld id="{7749CDD0-7D77-4D23-9A27-F361E39BA472}" type="datetime1">
              <a:rPr lang="nl-BE"/>
              <a:pPr>
                <a:defRPr/>
              </a:pPr>
              <a:t>30/08/2019</a:t>
            </a:fld>
            <a:r>
              <a:rPr lang="nl-BE" dirty="0"/>
              <a:t> │</a:t>
            </a:r>
            <a:fld id="{16D42F09-AEDC-4847-863A-BEFAFFCE53F8}" type="slidenum">
              <a:rPr lang="nl-BE"/>
              <a:pPr>
                <a:defRPr/>
              </a:pPr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48105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eren 15"/>
          <p:cNvGrpSpPr>
            <a:grpSpLocks/>
          </p:cNvGrpSpPr>
          <p:nvPr userDrawn="1"/>
        </p:nvGrpSpPr>
        <p:grpSpPr bwMode="auto">
          <a:xfrm>
            <a:off x="293688" y="287338"/>
            <a:ext cx="6027737" cy="6265862"/>
            <a:chOff x="288001" y="288000"/>
            <a:chExt cx="6033505" cy="6265475"/>
          </a:xfrm>
        </p:grpSpPr>
        <p:sp>
          <p:nvSpPr>
            <p:cNvPr id="7" name="Rechthoek 6"/>
            <p:cNvSpPr>
              <a:spLocks/>
            </p:cNvSpPr>
            <p:nvPr userDrawn="1"/>
          </p:nvSpPr>
          <p:spPr>
            <a:xfrm>
              <a:off x="288001" y="288000"/>
              <a:ext cx="4247448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b="0">
                <a:solidFill>
                  <a:prstClr val="white"/>
                </a:solidFill>
              </a:endParaRPr>
            </a:p>
          </p:txBody>
        </p:sp>
        <p:sp>
          <p:nvSpPr>
            <p:cNvPr id="8" name="Rechthoekige driehoek 7"/>
            <p:cNvSpPr/>
            <p:nvPr userDrawn="1"/>
          </p:nvSpPr>
          <p:spPr>
            <a:xfrm>
              <a:off x="4535449" y="288000"/>
              <a:ext cx="1786057" cy="6263888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b="0">
                <a:solidFill>
                  <a:prstClr val="white"/>
                </a:solidFill>
              </a:endParaRPr>
            </a:p>
          </p:txBody>
        </p:sp>
      </p:grpSp>
      <p:pic>
        <p:nvPicPr>
          <p:cNvPr id="9" name="Afbeelding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576263"/>
            <a:ext cx="18288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665163"/>
            <a:ext cx="216058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57579"/>
          </a:xfrm>
          <a:ln>
            <a:noFill/>
          </a:ln>
        </p:spPr>
        <p:txBody>
          <a:bodyPr rtlCol="0" anchor="ctr">
            <a:noAutofit/>
          </a:bodyPr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BE" noProof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>
            <a:noAutofit/>
          </a:bodyPr>
          <a:lstStyle>
            <a:lvl1pPr algn="l">
              <a:lnSpc>
                <a:spcPts val="5200"/>
              </a:lnSpc>
              <a:defRPr sz="5200" b="0" i="0"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4" name="Tijdelijke aanduiding voor tekst 2"/>
          <p:cNvSpPr>
            <a:spLocks noGrp="1"/>
          </p:cNvSpPr>
          <p:nvPr>
            <p:ph idx="12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bIns="0" rtlCol="0">
            <a:noAutofit/>
          </a:bodyPr>
          <a:lstStyle>
            <a:lvl1pPr marL="0" indent="0">
              <a:buFontTx/>
              <a:buNone/>
              <a:defRPr sz="1700">
                <a:latin typeface="Calibri"/>
                <a:cs typeface="Calibri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915238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539750"/>
            <a:ext cx="18510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 userDrawn="1"/>
        </p:nvSpPr>
        <p:spPr>
          <a:xfrm>
            <a:off x="0" y="0"/>
            <a:ext cx="282575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b="0">
              <a:solidFill>
                <a:prstClr val="white"/>
              </a:solidFill>
            </a:endParaRPr>
          </a:p>
        </p:txBody>
      </p:sp>
      <p:pic>
        <p:nvPicPr>
          <p:cNvPr id="7" name="Afbeelding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639763"/>
            <a:ext cx="2160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16000"/>
            <a:ext cx="7416000" cy="2088000"/>
          </a:xfrm>
        </p:spPr>
        <p:txBody>
          <a:bodyPr anchor="b">
            <a:noAutofit/>
          </a:bodyPr>
          <a:lstStyle>
            <a:lvl1pPr indent="0" algn="l">
              <a:lnSpc>
                <a:spcPts val="5400"/>
              </a:lnSpc>
              <a:defRPr sz="5400" b="0" i="0" baseline="0"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40000"/>
            <a:ext cx="7416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5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5093535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5957888"/>
            <a:ext cx="19081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6057900"/>
            <a:ext cx="2159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282575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b="0">
              <a:solidFill>
                <a:prstClr val="white"/>
              </a:solidFill>
            </a:endParaRPr>
          </a:p>
        </p:txBody>
      </p:sp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rtlCol="0" anchor="ctr">
            <a:noAutofit/>
          </a:bodyPr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BE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4"/>
          </p:nvPr>
        </p:nvSpPr>
        <p:spPr>
          <a:xfrm>
            <a:off x="6875463" y="6335713"/>
            <a:ext cx="2141537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900" b="1" smtClean="0">
                <a:latin typeface="FlandersArtSans-Regular" panose="00000500000000000000" pitchFamily="2" charset="0"/>
              </a:defRPr>
            </a:lvl1pPr>
          </a:lstStyle>
          <a:p>
            <a:pPr>
              <a:defRPr/>
            </a:pPr>
            <a:fld id="{7749CDD0-7D77-4D23-9A27-F361E39BA472}" type="datetime1">
              <a:rPr lang="nl-BE"/>
              <a:pPr>
                <a:defRPr/>
              </a:pPr>
              <a:t>30/08/2019</a:t>
            </a:fld>
            <a:r>
              <a:rPr lang="nl-BE"/>
              <a:t> │</a:t>
            </a:r>
            <a:fld id="{E6111B4A-0EE3-4BD0-8DE0-A3025D2A2385}" type="slidenum">
              <a:rPr lang="nl-BE"/>
              <a:pPr>
                <a:defRPr/>
              </a:pPr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85497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E5E5D-1AF0-4E0B-AB88-26567C571179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119260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10"/>
          <p:cNvGrpSpPr>
            <a:grpSpLocks/>
          </p:cNvGrpSpPr>
          <p:nvPr userDrawn="1"/>
        </p:nvGrpSpPr>
        <p:grpSpPr bwMode="auto">
          <a:xfrm>
            <a:off x="287338" y="3402013"/>
            <a:ext cx="8856662" cy="3455987"/>
            <a:chOff x="288000" y="3402000"/>
            <a:chExt cx="8856000" cy="3456000"/>
          </a:xfrm>
        </p:grpSpPr>
        <p:sp>
          <p:nvSpPr>
            <p:cNvPr id="5" name="Rechthoek 4"/>
            <p:cNvSpPr/>
            <p:nvPr userDrawn="1"/>
          </p:nvSpPr>
          <p:spPr>
            <a:xfrm>
              <a:off x="288000" y="4265603"/>
              <a:ext cx="8856000" cy="2592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b="0">
                <a:solidFill>
                  <a:prstClr val="white"/>
                </a:solidFill>
              </a:endParaRPr>
            </a:p>
          </p:txBody>
        </p:sp>
        <p:sp>
          <p:nvSpPr>
            <p:cNvPr id="7" name="Rechthoekige driehoek 6"/>
            <p:cNvSpPr/>
            <p:nvPr userDrawn="1"/>
          </p:nvSpPr>
          <p:spPr>
            <a:xfrm flipH="1">
              <a:off x="288000" y="3402000"/>
              <a:ext cx="8856000" cy="863603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b="0">
                <a:solidFill>
                  <a:prstClr val="white"/>
                </a:solidFill>
              </a:endParaRPr>
            </a:p>
          </p:txBody>
        </p:sp>
      </p:grpSp>
      <p:pic>
        <p:nvPicPr>
          <p:cNvPr id="8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5957888"/>
            <a:ext cx="19081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8"/>
          <p:cNvSpPr/>
          <p:nvPr userDrawn="1"/>
        </p:nvSpPr>
        <p:spPr>
          <a:xfrm>
            <a:off x="0" y="0"/>
            <a:ext cx="282575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b="0">
              <a:solidFill>
                <a:prstClr val="white"/>
              </a:solidFill>
            </a:endParaRPr>
          </a:p>
        </p:txBody>
      </p:sp>
      <p:pic>
        <p:nvPicPr>
          <p:cNvPr id="10" name="Afbeelding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6057900"/>
            <a:ext cx="2159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rtlCol="0" anchor="ctr">
            <a:noAutofit/>
          </a:bodyPr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BE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3686547" cy="2196000"/>
          </a:xfrm>
        </p:spPr>
        <p:txBody>
          <a:bodyPr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11" name="Tijdelijke aanduiding voor dianummer 6"/>
          <p:cNvSpPr>
            <a:spLocks noGrp="1"/>
          </p:cNvSpPr>
          <p:nvPr>
            <p:ph type="sldNum" sz="quarter" idx="14"/>
          </p:nvPr>
        </p:nvSpPr>
        <p:spPr>
          <a:xfrm>
            <a:off x="6875463" y="6335713"/>
            <a:ext cx="2141537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900" b="1" smtClean="0">
                <a:latin typeface="FlandersArtSans-Regular" panose="00000500000000000000" pitchFamily="2" charset="0"/>
              </a:defRPr>
            </a:lvl1pPr>
          </a:lstStyle>
          <a:p>
            <a:pPr>
              <a:defRPr/>
            </a:pPr>
            <a:fld id="{7749CDD0-7D77-4D23-9A27-F361E39BA472}" type="datetime1">
              <a:rPr lang="nl-BE"/>
              <a:pPr>
                <a:defRPr/>
              </a:pPr>
              <a:t>30/08/2019</a:t>
            </a:fld>
            <a:r>
              <a:rPr lang="nl-BE"/>
              <a:t> │</a:t>
            </a:r>
            <a:fld id="{40050CF4-5EA1-484F-AD76-6E6D76148DEF}" type="slidenum">
              <a:rPr lang="nl-BE"/>
              <a:pPr>
                <a:defRPr/>
              </a:pPr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71037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5957888"/>
            <a:ext cx="19081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282575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b="0">
              <a:solidFill>
                <a:prstClr val="white"/>
              </a:solidFill>
            </a:endParaRPr>
          </a:p>
        </p:txBody>
      </p:sp>
      <p:pic>
        <p:nvPicPr>
          <p:cNvPr id="8" name="Afbeelding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6057900"/>
            <a:ext cx="2159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rtlCol="0" anchor="ctr">
            <a:noAutofit/>
          </a:bodyPr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BE" noProof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176691" y="4191642"/>
            <a:ext cx="3408509" cy="2112905"/>
          </a:xfrm>
        </p:spPr>
        <p:txBody>
          <a:bodyPr bIns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100">
                <a:latin typeface="Calibri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9" name="Tijdelijke aanduiding voor dianummer 6"/>
          <p:cNvSpPr>
            <a:spLocks noGrp="1"/>
          </p:cNvSpPr>
          <p:nvPr>
            <p:ph type="sldNum" sz="quarter" idx="14"/>
          </p:nvPr>
        </p:nvSpPr>
        <p:spPr>
          <a:xfrm>
            <a:off x="6875463" y="6335713"/>
            <a:ext cx="2141537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900" b="1" smtClean="0">
                <a:latin typeface="FlandersArtSans-Regular" panose="00000500000000000000" pitchFamily="2" charset="0"/>
              </a:defRPr>
            </a:lvl1pPr>
          </a:lstStyle>
          <a:p>
            <a:pPr>
              <a:defRPr/>
            </a:pPr>
            <a:fld id="{7749CDD0-7D77-4D23-9A27-F361E39BA472}" type="datetime1">
              <a:rPr lang="nl-BE"/>
              <a:pPr>
                <a:defRPr/>
              </a:pPr>
              <a:t>30/08/2019</a:t>
            </a:fld>
            <a:r>
              <a:rPr lang="nl-BE" dirty="0"/>
              <a:t> │</a:t>
            </a:r>
            <a:fld id="{527E4BFA-6DA0-48FC-9D54-B23FEA684478}" type="slidenum">
              <a:rPr lang="nl-BE"/>
              <a:pPr>
                <a:defRPr/>
              </a:pPr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07585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5957888"/>
            <a:ext cx="19081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 userDrawn="1"/>
        </p:nvSpPr>
        <p:spPr>
          <a:xfrm>
            <a:off x="0" y="0"/>
            <a:ext cx="282575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b="0">
              <a:solidFill>
                <a:prstClr val="white"/>
              </a:solidFill>
            </a:endParaRPr>
          </a:p>
        </p:txBody>
      </p:sp>
      <p:pic>
        <p:nvPicPr>
          <p:cNvPr id="7" name="Afbeelding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6057900"/>
            <a:ext cx="2159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/>
          <a:lstStyle>
            <a:lvl1pPr>
              <a:defRPr b="0" i="0"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08000"/>
            <a:ext cx="3708000" cy="3780000"/>
          </a:xfrm>
        </p:spPr>
        <p:txBody>
          <a:bodyPr bIns="0"/>
          <a:lstStyle>
            <a:lvl1pPr>
              <a:spcBef>
                <a:spcPts val="300"/>
              </a:spcBef>
              <a:defRPr sz="2000">
                <a:latin typeface="FlandersArtSans-Regular" panose="00000500000000000000" pitchFamily="2" charset="0"/>
                <a:cs typeface="Calibri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cs typeface="Calibri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5040000" y="1908000"/>
            <a:ext cx="3672000" cy="3780000"/>
          </a:xfrm>
        </p:spPr>
        <p:txBody>
          <a:bodyPr bIns="0"/>
          <a:lstStyle>
            <a:lvl1pPr>
              <a:defRPr sz="2000">
                <a:latin typeface="FlandersArtSans-Regular" panose="00000500000000000000" pitchFamily="2" charset="0"/>
                <a:cs typeface="Calibri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cs typeface="Calibri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4"/>
          </p:nvPr>
        </p:nvSpPr>
        <p:spPr>
          <a:xfrm>
            <a:off x="6875463" y="6335713"/>
            <a:ext cx="2141537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900" b="1" smtClean="0">
                <a:latin typeface="FlandersArtSans-Regular" panose="00000500000000000000" pitchFamily="2" charset="0"/>
              </a:defRPr>
            </a:lvl1pPr>
          </a:lstStyle>
          <a:p>
            <a:pPr>
              <a:defRPr/>
            </a:pPr>
            <a:fld id="{7749CDD0-7D77-4D23-9A27-F361E39BA472}" type="datetime1">
              <a:rPr lang="nl-BE"/>
              <a:pPr>
                <a:defRPr/>
              </a:pPr>
              <a:t>30/08/2019</a:t>
            </a:fld>
            <a:r>
              <a:rPr lang="nl-BE"/>
              <a:t> │</a:t>
            </a:r>
            <a:fld id="{6C31DE85-21C5-48B1-B596-033E1B639C62}" type="slidenum">
              <a:rPr lang="nl-BE"/>
              <a:pPr>
                <a:defRPr/>
              </a:pPr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70717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10"/>
          <p:cNvGrpSpPr>
            <a:grpSpLocks/>
          </p:cNvGrpSpPr>
          <p:nvPr userDrawn="1"/>
        </p:nvGrpSpPr>
        <p:grpSpPr bwMode="auto">
          <a:xfrm>
            <a:off x="0" y="0"/>
            <a:ext cx="6227763" cy="6858000"/>
            <a:chOff x="288001" y="288000"/>
            <a:chExt cx="6033505" cy="6265475"/>
          </a:xfrm>
        </p:grpSpPr>
        <p:sp>
          <p:nvSpPr>
            <p:cNvPr id="7" name="Rechthoek 6"/>
            <p:cNvSpPr>
              <a:spLocks/>
            </p:cNvSpPr>
            <p:nvPr userDrawn="1"/>
          </p:nvSpPr>
          <p:spPr>
            <a:xfrm flipV="1">
              <a:off x="288001" y="288000"/>
              <a:ext cx="4247907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b="0">
                <a:solidFill>
                  <a:prstClr val="white"/>
                </a:solidFill>
              </a:endParaRPr>
            </a:p>
          </p:txBody>
        </p:sp>
        <p:sp>
          <p:nvSpPr>
            <p:cNvPr id="9" name="Rechthoekige driehoek 8"/>
            <p:cNvSpPr/>
            <p:nvPr userDrawn="1"/>
          </p:nvSpPr>
          <p:spPr>
            <a:xfrm flipV="1">
              <a:off x="4535908" y="288000"/>
              <a:ext cx="1785598" cy="6264025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nl-NL" b="0">
                <a:solidFill>
                  <a:prstClr val="white"/>
                </a:solidFill>
              </a:endParaRPr>
            </a:p>
          </p:txBody>
        </p:sp>
      </p:grpSp>
      <p:pic>
        <p:nvPicPr>
          <p:cNvPr id="10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5878513"/>
            <a:ext cx="18510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5959475"/>
            <a:ext cx="21605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rtlCol="0" anchor="ctr">
            <a:noAutofit/>
          </a:bodyPr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BE" noProof="0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0" y="756846"/>
            <a:ext cx="3456131" cy="1800000"/>
          </a:xfrm>
        </p:spPr>
        <p:txBody>
          <a:bodyPr anchor="b">
            <a:noAutofit/>
          </a:bodyPr>
          <a:lstStyle>
            <a:lvl1pPr algn="l">
              <a:lnSpc>
                <a:spcPts val="3800"/>
              </a:lnSpc>
              <a:defRPr sz="3700" b="0" i="0">
                <a:latin typeface="FlandersArtSans-Regular" panose="00000500000000000000" pitchFamily="2" charset="0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latin typeface="Calibri"/>
                <a:cs typeface="Calibri"/>
              </a:defRPr>
            </a:lvl1pPr>
            <a:lvl2pPr>
              <a:defRPr sz="18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24006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539750"/>
            <a:ext cx="19081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 userDrawn="1"/>
        </p:nvSpPr>
        <p:spPr>
          <a:xfrm>
            <a:off x="0" y="0"/>
            <a:ext cx="282575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b="0">
              <a:solidFill>
                <a:prstClr val="white"/>
              </a:solidFill>
            </a:endParaRPr>
          </a:p>
        </p:txBody>
      </p:sp>
      <p:pic>
        <p:nvPicPr>
          <p:cNvPr id="7" name="Afbeelding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639763"/>
            <a:ext cx="2160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287999" y="0"/>
            <a:ext cx="8856000" cy="6858000"/>
          </a:xfrm>
        </p:spPr>
        <p:txBody>
          <a:bodyPr rtlCol="0">
            <a:noAutofit/>
          </a:bodyPr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nl-NL" noProof="0"/>
              <a:t>Klik op het pictogram als u een afbeelding wilt toevoegen</a:t>
            </a:r>
            <a:endParaRPr lang="nl-BE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23200"/>
            <a:ext cx="3108049" cy="2073600"/>
          </a:xfrm>
        </p:spPr>
        <p:txBody>
          <a:bodyPr anchor="b">
            <a:noAutofit/>
          </a:bodyPr>
          <a:lstStyle>
            <a:lvl1pPr indent="0"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3"/>
          </p:nvPr>
        </p:nvSpPr>
        <p:spPr>
          <a:xfrm>
            <a:off x="6875463" y="6335713"/>
            <a:ext cx="2141537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z="900" b="1" smtClean="0">
                <a:latin typeface="FlandersArtSans-Regular" panose="00000500000000000000" pitchFamily="2" charset="0"/>
              </a:defRPr>
            </a:lvl1pPr>
          </a:lstStyle>
          <a:p>
            <a:pPr>
              <a:defRPr/>
            </a:pPr>
            <a:fld id="{7749CDD0-7D77-4D23-9A27-F361E39BA472}" type="datetime1">
              <a:rPr lang="nl-BE"/>
              <a:pPr>
                <a:defRPr/>
              </a:pPr>
              <a:t>30/08/2019</a:t>
            </a:fld>
            <a:r>
              <a:rPr lang="nl-BE" dirty="0"/>
              <a:t> │</a:t>
            </a:r>
            <a:fld id="{30D1AD0D-343B-479A-A0EE-EE3B4A74B895}" type="slidenum">
              <a:rPr lang="nl-BE"/>
              <a:pPr>
                <a:defRPr/>
              </a:pPr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42595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64000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88001" y="288000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Calibri"/>
                <a:cs typeface="Calibri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576000"/>
            <a:ext cx="1829753" cy="7200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108" y="664652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24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484640" y="288000"/>
            <a:ext cx="7371359" cy="6265475"/>
            <a:chOff x="1484640" y="288000"/>
            <a:chExt cx="7371359" cy="6265475"/>
          </a:xfrm>
          <a:solidFill>
            <a:srgbClr val="543F5E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ln>
                  <a:solidFill>
                    <a:srgbClr val="543F5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84640" y="288000"/>
              <a:ext cx="1800000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ln>
                  <a:solidFill>
                    <a:srgbClr val="543F5E"/>
                  </a:solidFill>
                </a:ln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96052" y="2104574"/>
            <a:ext cx="3816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 b="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463162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576000"/>
            <a:ext cx="1908839" cy="720000"/>
          </a:xfrm>
          <a:prstGeom prst="rect">
            <a:avLst/>
          </a:prstGeom>
        </p:spPr>
      </p:pic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3636022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solidFill>
                  <a:schemeClr val="bg1"/>
                </a:solidFill>
                <a:latin typeface="Calibri"/>
                <a:cs typeface="Calibri"/>
              </a:defRPr>
            </a:lvl1pPr>
            <a:lvl5pPr algn="r"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55" y="670999"/>
            <a:ext cx="215999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08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-1" y="0"/>
            <a:ext cx="6228000" cy="6858000"/>
            <a:chOff x="288001" y="288000"/>
            <a:chExt cx="6033505" cy="6265475"/>
          </a:xfrm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0" y="756846"/>
            <a:ext cx="3456131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latin typeface="FlandersArtSans-Regular" panose="00000500000000000000" pitchFamily="2" charset="0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latin typeface="FlandersArtSans-Regular" panose="00000500000000000000" pitchFamily="2" charset="0"/>
                <a:cs typeface="Calibri"/>
              </a:defRPr>
            </a:lvl1pPr>
            <a:lvl2pPr>
              <a:defRPr sz="18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91" y="5878800"/>
            <a:ext cx="1850235" cy="720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80" y="5959574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82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 hasCustomPrompt="1"/>
          </p:nvPr>
        </p:nvSpPr>
        <p:spPr>
          <a:xfrm>
            <a:off x="287999" y="0"/>
            <a:ext cx="8856000" cy="6858000"/>
          </a:xfrm>
        </p:spPr>
        <p:txBody>
          <a:bodyPr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fr-FR" dirty="0" err="1"/>
              <a:t>Sleep</a:t>
            </a:r>
            <a:r>
              <a:rPr lang="fr-FR" dirty="0"/>
              <a:t> de </a:t>
            </a:r>
            <a:r>
              <a:rPr lang="fr-FR" dirty="0" err="1"/>
              <a:t>afbeelding</a:t>
            </a:r>
            <a:r>
              <a:rPr lang="fr-FR" dirty="0"/>
              <a:t> </a:t>
            </a:r>
            <a:r>
              <a:rPr lang="fr-FR" dirty="0" err="1"/>
              <a:t>naar</a:t>
            </a:r>
            <a:r>
              <a:rPr lang="fr-FR" dirty="0"/>
              <a:t> de </a:t>
            </a:r>
            <a:r>
              <a:rPr lang="fr-FR" dirty="0" err="1"/>
              <a:t>tijdelijke</a:t>
            </a:r>
            <a:r>
              <a:rPr lang="fr-FR" dirty="0"/>
              <a:t> </a:t>
            </a:r>
            <a:r>
              <a:rPr lang="fr-FR" dirty="0" err="1"/>
              <a:t>aanduiding</a:t>
            </a:r>
            <a:r>
              <a:rPr lang="fr-FR" dirty="0"/>
              <a:t> of </a:t>
            </a:r>
            <a:r>
              <a:rPr lang="fr-FR" dirty="0" err="1"/>
              <a:t>klik</a:t>
            </a:r>
            <a:r>
              <a:rPr lang="fr-FR" dirty="0"/>
              <a:t> op </a:t>
            </a:r>
            <a:r>
              <a:rPr lang="fr-FR" dirty="0" err="1"/>
              <a:t>het</a:t>
            </a:r>
            <a:r>
              <a:rPr lang="fr-FR" dirty="0"/>
              <a:t> </a:t>
            </a:r>
            <a:r>
              <a:rPr lang="fr-FR" dirty="0" err="1"/>
              <a:t>pictogram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als</a:t>
            </a:r>
            <a:r>
              <a:rPr lang="fr-FR" dirty="0"/>
              <a:t> u </a:t>
            </a:r>
            <a:r>
              <a:rPr lang="fr-FR" dirty="0" err="1"/>
              <a:t>een</a:t>
            </a:r>
            <a:r>
              <a:rPr lang="fr-FR" dirty="0"/>
              <a:t> </a:t>
            </a:r>
            <a:r>
              <a:rPr lang="fr-FR" dirty="0" err="1"/>
              <a:t>afbeelding</a:t>
            </a:r>
            <a:r>
              <a:rPr lang="fr-FR" dirty="0"/>
              <a:t> </a:t>
            </a:r>
            <a:r>
              <a:rPr lang="fr-FR" dirty="0" err="1"/>
              <a:t>wilt</a:t>
            </a:r>
            <a:r>
              <a:rPr lang="fr-FR" dirty="0"/>
              <a:t> </a:t>
            </a:r>
            <a:r>
              <a:rPr lang="fr-FR" dirty="0" err="1"/>
              <a:t>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23200"/>
            <a:ext cx="3108049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9" name="Tijdelijke aanduiding voor 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00" y="540000"/>
            <a:ext cx="1908838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jdelijke aanduiding voor dianummer 6"/>
          <p:cNvSpPr>
            <a:spLocks noGrp="1"/>
          </p:cNvSpPr>
          <p:nvPr>
            <p:ph type="sldNum" sz="quarter" idx="13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30/08/2019</a:t>
            </a:fld>
            <a:r>
              <a:rPr lang="nl-BE" dirty="0">
                <a:solidFill>
                  <a:srgbClr val="373636">
                    <a:tint val="75000"/>
                  </a:srgbClr>
                </a:solidFill>
              </a:rPr>
              <a:t> </a:t>
            </a:r>
            <a:r>
              <a:rPr lang="nl-BE" b="1" dirty="0">
                <a:solidFill>
                  <a:srgbClr val="373636">
                    <a:tint val="75000"/>
                  </a:srgb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‹nr.›</a:t>
            </a:fld>
            <a:endParaRPr lang="nl-BE" dirty="0">
              <a:solidFill>
                <a:srgbClr val="373636">
                  <a:tint val="75000"/>
                </a:srgbClr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51" y="640527"/>
            <a:ext cx="2159997" cy="719999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0" y="0"/>
            <a:ext cx="282207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57579"/>
          </a:xfrm>
          <a:ln>
            <a:noFill/>
          </a:ln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93065" y="288000"/>
            <a:ext cx="6028442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576000"/>
            <a:ext cx="1829753" cy="720000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Calibri"/>
                <a:cs typeface="Calibri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108" y="664652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8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11020-54ED-46A4-B56A-560F6398BCA0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576223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91" y="540000"/>
            <a:ext cx="18502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16000"/>
            <a:ext cx="7416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 i="0" baseline="0"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40000"/>
            <a:ext cx="7416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282207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>
              <a:solidFill>
                <a:prstClr val="white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51" y="640527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77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15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30/08/2019</a:t>
            </a:fld>
            <a:r>
              <a:rPr lang="nl-BE">
                <a:solidFill>
                  <a:srgbClr val="373636">
                    <a:tint val="75000"/>
                  </a:srgbClr>
                </a:solidFill>
              </a:rPr>
              <a:t> </a:t>
            </a:r>
            <a:r>
              <a:rPr lang="nl-BE" b="1">
                <a:solidFill>
                  <a:srgbClr val="373636">
                    <a:tint val="75000"/>
                  </a:srgb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‹nr.›</a:t>
            </a:fld>
            <a:endParaRPr lang="nl-BE" dirty="0">
              <a:solidFill>
                <a:srgbClr val="373636">
                  <a:tint val="75000"/>
                </a:srgb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5958000"/>
            <a:ext cx="1908837" cy="720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39" y="6058527"/>
            <a:ext cx="2159997" cy="719999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0" y="0"/>
            <a:ext cx="282207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721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grpSp>
        <p:nvGrpSpPr>
          <p:cNvPr id="11" name="Groeperen 10"/>
          <p:cNvGrpSpPr/>
          <p:nvPr userDrawn="1"/>
        </p:nvGrpSpPr>
        <p:grpSpPr>
          <a:xfrm>
            <a:off x="288000" y="3402000"/>
            <a:ext cx="8856000" cy="3456000"/>
            <a:chOff x="288000" y="3402000"/>
            <a:chExt cx="8856000" cy="3456000"/>
          </a:xfrm>
        </p:grpSpPr>
        <p:sp>
          <p:nvSpPr>
            <p:cNvPr id="5" name="Rechthoek 4"/>
            <p:cNvSpPr/>
            <p:nvPr userDrawn="1"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  <p:sp>
          <p:nvSpPr>
            <p:cNvPr id="7" name="Rechthoekige driehoek 6"/>
            <p:cNvSpPr/>
            <p:nvPr userDrawn="1"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3686547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30/08/2019</a:t>
            </a:fld>
            <a:r>
              <a:rPr lang="nl-BE">
                <a:solidFill>
                  <a:srgbClr val="373636">
                    <a:tint val="75000"/>
                  </a:srgbClr>
                </a:solidFill>
              </a:rPr>
              <a:t> </a:t>
            </a:r>
            <a:r>
              <a:rPr lang="nl-BE" b="1">
                <a:solidFill>
                  <a:srgbClr val="373636">
                    <a:tint val="75000"/>
                  </a:srgb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‹nr.›</a:t>
            </a:fld>
            <a:endParaRPr lang="nl-BE" dirty="0">
              <a:solidFill>
                <a:srgbClr val="373636">
                  <a:tint val="75000"/>
                </a:srgbClr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5958000"/>
            <a:ext cx="1908837" cy="7200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0" y="0"/>
            <a:ext cx="282207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>
              <a:solidFill>
                <a:prstClr val="white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39" y="6058527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57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30/08/2019</a:t>
            </a:fld>
            <a:r>
              <a:rPr lang="nl-BE" dirty="0">
                <a:solidFill>
                  <a:srgbClr val="373636">
                    <a:tint val="75000"/>
                  </a:srgbClr>
                </a:solidFill>
              </a:rPr>
              <a:t> </a:t>
            </a:r>
            <a:r>
              <a:rPr lang="nl-BE" b="1" dirty="0">
                <a:solidFill>
                  <a:srgbClr val="373636">
                    <a:tint val="75000"/>
                  </a:srgb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‹nr.›</a:t>
            </a:fld>
            <a:endParaRPr lang="nl-BE" dirty="0">
              <a:solidFill>
                <a:srgbClr val="373636">
                  <a:tint val="75000"/>
                </a:srgbClr>
              </a:solidFill>
            </a:endParaRPr>
          </a:p>
        </p:txBody>
      </p:sp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176691" y="4191642"/>
            <a:ext cx="3408509" cy="211290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100">
                <a:latin typeface="Calibri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5958000"/>
            <a:ext cx="1908837" cy="720000"/>
          </a:xfrm>
          <a:prstGeom prst="rect">
            <a:avLst/>
          </a:prstGeom>
        </p:spPr>
      </p:pic>
      <p:sp>
        <p:nvSpPr>
          <p:cNvPr id="18" name="Rechthoek 17"/>
          <p:cNvSpPr/>
          <p:nvPr userDrawn="1"/>
        </p:nvSpPr>
        <p:spPr>
          <a:xfrm>
            <a:off x="0" y="0"/>
            <a:ext cx="282207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>
              <a:solidFill>
                <a:prstClr val="white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39" y="6058527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30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0" i="0"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08000"/>
            <a:ext cx="3708000" cy="3780000"/>
          </a:xfrm>
        </p:spPr>
        <p:txBody>
          <a:bodyPr bIns="0"/>
          <a:lstStyle>
            <a:lvl1pPr>
              <a:spcBef>
                <a:spcPts val="300"/>
              </a:spcBef>
              <a:defRPr sz="2000">
                <a:latin typeface="FlandersArtSans-Regular" panose="00000500000000000000" pitchFamily="2" charset="0"/>
                <a:cs typeface="Calibri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cs typeface="Calibri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30/08/2019</a:t>
            </a:fld>
            <a:r>
              <a:rPr lang="nl-BE">
                <a:solidFill>
                  <a:srgbClr val="373636">
                    <a:tint val="75000"/>
                  </a:srgbClr>
                </a:solidFill>
              </a:rPr>
              <a:t> </a:t>
            </a:r>
            <a:r>
              <a:rPr lang="nl-BE" b="1">
                <a:solidFill>
                  <a:srgbClr val="373636">
                    <a:tint val="75000"/>
                  </a:srgb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‹nr.›</a:t>
            </a:fld>
            <a:endParaRPr lang="nl-BE" dirty="0">
              <a:solidFill>
                <a:srgbClr val="373636">
                  <a:tint val="75000"/>
                </a:srgbClr>
              </a:solidFill>
            </a:endParaRPr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5040000" y="1908000"/>
            <a:ext cx="3672000" cy="3780000"/>
          </a:xfrm>
        </p:spPr>
        <p:txBody>
          <a:bodyPr bIns="0"/>
          <a:lstStyle>
            <a:lvl1pPr>
              <a:defRPr sz="2000">
                <a:latin typeface="FlandersArtSans-Regular" panose="00000500000000000000" pitchFamily="2" charset="0"/>
                <a:cs typeface="Calibri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cs typeface="Calibri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5958000"/>
            <a:ext cx="1908837" cy="720000"/>
          </a:xfrm>
          <a:prstGeom prst="rect">
            <a:avLst/>
          </a:prstGeom>
        </p:spPr>
      </p:pic>
      <p:sp>
        <p:nvSpPr>
          <p:cNvPr id="15" name="Rechthoek 14"/>
          <p:cNvSpPr/>
          <p:nvPr userDrawn="1"/>
        </p:nvSpPr>
        <p:spPr>
          <a:xfrm>
            <a:off x="0" y="0"/>
            <a:ext cx="282207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>
              <a:solidFill>
                <a:prstClr val="white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39" y="6058527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20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-1" y="0"/>
            <a:ext cx="6228000" cy="6858000"/>
            <a:chOff x="288001" y="288000"/>
            <a:chExt cx="6033505" cy="6265475"/>
          </a:xfrm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0" y="756846"/>
            <a:ext cx="3456131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latin typeface="FlandersArtSans-Regular" panose="00000500000000000000" pitchFamily="2" charset="0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latin typeface="Calibri"/>
                <a:cs typeface="Calibri"/>
              </a:defRPr>
            </a:lvl1pPr>
            <a:lvl2pPr>
              <a:defRPr sz="18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91" y="5878800"/>
            <a:ext cx="1850235" cy="7200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80" y="5959574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24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 hasCustomPrompt="1"/>
          </p:nvPr>
        </p:nvSpPr>
        <p:spPr>
          <a:xfrm>
            <a:off x="287999" y="0"/>
            <a:ext cx="8856000" cy="6858000"/>
          </a:xfrm>
        </p:spPr>
        <p:txBody>
          <a:bodyPr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fr-FR" dirty="0" err="1"/>
              <a:t>Sleep</a:t>
            </a:r>
            <a:r>
              <a:rPr lang="fr-FR" dirty="0"/>
              <a:t> de </a:t>
            </a:r>
            <a:r>
              <a:rPr lang="fr-FR" dirty="0" err="1"/>
              <a:t>afbeelding</a:t>
            </a:r>
            <a:r>
              <a:rPr lang="fr-FR" dirty="0"/>
              <a:t> </a:t>
            </a:r>
            <a:r>
              <a:rPr lang="fr-FR" dirty="0" err="1"/>
              <a:t>naar</a:t>
            </a:r>
            <a:r>
              <a:rPr lang="fr-FR" dirty="0"/>
              <a:t> de </a:t>
            </a:r>
            <a:r>
              <a:rPr lang="fr-FR" dirty="0" err="1"/>
              <a:t>tijdelijke</a:t>
            </a:r>
            <a:r>
              <a:rPr lang="fr-FR" dirty="0"/>
              <a:t> </a:t>
            </a:r>
            <a:r>
              <a:rPr lang="fr-FR" dirty="0" err="1"/>
              <a:t>aanduiding</a:t>
            </a:r>
            <a:r>
              <a:rPr lang="fr-FR" dirty="0"/>
              <a:t> of </a:t>
            </a:r>
            <a:r>
              <a:rPr lang="fr-FR" dirty="0" err="1"/>
              <a:t>klik</a:t>
            </a:r>
            <a:r>
              <a:rPr lang="fr-FR" dirty="0"/>
              <a:t> op </a:t>
            </a:r>
            <a:r>
              <a:rPr lang="fr-FR" dirty="0" err="1"/>
              <a:t>het</a:t>
            </a:r>
            <a:r>
              <a:rPr lang="fr-FR" dirty="0"/>
              <a:t> </a:t>
            </a:r>
            <a:r>
              <a:rPr lang="fr-FR" dirty="0" err="1"/>
              <a:t>pictogram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als</a:t>
            </a:r>
            <a:r>
              <a:rPr lang="fr-FR" dirty="0"/>
              <a:t> u </a:t>
            </a:r>
            <a:r>
              <a:rPr lang="fr-FR" dirty="0" err="1"/>
              <a:t>een</a:t>
            </a:r>
            <a:r>
              <a:rPr lang="fr-FR" dirty="0"/>
              <a:t> </a:t>
            </a:r>
            <a:r>
              <a:rPr lang="fr-FR" dirty="0" err="1"/>
              <a:t>afbeelding</a:t>
            </a:r>
            <a:r>
              <a:rPr lang="fr-FR" dirty="0"/>
              <a:t> </a:t>
            </a:r>
            <a:r>
              <a:rPr lang="fr-FR" dirty="0" err="1"/>
              <a:t>wilt</a:t>
            </a:r>
            <a:r>
              <a:rPr lang="fr-FR" dirty="0"/>
              <a:t> </a:t>
            </a:r>
            <a:r>
              <a:rPr lang="fr-FR" dirty="0" err="1"/>
              <a:t>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23200"/>
            <a:ext cx="3108049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9" name="Tijdelijke aanduiding voor 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00" y="540000"/>
            <a:ext cx="1908838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jdelijke aanduiding voor dianummer 6"/>
          <p:cNvSpPr>
            <a:spLocks noGrp="1"/>
          </p:cNvSpPr>
          <p:nvPr>
            <p:ph type="sldNum" sz="quarter" idx="13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30/08/2019</a:t>
            </a:fld>
            <a:r>
              <a:rPr lang="nl-BE" dirty="0">
                <a:solidFill>
                  <a:srgbClr val="373636">
                    <a:tint val="75000"/>
                  </a:srgbClr>
                </a:solidFill>
              </a:rPr>
              <a:t> </a:t>
            </a:r>
            <a:r>
              <a:rPr lang="nl-BE" b="1" dirty="0">
                <a:solidFill>
                  <a:srgbClr val="373636">
                    <a:tint val="75000"/>
                  </a:srgb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‹nr.›</a:t>
            </a:fld>
            <a:endParaRPr lang="nl-BE" dirty="0">
              <a:solidFill>
                <a:srgbClr val="373636">
                  <a:tint val="75000"/>
                </a:srgbClr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282207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>
              <a:solidFill>
                <a:prstClr val="white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51" y="640527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293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64000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88001" y="288000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Calibri"/>
                <a:cs typeface="Calibri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576000"/>
            <a:ext cx="1829753" cy="7200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108" y="664652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2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288000" y="288000"/>
            <a:ext cx="8545365" cy="6265475"/>
            <a:chOff x="288000" y="288000"/>
            <a:chExt cx="8545365" cy="6265475"/>
          </a:xfrm>
          <a:solidFill>
            <a:srgbClr val="543F5E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ln>
                  <a:solidFill>
                    <a:srgbClr val="543F5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47859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ln>
                  <a:solidFill>
                    <a:srgbClr val="543F5E"/>
                  </a:solidFill>
                </a:ln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2520000"/>
            <a:ext cx="5342082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0" i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4174702"/>
            <a:ext cx="5354606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  <a:latin typeface="FlandersArtSans-Regular" panose="00000500000000000000" pitchFamily="2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Calibri"/>
                <a:cs typeface="Calibri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576000"/>
            <a:ext cx="1829753" cy="720000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108" y="676527"/>
            <a:ext cx="2159997" cy="7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81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484640" y="288000"/>
            <a:ext cx="7371359" cy="6265475"/>
            <a:chOff x="1484640" y="288000"/>
            <a:chExt cx="7371359" cy="6265475"/>
          </a:xfrm>
          <a:solidFill>
            <a:srgbClr val="543F5E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ln>
                  <a:solidFill>
                    <a:srgbClr val="543F5E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84640" y="288000"/>
              <a:ext cx="1800000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ln>
                  <a:solidFill>
                    <a:srgbClr val="543F5E"/>
                  </a:solidFill>
                </a:ln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96052" y="2104574"/>
            <a:ext cx="3816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 b="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463162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>
                <a:solidFill>
                  <a:schemeClr val="bg1"/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576000"/>
            <a:ext cx="1908839" cy="720000"/>
          </a:xfrm>
          <a:prstGeom prst="rect">
            <a:avLst/>
          </a:prstGeom>
        </p:spPr>
      </p:pic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3636022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solidFill>
                  <a:schemeClr val="bg1"/>
                </a:solidFill>
                <a:latin typeface="Calibri"/>
                <a:cs typeface="Calibri"/>
              </a:defRPr>
            </a:lvl1pPr>
            <a:lvl5pPr algn="r"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55" y="670999"/>
            <a:ext cx="215999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1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07703-6BB7-41D0-A915-A8209BDFDA38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598957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-1" y="0"/>
            <a:ext cx="6228000" cy="6858000"/>
            <a:chOff x="288001" y="288000"/>
            <a:chExt cx="6033505" cy="6265475"/>
          </a:xfrm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0" y="756846"/>
            <a:ext cx="3456131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latin typeface="FlandersArtSans-Regular" panose="00000500000000000000" pitchFamily="2" charset="0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latin typeface="FlandersArtSans-Regular" panose="00000500000000000000" pitchFamily="2" charset="0"/>
                <a:cs typeface="Calibri"/>
              </a:defRPr>
            </a:lvl1pPr>
            <a:lvl2pPr>
              <a:defRPr sz="18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91" y="5878800"/>
            <a:ext cx="1850235" cy="720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80" y="5959574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64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 hasCustomPrompt="1"/>
          </p:nvPr>
        </p:nvSpPr>
        <p:spPr>
          <a:xfrm>
            <a:off x="287999" y="0"/>
            <a:ext cx="8856000" cy="6858000"/>
          </a:xfrm>
        </p:spPr>
        <p:txBody>
          <a:bodyPr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fr-FR" dirty="0" err="1"/>
              <a:t>Sleep</a:t>
            </a:r>
            <a:r>
              <a:rPr lang="fr-FR" dirty="0"/>
              <a:t> de </a:t>
            </a:r>
            <a:r>
              <a:rPr lang="fr-FR" dirty="0" err="1"/>
              <a:t>afbeelding</a:t>
            </a:r>
            <a:r>
              <a:rPr lang="fr-FR" dirty="0"/>
              <a:t> </a:t>
            </a:r>
            <a:r>
              <a:rPr lang="fr-FR" dirty="0" err="1"/>
              <a:t>naar</a:t>
            </a:r>
            <a:r>
              <a:rPr lang="fr-FR" dirty="0"/>
              <a:t> de </a:t>
            </a:r>
            <a:r>
              <a:rPr lang="fr-FR" dirty="0" err="1"/>
              <a:t>tijdelijke</a:t>
            </a:r>
            <a:r>
              <a:rPr lang="fr-FR" dirty="0"/>
              <a:t> </a:t>
            </a:r>
            <a:r>
              <a:rPr lang="fr-FR" dirty="0" err="1"/>
              <a:t>aanduiding</a:t>
            </a:r>
            <a:r>
              <a:rPr lang="fr-FR" dirty="0"/>
              <a:t> of </a:t>
            </a:r>
            <a:r>
              <a:rPr lang="fr-FR" dirty="0" err="1"/>
              <a:t>klik</a:t>
            </a:r>
            <a:r>
              <a:rPr lang="fr-FR" dirty="0"/>
              <a:t> op </a:t>
            </a:r>
            <a:r>
              <a:rPr lang="fr-FR" dirty="0" err="1"/>
              <a:t>het</a:t>
            </a:r>
            <a:r>
              <a:rPr lang="fr-FR" dirty="0"/>
              <a:t> </a:t>
            </a:r>
            <a:r>
              <a:rPr lang="fr-FR" dirty="0" err="1"/>
              <a:t>pictogram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als</a:t>
            </a:r>
            <a:r>
              <a:rPr lang="fr-FR" dirty="0"/>
              <a:t> u </a:t>
            </a:r>
            <a:r>
              <a:rPr lang="fr-FR" dirty="0" err="1"/>
              <a:t>een</a:t>
            </a:r>
            <a:r>
              <a:rPr lang="fr-FR" dirty="0"/>
              <a:t> </a:t>
            </a:r>
            <a:r>
              <a:rPr lang="fr-FR" dirty="0" err="1"/>
              <a:t>afbeelding</a:t>
            </a:r>
            <a:r>
              <a:rPr lang="fr-FR" dirty="0"/>
              <a:t> </a:t>
            </a:r>
            <a:r>
              <a:rPr lang="fr-FR" dirty="0" err="1"/>
              <a:t>wilt</a:t>
            </a:r>
            <a:r>
              <a:rPr lang="fr-FR" dirty="0"/>
              <a:t> </a:t>
            </a:r>
            <a:r>
              <a:rPr lang="fr-FR" dirty="0" err="1"/>
              <a:t>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23200"/>
            <a:ext cx="3108049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9" name="Tijdelijke aanduiding voor 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00" y="540000"/>
            <a:ext cx="1908838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jdelijke aanduiding voor dianummer 6"/>
          <p:cNvSpPr>
            <a:spLocks noGrp="1"/>
          </p:cNvSpPr>
          <p:nvPr>
            <p:ph type="sldNum" sz="quarter" idx="13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30/08/2019</a:t>
            </a:fld>
            <a:r>
              <a:rPr lang="nl-BE" dirty="0">
                <a:solidFill>
                  <a:srgbClr val="373636">
                    <a:tint val="75000"/>
                  </a:srgbClr>
                </a:solidFill>
              </a:rPr>
              <a:t> </a:t>
            </a:r>
            <a:r>
              <a:rPr lang="nl-BE" b="1" dirty="0">
                <a:solidFill>
                  <a:srgbClr val="373636">
                    <a:tint val="75000"/>
                  </a:srgb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‹nr.›</a:t>
            </a:fld>
            <a:endParaRPr lang="nl-BE" dirty="0">
              <a:solidFill>
                <a:srgbClr val="373636">
                  <a:tint val="75000"/>
                </a:srgbClr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51" y="640527"/>
            <a:ext cx="2159997" cy="719999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0" y="0"/>
            <a:ext cx="282207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8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57579"/>
          </a:xfrm>
          <a:ln>
            <a:noFill/>
          </a:ln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93065" y="288000"/>
            <a:ext cx="6028442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576000"/>
            <a:ext cx="1829753" cy="720000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latin typeface="Calibri"/>
                <a:cs typeface="Calibri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108" y="664652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216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91" y="540000"/>
            <a:ext cx="18502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16000"/>
            <a:ext cx="7416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 i="0" baseline="0"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40000"/>
            <a:ext cx="7416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282207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>
              <a:solidFill>
                <a:prstClr val="white"/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51" y="640527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48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15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30/08/2019</a:t>
            </a:fld>
            <a:r>
              <a:rPr lang="nl-BE">
                <a:solidFill>
                  <a:srgbClr val="373636">
                    <a:tint val="75000"/>
                  </a:srgbClr>
                </a:solidFill>
              </a:rPr>
              <a:t> </a:t>
            </a:r>
            <a:r>
              <a:rPr lang="nl-BE" b="1">
                <a:solidFill>
                  <a:srgbClr val="373636">
                    <a:tint val="75000"/>
                  </a:srgb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‹nr.›</a:t>
            </a:fld>
            <a:endParaRPr lang="nl-BE" dirty="0">
              <a:solidFill>
                <a:srgbClr val="373636">
                  <a:tint val="75000"/>
                </a:srgb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5958000"/>
            <a:ext cx="1908837" cy="720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39" y="6058527"/>
            <a:ext cx="2159997" cy="719999"/>
          </a:xfrm>
          <a:prstGeom prst="rect">
            <a:avLst/>
          </a:prstGeom>
        </p:spPr>
      </p:pic>
      <p:sp>
        <p:nvSpPr>
          <p:cNvPr id="10" name="Rechthoek 9"/>
          <p:cNvSpPr/>
          <p:nvPr userDrawn="1"/>
        </p:nvSpPr>
        <p:spPr>
          <a:xfrm>
            <a:off x="0" y="0"/>
            <a:ext cx="282207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74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grpSp>
        <p:nvGrpSpPr>
          <p:cNvPr id="11" name="Groeperen 10"/>
          <p:cNvGrpSpPr/>
          <p:nvPr userDrawn="1"/>
        </p:nvGrpSpPr>
        <p:grpSpPr>
          <a:xfrm>
            <a:off x="288000" y="3402000"/>
            <a:ext cx="8856000" cy="3456000"/>
            <a:chOff x="288000" y="3402000"/>
            <a:chExt cx="8856000" cy="3456000"/>
          </a:xfrm>
        </p:grpSpPr>
        <p:sp>
          <p:nvSpPr>
            <p:cNvPr id="5" name="Rechthoek 4"/>
            <p:cNvSpPr/>
            <p:nvPr userDrawn="1"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  <p:sp>
          <p:nvSpPr>
            <p:cNvPr id="7" name="Rechthoekige driehoek 6"/>
            <p:cNvSpPr/>
            <p:nvPr userDrawn="1"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3686547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30/08/2019</a:t>
            </a:fld>
            <a:r>
              <a:rPr lang="nl-BE">
                <a:solidFill>
                  <a:srgbClr val="373636">
                    <a:tint val="75000"/>
                  </a:srgbClr>
                </a:solidFill>
              </a:rPr>
              <a:t> </a:t>
            </a:r>
            <a:r>
              <a:rPr lang="nl-BE" b="1">
                <a:solidFill>
                  <a:srgbClr val="373636">
                    <a:tint val="75000"/>
                  </a:srgb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‹nr.›</a:t>
            </a:fld>
            <a:endParaRPr lang="nl-BE" dirty="0">
              <a:solidFill>
                <a:srgbClr val="373636">
                  <a:tint val="75000"/>
                </a:srgbClr>
              </a:solidFill>
            </a:endParaRPr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5958000"/>
            <a:ext cx="1908837" cy="720000"/>
          </a:xfrm>
          <a:prstGeom prst="rect">
            <a:avLst/>
          </a:prstGeom>
        </p:spPr>
      </p:pic>
      <p:sp>
        <p:nvSpPr>
          <p:cNvPr id="12" name="Rechthoek 11"/>
          <p:cNvSpPr/>
          <p:nvPr userDrawn="1"/>
        </p:nvSpPr>
        <p:spPr>
          <a:xfrm>
            <a:off x="0" y="0"/>
            <a:ext cx="282207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>
              <a:solidFill>
                <a:prstClr val="white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39" y="6058527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99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30/08/2019</a:t>
            </a:fld>
            <a:r>
              <a:rPr lang="nl-BE" dirty="0">
                <a:solidFill>
                  <a:srgbClr val="373636">
                    <a:tint val="75000"/>
                  </a:srgbClr>
                </a:solidFill>
              </a:rPr>
              <a:t> </a:t>
            </a:r>
            <a:r>
              <a:rPr lang="nl-BE" b="1" dirty="0">
                <a:solidFill>
                  <a:srgbClr val="373636">
                    <a:tint val="75000"/>
                  </a:srgb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‹nr.›</a:t>
            </a:fld>
            <a:endParaRPr lang="nl-BE" dirty="0">
              <a:solidFill>
                <a:srgbClr val="373636">
                  <a:tint val="75000"/>
                </a:srgbClr>
              </a:solidFill>
            </a:endParaRPr>
          </a:p>
        </p:txBody>
      </p:sp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176691" y="4191642"/>
            <a:ext cx="3408509" cy="211290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100">
                <a:latin typeface="Calibri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5958000"/>
            <a:ext cx="1908837" cy="720000"/>
          </a:xfrm>
          <a:prstGeom prst="rect">
            <a:avLst/>
          </a:prstGeom>
        </p:spPr>
      </p:pic>
      <p:sp>
        <p:nvSpPr>
          <p:cNvPr id="18" name="Rechthoek 17"/>
          <p:cNvSpPr/>
          <p:nvPr userDrawn="1"/>
        </p:nvSpPr>
        <p:spPr>
          <a:xfrm>
            <a:off x="0" y="0"/>
            <a:ext cx="282207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>
              <a:solidFill>
                <a:prstClr val="white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39" y="6058527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12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0" i="0">
                <a:latin typeface="+mj-lt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08000"/>
            <a:ext cx="3708000" cy="3780000"/>
          </a:xfrm>
        </p:spPr>
        <p:txBody>
          <a:bodyPr bIns="0"/>
          <a:lstStyle>
            <a:lvl1pPr>
              <a:spcBef>
                <a:spcPts val="300"/>
              </a:spcBef>
              <a:defRPr sz="2000">
                <a:latin typeface="FlandersArtSans-Regular" panose="00000500000000000000" pitchFamily="2" charset="0"/>
                <a:cs typeface="Calibri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cs typeface="Calibri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30/08/2019</a:t>
            </a:fld>
            <a:r>
              <a:rPr lang="nl-BE">
                <a:solidFill>
                  <a:srgbClr val="373636">
                    <a:tint val="75000"/>
                  </a:srgbClr>
                </a:solidFill>
              </a:rPr>
              <a:t> </a:t>
            </a:r>
            <a:r>
              <a:rPr lang="nl-BE" b="1">
                <a:solidFill>
                  <a:srgbClr val="373636">
                    <a:tint val="75000"/>
                  </a:srgb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‹nr.›</a:t>
            </a:fld>
            <a:endParaRPr lang="nl-BE" dirty="0">
              <a:solidFill>
                <a:srgbClr val="373636">
                  <a:tint val="75000"/>
                </a:srgbClr>
              </a:solidFill>
            </a:endParaRPr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5040000" y="1908000"/>
            <a:ext cx="3672000" cy="3780000"/>
          </a:xfrm>
        </p:spPr>
        <p:txBody>
          <a:bodyPr bIns="0"/>
          <a:lstStyle>
            <a:lvl1pPr>
              <a:defRPr sz="2000">
                <a:latin typeface="FlandersArtSans-Regular" panose="00000500000000000000" pitchFamily="2" charset="0"/>
                <a:cs typeface="Calibri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cs typeface="Calibri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5958000"/>
            <a:ext cx="1908837" cy="720000"/>
          </a:xfrm>
          <a:prstGeom prst="rect">
            <a:avLst/>
          </a:prstGeom>
        </p:spPr>
      </p:pic>
      <p:sp>
        <p:nvSpPr>
          <p:cNvPr id="15" name="Rechthoek 14"/>
          <p:cNvSpPr/>
          <p:nvPr userDrawn="1"/>
        </p:nvSpPr>
        <p:spPr>
          <a:xfrm>
            <a:off x="0" y="0"/>
            <a:ext cx="282207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>
              <a:solidFill>
                <a:prstClr val="white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39" y="6058527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524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-1" y="0"/>
            <a:ext cx="6228000" cy="6858000"/>
            <a:chOff x="288001" y="288000"/>
            <a:chExt cx="6033505" cy="6265475"/>
          </a:xfrm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nl-NL" b="0">
                <a:solidFill>
                  <a:prstClr val="white"/>
                </a:solidFill>
              </a:endParaRPr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0" y="756846"/>
            <a:ext cx="3456131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latin typeface="FlandersArtSans-Regular" panose="00000500000000000000" pitchFamily="2" charset="0"/>
                <a:cs typeface="Calibri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latin typeface="Calibri"/>
                <a:cs typeface="Calibri"/>
              </a:defRPr>
            </a:lvl1pPr>
            <a:lvl2pPr>
              <a:defRPr sz="18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91" y="5878800"/>
            <a:ext cx="1850235" cy="7200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80" y="5959574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524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 hasCustomPrompt="1"/>
          </p:nvPr>
        </p:nvSpPr>
        <p:spPr>
          <a:xfrm>
            <a:off x="287999" y="0"/>
            <a:ext cx="8856000" cy="6858000"/>
          </a:xfrm>
        </p:spPr>
        <p:txBody>
          <a:bodyPr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fr-FR" dirty="0" err="1"/>
              <a:t>Sleep</a:t>
            </a:r>
            <a:r>
              <a:rPr lang="fr-FR" dirty="0"/>
              <a:t> de </a:t>
            </a:r>
            <a:r>
              <a:rPr lang="fr-FR" dirty="0" err="1"/>
              <a:t>afbeelding</a:t>
            </a:r>
            <a:r>
              <a:rPr lang="fr-FR" dirty="0"/>
              <a:t> </a:t>
            </a:r>
            <a:r>
              <a:rPr lang="fr-FR" dirty="0" err="1"/>
              <a:t>naar</a:t>
            </a:r>
            <a:r>
              <a:rPr lang="fr-FR" dirty="0"/>
              <a:t> de </a:t>
            </a:r>
            <a:r>
              <a:rPr lang="fr-FR" dirty="0" err="1"/>
              <a:t>tijdelijke</a:t>
            </a:r>
            <a:r>
              <a:rPr lang="fr-FR" dirty="0"/>
              <a:t> </a:t>
            </a:r>
            <a:r>
              <a:rPr lang="fr-FR" dirty="0" err="1"/>
              <a:t>aanduiding</a:t>
            </a:r>
            <a:r>
              <a:rPr lang="fr-FR" dirty="0"/>
              <a:t> of </a:t>
            </a:r>
            <a:r>
              <a:rPr lang="fr-FR" dirty="0" err="1"/>
              <a:t>klik</a:t>
            </a:r>
            <a:r>
              <a:rPr lang="fr-FR" dirty="0"/>
              <a:t> op </a:t>
            </a:r>
            <a:r>
              <a:rPr lang="fr-FR" dirty="0" err="1"/>
              <a:t>het</a:t>
            </a:r>
            <a:r>
              <a:rPr lang="fr-FR" dirty="0"/>
              <a:t> </a:t>
            </a:r>
            <a:r>
              <a:rPr lang="fr-FR" dirty="0" err="1"/>
              <a:t>pictogram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als</a:t>
            </a:r>
            <a:r>
              <a:rPr lang="fr-FR" dirty="0"/>
              <a:t> u </a:t>
            </a:r>
            <a:r>
              <a:rPr lang="fr-FR" dirty="0" err="1"/>
              <a:t>een</a:t>
            </a:r>
            <a:r>
              <a:rPr lang="fr-FR" dirty="0"/>
              <a:t> </a:t>
            </a:r>
            <a:r>
              <a:rPr lang="fr-FR" dirty="0" err="1"/>
              <a:t>afbeelding</a:t>
            </a:r>
            <a:r>
              <a:rPr lang="fr-FR" dirty="0"/>
              <a:t> </a:t>
            </a:r>
            <a:r>
              <a:rPr lang="fr-FR" dirty="0" err="1"/>
              <a:t>wilt</a:t>
            </a:r>
            <a:r>
              <a:rPr lang="fr-FR" dirty="0"/>
              <a:t> </a:t>
            </a:r>
            <a:r>
              <a:rPr lang="fr-FR" dirty="0" err="1"/>
              <a:t>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23200"/>
            <a:ext cx="3108049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9" name="Tijdelijke aanduiding voor afbeelding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00" y="540000"/>
            <a:ext cx="1908838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jdelijke aanduiding voor dianummer 6"/>
          <p:cNvSpPr>
            <a:spLocks noGrp="1"/>
          </p:cNvSpPr>
          <p:nvPr>
            <p:ph type="sldNum" sz="quarter" idx="13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30/08/2019</a:t>
            </a:fld>
            <a:r>
              <a:rPr lang="nl-BE" dirty="0">
                <a:solidFill>
                  <a:srgbClr val="373636">
                    <a:tint val="75000"/>
                  </a:srgbClr>
                </a:solidFill>
              </a:rPr>
              <a:t> </a:t>
            </a:r>
            <a:r>
              <a:rPr lang="nl-BE" b="1" dirty="0">
                <a:solidFill>
                  <a:srgbClr val="373636">
                    <a:tint val="75000"/>
                  </a:srgbClr>
                </a:solidFill>
              </a:rPr>
              <a:t>│</a:t>
            </a:r>
            <a:fld id="{B263F6C6-2226-4286-8995-C42CB1E7C290}" type="slidenum">
              <a:rPr lang="nl-BE" smtClean="0">
                <a:solidFill>
                  <a:srgbClr val="373636">
                    <a:tint val="75000"/>
                  </a:srgbClr>
                </a:solidFill>
              </a:rPr>
              <a:pPr/>
              <a:t>‹nr.›</a:t>
            </a:fld>
            <a:endParaRPr lang="nl-BE" dirty="0">
              <a:solidFill>
                <a:srgbClr val="373636">
                  <a:tint val="75000"/>
                </a:srgbClr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282207" cy="6858000"/>
          </a:xfrm>
          <a:prstGeom prst="rect">
            <a:avLst/>
          </a:prstGeom>
          <a:solidFill>
            <a:srgbClr val="543F5E"/>
          </a:solidFill>
          <a:ln>
            <a:solidFill>
              <a:srgbClr val="543F5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b="0">
              <a:solidFill>
                <a:prstClr val="white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51" y="640527"/>
            <a:ext cx="2159997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7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D5E7C-0BAE-4F5C-8C85-AB66D618018B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40311762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64000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6" name="Groeperen 15"/>
          <p:cNvGrpSpPr/>
          <p:nvPr/>
        </p:nvGrpSpPr>
        <p:grpSpPr>
          <a:xfrm>
            <a:off x="288002" y="288002"/>
            <a:ext cx="6033505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3900"/>
              </a:lnSpc>
              <a:defRPr sz="3900" b="0" i="0">
                <a:latin typeface="+mj-lt"/>
                <a:cs typeface="Calibri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320"/>
              </a:lnSpc>
              <a:buNone/>
              <a:defRPr sz="1185">
                <a:latin typeface="FlandersArtSans-Regular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275">
                <a:latin typeface="FlandersArtSans-Regular" panose="00000500000000000000" pitchFamily="2" charset="0"/>
                <a:cs typeface="Calibri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1" y="576000"/>
            <a:ext cx="1829753" cy="720000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04" y="656657"/>
            <a:ext cx="3503221" cy="6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43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/>
        </p:nvGrpSpPr>
        <p:grpSpPr>
          <a:xfrm>
            <a:off x="288001" y="288002"/>
            <a:ext cx="8545365" cy="6265475"/>
            <a:chOff x="288000" y="288000"/>
            <a:chExt cx="8545365" cy="6265475"/>
          </a:xfrm>
          <a:solidFill>
            <a:srgbClr val="2B92BE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n>
                  <a:solidFill>
                    <a:srgbClr val="543F5E"/>
                  </a:solidFill>
                </a:ln>
                <a:latin typeface="FlandersArtSans-Regular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47859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n>
                  <a:solidFill>
                    <a:srgbClr val="543F5E"/>
                  </a:solidFill>
                </a:ln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2520002"/>
            <a:ext cx="5342082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4050"/>
              </a:lnSpc>
              <a:defRPr sz="4050" b="0" i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4174702"/>
            <a:ext cx="5354606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320"/>
              </a:lnSpc>
              <a:buNone/>
              <a:defRPr sz="1185">
                <a:solidFill>
                  <a:schemeClr val="bg1"/>
                </a:solidFill>
                <a:latin typeface="FlandersArtSans-Regular" panose="00000500000000000000" pitchFamily="2" charset="0"/>
                <a:cs typeface="Calibri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275">
                <a:solidFill>
                  <a:schemeClr val="bg1"/>
                </a:solidFill>
                <a:latin typeface="FlandersArtSans-Regular" panose="00000500000000000000" pitchFamily="2" charset="0"/>
                <a:cs typeface="Calibri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1" y="576000"/>
            <a:ext cx="1829753" cy="7200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29" y="656657"/>
            <a:ext cx="3503221" cy="6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350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/>
        </p:nvGrpSpPr>
        <p:grpSpPr>
          <a:xfrm>
            <a:off x="1484641" y="288002"/>
            <a:ext cx="7371359" cy="6265475"/>
            <a:chOff x="1484640" y="288000"/>
            <a:chExt cx="7371359" cy="6265475"/>
          </a:xfrm>
          <a:solidFill>
            <a:srgbClr val="2B92BE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n>
                  <a:solidFill>
                    <a:srgbClr val="543F5E"/>
                  </a:solidFill>
                </a:ln>
                <a:latin typeface="FlandersArtSans-Regular" panose="00000500000000000000" pitchFamily="2" charset="0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84640" y="288000"/>
              <a:ext cx="1800000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n>
                  <a:solidFill>
                    <a:srgbClr val="543F5E"/>
                  </a:solidFill>
                </a:ln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96052" y="2104574"/>
            <a:ext cx="3816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4050"/>
              </a:lnSpc>
              <a:defRPr sz="405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463162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320"/>
              </a:lnSpc>
              <a:spcBef>
                <a:spcPts val="0"/>
              </a:spcBef>
              <a:buNone/>
              <a:defRPr sz="1185">
                <a:solidFill>
                  <a:schemeClr val="bg1"/>
                </a:solidFill>
                <a:latin typeface="FlandersArtSans-Regular" panose="00000500000000000000" pitchFamily="2" charset="0"/>
                <a:cs typeface="Calibri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1" y="576000"/>
            <a:ext cx="1908839" cy="720000"/>
          </a:xfrm>
          <a:prstGeom prst="rect">
            <a:avLst/>
          </a:prstGeom>
        </p:spPr>
      </p:pic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3636022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275">
                <a:solidFill>
                  <a:schemeClr val="bg1"/>
                </a:solidFill>
                <a:latin typeface="FlandersArtSans-Regular" panose="00000500000000000000" pitchFamily="2" charset="0"/>
                <a:cs typeface="Calibri"/>
              </a:defRPr>
            </a:lvl1pPr>
            <a:lvl5pPr algn="r"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275" y="657891"/>
            <a:ext cx="3503221" cy="6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115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615"/>
            <a:ext cx="9144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grpSp>
        <p:nvGrpSpPr>
          <p:cNvPr id="11" name="Groep 10"/>
          <p:cNvGrpSpPr/>
          <p:nvPr/>
        </p:nvGrpSpPr>
        <p:grpSpPr>
          <a:xfrm>
            <a:off x="-1" y="0"/>
            <a:ext cx="6228000" cy="6858000"/>
            <a:chOff x="288001" y="288000"/>
            <a:chExt cx="6033505" cy="6265475"/>
          </a:xfrm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atin typeface="FlandersArtSans-Regular" panose="00000500000000000000" pitchFamily="2" charset="0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1" y="756846"/>
            <a:ext cx="3456131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2850"/>
              </a:lnSpc>
              <a:defRPr sz="2775" b="0" i="0">
                <a:latin typeface="+mj-lt"/>
                <a:cs typeface="Calibri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8"/>
          </a:xfrm>
        </p:spPr>
        <p:txBody>
          <a:bodyPr/>
          <a:lstStyle>
            <a:lvl1pPr marL="0" indent="0">
              <a:lnSpc>
                <a:spcPts val="1875"/>
              </a:lnSpc>
              <a:spcBef>
                <a:spcPts val="0"/>
              </a:spcBef>
              <a:buFontTx/>
              <a:buNone/>
              <a:defRPr sz="1575">
                <a:latin typeface="FlandersArtSans-Regular" panose="00000500000000000000" pitchFamily="2" charset="0"/>
                <a:cs typeface="Calibri"/>
              </a:defRPr>
            </a:lvl1pPr>
            <a:lvl2pPr>
              <a:defRPr sz="1350">
                <a:latin typeface="FlandersArtSans-Regular" panose="00000500000000000000" pitchFamily="2" charset="0"/>
                <a:cs typeface="Calibri"/>
              </a:defRPr>
            </a:lvl2pPr>
            <a:lvl3pPr>
              <a:defRPr sz="1350">
                <a:latin typeface="FlandersArtSans-Regular" panose="00000500000000000000" pitchFamily="2" charset="0"/>
                <a:cs typeface="Calibri"/>
              </a:defRPr>
            </a:lvl3pPr>
            <a:lvl4pPr>
              <a:defRPr sz="1350">
                <a:latin typeface="FlandersArtSans-Regular" panose="00000500000000000000" pitchFamily="2" charset="0"/>
                <a:cs typeface="Calibri"/>
              </a:defRPr>
            </a:lvl4pPr>
            <a:lvl5pPr>
              <a:defRPr sz="1350">
                <a:latin typeface="FlandersArtSans-Regular" panose="00000500000000000000" pitchFamily="2" charset="0"/>
                <a:cs typeface="Calibri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414635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 hasCustomPrompt="1"/>
          </p:nvPr>
        </p:nvSpPr>
        <p:spPr>
          <a:xfrm>
            <a:off x="287999" y="0"/>
            <a:ext cx="8856000" cy="6858000"/>
          </a:xfrm>
        </p:spPr>
        <p:txBody>
          <a:bodyPr/>
          <a:lstStyle>
            <a:lvl1pPr algn="ctr">
              <a:buNone/>
              <a:defRPr>
                <a:solidFill>
                  <a:srgbClr val="FF0000"/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fr-FR" dirty="0" err="1"/>
              <a:t>Sleep</a:t>
            </a:r>
            <a:r>
              <a:rPr lang="fr-FR" dirty="0"/>
              <a:t> de </a:t>
            </a:r>
            <a:r>
              <a:rPr lang="fr-FR" dirty="0" err="1"/>
              <a:t>afbeelding</a:t>
            </a:r>
            <a:r>
              <a:rPr lang="fr-FR" dirty="0"/>
              <a:t> </a:t>
            </a:r>
            <a:r>
              <a:rPr lang="fr-FR" dirty="0" err="1"/>
              <a:t>naar</a:t>
            </a:r>
            <a:r>
              <a:rPr lang="fr-FR" dirty="0"/>
              <a:t> de </a:t>
            </a:r>
            <a:r>
              <a:rPr lang="fr-FR" dirty="0" err="1"/>
              <a:t>tijdelijke</a:t>
            </a:r>
            <a:r>
              <a:rPr lang="fr-FR" dirty="0"/>
              <a:t> </a:t>
            </a:r>
            <a:r>
              <a:rPr lang="fr-FR" dirty="0" err="1"/>
              <a:t>aanduiding</a:t>
            </a:r>
            <a:r>
              <a:rPr lang="fr-FR" dirty="0"/>
              <a:t> of </a:t>
            </a:r>
            <a:r>
              <a:rPr lang="fr-FR" dirty="0" err="1"/>
              <a:t>klik</a:t>
            </a:r>
            <a:r>
              <a:rPr lang="fr-FR" dirty="0"/>
              <a:t> op </a:t>
            </a:r>
            <a:r>
              <a:rPr lang="fr-FR" dirty="0" err="1"/>
              <a:t>het</a:t>
            </a:r>
            <a:r>
              <a:rPr lang="fr-FR" dirty="0"/>
              <a:t> </a:t>
            </a:r>
            <a:r>
              <a:rPr lang="fr-FR" dirty="0" err="1"/>
              <a:t>pictogram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als</a:t>
            </a:r>
            <a:r>
              <a:rPr lang="fr-FR" dirty="0"/>
              <a:t> u </a:t>
            </a:r>
            <a:r>
              <a:rPr lang="fr-FR" dirty="0" err="1"/>
              <a:t>een</a:t>
            </a:r>
            <a:r>
              <a:rPr lang="fr-FR" dirty="0"/>
              <a:t> </a:t>
            </a:r>
            <a:r>
              <a:rPr lang="fr-FR" dirty="0" err="1"/>
              <a:t>afbeelding</a:t>
            </a:r>
            <a:r>
              <a:rPr lang="fr-FR" dirty="0"/>
              <a:t> </a:t>
            </a:r>
            <a:r>
              <a:rPr lang="fr-FR" dirty="0" err="1"/>
              <a:t>wilt</a:t>
            </a:r>
            <a:r>
              <a:rPr lang="fr-FR" dirty="0"/>
              <a:t> </a:t>
            </a:r>
            <a:r>
              <a:rPr lang="fr-FR" dirty="0" err="1"/>
              <a:t>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1" y="2023200"/>
            <a:ext cx="3108049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4050"/>
              </a:lnSpc>
              <a:defRPr sz="4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320"/>
              </a:lnSpc>
              <a:buNone/>
              <a:defRPr sz="12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9" name="Tijdelijke aanduiding voor afbeelding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00" y="540000"/>
            <a:ext cx="1908838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jdelijke aanduiding voor dianummer 6"/>
          <p:cNvSpPr>
            <a:spLocks noGrp="1"/>
          </p:cNvSpPr>
          <p:nvPr>
            <p:ph type="sldNum" sz="quarter" idx="13"/>
          </p:nvPr>
        </p:nvSpPr>
        <p:spPr>
          <a:xfrm>
            <a:off x="6876015" y="6336002"/>
            <a:ext cx="2141621" cy="365125"/>
          </a:xfrm>
        </p:spPr>
        <p:txBody>
          <a:bodyPr/>
          <a:lstStyle>
            <a:lvl1pPr>
              <a:defRPr sz="675">
                <a:latin typeface="FlandersArtSans-Regular" panose="00000500000000000000" pitchFamily="2" charset="0"/>
              </a:defRPr>
            </a:lvl1pPr>
          </a:lstStyle>
          <a:p>
            <a:fld id="{522860E6-38CA-45F3-950F-580AB4394CDB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1" y="0"/>
            <a:ext cx="282207" cy="6858000"/>
          </a:xfrm>
          <a:prstGeom prst="rect">
            <a:avLst/>
          </a:prstGeom>
          <a:solidFill>
            <a:srgbClr val="2B92BE"/>
          </a:solidFill>
          <a:ln>
            <a:solidFill>
              <a:srgbClr val="2B92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latin typeface="FlandersArtSans-Regular" panose="00000500000000000000" pitchFamily="2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51" y="540000"/>
            <a:ext cx="3503221" cy="6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265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2"/>
            <a:ext cx="8568000" cy="6257579"/>
          </a:xfrm>
          <a:ln>
            <a:noFill/>
          </a:ln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6" name="Groeperen 15"/>
          <p:cNvGrpSpPr/>
          <p:nvPr/>
        </p:nvGrpSpPr>
        <p:grpSpPr>
          <a:xfrm>
            <a:off x="293065" y="288002"/>
            <a:ext cx="6028442" cy="6265475"/>
            <a:chOff x="288001" y="288000"/>
            <a:chExt cx="6033505" cy="6265475"/>
          </a:xfrm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3900"/>
              </a:lnSpc>
              <a:defRPr sz="3900" b="0" i="0">
                <a:latin typeface="+mj-lt"/>
                <a:cs typeface="Calibri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320"/>
              </a:lnSpc>
              <a:buNone/>
              <a:defRPr sz="1185">
                <a:latin typeface="FlandersArtSans-Regular" panose="00000500000000000000" pitchFamily="2" charset="0"/>
                <a:cs typeface="Calibri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1" y="576000"/>
            <a:ext cx="1829753" cy="720000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275">
                <a:latin typeface="FlandersArtSans-Regular" panose="00000500000000000000" pitchFamily="2" charset="0"/>
                <a:cs typeface="Calibri"/>
              </a:defRPr>
            </a:lvl1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04" y="644782"/>
            <a:ext cx="3503221" cy="6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04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91" y="540000"/>
            <a:ext cx="18502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16000"/>
            <a:ext cx="7416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4050"/>
              </a:lnSpc>
              <a:defRPr sz="4050" b="0" i="0" baseline="0">
                <a:latin typeface="+mj-lt"/>
                <a:cs typeface="Calibri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40000"/>
            <a:ext cx="7416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320"/>
              </a:lnSpc>
              <a:buNone/>
              <a:defRPr sz="1185">
                <a:latin typeface="FlandersArtSans-Regular" panose="00000500000000000000" pitchFamily="2" charset="0"/>
                <a:cs typeface="Calibri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275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8" name="Rechthoek 7"/>
          <p:cNvSpPr/>
          <p:nvPr/>
        </p:nvSpPr>
        <p:spPr>
          <a:xfrm>
            <a:off x="1" y="0"/>
            <a:ext cx="282207" cy="6858000"/>
          </a:xfrm>
          <a:prstGeom prst="rect">
            <a:avLst/>
          </a:prstGeom>
          <a:solidFill>
            <a:srgbClr val="2B92BE"/>
          </a:solidFill>
          <a:ln>
            <a:solidFill>
              <a:srgbClr val="2B92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latin typeface="FlandersArtSans-Regular" panose="00000500000000000000" pitchFamily="2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54" y="540000"/>
            <a:ext cx="3503221" cy="6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926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1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2850"/>
              </a:lnSpc>
              <a:defRPr sz="2775" b="0" i="0">
                <a:solidFill>
                  <a:schemeClr val="bg1"/>
                </a:solidFill>
                <a:latin typeface="FlandersArtSans-Regular" panose="00000500000000000000" pitchFamily="2" charset="0"/>
                <a:cs typeface="FlandersArtSans-Regular" panose="000005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5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5" y="6336002"/>
            <a:ext cx="2141621" cy="365125"/>
          </a:xfrm>
        </p:spPr>
        <p:txBody>
          <a:bodyPr/>
          <a:lstStyle>
            <a:lvl1pPr>
              <a:defRPr sz="675">
                <a:latin typeface="FlandersArtSans-Regular" panose="00000500000000000000" pitchFamily="2" charset="0"/>
              </a:defRPr>
            </a:lvl1pPr>
          </a:lstStyle>
          <a:p>
            <a:fld id="{522860E6-38CA-45F3-950F-580AB4394CDB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Rechthoek 9"/>
          <p:cNvSpPr/>
          <p:nvPr/>
        </p:nvSpPr>
        <p:spPr>
          <a:xfrm>
            <a:off x="1" y="0"/>
            <a:ext cx="282207" cy="6858000"/>
          </a:xfrm>
          <a:prstGeom prst="rect">
            <a:avLst/>
          </a:prstGeom>
          <a:solidFill>
            <a:srgbClr val="2B92BE"/>
          </a:solidFill>
          <a:ln>
            <a:solidFill>
              <a:srgbClr val="2B92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768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grpSp>
        <p:nvGrpSpPr>
          <p:cNvPr id="11" name="Groeperen 10"/>
          <p:cNvGrpSpPr/>
          <p:nvPr/>
        </p:nvGrpSpPr>
        <p:grpSpPr>
          <a:xfrm>
            <a:off x="288000" y="3402000"/>
            <a:ext cx="8856000" cy="3456000"/>
            <a:chOff x="288000" y="3402000"/>
            <a:chExt cx="8856000" cy="3456000"/>
          </a:xfrm>
        </p:grpSpPr>
        <p:sp>
          <p:nvSpPr>
            <p:cNvPr id="5" name="Rechthoek 4"/>
            <p:cNvSpPr/>
            <p:nvPr userDrawn="1"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atin typeface="FlandersArtSans-Regular" panose="00000500000000000000" pitchFamily="2" charset="0"/>
              </a:endParaRPr>
            </a:p>
          </p:txBody>
        </p:sp>
        <p:sp>
          <p:nvSpPr>
            <p:cNvPr id="7" name="Rechthoekige driehoek 6"/>
            <p:cNvSpPr/>
            <p:nvPr userDrawn="1"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1" y="756000"/>
            <a:ext cx="3686547" cy="2196000"/>
          </a:xfrm>
        </p:spPr>
        <p:txBody>
          <a:bodyPr anchor="t">
            <a:noAutofit/>
          </a:bodyPr>
          <a:lstStyle>
            <a:lvl1pPr indent="0" algn="l">
              <a:lnSpc>
                <a:spcPts val="2850"/>
              </a:lnSpc>
              <a:defRPr sz="2775" b="0" i="0">
                <a:solidFill>
                  <a:schemeClr val="bg1"/>
                </a:solidFill>
                <a:latin typeface="FlandersArtSans-Regular" panose="00000500000000000000" pitchFamily="2" charset="0"/>
                <a:cs typeface="FlandersArtSans-Regular" panose="000005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5" y="6336002"/>
            <a:ext cx="2141621" cy="365125"/>
          </a:xfrm>
        </p:spPr>
        <p:txBody>
          <a:bodyPr/>
          <a:lstStyle>
            <a:lvl1pPr>
              <a:defRPr sz="675">
                <a:latin typeface="FlandersArtSans-Regular" panose="00000500000000000000" pitchFamily="2" charset="0"/>
              </a:defRPr>
            </a:lvl1pPr>
          </a:lstStyle>
          <a:p>
            <a:fld id="{522860E6-38CA-45F3-950F-580AB4394CDB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Rechthoek 11"/>
          <p:cNvSpPr/>
          <p:nvPr/>
        </p:nvSpPr>
        <p:spPr>
          <a:xfrm>
            <a:off x="1" y="0"/>
            <a:ext cx="282207" cy="6858000"/>
          </a:xfrm>
          <a:prstGeom prst="rect">
            <a:avLst/>
          </a:prstGeom>
          <a:solidFill>
            <a:srgbClr val="2B92BE"/>
          </a:solidFill>
          <a:ln>
            <a:solidFill>
              <a:srgbClr val="2B92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388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1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2850"/>
              </a:lnSpc>
              <a:defRPr sz="2775" b="0" i="0">
                <a:solidFill>
                  <a:schemeClr val="bg1"/>
                </a:solidFill>
                <a:latin typeface="FlandersArtSans-Regular" panose="00000500000000000000" pitchFamily="2" charset="0"/>
                <a:cs typeface="FlandersArtSans-Regular" panose="000005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5" y="6336002"/>
            <a:ext cx="2141621" cy="365125"/>
          </a:xfrm>
        </p:spPr>
        <p:txBody>
          <a:bodyPr/>
          <a:lstStyle>
            <a:lvl1pPr>
              <a:defRPr sz="675">
                <a:latin typeface="FlandersArtSans-Regular" panose="00000500000000000000" pitchFamily="2" charset="0"/>
              </a:defRPr>
            </a:lvl1pPr>
          </a:lstStyle>
          <a:p>
            <a:fld id="{522860E6-38CA-45F3-950F-580AB4394CDB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176692" y="4191644"/>
            <a:ext cx="3408509" cy="211290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75"/>
              </a:lnSpc>
              <a:spcBef>
                <a:spcPts val="0"/>
              </a:spcBef>
              <a:buNone/>
              <a:defRPr sz="1575">
                <a:latin typeface="FlandersArtSans-Regular" panose="00000500000000000000" pitchFamily="2" charset="0"/>
                <a:cs typeface="Calibri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sp>
        <p:nvSpPr>
          <p:cNvPr id="18" name="Rechthoek 17"/>
          <p:cNvSpPr/>
          <p:nvPr/>
        </p:nvSpPr>
        <p:spPr>
          <a:xfrm>
            <a:off x="1" y="0"/>
            <a:ext cx="282207" cy="6858000"/>
          </a:xfrm>
          <a:prstGeom prst="rect">
            <a:avLst/>
          </a:prstGeom>
          <a:solidFill>
            <a:srgbClr val="2B92BE"/>
          </a:solidFill>
          <a:ln>
            <a:solidFill>
              <a:srgbClr val="2B92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8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F254E-33EF-4B12-AC55-9446B2B15DFA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8911563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1" i="0">
                <a:latin typeface="+mj-lt"/>
                <a:cs typeface="Calibri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08000"/>
            <a:ext cx="3708000" cy="3780000"/>
          </a:xfrm>
        </p:spPr>
        <p:txBody>
          <a:bodyPr bIns="0"/>
          <a:lstStyle>
            <a:lvl1pPr>
              <a:spcBef>
                <a:spcPts val="225"/>
              </a:spcBef>
              <a:defRPr sz="1500">
                <a:latin typeface="FlandersArtSans-Regular" panose="00000500000000000000" pitchFamily="2" charset="0"/>
                <a:cs typeface="Calibri"/>
              </a:defRPr>
            </a:lvl1pPr>
            <a:lvl2pPr>
              <a:spcBef>
                <a:spcPts val="225"/>
              </a:spcBef>
              <a:defRPr sz="15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cs typeface="Calibri"/>
              </a:defRPr>
            </a:lvl2pPr>
            <a:lvl3pPr>
              <a:spcBef>
                <a:spcPts val="225"/>
              </a:spcBef>
              <a:defRPr sz="1350">
                <a:latin typeface="FlandersArtSans-Regular" panose="00000500000000000000" pitchFamily="2" charset="0"/>
                <a:cs typeface="Calibri"/>
              </a:defRPr>
            </a:lvl3pPr>
            <a:lvl4pPr>
              <a:spcBef>
                <a:spcPts val="225"/>
              </a:spcBef>
              <a:defRPr sz="1350">
                <a:latin typeface="FlandersArtSans-Regular" panose="00000500000000000000" pitchFamily="2" charset="0"/>
                <a:cs typeface="Calibri"/>
              </a:defRPr>
            </a:lvl4pPr>
            <a:lvl5pPr>
              <a:spcBef>
                <a:spcPts val="225"/>
              </a:spcBef>
              <a:defRPr sz="1350">
                <a:latin typeface="FlandersArtSans-Regular" panose="00000500000000000000" pitchFamily="2" charset="0"/>
                <a:cs typeface="Calibri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5" y="6336002"/>
            <a:ext cx="2141621" cy="365125"/>
          </a:xfrm>
        </p:spPr>
        <p:txBody>
          <a:bodyPr/>
          <a:lstStyle>
            <a:lvl1pPr>
              <a:defRPr sz="675">
                <a:latin typeface="FlandersArtSans-Regular" panose="00000500000000000000" pitchFamily="2" charset="0"/>
              </a:defRPr>
            </a:lvl1pPr>
          </a:lstStyle>
          <a:p>
            <a:fld id="{522860E6-38CA-45F3-950F-580AB4394CDB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5040000" y="1908000"/>
            <a:ext cx="3672000" cy="3780000"/>
          </a:xfrm>
        </p:spPr>
        <p:txBody>
          <a:bodyPr bIns="0"/>
          <a:lstStyle>
            <a:lvl1pPr>
              <a:defRPr sz="1500">
                <a:latin typeface="FlandersArtSans-Regular" panose="00000500000000000000" pitchFamily="2" charset="0"/>
                <a:cs typeface="Calibri"/>
              </a:defRPr>
            </a:lvl1pPr>
            <a:lvl2pPr>
              <a:spcBef>
                <a:spcPts val="225"/>
              </a:spcBef>
              <a:defRPr sz="15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  <a:cs typeface="Calibri"/>
              </a:defRPr>
            </a:lvl2pPr>
            <a:lvl3pPr>
              <a:spcBef>
                <a:spcPts val="225"/>
              </a:spcBef>
              <a:defRPr sz="1350">
                <a:latin typeface="FlandersArtSans-Regular" panose="00000500000000000000" pitchFamily="2" charset="0"/>
                <a:cs typeface="Calibri"/>
              </a:defRPr>
            </a:lvl3pPr>
            <a:lvl4pPr>
              <a:spcBef>
                <a:spcPts val="225"/>
              </a:spcBef>
              <a:defRPr sz="1350">
                <a:latin typeface="FlandersArtSans-Regular" panose="00000500000000000000" pitchFamily="2" charset="0"/>
                <a:cs typeface="Calibri"/>
              </a:defRPr>
            </a:lvl4pPr>
            <a:lvl5pPr>
              <a:spcBef>
                <a:spcPts val="225"/>
              </a:spcBef>
              <a:defRPr sz="1350">
                <a:latin typeface="FlandersArtSans-Regular" panose="00000500000000000000" pitchFamily="2" charset="0"/>
                <a:cs typeface="Calibri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5" name="Rechthoek 14"/>
          <p:cNvSpPr/>
          <p:nvPr/>
        </p:nvSpPr>
        <p:spPr>
          <a:xfrm>
            <a:off x="1" y="0"/>
            <a:ext cx="282207" cy="6858000"/>
          </a:xfrm>
          <a:prstGeom prst="rect">
            <a:avLst/>
          </a:prstGeom>
          <a:solidFill>
            <a:srgbClr val="2B92BE"/>
          </a:solidFill>
          <a:ln>
            <a:solidFill>
              <a:srgbClr val="2B92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9587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grpSp>
        <p:nvGrpSpPr>
          <p:cNvPr id="11" name="Groep 10"/>
          <p:cNvGrpSpPr/>
          <p:nvPr/>
        </p:nvGrpSpPr>
        <p:grpSpPr>
          <a:xfrm>
            <a:off x="-1" y="0"/>
            <a:ext cx="6228000" cy="6858000"/>
            <a:chOff x="288001" y="288000"/>
            <a:chExt cx="6033505" cy="6265475"/>
          </a:xfrm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atin typeface="FlandersArtSans-Regular" panose="00000500000000000000" pitchFamily="2" charset="0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1" y="756846"/>
            <a:ext cx="3456131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2850"/>
              </a:lnSpc>
              <a:defRPr sz="2775" b="0" i="0">
                <a:latin typeface="FlandersArtSans-Regular" panose="00000500000000000000" pitchFamily="2" charset="0"/>
                <a:cs typeface="Calibri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8"/>
          </a:xfrm>
        </p:spPr>
        <p:txBody>
          <a:bodyPr/>
          <a:lstStyle>
            <a:lvl1pPr marL="0" indent="0">
              <a:lnSpc>
                <a:spcPts val="1875"/>
              </a:lnSpc>
              <a:spcBef>
                <a:spcPts val="0"/>
              </a:spcBef>
              <a:buFontTx/>
              <a:buNone/>
              <a:defRPr sz="1575">
                <a:latin typeface="FlandersArtSans-Regular" panose="00000500000000000000" pitchFamily="2" charset="0"/>
                <a:cs typeface="Calibri"/>
              </a:defRPr>
            </a:lvl1pPr>
            <a:lvl2pPr>
              <a:defRPr sz="1350">
                <a:latin typeface="FlandersArtSans-Regular" panose="00000500000000000000" pitchFamily="2" charset="0"/>
                <a:cs typeface="Calibri"/>
              </a:defRPr>
            </a:lvl2pPr>
            <a:lvl3pPr>
              <a:defRPr sz="1350">
                <a:latin typeface="FlandersArtSans-Regular" panose="00000500000000000000" pitchFamily="2" charset="0"/>
                <a:cs typeface="Calibri"/>
              </a:defRPr>
            </a:lvl3pPr>
            <a:lvl4pPr>
              <a:defRPr sz="1350">
                <a:latin typeface="FlandersArtSans-Regular" panose="00000500000000000000" pitchFamily="2" charset="0"/>
                <a:cs typeface="Calibri"/>
              </a:defRPr>
            </a:lvl4pPr>
            <a:lvl5pPr>
              <a:defRPr sz="1350">
                <a:latin typeface="FlandersArtSans-Regular" panose="00000500000000000000" pitchFamily="2" charset="0"/>
                <a:cs typeface="Calibri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507010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 hasCustomPrompt="1"/>
          </p:nvPr>
        </p:nvSpPr>
        <p:spPr>
          <a:xfrm>
            <a:off x="287999" y="0"/>
            <a:ext cx="8856000" cy="6858000"/>
          </a:xfrm>
        </p:spPr>
        <p:txBody>
          <a:bodyPr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fr-FR" dirty="0" err="1"/>
              <a:t>Sleep</a:t>
            </a:r>
            <a:r>
              <a:rPr lang="fr-FR" dirty="0"/>
              <a:t> de </a:t>
            </a:r>
            <a:r>
              <a:rPr lang="fr-FR" dirty="0" err="1"/>
              <a:t>afbeelding</a:t>
            </a:r>
            <a:r>
              <a:rPr lang="fr-FR" dirty="0"/>
              <a:t> </a:t>
            </a:r>
            <a:r>
              <a:rPr lang="fr-FR" dirty="0" err="1"/>
              <a:t>naar</a:t>
            </a:r>
            <a:r>
              <a:rPr lang="fr-FR" dirty="0"/>
              <a:t> de </a:t>
            </a:r>
            <a:r>
              <a:rPr lang="fr-FR" dirty="0" err="1"/>
              <a:t>tijdelijke</a:t>
            </a:r>
            <a:r>
              <a:rPr lang="fr-FR" dirty="0"/>
              <a:t> </a:t>
            </a:r>
            <a:r>
              <a:rPr lang="fr-FR" dirty="0" err="1"/>
              <a:t>aanduiding</a:t>
            </a:r>
            <a:r>
              <a:rPr lang="fr-FR" dirty="0"/>
              <a:t> of </a:t>
            </a:r>
            <a:r>
              <a:rPr lang="fr-FR" dirty="0" err="1"/>
              <a:t>klik</a:t>
            </a:r>
            <a:r>
              <a:rPr lang="fr-FR" dirty="0"/>
              <a:t> op </a:t>
            </a:r>
            <a:r>
              <a:rPr lang="fr-FR" dirty="0" err="1"/>
              <a:t>het</a:t>
            </a:r>
            <a:r>
              <a:rPr lang="fr-FR" dirty="0"/>
              <a:t> </a:t>
            </a:r>
            <a:r>
              <a:rPr lang="fr-FR" dirty="0" err="1"/>
              <a:t>pictogram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als</a:t>
            </a:r>
            <a:r>
              <a:rPr lang="fr-FR" dirty="0"/>
              <a:t> u </a:t>
            </a:r>
            <a:r>
              <a:rPr lang="fr-FR" dirty="0" err="1"/>
              <a:t>een</a:t>
            </a:r>
            <a:r>
              <a:rPr lang="fr-FR" dirty="0"/>
              <a:t> </a:t>
            </a:r>
            <a:r>
              <a:rPr lang="fr-FR" dirty="0" err="1"/>
              <a:t>afbeelding</a:t>
            </a:r>
            <a:r>
              <a:rPr lang="fr-FR" dirty="0"/>
              <a:t> </a:t>
            </a:r>
            <a:r>
              <a:rPr lang="fr-FR" dirty="0" err="1"/>
              <a:t>wilt</a:t>
            </a:r>
            <a:r>
              <a:rPr lang="fr-FR" dirty="0"/>
              <a:t> </a:t>
            </a:r>
            <a:r>
              <a:rPr lang="fr-FR" dirty="0" err="1"/>
              <a:t>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1" y="2023200"/>
            <a:ext cx="3108049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4050"/>
              </a:lnSpc>
              <a:defRPr sz="405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320"/>
              </a:lnSpc>
              <a:buNone/>
              <a:defRPr sz="12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9" name="Tijdelijke aanduiding voor afbeelding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00" y="540000"/>
            <a:ext cx="1908838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jdelijke aanduiding voor dianummer 6"/>
          <p:cNvSpPr>
            <a:spLocks noGrp="1"/>
          </p:cNvSpPr>
          <p:nvPr>
            <p:ph type="sldNum" sz="quarter" idx="13"/>
          </p:nvPr>
        </p:nvSpPr>
        <p:spPr>
          <a:xfrm>
            <a:off x="6876015" y="6336002"/>
            <a:ext cx="2141621" cy="365125"/>
          </a:xfrm>
        </p:spPr>
        <p:txBody>
          <a:bodyPr/>
          <a:lstStyle>
            <a:lvl1pPr>
              <a:defRPr sz="675">
                <a:latin typeface="FlandersArtSans-Regular" panose="00000500000000000000" pitchFamily="2" charset="0"/>
              </a:defRPr>
            </a:lvl1pPr>
          </a:lstStyle>
          <a:p>
            <a:fld id="{522860E6-38CA-45F3-950F-580AB4394CDB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1" y="0"/>
            <a:ext cx="282207" cy="6858000"/>
          </a:xfrm>
          <a:prstGeom prst="rect">
            <a:avLst/>
          </a:prstGeom>
          <a:solidFill>
            <a:srgbClr val="2B92BE"/>
          </a:solidFill>
          <a:ln>
            <a:solidFill>
              <a:srgbClr val="2B92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54" y="540000"/>
            <a:ext cx="3503221" cy="6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756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1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2850"/>
              </a:lnSpc>
              <a:defRPr sz="2775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5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5" y="6336002"/>
            <a:ext cx="2141621" cy="365125"/>
          </a:xfrm>
        </p:spPr>
        <p:txBody>
          <a:bodyPr/>
          <a:lstStyle>
            <a:lvl1pPr>
              <a:defRPr sz="675">
                <a:latin typeface="FlandersArtSans-Regular" panose="00000500000000000000" pitchFamily="2" charset="0"/>
              </a:defRPr>
            </a:lvl1pPr>
          </a:lstStyle>
          <a:p>
            <a:fld id="{522860E6-38CA-45F3-950F-580AB4394CDB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Rechthoek 9"/>
          <p:cNvSpPr/>
          <p:nvPr/>
        </p:nvSpPr>
        <p:spPr>
          <a:xfrm>
            <a:off x="1" y="0"/>
            <a:ext cx="282207" cy="6858000"/>
          </a:xfrm>
          <a:prstGeom prst="rect">
            <a:avLst/>
          </a:prstGeom>
          <a:solidFill>
            <a:srgbClr val="2B92BE"/>
          </a:solidFill>
          <a:ln>
            <a:solidFill>
              <a:srgbClr val="2B92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</p:spTree>
    <p:extLst>
      <p:ext uri="{BB962C8B-B14F-4D97-AF65-F5344CB8AC3E}">
        <p14:creationId xmlns:p14="http://schemas.microsoft.com/office/powerpoint/2010/main" val="39692751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grpSp>
        <p:nvGrpSpPr>
          <p:cNvPr id="11" name="Groeperen 10"/>
          <p:cNvGrpSpPr/>
          <p:nvPr/>
        </p:nvGrpSpPr>
        <p:grpSpPr>
          <a:xfrm>
            <a:off x="288000" y="3402000"/>
            <a:ext cx="8856000" cy="3456000"/>
            <a:chOff x="288000" y="3402000"/>
            <a:chExt cx="8856000" cy="3456000"/>
          </a:xfrm>
        </p:grpSpPr>
        <p:sp>
          <p:nvSpPr>
            <p:cNvPr id="5" name="Rechthoek 4"/>
            <p:cNvSpPr/>
            <p:nvPr userDrawn="1"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atin typeface="FlandersArtSans-Regular" panose="00000500000000000000" pitchFamily="2" charset="0"/>
              </a:endParaRPr>
            </a:p>
          </p:txBody>
        </p:sp>
        <p:sp>
          <p:nvSpPr>
            <p:cNvPr id="7" name="Rechthoekige driehoek 6"/>
            <p:cNvSpPr/>
            <p:nvPr userDrawn="1"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1" y="756000"/>
            <a:ext cx="3686547" cy="2196000"/>
          </a:xfrm>
        </p:spPr>
        <p:txBody>
          <a:bodyPr anchor="t">
            <a:noAutofit/>
          </a:bodyPr>
          <a:lstStyle>
            <a:lvl1pPr indent="0" algn="l">
              <a:lnSpc>
                <a:spcPts val="2850"/>
              </a:lnSpc>
              <a:defRPr sz="2775" b="0" i="0">
                <a:solidFill>
                  <a:schemeClr val="bg1"/>
                </a:solidFill>
                <a:latin typeface="FlandersArtSans-Regular" panose="00000500000000000000" pitchFamily="2" charset="0"/>
                <a:cs typeface="FlandersArtSans-Regular" panose="000005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5" y="6336002"/>
            <a:ext cx="2141621" cy="365125"/>
          </a:xfrm>
        </p:spPr>
        <p:txBody>
          <a:bodyPr/>
          <a:lstStyle>
            <a:lvl1pPr>
              <a:defRPr sz="675">
                <a:latin typeface="FlandersArtSans-Regular" panose="00000500000000000000" pitchFamily="2" charset="0"/>
              </a:defRPr>
            </a:lvl1pPr>
          </a:lstStyle>
          <a:p>
            <a:fld id="{522860E6-38CA-45F3-950F-580AB4394CDB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Rechthoek 11"/>
          <p:cNvSpPr/>
          <p:nvPr/>
        </p:nvSpPr>
        <p:spPr>
          <a:xfrm>
            <a:off x="1" y="0"/>
            <a:ext cx="282207" cy="6858000"/>
          </a:xfrm>
          <a:prstGeom prst="rect">
            <a:avLst/>
          </a:prstGeom>
          <a:solidFill>
            <a:srgbClr val="2B92BE"/>
          </a:solidFill>
          <a:ln>
            <a:solidFill>
              <a:srgbClr val="2B92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latin typeface="FlandersArtSans-Regular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1947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 hasCustomPrompt="1"/>
          </p:nvPr>
        </p:nvSpPr>
        <p:spPr>
          <a:xfrm>
            <a:off x="287999" y="0"/>
            <a:ext cx="8856000" cy="6858000"/>
          </a:xfrm>
        </p:spPr>
        <p:txBody>
          <a:bodyPr/>
          <a:lstStyle>
            <a:lvl1pPr algn="ctr">
              <a:buNone/>
              <a:defRPr>
                <a:solidFill>
                  <a:srgbClr val="FF0000"/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fr-FR" dirty="0" err="1"/>
              <a:t>Sleep</a:t>
            </a:r>
            <a:r>
              <a:rPr lang="fr-FR" dirty="0"/>
              <a:t> de </a:t>
            </a:r>
            <a:r>
              <a:rPr lang="fr-FR" dirty="0" err="1"/>
              <a:t>afbeelding</a:t>
            </a:r>
            <a:r>
              <a:rPr lang="fr-FR" dirty="0"/>
              <a:t> </a:t>
            </a:r>
            <a:r>
              <a:rPr lang="fr-FR" dirty="0" err="1"/>
              <a:t>naar</a:t>
            </a:r>
            <a:r>
              <a:rPr lang="fr-FR" dirty="0"/>
              <a:t> de </a:t>
            </a:r>
            <a:r>
              <a:rPr lang="fr-FR" dirty="0" err="1"/>
              <a:t>tijdelijke</a:t>
            </a:r>
            <a:r>
              <a:rPr lang="fr-FR" dirty="0"/>
              <a:t> </a:t>
            </a:r>
            <a:r>
              <a:rPr lang="fr-FR" dirty="0" err="1"/>
              <a:t>aanduiding</a:t>
            </a:r>
            <a:r>
              <a:rPr lang="fr-FR" dirty="0"/>
              <a:t> of </a:t>
            </a:r>
            <a:r>
              <a:rPr lang="fr-FR" dirty="0" err="1"/>
              <a:t>klik</a:t>
            </a:r>
            <a:r>
              <a:rPr lang="fr-FR" dirty="0"/>
              <a:t> op </a:t>
            </a:r>
            <a:r>
              <a:rPr lang="fr-FR" dirty="0" err="1"/>
              <a:t>het</a:t>
            </a:r>
            <a:r>
              <a:rPr lang="fr-FR" dirty="0"/>
              <a:t> </a:t>
            </a:r>
            <a:r>
              <a:rPr lang="fr-FR" dirty="0" err="1"/>
              <a:t>pictogram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als</a:t>
            </a:r>
            <a:r>
              <a:rPr lang="fr-FR" dirty="0"/>
              <a:t> u </a:t>
            </a:r>
            <a:r>
              <a:rPr lang="fr-FR" dirty="0" err="1"/>
              <a:t>een</a:t>
            </a:r>
            <a:r>
              <a:rPr lang="fr-FR" dirty="0"/>
              <a:t> </a:t>
            </a:r>
            <a:r>
              <a:rPr lang="fr-FR" dirty="0" err="1"/>
              <a:t>afbeelding</a:t>
            </a:r>
            <a:r>
              <a:rPr lang="fr-FR" dirty="0"/>
              <a:t> </a:t>
            </a:r>
            <a:r>
              <a:rPr lang="fr-FR" dirty="0" err="1"/>
              <a:t>wilt</a:t>
            </a:r>
            <a:r>
              <a:rPr lang="fr-FR" dirty="0"/>
              <a:t> </a:t>
            </a:r>
            <a:r>
              <a:rPr lang="fr-FR" dirty="0" err="1"/>
              <a:t>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1" y="2023200"/>
            <a:ext cx="3108049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4050"/>
              </a:lnSpc>
              <a:defRPr sz="405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320"/>
              </a:lnSpc>
              <a:buNone/>
              <a:defRPr sz="12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9" name="Tijdelijke aanduiding voor afbeelding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00" y="540000"/>
            <a:ext cx="1908838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jdelijke aanduiding voor dianummer 6"/>
          <p:cNvSpPr>
            <a:spLocks noGrp="1"/>
          </p:cNvSpPr>
          <p:nvPr>
            <p:ph type="sldNum" sz="quarter" idx="13"/>
          </p:nvPr>
        </p:nvSpPr>
        <p:spPr>
          <a:xfrm>
            <a:off x="6876015" y="6336002"/>
            <a:ext cx="2141621" cy="365125"/>
          </a:xfrm>
        </p:spPr>
        <p:txBody>
          <a:bodyPr/>
          <a:lstStyle>
            <a:lvl1pPr>
              <a:defRPr sz="675">
                <a:latin typeface="FlandersArtSans-Regular" panose="00000500000000000000" pitchFamily="2" charset="0"/>
              </a:defRPr>
            </a:lvl1pPr>
          </a:lstStyle>
          <a:p>
            <a:fld id="{522860E6-38CA-45F3-950F-580AB4394CDB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1" y="0"/>
            <a:ext cx="282207" cy="6858000"/>
          </a:xfrm>
          <a:prstGeom prst="rect">
            <a:avLst/>
          </a:prstGeom>
          <a:solidFill>
            <a:srgbClr val="2B92BE"/>
          </a:solidFill>
          <a:ln>
            <a:solidFill>
              <a:srgbClr val="2B92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latin typeface="FlandersArtSans-Regular" panose="00000500000000000000" pitchFamily="2" charset="0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80" y="540000"/>
            <a:ext cx="3503221" cy="6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049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491" y="540000"/>
            <a:ext cx="18502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16000"/>
            <a:ext cx="7416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4050"/>
              </a:lnSpc>
              <a:defRPr sz="4050" b="0" i="0" baseline="0">
                <a:latin typeface="+mj-lt"/>
                <a:cs typeface="Calibri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40000"/>
            <a:ext cx="7416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320"/>
              </a:lnSpc>
              <a:buNone/>
              <a:defRPr sz="1185">
                <a:latin typeface="FlandersArtSans-Regular" panose="00000500000000000000" pitchFamily="2" charset="0"/>
                <a:cs typeface="Calibri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275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8" name="Rechthoek 7"/>
          <p:cNvSpPr/>
          <p:nvPr/>
        </p:nvSpPr>
        <p:spPr>
          <a:xfrm>
            <a:off x="1" y="0"/>
            <a:ext cx="282207" cy="6858000"/>
          </a:xfrm>
          <a:prstGeom prst="rect">
            <a:avLst/>
          </a:prstGeom>
          <a:solidFill>
            <a:srgbClr val="2B92BE"/>
          </a:solidFill>
          <a:ln>
            <a:solidFill>
              <a:srgbClr val="2B92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>
              <a:latin typeface="FlandersArtSans-Regular" panose="00000500000000000000" pitchFamily="2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71" y="540000"/>
            <a:ext cx="3503221" cy="6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13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grpSp>
        <p:nvGrpSpPr>
          <p:cNvPr id="11" name="Groeperen 10"/>
          <p:cNvGrpSpPr/>
          <p:nvPr/>
        </p:nvGrpSpPr>
        <p:grpSpPr>
          <a:xfrm>
            <a:off x="288000" y="3402000"/>
            <a:ext cx="8856000" cy="3456000"/>
            <a:chOff x="288000" y="3402000"/>
            <a:chExt cx="8856000" cy="3456000"/>
          </a:xfrm>
        </p:grpSpPr>
        <p:sp>
          <p:nvSpPr>
            <p:cNvPr id="5" name="Rechthoek 4"/>
            <p:cNvSpPr/>
            <p:nvPr userDrawn="1"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sp>
          <p:nvSpPr>
            <p:cNvPr id="7" name="Rechthoekige driehoek 6"/>
            <p:cNvSpPr/>
            <p:nvPr userDrawn="1"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1" y="756000"/>
            <a:ext cx="3686547" cy="2196000"/>
          </a:xfrm>
        </p:spPr>
        <p:txBody>
          <a:bodyPr anchor="t">
            <a:noAutofit/>
          </a:bodyPr>
          <a:lstStyle>
            <a:lvl1pPr indent="0" algn="l">
              <a:lnSpc>
                <a:spcPts val="2850"/>
              </a:lnSpc>
              <a:defRPr sz="2775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5" y="6336002"/>
            <a:ext cx="2141621" cy="365125"/>
          </a:xfrm>
        </p:spPr>
        <p:txBody>
          <a:bodyPr/>
          <a:lstStyle>
            <a:lvl1pPr>
              <a:defRPr sz="675">
                <a:latin typeface="FlandersArtSans-Regular" panose="00000500000000000000" pitchFamily="2" charset="0"/>
              </a:defRPr>
            </a:lvl1pPr>
          </a:lstStyle>
          <a:p>
            <a:fld id="{522860E6-38CA-45F3-950F-580AB4394CDB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Rechthoek 11"/>
          <p:cNvSpPr/>
          <p:nvPr/>
        </p:nvSpPr>
        <p:spPr>
          <a:xfrm>
            <a:off x="1" y="0"/>
            <a:ext cx="282207" cy="6858000"/>
          </a:xfrm>
          <a:prstGeom prst="rect">
            <a:avLst/>
          </a:prstGeom>
          <a:solidFill>
            <a:srgbClr val="2B92BE"/>
          </a:solidFill>
          <a:ln>
            <a:solidFill>
              <a:srgbClr val="2B92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</p:spTree>
    <p:extLst>
      <p:ext uri="{BB962C8B-B14F-4D97-AF65-F5344CB8AC3E}">
        <p14:creationId xmlns:p14="http://schemas.microsoft.com/office/powerpoint/2010/main" val="40341006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houdelijk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5" y="6336002"/>
            <a:ext cx="2141621" cy="365125"/>
          </a:xfrm>
        </p:spPr>
        <p:txBody>
          <a:bodyPr/>
          <a:lstStyle>
            <a:lvl1pPr>
              <a:defRPr sz="675">
                <a:latin typeface="FlandersArtSans-Regular" panose="00000500000000000000" pitchFamily="2" charset="0"/>
              </a:defRPr>
            </a:lvl1pPr>
          </a:lstStyle>
          <a:p>
            <a:fld id="{522860E6-38CA-45F3-950F-580AB4394CDB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Rechthoek 11"/>
          <p:cNvSpPr/>
          <p:nvPr/>
        </p:nvSpPr>
        <p:spPr>
          <a:xfrm>
            <a:off x="1" y="0"/>
            <a:ext cx="282207" cy="6858000"/>
          </a:xfrm>
          <a:prstGeom prst="rect">
            <a:avLst/>
          </a:prstGeom>
          <a:solidFill>
            <a:srgbClr val="2B92BE"/>
          </a:solidFill>
          <a:ln>
            <a:solidFill>
              <a:srgbClr val="2B92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4"/>
          </p:nvPr>
        </p:nvSpPr>
        <p:spPr>
          <a:xfrm>
            <a:off x="938151" y="1579418"/>
            <a:ext cx="7802088" cy="4572000"/>
          </a:xfrm>
        </p:spPr>
        <p:txBody>
          <a:bodyPr/>
          <a:lstStyle>
            <a:lvl1pPr>
              <a:defRPr>
                <a:latin typeface="FlandersArtSans-Regular" panose="00000500000000000000" pitchFamily="2" charset="0"/>
              </a:defRPr>
            </a:lvl1pPr>
            <a:lvl2pPr>
              <a:defRPr>
                <a:latin typeface="FlandersArtSans-Regular" panose="00000500000000000000" pitchFamily="2" charset="0"/>
              </a:defRPr>
            </a:lvl2pPr>
            <a:lvl3pPr>
              <a:defRPr>
                <a:latin typeface="FlandersArtSans-Regular" panose="00000500000000000000" pitchFamily="2" charset="0"/>
              </a:defRPr>
            </a:lvl3pPr>
            <a:lvl4pPr>
              <a:defRPr>
                <a:latin typeface="FlandersArtSans-Regular" panose="00000500000000000000" pitchFamily="2" charset="0"/>
              </a:defRPr>
            </a:lvl4pPr>
            <a:lvl5pPr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939740" y="375990"/>
            <a:ext cx="7788624" cy="1116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96342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houdelijk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5" y="6336002"/>
            <a:ext cx="2141621" cy="365125"/>
          </a:xfrm>
        </p:spPr>
        <p:txBody>
          <a:bodyPr/>
          <a:lstStyle>
            <a:lvl1pPr>
              <a:defRPr sz="675">
                <a:latin typeface="FlandersArtSans-Regular" panose="00000500000000000000" pitchFamily="2" charset="0"/>
              </a:defRPr>
            </a:lvl1pPr>
          </a:lstStyle>
          <a:p>
            <a:fld id="{522860E6-38CA-45F3-950F-580AB4394CDB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Rechthoek 11"/>
          <p:cNvSpPr/>
          <p:nvPr/>
        </p:nvSpPr>
        <p:spPr>
          <a:xfrm>
            <a:off x="1" y="0"/>
            <a:ext cx="282207" cy="6858000"/>
          </a:xfrm>
          <a:prstGeom prst="rect">
            <a:avLst/>
          </a:prstGeom>
          <a:solidFill>
            <a:srgbClr val="2B92BE"/>
          </a:solidFill>
          <a:ln>
            <a:solidFill>
              <a:srgbClr val="2B92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5"/>
          </p:nvPr>
        </p:nvSpPr>
        <p:spPr>
          <a:xfrm>
            <a:off x="961634" y="1698171"/>
            <a:ext cx="7778605" cy="4512624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939740" y="375990"/>
            <a:ext cx="7788624" cy="1116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09627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6CF15-C388-4175-9864-A37156A848C2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2888963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5988-E8FB-4238-BFF8-A32229E23C3C}" type="datetimeFigureOut">
              <a:rPr lang="nl-BE" smtClean="0"/>
              <a:t>30/08/2019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60E6-38CA-45F3-950F-580AB4394C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30447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D5988-E8FB-4238-BFF8-A32229E23C3C}" type="datetimeFigureOut">
              <a:rPr lang="nl-BE" smtClean="0"/>
              <a:t>30/08/2019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860E6-38CA-45F3-950F-580AB4394CD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470375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96FF167-1E91-4F34-ACBA-3022FB383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73327-2F41-409A-92CA-EF289FF4ADE7}" type="datetimeFigureOut">
              <a:rPr lang="nl-BE" smtClean="0"/>
              <a:t>30/08/2019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A3F103-B7AB-49CC-98B9-2B5D49BD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CE418B-CFAD-4E20-887D-FCB2D5868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CC9F2-DBEA-47FB-9EED-BDE94BDF8E2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2239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5A95B-8C6A-4FDB-AF72-22E061ADD40A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3659052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C003B-77F6-4B81-A030-07D905C82B4A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2800511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8507413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het opmaakprofiel te bewerken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/>
              <a:t>Klik om de opmaakprofielen van de modeltekst te bewerken</a:t>
            </a:r>
          </a:p>
          <a:p>
            <a:pPr lvl="1"/>
            <a:r>
              <a:rPr lang="nl-NL" altLang="en-US"/>
              <a:t>Tweede niveau</a:t>
            </a:r>
          </a:p>
          <a:p>
            <a:pPr lvl="2"/>
            <a:r>
              <a:rPr lang="nl-NL" altLang="en-US"/>
              <a:t>Derde niveau</a:t>
            </a:r>
          </a:p>
          <a:p>
            <a:pPr lvl="3"/>
            <a:r>
              <a:rPr lang="nl-NL" altLang="en-US"/>
              <a:t>Vierde niveau</a:t>
            </a:r>
          </a:p>
          <a:p>
            <a:pPr lvl="4"/>
            <a:r>
              <a:rPr lang="nl-NL" altLang="en-US"/>
              <a:t>Vijfde niveau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54DFA4-9673-4DE1-BF84-0856905244FB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  <p:sp>
        <p:nvSpPr>
          <p:cNvPr id="1029" name="Rechthoek 1"/>
          <p:cNvSpPr>
            <a:spLocks noChangeArrowheads="1"/>
          </p:cNvSpPr>
          <p:nvPr userDrawn="1"/>
        </p:nvSpPr>
        <p:spPr bwMode="auto">
          <a:xfrm>
            <a:off x="0" y="0"/>
            <a:ext cx="323850" cy="6858000"/>
          </a:xfrm>
          <a:prstGeom prst="rect">
            <a:avLst/>
          </a:prstGeom>
          <a:solidFill>
            <a:srgbClr val="2B92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nl-BE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6" r:id="rId1"/>
    <p:sldLayoutId id="2147484576" r:id="rId2"/>
    <p:sldLayoutId id="2147484577" r:id="rId3"/>
    <p:sldLayoutId id="2147484578" r:id="rId4"/>
    <p:sldLayoutId id="2147484579" r:id="rId5"/>
    <p:sldLayoutId id="2147484580" r:id="rId6"/>
    <p:sldLayoutId id="2147484581" r:id="rId7"/>
    <p:sldLayoutId id="2147484582" r:id="rId8"/>
    <p:sldLayoutId id="2147484583" r:id="rId9"/>
    <p:sldLayoutId id="2147484584" r:id="rId10"/>
    <p:sldLayoutId id="2147484585" r:id="rId11"/>
    <p:sldLayoutId id="2147484587" r:id="rId12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FlandersArtSans-Regular" panose="00000500000000000000" pitchFamily="2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FlandersArtSans-Regular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FlandersArtSans-Regular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FlandersArtSans-Regular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FlandersArtSans-Regular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hlink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hlink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hlink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hlink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C0C60"/>
        </a:buClr>
        <a:buSzPct val="70000"/>
        <a:buFont typeface="Wingdings" panose="05000000000000000000" pitchFamily="2" charset="2"/>
        <a:buChar char="l"/>
        <a:defRPr sz="300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rgbClr val="75A4A3"/>
        </a:buClr>
        <a:buSzPct val="70000"/>
        <a:buFont typeface="Wingdings" panose="05000000000000000000" pitchFamily="2" charset="2"/>
        <a:buChar char="l"/>
        <a:defRPr sz="2600">
          <a:solidFill>
            <a:schemeClr val="tx1"/>
          </a:solidFill>
          <a:latin typeface="FlandersArtSans-Regular" panose="00000500000000000000" pitchFamily="2" charset="0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FlandersArtSans-Regular" panose="00000500000000000000" pitchFamily="2" charset="0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rgbClr val="0C0C60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FlandersArtSans-Regular" panose="00000500000000000000" pitchFamily="2" charset="0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FlandersArtSans-Regular" panose="00000500000000000000" pitchFamily="2" charset="0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rgbClr val="0C0C60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rgbClr val="0C0C60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rgbClr val="0C0C60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rgbClr val="0C0C60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295400" y="755650"/>
            <a:ext cx="74168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stijl te bewerken</a:t>
            </a:r>
            <a:endParaRPr lang="nl-BE" altLang="nl-BE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1175" y="6338888"/>
            <a:ext cx="900113" cy="360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smtClean="0">
                <a:solidFill>
                  <a:srgbClr val="373636">
                    <a:tint val="75000"/>
                  </a:srgbClr>
                </a:solidFill>
                <a:latin typeface="FlandersArtSans-Regular" panose="00000500000000000000" pitchFamily="2" charset="0"/>
              </a:defRPr>
            </a:lvl1pPr>
          </a:lstStyle>
          <a:p>
            <a:pPr>
              <a:defRPr/>
            </a:pPr>
            <a:fld id="{A781509F-6CB6-4A54-AD0D-565E063E18E4}" type="datetimeFigureOut">
              <a:rPr lang="nl-BE"/>
              <a:pPr>
                <a:defRPr/>
              </a:pPr>
              <a:t>30/08/2019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4150" y="6338888"/>
            <a:ext cx="1889125" cy="360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 dirty="0">
                <a:solidFill>
                  <a:srgbClr val="373636">
                    <a:tint val="75000"/>
                  </a:srgbClr>
                </a:solidFill>
                <a:latin typeface="FlandersArtSans-Regular" panose="00000500000000000000" pitchFamily="2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5188" y="6338888"/>
            <a:ext cx="539750" cy="360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0" smtClean="0">
                <a:solidFill>
                  <a:srgbClr val="373636">
                    <a:tint val="75000"/>
                  </a:srgbClr>
                </a:solidFill>
                <a:latin typeface="FlandersArtSans-Regular" panose="00000500000000000000" pitchFamily="2" charset="0"/>
              </a:defRPr>
            </a:lvl1pPr>
          </a:lstStyle>
          <a:p>
            <a:pPr>
              <a:defRPr/>
            </a:pPr>
            <a:fld id="{19E8131C-6BDD-4248-AACB-D720925F3EC7}" type="slidenum">
              <a:rPr lang="nl-BE"/>
              <a:pPr>
                <a:defRPr/>
              </a:pPr>
              <a:t>‹nr.›</a:t>
            </a:fld>
            <a:endParaRPr lang="nl-BE" dirty="0"/>
          </a:p>
        </p:txBody>
      </p:sp>
      <p:sp>
        <p:nvSpPr>
          <p:cNvPr id="2054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295400" y="1914525"/>
            <a:ext cx="744537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 OM DE MODELSTIJLEN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 </a:t>
            </a:r>
            <a:endParaRPr lang="nl-BE" altLang="nl-BE"/>
          </a:p>
          <a:p>
            <a:pPr lvl="4"/>
            <a:endParaRPr lang="nl-BE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8" r:id="rId1"/>
    <p:sldLayoutId id="2147484590" r:id="rId2"/>
    <p:sldLayoutId id="2147484591" r:id="rId3"/>
    <p:sldLayoutId id="2147484592" r:id="rId4"/>
    <p:sldLayoutId id="2147484593" r:id="rId5"/>
    <p:sldLayoutId id="2147484594" r:id="rId6"/>
    <p:sldLayoutId id="2147484595" r:id="rId7"/>
    <p:sldLayoutId id="2147484596" r:id="rId8"/>
    <p:sldLayoutId id="2147484597" r:id="rId9"/>
    <p:sldLayoutId id="2147484598" r:id="rId10"/>
    <p:sldLayoutId id="2147484599" r:id="rId11"/>
    <p:sldLayoutId id="2147484600" r:id="rId12"/>
  </p:sldLayoutIdLst>
  <p:txStyles>
    <p:titleStyle>
      <a:lvl1pPr algn="l" rtl="0" fontAlgn="base">
        <a:lnSpc>
          <a:spcPts val="3800"/>
        </a:lnSpc>
        <a:spcBef>
          <a:spcPct val="0"/>
        </a:spcBef>
        <a:spcAft>
          <a:spcPct val="0"/>
        </a:spcAft>
        <a:defRPr sz="3700" kern="1200">
          <a:solidFill>
            <a:schemeClr val="tx1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1pPr>
      <a:lvl2pPr algn="l" rtl="0" fontAlgn="base">
        <a:lnSpc>
          <a:spcPts val="38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landersArtSans-Medium" panose="00000600000000000000" pitchFamily="2" charset="0"/>
          <a:ea typeface="Calibri" panose="020F0502020204030204" pitchFamily="34" charset="0"/>
          <a:cs typeface="Calibri" panose="020F0502020204030204" pitchFamily="34" charset="0"/>
        </a:defRPr>
      </a:lvl2pPr>
      <a:lvl3pPr algn="l" rtl="0" fontAlgn="base">
        <a:lnSpc>
          <a:spcPts val="38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landersArtSans-Medium" panose="00000600000000000000" pitchFamily="2" charset="0"/>
          <a:ea typeface="Calibri" panose="020F0502020204030204" pitchFamily="34" charset="0"/>
          <a:cs typeface="Calibri" panose="020F0502020204030204" pitchFamily="34" charset="0"/>
        </a:defRPr>
      </a:lvl3pPr>
      <a:lvl4pPr algn="l" rtl="0" fontAlgn="base">
        <a:lnSpc>
          <a:spcPts val="38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landersArtSans-Medium" panose="00000600000000000000" pitchFamily="2" charset="0"/>
          <a:ea typeface="Calibri" panose="020F0502020204030204" pitchFamily="34" charset="0"/>
          <a:cs typeface="Calibri" panose="020F0502020204030204" pitchFamily="34" charset="0"/>
        </a:defRPr>
      </a:lvl4pPr>
      <a:lvl5pPr algn="l" rtl="0" fontAlgn="base">
        <a:lnSpc>
          <a:spcPts val="38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landersArtSans-Medium" panose="00000600000000000000" pitchFamily="2" charset="0"/>
          <a:ea typeface="Calibri" panose="020F0502020204030204" pitchFamily="34" charset="0"/>
          <a:cs typeface="Calibri" panose="020F0502020204030204" pitchFamily="34" charset="0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landersArtSans-Medium" panose="00000600000000000000" pitchFamily="2" charset="0"/>
          <a:ea typeface="Calibri" panose="020F0502020204030204" pitchFamily="34" charset="0"/>
          <a:cs typeface="Calibri" panose="020F0502020204030204" pitchFamily="34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landersArtSans-Medium" panose="00000600000000000000" pitchFamily="2" charset="0"/>
          <a:ea typeface="Calibri" panose="020F0502020204030204" pitchFamily="34" charset="0"/>
          <a:cs typeface="Calibri" panose="020F0502020204030204" pitchFamily="34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landersArtSans-Medium" panose="00000600000000000000" pitchFamily="2" charset="0"/>
          <a:ea typeface="Calibri" panose="020F0502020204030204" pitchFamily="34" charset="0"/>
          <a:cs typeface="Calibri" panose="020F0502020204030204" pitchFamily="34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landersArtSans-Medium" panose="00000600000000000000" pitchFamily="2" charset="0"/>
          <a:ea typeface="Calibri" panose="020F0502020204030204" pitchFamily="34" charset="0"/>
          <a:cs typeface="Calibri" panose="020F0502020204030204" pitchFamily="34" charset="0"/>
        </a:defRPr>
      </a:lvl9pPr>
    </p:titleStyle>
    <p:bodyStyle>
      <a:lvl1pPr marL="287338" indent="-287338" algn="l" rtl="0" fontAlgn="base">
        <a:lnSpc>
          <a:spcPct val="90000"/>
        </a:lnSpc>
        <a:spcBef>
          <a:spcPts val="300"/>
        </a:spcBef>
        <a:spcAft>
          <a:spcPct val="0"/>
        </a:spcAft>
        <a:buSzPct val="90000"/>
        <a:buBlip>
          <a:blip r:embed="rId14"/>
        </a:buBlip>
        <a:defRPr sz="2200" kern="1200">
          <a:solidFill>
            <a:schemeClr val="tx1"/>
          </a:solidFill>
          <a:latin typeface="FlandersArtSans-Regular" panose="00000500000000000000" pitchFamily="2" charset="0"/>
          <a:ea typeface="Calibri" panose="020F0502020204030204" pitchFamily="34" charset="0"/>
          <a:cs typeface="Calibri"/>
        </a:defRPr>
      </a:lvl1pPr>
      <a:lvl2pPr marL="574675" indent="-287338" algn="l" rtl="0" fontAlgn="base">
        <a:lnSpc>
          <a:spcPct val="90000"/>
        </a:lnSpc>
        <a:spcBef>
          <a:spcPts val="300"/>
        </a:spcBef>
        <a:spcAft>
          <a:spcPct val="0"/>
        </a:spcAft>
        <a:buSzPct val="75000"/>
        <a:buBlip>
          <a:blip r:embed="rId15"/>
        </a:buBlip>
        <a:defRPr sz="2200" kern="1200">
          <a:solidFill>
            <a:srgbClr val="9B9B9B"/>
          </a:solidFill>
          <a:latin typeface="FlandersArtSans-Regular" panose="00000500000000000000" pitchFamily="2" charset="0"/>
          <a:ea typeface="Calibri" panose="020F0502020204030204" pitchFamily="34" charset="0"/>
          <a:cs typeface="Calibri"/>
        </a:defRPr>
      </a:lvl2pPr>
      <a:lvl3pPr marL="863600" indent="-287338" algn="l" rtl="0" fontAlgn="base">
        <a:lnSpc>
          <a:spcPct val="90000"/>
        </a:lnSpc>
        <a:spcBef>
          <a:spcPts val="300"/>
        </a:spcBef>
        <a:spcAft>
          <a:spcPct val="0"/>
        </a:spcAft>
        <a:buSzPct val="85000"/>
        <a:buBlip>
          <a:blip r:embed="rId16"/>
        </a:buBlip>
        <a:defRPr sz="2000" kern="1200">
          <a:solidFill>
            <a:schemeClr val="tx1"/>
          </a:solidFill>
          <a:latin typeface="FlandersArtSans-Regular" panose="00000500000000000000" pitchFamily="2" charset="0"/>
          <a:ea typeface="Calibri" panose="020F0502020204030204" pitchFamily="34" charset="0"/>
          <a:cs typeface="Calibri"/>
        </a:defRPr>
      </a:lvl3pPr>
      <a:lvl4pPr marL="1150938" indent="-287338" algn="l" rtl="0" fontAlgn="base">
        <a:lnSpc>
          <a:spcPct val="90000"/>
        </a:lnSpc>
        <a:spcBef>
          <a:spcPts val="300"/>
        </a:spcBef>
        <a:spcAft>
          <a:spcPct val="0"/>
        </a:spcAft>
        <a:buSzPct val="75000"/>
        <a:buBlip>
          <a:blip r:embed="rId17"/>
        </a:buBlip>
        <a:defRPr sz="2000" kern="1200">
          <a:solidFill>
            <a:schemeClr val="tx1"/>
          </a:solidFill>
          <a:latin typeface="FlandersArtSans-Regular" panose="00000500000000000000" pitchFamily="2" charset="0"/>
          <a:ea typeface="Calibri" panose="020F0502020204030204" pitchFamily="34" charset="0"/>
          <a:cs typeface="Calibri"/>
        </a:defRPr>
      </a:lvl4pPr>
      <a:lvl5pPr marL="1439863" indent="-287338" algn="l" rtl="0" fontAlgn="base">
        <a:lnSpc>
          <a:spcPct val="90000"/>
        </a:lnSpc>
        <a:spcBef>
          <a:spcPts val="300"/>
        </a:spcBef>
        <a:spcAft>
          <a:spcPct val="0"/>
        </a:spcAft>
        <a:buSzPct val="90000"/>
        <a:buBlip>
          <a:blip r:embed="rId14"/>
        </a:buBlip>
        <a:defRPr sz="2000" kern="1200">
          <a:solidFill>
            <a:schemeClr val="tx1"/>
          </a:solidFill>
          <a:latin typeface="FlandersArtSans-Regular" panose="00000500000000000000" pitchFamily="2" charset="0"/>
          <a:ea typeface="Calibri" panose="020F0502020204030204" pitchFamily="34" charset="0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D6BEBD5-99F3-4C1B-B5AF-C9279F4847C2}" type="datetimeFigureOut">
              <a:rPr lang="nl-BE" b="0" smtClean="0">
                <a:solidFill>
                  <a:srgbClr val="373636">
                    <a:tint val="75000"/>
                  </a:srgbClr>
                </a:solidFill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30/08/2019</a:t>
            </a:fld>
            <a:endParaRPr lang="nl-BE" b="0" dirty="0">
              <a:solidFill>
                <a:srgbClr val="373636">
                  <a:tint val="75000"/>
                </a:srgbClr>
              </a:solidFill>
              <a:cs typeface="+mn-cs"/>
            </a:endParaRP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nl-BE" b="0" dirty="0">
              <a:solidFill>
                <a:srgbClr val="373636">
                  <a:tint val="75000"/>
                </a:srgbClr>
              </a:solidFill>
              <a:cs typeface="+mn-cs"/>
            </a:endParaRP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92AD3B4-D906-4191-84FB-4FE613E48036}" type="slidenum">
              <a:rPr lang="nl-BE" b="0" smtClean="0">
                <a:solidFill>
                  <a:srgbClr val="373636">
                    <a:tint val="75000"/>
                  </a:srgbClr>
                </a:solidFill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nl-BE" b="0" dirty="0">
              <a:solidFill>
                <a:srgbClr val="373636">
                  <a:tint val="75000"/>
                </a:srgbClr>
              </a:solidFill>
              <a:cs typeface="+mn-cs"/>
            </a:endParaRP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5200"/>
            <a:ext cx="74448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8735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3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2" r:id="rId8"/>
    <p:sldLayoutId id="2147484613" r:id="rId9"/>
    <p:sldLayoutId id="2147484614" r:id="rId10"/>
    <p:sldLayoutId id="2147484615" r:id="rId11"/>
    <p:sldLayoutId id="2147484616" r:id="rId12"/>
  </p:sldLayoutIdLst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b="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4"/>
        </a:buBlip>
        <a:tabLst/>
        <a:defRPr sz="22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Calibri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5"/>
        </a:buBlip>
        <a:tabLst/>
        <a:defRPr sz="2200" kern="1200" spc="0" baseline="0">
          <a:solidFill>
            <a:srgbClr val="9B9B9B"/>
          </a:solidFill>
          <a:latin typeface="FlandersArtSans-Regular" panose="00000500000000000000" pitchFamily="2" charset="0"/>
          <a:ea typeface="+mn-ea"/>
          <a:cs typeface="Calibri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16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Calibri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7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Calibri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4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D6BEBD5-99F3-4C1B-B5AF-C9279F4847C2}" type="datetimeFigureOut">
              <a:rPr lang="nl-BE" b="0" smtClean="0">
                <a:solidFill>
                  <a:srgbClr val="373636">
                    <a:tint val="75000"/>
                  </a:srgbClr>
                </a:solidFill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30/08/2019</a:t>
            </a:fld>
            <a:endParaRPr lang="nl-BE" b="0" dirty="0">
              <a:solidFill>
                <a:srgbClr val="373636">
                  <a:tint val="75000"/>
                </a:srgbClr>
              </a:solidFill>
              <a:cs typeface="+mn-cs"/>
            </a:endParaRP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nl-BE" b="0" dirty="0">
              <a:solidFill>
                <a:srgbClr val="373636">
                  <a:tint val="75000"/>
                </a:srgbClr>
              </a:solidFill>
              <a:cs typeface="+mn-cs"/>
            </a:endParaRPr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92AD3B4-D906-4191-84FB-4FE613E48036}" type="slidenum">
              <a:rPr lang="nl-BE" b="0" smtClean="0">
                <a:solidFill>
                  <a:srgbClr val="373636">
                    <a:tint val="75000"/>
                  </a:srgbClr>
                </a:solidFill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nl-BE" b="0" dirty="0">
              <a:solidFill>
                <a:srgbClr val="373636">
                  <a:tint val="75000"/>
                </a:srgbClr>
              </a:solidFill>
              <a:cs typeface="+mn-cs"/>
            </a:endParaRP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5200"/>
            <a:ext cx="74448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1979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7" r:id="rId9"/>
    <p:sldLayoutId id="2147484628" r:id="rId10"/>
    <p:sldLayoutId id="2147484629" r:id="rId11"/>
    <p:sldLayoutId id="2147484630" r:id="rId12"/>
    <p:sldLayoutId id="2147484631" r:id="rId13"/>
  </p:sldLayoutIdLst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b="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5"/>
        </a:buBlip>
        <a:tabLst/>
        <a:defRPr sz="22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Calibri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6"/>
        </a:buBlip>
        <a:tabLst/>
        <a:defRPr sz="2200" kern="1200" spc="0" baseline="0">
          <a:solidFill>
            <a:srgbClr val="9B9B9B"/>
          </a:solidFill>
          <a:latin typeface="FlandersArtSans-Regular" panose="00000500000000000000" pitchFamily="2" charset="0"/>
          <a:ea typeface="+mn-ea"/>
          <a:cs typeface="Calibri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17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Calibri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8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Calibri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5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A50D5988-E8FB-4238-BFF8-A32229E23C3C}" type="datetimeFigureOut">
              <a:rPr lang="nl-BE" smtClean="0"/>
              <a:t>30/08/2019</a:t>
            </a:fld>
            <a:endParaRPr lang="nl-BE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522860E6-38CA-45F3-950F-580AB4394CDB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5200"/>
            <a:ext cx="74448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0663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3" r:id="rId1"/>
    <p:sldLayoutId id="2147484634" r:id="rId2"/>
    <p:sldLayoutId id="2147484635" r:id="rId3"/>
    <p:sldLayoutId id="2147484636" r:id="rId4"/>
    <p:sldLayoutId id="2147484637" r:id="rId5"/>
    <p:sldLayoutId id="2147484638" r:id="rId6"/>
    <p:sldLayoutId id="2147484639" r:id="rId7"/>
    <p:sldLayoutId id="2147484640" r:id="rId8"/>
    <p:sldLayoutId id="2147484641" r:id="rId9"/>
    <p:sldLayoutId id="2147484642" r:id="rId10"/>
    <p:sldLayoutId id="2147484643" r:id="rId11"/>
    <p:sldLayoutId id="2147484644" r:id="rId12"/>
    <p:sldLayoutId id="2147484645" r:id="rId13"/>
    <p:sldLayoutId id="2147484646" r:id="rId14"/>
    <p:sldLayoutId id="2147484647" r:id="rId15"/>
    <p:sldLayoutId id="2147484648" r:id="rId16"/>
    <p:sldLayoutId id="2147484649" r:id="rId17"/>
    <p:sldLayoutId id="2147484650" r:id="rId18"/>
    <p:sldLayoutId id="2147484651" r:id="rId19"/>
    <p:sldLayoutId id="2147484652" r:id="rId20"/>
    <p:sldLayoutId id="2147484653" r:id="rId21"/>
    <p:sldLayoutId id="2147484654" r:id="rId22"/>
    <p:sldLayoutId id="2147484655" r:id="rId23"/>
  </p:sldLayoutIdLst>
  <p:txStyles>
    <p:titleStyle>
      <a:lvl1pPr algn="l" defTabSz="685800" rtl="0" eaLnBrk="1" latinLnBrk="0" hangingPunct="1">
        <a:lnSpc>
          <a:spcPts val="2850"/>
        </a:lnSpc>
        <a:spcBef>
          <a:spcPct val="0"/>
        </a:spcBef>
        <a:buNone/>
        <a:defRPr sz="2775" b="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16000" marR="0" indent="-216000" algn="l" defTabSz="685800" rtl="0" eaLnBrk="1" fontAlgn="auto" latinLnBrk="0" hangingPunct="1">
        <a:lnSpc>
          <a:spcPct val="90000"/>
        </a:lnSpc>
        <a:spcBef>
          <a:spcPts val="225"/>
        </a:spcBef>
        <a:spcAft>
          <a:spcPts val="0"/>
        </a:spcAft>
        <a:buClrTx/>
        <a:buSzPct val="90000"/>
        <a:buFontTx/>
        <a:buBlip>
          <a:blip r:embed="rId25"/>
        </a:buBlip>
        <a:tabLst/>
        <a:defRPr sz="165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Calibri" panose="020F0502020204030204" pitchFamily="34" charset="0"/>
        </a:defRPr>
      </a:lvl1pPr>
      <a:lvl2pPr marL="432000" marR="0" indent="-216000" algn="l" defTabSz="685800" rtl="0" eaLnBrk="1" fontAlgn="auto" latinLnBrk="0" hangingPunct="1">
        <a:lnSpc>
          <a:spcPct val="90000"/>
        </a:lnSpc>
        <a:spcBef>
          <a:spcPts val="225"/>
        </a:spcBef>
        <a:spcAft>
          <a:spcPts val="0"/>
        </a:spcAft>
        <a:buClrTx/>
        <a:buSzPct val="75000"/>
        <a:buFontTx/>
        <a:buBlip>
          <a:blip r:embed="rId26"/>
        </a:buBlip>
        <a:tabLst/>
        <a:defRPr sz="1650" kern="1200" spc="0" baseline="0">
          <a:solidFill>
            <a:srgbClr val="9B9B9B"/>
          </a:solidFill>
          <a:latin typeface="FlandersArtSans-Regular" panose="00000500000000000000" pitchFamily="2" charset="0"/>
          <a:ea typeface="+mn-ea"/>
          <a:cs typeface="Calibri" panose="020F0502020204030204" pitchFamily="34" charset="0"/>
        </a:defRPr>
      </a:lvl2pPr>
      <a:lvl3pPr marL="648000" marR="0" indent="-216000" algn="l" defTabSz="685800" rtl="0" eaLnBrk="1" fontAlgn="auto" latinLnBrk="0" hangingPunct="1">
        <a:lnSpc>
          <a:spcPct val="90000"/>
        </a:lnSpc>
        <a:spcBef>
          <a:spcPts val="225"/>
        </a:spcBef>
        <a:spcAft>
          <a:spcPts val="0"/>
        </a:spcAft>
        <a:buClrTx/>
        <a:buSzPct val="85000"/>
        <a:buFontTx/>
        <a:buBlip>
          <a:blip r:embed="rId27"/>
        </a:buBlip>
        <a:tabLst/>
        <a:defRPr sz="15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Calibri" panose="020F0502020204030204" pitchFamily="34" charset="0"/>
        </a:defRPr>
      </a:lvl3pPr>
      <a:lvl4pPr marL="864000" marR="0" indent="-216000" algn="l" defTabSz="685800" rtl="0" eaLnBrk="1" fontAlgn="auto" latinLnBrk="0" hangingPunct="1">
        <a:lnSpc>
          <a:spcPct val="90000"/>
        </a:lnSpc>
        <a:spcBef>
          <a:spcPts val="225"/>
        </a:spcBef>
        <a:spcAft>
          <a:spcPts val="0"/>
        </a:spcAft>
        <a:buClrTx/>
        <a:buSzPct val="75000"/>
        <a:buFontTx/>
        <a:buBlip>
          <a:blip r:embed="rId28"/>
        </a:buBlip>
        <a:tabLst/>
        <a:defRPr sz="15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Calibri" panose="020F0502020204030204" pitchFamily="34" charset="0"/>
        </a:defRPr>
      </a:lvl4pPr>
      <a:lvl5pPr marL="1080000" marR="0" indent="-216000" algn="l" defTabSz="685800" rtl="0" eaLnBrk="1" fontAlgn="auto" latinLnBrk="0" hangingPunct="1">
        <a:lnSpc>
          <a:spcPct val="90000"/>
        </a:lnSpc>
        <a:spcBef>
          <a:spcPts val="225"/>
        </a:spcBef>
        <a:spcAft>
          <a:spcPts val="0"/>
        </a:spcAft>
        <a:buClrTx/>
        <a:buSzPct val="90000"/>
        <a:buFontTx/>
        <a:buBlip>
          <a:blip r:embed="rId25"/>
        </a:buBlip>
        <a:tabLst/>
        <a:defRPr sz="15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aanderen.be/nieuwsberichten/brochure-vlaamse-opleidingsincentive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hyperlink" Target="https://opendata.vlaanderen.be/dataset/geregistreerde-opleidingen-opleidingsincentives" TargetMode="External"/><Relationship Id="rId4" Type="http://schemas.openxmlformats.org/officeDocument/2006/relationships/hyperlink" Target="https://www.vlaanderen.be/opleidingsdatabank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3.safelinks.protection.outlook.com/?url=https%3A%2F%2Fwww.vlaanderen.be%2Fvlaamse-opleidingsincentives%2Fberekenen-en-plannen-aantal-uren-vlaams-opleidingsverlof&amp;data=02%7C01%7Cevelyn.laermans%40ond.vlaanderen.be%7C6a04e74998734559a41708d71fd2de7b%7C0c0338a695614ee8b8d64e89cbd520a0%7C0%7C0%7C637012862840266960&amp;sdata=S9mpu46UrSPueRw8Jo%2B6AzINdJ1i6edxh7RMo8FyZI8%3D&amp;reserved=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rk.be/formulier/infosessie-vlaams-opleidingsverlof-doelgroep-opleidingsverstrekker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dab.be/opleidingscheques/werknemers.s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onderwijs.vlaanderen.be/nl/directies-en-administraties/volwassenenonderwijs/nieuw-financieringssysteem-voor-het-volwassenenonderwijs/veelgestelde-vragen/registratie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nderwijs.vlaanderen.be/nl/vademecum-vrijstelling-inschrijvingsgeld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-onderwijs.vlaanderen.be/documenten/bestand.ashx?nr=11880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gegevensbeheer.volwassenenonderwijs@vlaanderen.b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ersoneel.volwassenenonderwijs@vlaanderen.be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-onderwijs.vlaanderen.be/documenten/bestand.ashx?nr=11880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ata-onderwijs.vlaanderen.be/edulex/document.aspx?docid=14280#5-3-2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data-onderwijs.vlaanderen.be/bekwaamheidsbewijzen/tabel.aspx?s=diploma&amp;niv=VWO&amp;g=&amp;id=236" TargetMode="External"/><Relationship Id="rId3" Type="http://schemas.openxmlformats.org/officeDocument/2006/relationships/hyperlink" Target="https://data-onderwijs.vlaanderen.be/bekwaamheidsbewijzen/tabel.aspx?s=diploma&amp;niv=VWO&amp;g=&amp;id=1502" TargetMode="External"/><Relationship Id="rId7" Type="http://schemas.openxmlformats.org/officeDocument/2006/relationships/hyperlink" Target="https://data-onderwijs.vlaanderen.be/bekwaamheidsbewijzen/tabel.aspx?s=diploma&amp;niv=VWO&amp;g=&amp;id=1488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ata-onderwijs.vlaanderen.be/bekwaamheidsbewijzen/tabel.aspx?s=diploma&amp;niv=VWO&amp;g=&amp;id=268" TargetMode="External"/><Relationship Id="rId5" Type="http://schemas.openxmlformats.org/officeDocument/2006/relationships/hyperlink" Target="https://data-onderwijs.vlaanderen.be/bekwaamheidsbewijzen/tabel.aspx?s=diploma&amp;niv=VWO&amp;g=&amp;id=1501" TargetMode="External"/><Relationship Id="rId4" Type="http://schemas.openxmlformats.org/officeDocument/2006/relationships/hyperlink" Target="https://data-onderwijs.vlaanderen.be/bekwaamheidsbewijzen/tabel.aspx?s=diploma&amp;niv=VWO&amp;g=&amp;id=234" TargetMode="External"/><Relationship Id="rId9" Type="http://schemas.openxmlformats.org/officeDocument/2006/relationships/hyperlink" Target="https://data-onderwijs.vlaanderen.be/bekwaamheidsbewijzen/tabel.aspx?s=diploma&amp;niv=VWO&amp;g=&amp;id=1516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-onderwijs.vlaanderen.be/bekwaamheidsbewijzen/tabel.aspx?s=diploma&amp;niv=VWO&amp;g=&amp;id=33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ata-onderwijs.vlaanderen.be/bekwaamheidsbewijzen/tabel.aspx?s=diploma&amp;niv=VWO&amp;g=&amp;id=135" TargetMode="External"/><Relationship Id="rId4" Type="http://schemas.openxmlformats.org/officeDocument/2006/relationships/hyperlink" Target="https://data-onderwijs.vlaanderen.be/bekwaamheidsbewijzen/tabel.aspx?s=diploma&amp;niv=VWO&amp;g=&amp;id=42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-onderwijs.vlaanderen.be/bekwaamheidsbewijzen/tabel.aspx?s=diploma&amp;niv=VWO&amp;g=&amp;id=1633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ata-onderwijs.vlaanderen.be/bekwaamheidsbewijzen/tabel.aspx?s=diploma&amp;niv=VWO&amp;g=&amp;id=1681" TargetMode="External"/><Relationship Id="rId5" Type="http://schemas.openxmlformats.org/officeDocument/2006/relationships/hyperlink" Target="https://data-onderwijs.vlaanderen.be/bekwaamheidsbewijzen/tabel.aspx?s=diploma&amp;niv=VWO&amp;g=&amp;id=1667" TargetMode="External"/><Relationship Id="rId4" Type="http://schemas.openxmlformats.org/officeDocument/2006/relationships/hyperlink" Target="https://data-onderwijs.vlaanderen.be/bekwaamheidsbewijzen/tabel.aspx?s=diploma&amp;niv=VWO&amp;g=&amp;id=1643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hyperlink" Target="mailto:echteinfluencer@vlaanderen.be" TargetMode="External"/><Relationship Id="rId3" Type="http://schemas.openxmlformats.org/officeDocument/2006/relationships/image" Target="../media/image17.tiff"/><Relationship Id="rId7" Type="http://schemas.openxmlformats.org/officeDocument/2006/relationships/hyperlink" Target="https://echteinfluencer.be/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nderwijs.vlaanderen.be/nl/studenten/leraar-worden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-onderwijs.vlaanderen.be/edulex/document.aspx?docid=13614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onderwijs.vlaanderen.be/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ijnonderwijs2.vlaanderen.be/" TargetMode="External"/><Relationship Id="rId5" Type="http://schemas.openxmlformats.org/officeDocument/2006/relationships/hyperlink" Target="http://onderwijs.vlaanderen.be/nl/nieuws-en-infosessies-volwassenenonderwijs" TargetMode="External"/><Relationship Id="rId4" Type="http://schemas.openxmlformats.org/officeDocument/2006/relationships/hyperlink" Target="http://onderwijs.vlaanderen.be/nl/directies-en-administraties-volwassenenonderwijs" TargetMode="Externa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hyperlink" Target="mailto:volwassenenonderwijs@vlaanderen.be" TargetMode="External"/><Relationship Id="rId3" Type="http://schemas.openxmlformats.org/officeDocument/2006/relationships/hyperlink" Target="mailto:financiering.volwassenenonderwijs@vlaanderen.be" TargetMode="External"/><Relationship Id="rId7" Type="http://schemas.openxmlformats.org/officeDocument/2006/relationships/hyperlink" Target="mailto:gegevensbeheer.volwassenenonderwijs@vlaanderen.be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onderwijs.vlaanderen.be/nl/werkstations-volwassenenonderwijs" TargetMode="External"/><Relationship Id="rId5" Type="http://schemas.openxmlformats.org/officeDocument/2006/relationships/hyperlink" Target="mailto:data.hovwo@vlaanderen.be" TargetMode="External"/><Relationship Id="rId4" Type="http://schemas.openxmlformats.org/officeDocument/2006/relationships/hyperlink" Target="mailto:http://callebsi.sysaidit.com/Login.jsp?navLanguage=nl-BE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onderwijs.vlaanderen.be/nl/werkstations-volwassenenonderwijs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documenten.onderwijspersoneel@ond.vlaanderen.be" TargetMode="External"/><Relationship Id="rId5" Type="http://schemas.openxmlformats.org/officeDocument/2006/relationships/hyperlink" Target="mailto:personeel.volwassenenonderwijs@vlaanderen.be" TargetMode="External"/><Relationship Id="rId4" Type="http://schemas.openxmlformats.org/officeDocument/2006/relationships/hyperlink" Target="http://onderwijs.vlaanderen.be/nl/werkstations-volwassenenonderwijs" TargetMode="Externa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ctrTitle"/>
          </p:nvPr>
        </p:nvSpPr>
        <p:spPr>
          <a:xfrm>
            <a:off x="1547664" y="2492896"/>
            <a:ext cx="5341938" cy="2181225"/>
          </a:xfrm>
        </p:spPr>
        <p:txBody>
          <a:bodyPr/>
          <a:lstStyle/>
          <a:p>
            <a:r>
              <a:rPr lang="nl-BE" altLang="nl-BE" dirty="0">
                <a:ea typeface="Calibri" panose="020F0502020204030204" pitchFamily="34" charset="0"/>
              </a:rPr>
              <a:t>Infosessie VWO start schooljaar 2019-2020</a:t>
            </a:r>
          </a:p>
        </p:txBody>
      </p:sp>
      <p:sp>
        <p:nvSpPr>
          <p:cNvPr id="21507" name="Tijdelijke aanduiding voor inhoud 3"/>
          <p:cNvSpPr>
            <a:spLocks noGrp="1"/>
          </p:cNvSpPr>
          <p:nvPr>
            <p:ph idx="12"/>
          </p:nvPr>
        </p:nvSpPr>
        <p:spPr>
          <a:xfrm>
            <a:off x="503238" y="6043613"/>
            <a:ext cx="4773612" cy="354012"/>
          </a:xfrm>
        </p:spPr>
        <p:txBody>
          <a:bodyPr/>
          <a:lstStyle/>
          <a:p>
            <a:r>
              <a:rPr lang="nl-BE" altLang="nl-BE" dirty="0">
                <a:ea typeface="Calibri" panose="020F0502020204030204" pitchFamily="34" charset="0"/>
                <a:cs typeface="Calibri" panose="020F0502020204030204" pitchFamily="34" charset="0"/>
              </a:rPr>
              <a:t>29 augustus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Landschap VWO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Limburg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1919"/>
            <a:ext cx="8229600" cy="47529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B7FD4698-5435-4274-96C9-A1BDD0EEE60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2358" y="1412875"/>
          <a:ext cx="3293460" cy="32664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293460">
                  <a:extLst>
                    <a:ext uri="{9D8B030D-6E8A-4147-A177-3AD203B41FA5}">
                      <a16:colId xmlns:a16="http://schemas.microsoft.com/office/drawing/2014/main" val="41217382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Fuserende centra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140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PCVO Limburg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805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PCVO Talen – Informatica Voeren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16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Qrios Noord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4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Qrios Zuid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058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VTI Leuven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102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Hageland - Aarschot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44272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</a:t>
                      </a:r>
                      <a:r>
                        <a:rPr lang="nl-BE" sz="1600" dirty="0" err="1">
                          <a:latin typeface="FlandersArtSans-Regular" panose="00000500000000000000" pitchFamily="2" charset="0"/>
                        </a:rPr>
                        <a:t>Cursa</a:t>
                      </a: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1627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STEP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901088"/>
                  </a:ext>
                </a:extLst>
              </a:tr>
            </a:tbl>
          </a:graphicData>
        </a:graphic>
      </p:graphicFrame>
      <p:sp>
        <p:nvSpPr>
          <p:cNvPr id="8" name="Pijl: rechts 7">
            <a:extLst>
              <a:ext uri="{FF2B5EF4-FFF2-40B4-BE49-F238E27FC236}">
                <a16:creationId xmlns:a16="http://schemas.microsoft.com/office/drawing/2014/main" id="{03497555-67E6-40F2-BAD9-7EEE4B413A19}"/>
              </a:ext>
            </a:extLst>
          </p:cNvPr>
          <p:cNvSpPr/>
          <p:nvPr/>
        </p:nvSpPr>
        <p:spPr bwMode="auto">
          <a:xfrm>
            <a:off x="4247964" y="1412875"/>
            <a:ext cx="648072" cy="359256"/>
          </a:xfrm>
          <a:prstGeom prst="rightArrow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95862B01-78FC-4F6F-8AAA-A2AB6E169DE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68182" y="1412875"/>
          <a:ext cx="3293460" cy="32664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293460">
                  <a:extLst>
                    <a:ext uri="{9D8B030D-6E8A-4147-A177-3AD203B41FA5}">
                      <a16:colId xmlns:a16="http://schemas.microsoft.com/office/drawing/2014/main" val="41217382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Gefuseerde centra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140581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PCVO Limburg</a:t>
                      </a:r>
                    </a:p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805209"/>
                  </a:ext>
                </a:extLst>
              </a:tr>
              <a:tr h="1483360">
                <a:tc>
                  <a:txBody>
                    <a:bodyPr/>
                    <a:lstStyle/>
                    <a:p>
                      <a:endParaRPr lang="nl-BE" sz="1800" dirty="0">
                        <a:latin typeface="FlandersArtSans-Regular" panose="00000500000000000000" pitchFamily="2" charset="0"/>
                      </a:endParaRPr>
                    </a:p>
                    <a:p>
                      <a:endParaRPr lang="nl-BE" sz="18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Qrios</a:t>
                      </a:r>
                    </a:p>
                    <a:p>
                      <a:endParaRPr lang="nl-BE" sz="1800" dirty="0">
                        <a:latin typeface="FlandersArtSans-Regular" panose="00000500000000000000" pitchFamily="2" charset="0"/>
                      </a:endParaRPr>
                    </a:p>
                    <a:p>
                      <a:endParaRPr lang="nl-BE" sz="18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4173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</a:t>
                      </a:r>
                      <a:r>
                        <a:rPr lang="nl-BE" sz="1600" dirty="0" err="1">
                          <a:latin typeface="FlandersArtSans-Regular" panose="00000500000000000000" pitchFamily="2" charset="0"/>
                        </a:rPr>
                        <a:t>Cursa</a:t>
                      </a: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216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3535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Nieuw studiebewijs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Vanaf 1 september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r>
              <a:rPr lang="nl-BE" altLang="nl-BE" sz="2000" dirty="0">
                <a:ea typeface="+mn-ea"/>
                <a:cs typeface="+mn-cs"/>
              </a:rPr>
              <a:t>Bewijs van deelkwalificatie</a:t>
            </a: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r>
              <a:rPr lang="nl-BE" altLang="nl-BE" sz="2000" dirty="0">
                <a:ea typeface="+mn-ea"/>
                <a:cs typeface="+mn-cs"/>
              </a:rPr>
              <a:t>Voorbeeld binnen de nieuwe opleiding Stukadoor</a:t>
            </a: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4FC97B-BAAB-4A0F-9CB3-BC78F9EA62F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09385" y="2459391"/>
            <a:ext cx="8603041" cy="424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08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Gelijktijdig geïntegreerd onderwijs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Vanaf 1 september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r>
              <a:rPr lang="nl-BE" sz="2000" dirty="0">
                <a:ea typeface="+mn-ea"/>
                <a:cs typeface="+mn-cs"/>
              </a:rPr>
              <a:t>Voor eenzelfde groep cursisten een deel van de module gelijktijdig met een of twee modules van leergebieden alfa NT2 en NT2 en studiegebieden NT2 R1+2 en NT2 R3+4 organiseren</a:t>
            </a:r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r>
              <a:rPr lang="nl-BE" altLang="nl-BE" sz="2000" dirty="0">
                <a:ea typeface="+mn-ea"/>
                <a:cs typeface="+mn-cs"/>
              </a:rPr>
              <a:t>Criteria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Voldoet aan de bepalingen van decreet vwo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Aantal gelijktijdig georganiseerde lestijden NT2-module(s) omvat maximaal de helft van het aantal lestijden 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Totale aantal lestijden voor subsidiëring of financiering =  som van de lestijden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Gelijktijdig georganiseerde lessen worden door ten minste twee leraren gegeven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Gelijktijdig georganiseerde lessen zijn inhoudelijk op elkaar afgestemd</a:t>
            </a:r>
            <a:endParaRPr lang="nl-BE" altLang="nl-BE" sz="16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>
              <a:highlight>
                <a:srgbClr val="FFFF00"/>
              </a:highlight>
            </a:endParaRP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Voorbeeld BE</a:t>
            </a:r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Voorbeeld CVO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>
              <a:highlight>
                <a:srgbClr val="FFFF00"/>
              </a:highlight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>
              <a:highlight>
                <a:srgbClr val="FFFF00"/>
              </a:highlight>
            </a:endParaRPr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6AAC7673-6650-4B90-9C2C-94CB99A6CA55}"/>
              </a:ext>
            </a:extLst>
          </p:cNvPr>
          <p:cNvCxnSpPr>
            <a:cxnSpLocks/>
          </p:cNvCxnSpPr>
          <p:nvPr/>
        </p:nvCxnSpPr>
        <p:spPr bwMode="auto">
          <a:xfrm>
            <a:off x="3635896" y="5857564"/>
            <a:ext cx="482453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7124195A-932E-47D4-9D67-7FF5093530A0}"/>
              </a:ext>
            </a:extLst>
          </p:cNvPr>
          <p:cNvCxnSpPr>
            <a:cxnSpLocks/>
          </p:cNvCxnSpPr>
          <p:nvPr/>
        </p:nvCxnSpPr>
        <p:spPr bwMode="auto">
          <a:xfrm>
            <a:off x="3635896" y="5733256"/>
            <a:ext cx="0" cy="12072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397081D8-05AC-4968-B511-0D191D37F09A}"/>
              </a:ext>
            </a:extLst>
          </p:cNvPr>
          <p:cNvCxnSpPr>
            <a:cxnSpLocks/>
          </p:cNvCxnSpPr>
          <p:nvPr/>
        </p:nvCxnSpPr>
        <p:spPr bwMode="auto">
          <a:xfrm>
            <a:off x="8460432" y="5733256"/>
            <a:ext cx="0" cy="21602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Tekstvak 32">
            <a:extLst>
              <a:ext uri="{FF2B5EF4-FFF2-40B4-BE49-F238E27FC236}">
                <a16:creationId xmlns:a16="http://schemas.microsoft.com/office/drawing/2014/main" id="{97A8DD0F-7E30-475E-AFB5-4E322CE6E5B0}"/>
              </a:ext>
            </a:extLst>
          </p:cNvPr>
          <p:cNvSpPr txBox="1"/>
          <p:nvPr/>
        </p:nvSpPr>
        <p:spPr>
          <a:xfrm>
            <a:off x="5594538" y="5874535"/>
            <a:ext cx="13537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0" dirty="0">
                <a:solidFill>
                  <a:srgbClr val="FF0000"/>
                </a:solidFill>
                <a:latin typeface="FlandersArtSans-Regular" panose="00000500000000000000" pitchFamily="2" charset="0"/>
              </a:rPr>
              <a:t>Basissnitten 160Lt</a:t>
            </a:r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9C938B77-FFD5-4D89-97FB-CA75A6054D83}"/>
              </a:ext>
            </a:extLst>
          </p:cNvPr>
          <p:cNvCxnSpPr/>
          <p:nvPr/>
        </p:nvCxnSpPr>
        <p:spPr bwMode="auto">
          <a:xfrm>
            <a:off x="2685282" y="6187599"/>
            <a:ext cx="194421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9278663A-CC91-4434-AEFF-30FBBB6B9290}"/>
              </a:ext>
            </a:extLst>
          </p:cNvPr>
          <p:cNvCxnSpPr>
            <a:cxnSpLocks/>
          </p:cNvCxnSpPr>
          <p:nvPr/>
        </p:nvCxnSpPr>
        <p:spPr bwMode="auto">
          <a:xfrm>
            <a:off x="2685365" y="6011577"/>
            <a:ext cx="0" cy="3607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593D50C9-ADD0-4097-A949-EE409A0E8E20}"/>
              </a:ext>
            </a:extLst>
          </p:cNvPr>
          <p:cNvCxnSpPr>
            <a:cxnSpLocks/>
          </p:cNvCxnSpPr>
          <p:nvPr/>
        </p:nvCxnSpPr>
        <p:spPr bwMode="auto">
          <a:xfrm flipH="1">
            <a:off x="4629498" y="5874535"/>
            <a:ext cx="11019" cy="31306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kstvak 36">
            <a:extLst>
              <a:ext uri="{FF2B5EF4-FFF2-40B4-BE49-F238E27FC236}">
                <a16:creationId xmlns:a16="http://schemas.microsoft.com/office/drawing/2014/main" id="{5AAC22BD-4E54-4AAA-A1FC-653F91098D78}"/>
              </a:ext>
            </a:extLst>
          </p:cNvPr>
          <p:cNvSpPr txBox="1"/>
          <p:nvPr/>
        </p:nvSpPr>
        <p:spPr>
          <a:xfrm>
            <a:off x="2672424" y="6179799"/>
            <a:ext cx="1365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NT2 </a:t>
            </a:r>
            <a:r>
              <a:rPr lang="nl-BE" sz="1200" b="0" dirty="0" err="1">
                <a:solidFill>
                  <a:srgbClr val="0070C0"/>
                </a:solidFill>
                <a:latin typeface="FlandersArtSans-Regular" panose="00000500000000000000" pitchFamily="2" charset="0"/>
              </a:rPr>
              <a:t>Breakthrough</a:t>
            </a:r>
            <a:r>
              <a:rPr lang="nl-BE" sz="1200" b="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 persoonlijk 60Lt</a:t>
            </a:r>
          </a:p>
        </p:txBody>
      </p: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4295BF98-A32A-4B54-AF87-379CE5EB0859}"/>
              </a:ext>
            </a:extLst>
          </p:cNvPr>
          <p:cNvCxnSpPr>
            <a:cxnSpLocks/>
          </p:cNvCxnSpPr>
          <p:nvPr/>
        </p:nvCxnSpPr>
        <p:spPr bwMode="auto">
          <a:xfrm flipV="1">
            <a:off x="3635896" y="4704224"/>
            <a:ext cx="993602" cy="358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1A49398D-08A4-45D2-8B78-B6652FE5AB0A}"/>
              </a:ext>
            </a:extLst>
          </p:cNvPr>
          <p:cNvCxnSpPr>
            <a:cxnSpLocks/>
          </p:cNvCxnSpPr>
          <p:nvPr/>
        </p:nvCxnSpPr>
        <p:spPr bwMode="auto">
          <a:xfrm>
            <a:off x="4644008" y="4581128"/>
            <a:ext cx="0" cy="1220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Rechte verbindingslijn 39">
            <a:extLst>
              <a:ext uri="{FF2B5EF4-FFF2-40B4-BE49-F238E27FC236}">
                <a16:creationId xmlns:a16="http://schemas.microsoft.com/office/drawing/2014/main" id="{472CA5AB-5A8B-42BB-BF26-ED2C9D795AB6}"/>
              </a:ext>
            </a:extLst>
          </p:cNvPr>
          <p:cNvCxnSpPr>
            <a:cxnSpLocks/>
          </p:cNvCxnSpPr>
          <p:nvPr/>
        </p:nvCxnSpPr>
        <p:spPr bwMode="auto">
          <a:xfrm>
            <a:off x="3656838" y="4581128"/>
            <a:ext cx="0" cy="11599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kstvak 40">
            <a:extLst>
              <a:ext uri="{FF2B5EF4-FFF2-40B4-BE49-F238E27FC236}">
                <a16:creationId xmlns:a16="http://schemas.microsoft.com/office/drawing/2014/main" id="{63A6D712-2CB8-499D-B4BC-497C679AB142}"/>
              </a:ext>
            </a:extLst>
          </p:cNvPr>
          <p:cNvSpPr txBox="1"/>
          <p:nvPr/>
        </p:nvSpPr>
        <p:spPr>
          <a:xfrm>
            <a:off x="3612223" y="4698535"/>
            <a:ext cx="1126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0" dirty="0">
                <a:solidFill>
                  <a:srgbClr val="FF0000"/>
                </a:solidFill>
                <a:latin typeface="FlandersArtSans-Regular" panose="00000500000000000000" pitchFamily="2" charset="0"/>
              </a:rPr>
              <a:t>ICT Start 30Lt</a:t>
            </a:r>
          </a:p>
        </p:txBody>
      </p:sp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B4C5E4D8-753E-4B6C-A48A-0A3462F2C2BE}"/>
              </a:ext>
            </a:extLst>
          </p:cNvPr>
          <p:cNvCxnSpPr/>
          <p:nvPr/>
        </p:nvCxnSpPr>
        <p:spPr bwMode="auto">
          <a:xfrm>
            <a:off x="2699792" y="5088276"/>
            <a:ext cx="194421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FC4A6138-56D3-47EF-BCFE-05DEBE7EB143}"/>
              </a:ext>
            </a:extLst>
          </p:cNvPr>
          <p:cNvCxnSpPr>
            <a:cxnSpLocks/>
          </p:cNvCxnSpPr>
          <p:nvPr/>
        </p:nvCxnSpPr>
        <p:spPr bwMode="auto">
          <a:xfrm>
            <a:off x="2699875" y="4975534"/>
            <a:ext cx="0" cy="2974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243BF140-B98C-4438-972D-24487014582E}"/>
              </a:ext>
            </a:extLst>
          </p:cNvPr>
          <p:cNvCxnSpPr>
            <a:cxnSpLocks/>
          </p:cNvCxnSpPr>
          <p:nvPr/>
        </p:nvCxnSpPr>
        <p:spPr bwMode="auto">
          <a:xfrm>
            <a:off x="4644008" y="4716890"/>
            <a:ext cx="0" cy="37138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66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kstvak 44">
            <a:extLst>
              <a:ext uri="{FF2B5EF4-FFF2-40B4-BE49-F238E27FC236}">
                <a16:creationId xmlns:a16="http://schemas.microsoft.com/office/drawing/2014/main" id="{C5ECF252-DC6D-4F71-AA5E-3FD7F314DF0F}"/>
              </a:ext>
            </a:extLst>
          </p:cNvPr>
          <p:cNvSpPr txBox="1"/>
          <p:nvPr/>
        </p:nvSpPr>
        <p:spPr>
          <a:xfrm>
            <a:off x="2672424" y="5085184"/>
            <a:ext cx="2016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b="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BE NT2 </a:t>
            </a:r>
            <a:r>
              <a:rPr lang="nl-BE" sz="1200" b="0" dirty="0" err="1">
                <a:solidFill>
                  <a:srgbClr val="0070C0"/>
                </a:solidFill>
                <a:latin typeface="FlandersArtSans-Regular" panose="00000500000000000000" pitchFamily="2" charset="0"/>
              </a:rPr>
              <a:t>Breakthrough</a:t>
            </a:r>
            <a:r>
              <a:rPr lang="nl-BE" sz="1200" b="0" dirty="0">
                <a:solidFill>
                  <a:srgbClr val="0070C0"/>
                </a:solidFill>
                <a:latin typeface="FlandersArtSans-Regular" panose="00000500000000000000" pitchFamily="2" charset="0"/>
              </a:rPr>
              <a:t> 4 60Lt</a:t>
            </a:r>
          </a:p>
        </p:txBody>
      </p:sp>
      <p:cxnSp>
        <p:nvCxnSpPr>
          <p:cNvPr id="53" name="Rechte verbindingslijn 52">
            <a:extLst>
              <a:ext uri="{FF2B5EF4-FFF2-40B4-BE49-F238E27FC236}">
                <a16:creationId xmlns:a16="http://schemas.microsoft.com/office/drawing/2014/main" id="{BBBCE3CA-CF7A-4CB8-845A-371F75DD5951}"/>
              </a:ext>
            </a:extLst>
          </p:cNvPr>
          <p:cNvCxnSpPr>
            <a:cxnSpLocks/>
          </p:cNvCxnSpPr>
          <p:nvPr/>
        </p:nvCxnSpPr>
        <p:spPr bwMode="auto">
          <a:xfrm>
            <a:off x="3639386" y="5853981"/>
            <a:ext cx="0" cy="3227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Rechte verbindingslijn 59">
            <a:extLst>
              <a:ext uri="{FF2B5EF4-FFF2-40B4-BE49-F238E27FC236}">
                <a16:creationId xmlns:a16="http://schemas.microsoft.com/office/drawing/2014/main" id="{34ED5148-ABC5-4CC9-9678-8DEA63245C3C}"/>
              </a:ext>
            </a:extLst>
          </p:cNvPr>
          <p:cNvCxnSpPr>
            <a:cxnSpLocks/>
          </p:cNvCxnSpPr>
          <p:nvPr/>
        </p:nvCxnSpPr>
        <p:spPr bwMode="auto">
          <a:xfrm>
            <a:off x="3656838" y="4718697"/>
            <a:ext cx="0" cy="36413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08258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Vlaamse opleidingsincentives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Vanaf 1 september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r>
              <a:rPr lang="nl-BE" altLang="nl-BE" sz="2000" dirty="0">
                <a:ea typeface="+mn-ea"/>
                <a:cs typeface="+mn-cs"/>
              </a:rPr>
              <a:t>3 opleidingsincentives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Vlaams opleidingsverlof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Vlaams opleidingskrediet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Opleidingscheques</a:t>
            </a: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r>
              <a:rPr lang="nl-BE" altLang="nl-BE" sz="2000" dirty="0">
                <a:ea typeface="+mn-ea"/>
                <a:cs typeface="+mn-cs"/>
                <a:hlinkClick r:id="rId3"/>
              </a:rPr>
              <a:t>Infobrochure</a:t>
            </a: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r>
              <a:rPr lang="nl-BE" altLang="nl-BE" sz="2000" dirty="0">
                <a:ea typeface="+mn-ea"/>
                <a:cs typeface="+mn-cs"/>
                <a:hlinkClick r:id="rId4"/>
              </a:rPr>
              <a:t>Opleidingsdatabank</a:t>
            </a:r>
            <a:r>
              <a:rPr lang="nl-BE" altLang="nl-BE" sz="2000" dirty="0">
                <a:ea typeface="+mn-ea"/>
                <a:cs typeface="+mn-cs"/>
              </a:rPr>
              <a:t> Vlaamse opleidingsincentives</a:t>
            </a:r>
          </a:p>
          <a:p>
            <a:pPr marL="361950" lvl="1" indent="0" eaLnBrk="1" hangingPunct="1">
              <a:lnSpc>
                <a:spcPct val="90000"/>
              </a:lnSpc>
              <a:buClr>
                <a:srgbClr val="0C0C60"/>
              </a:buClr>
              <a:buNone/>
            </a:pPr>
            <a:r>
              <a:rPr lang="nl-BE" altLang="nl-BE" sz="2000" dirty="0">
                <a:ea typeface="+mn-ea"/>
                <a:cs typeface="+mn-cs"/>
              </a:rPr>
              <a:t>= arbeidsmarktgerichte opleidingen die recht geven op opleidingsincentives</a:t>
            </a:r>
            <a:endParaRPr lang="nl-BE" altLang="nl-BE" sz="1600" dirty="0"/>
          </a:p>
          <a:p>
            <a:pPr marL="638175" lvl="2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/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r>
              <a:rPr lang="nl-BE" altLang="nl-BE" sz="2000" dirty="0">
                <a:ea typeface="+mn-ea"/>
                <a:cs typeface="+mn-cs"/>
              </a:rPr>
              <a:t>Overzichtslijst in Excel via </a:t>
            </a:r>
            <a:r>
              <a:rPr lang="nl-BE" altLang="nl-BE" sz="2000" dirty="0">
                <a:ea typeface="+mn-ea"/>
                <a:cs typeface="+mn-cs"/>
                <a:hlinkClick r:id="rId5"/>
              </a:rPr>
              <a:t>open data</a:t>
            </a: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r>
              <a:rPr lang="nl-BE" altLang="nl-BE" sz="2000" dirty="0">
                <a:ea typeface="+mn-ea"/>
                <a:cs typeface="+mn-cs"/>
              </a:rPr>
              <a:t>Opgelet: rechtgevende opleiding kan specifieke voorwaarde ‘beperking opleidingsniveau’ hebben: 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Bij vwo-opleidingen: werknemer bezit nog geen diploma van secundair onderwijs</a:t>
            </a: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4EC9A96-C9AE-4814-87B4-2A84D4C1AC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56792"/>
            <a:ext cx="2743200" cy="152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08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Vlaamse opleidingsincentives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Vlaams opleidingsverlof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r>
              <a:rPr lang="nl-BE" altLang="nl-BE" sz="2000" dirty="0">
                <a:ea typeface="+mn-ea"/>
                <a:cs typeface="+mn-cs"/>
              </a:rPr>
              <a:t>Max 125 uren Vlaams opleidingsverlof (VOV) per schooljaar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Toegekend VOV a rato van contractuele tewerkstellingsbreuk werknemer</a:t>
            </a: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r>
              <a:rPr lang="nl-NL" altLang="nl-BE" sz="2000" dirty="0">
                <a:ea typeface="+mn-ea"/>
                <a:cs typeface="+mn-cs"/>
              </a:rPr>
              <a:t>Met de </a:t>
            </a:r>
            <a:r>
              <a:rPr lang="nl-NL" altLang="nl-BE" sz="2000" dirty="0">
                <a:ea typeface="+mn-ea"/>
                <a:cs typeface="+mn-cs"/>
                <a:hlinkClick r:id="rId3"/>
              </a:rPr>
              <a:t>simulator</a:t>
            </a:r>
            <a:r>
              <a:rPr lang="nl-NL" altLang="nl-BE" sz="2000" dirty="0">
                <a:ea typeface="+mn-ea"/>
                <a:cs typeface="+mn-cs"/>
              </a:rPr>
              <a:t> kan werknemer berekenen hoeveel uren VOV hij maximaal mag opnemen in een schooljaar of voor een bepaalde opleiding</a:t>
            </a: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endParaRPr lang="nl-BE" altLang="nl-BE" sz="2000" dirty="0">
              <a:ea typeface="+mn-ea"/>
              <a:cs typeface="+mn-cs"/>
            </a:endParaRPr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1F1EDA54-F13B-4F22-822C-23EA3BF6A1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59632" y="2501900"/>
          <a:ext cx="6096000" cy="21234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46029721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978346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Onderwijsopleiding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Aantal uren Vlaams opleidingsverlof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490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VWO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Lestijden module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5398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4u per studiepunt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760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Examencommissie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16u per traject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580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Certificering EVC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8u per examen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198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227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Vlaamse opleidingsincentives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Administratieve richtlijnen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Oude werkwijze bij betaald educatief verlof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Papieren attest van inschrijving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Papieren attesten van nauwgezetheid (aanwezigheid in elke les)</a:t>
            </a:r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Nieuwe werkwijze bij Vlaams opleidingsverlof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Inschrijvingsattest (papier of digitaal)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Evaluatieresultaat registreren in DAVINCI (aanwezigheid op evaluatie)</a:t>
            </a:r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è"/>
            </a:pPr>
            <a:r>
              <a:rPr lang="nl-BE" altLang="nl-BE" sz="2000" dirty="0">
                <a:sym typeface="Wingdings" panose="05000000000000000000" pitchFamily="2" charset="2"/>
              </a:rPr>
              <a:t>Departement WSE organiseert infosessie vwo en ho op 9 sept: </a:t>
            </a:r>
          </a:p>
          <a:p>
            <a:pPr marL="360363" indent="0" eaLnBrk="1" hangingPunct="1">
              <a:lnSpc>
                <a:spcPct val="90000"/>
              </a:lnSpc>
              <a:buNone/>
            </a:pPr>
            <a:r>
              <a:rPr lang="nl-BE" altLang="nl-BE" sz="1700" dirty="0">
                <a:hlinkClick r:id="rId3"/>
              </a:rPr>
              <a:t>Inschrijvingslink</a:t>
            </a:r>
            <a:r>
              <a:rPr lang="nl-BE" altLang="nl-BE" sz="1700" dirty="0"/>
              <a:t> </a:t>
            </a:r>
          </a:p>
        </p:txBody>
      </p:sp>
      <p:sp>
        <p:nvSpPr>
          <p:cNvPr id="6" name="PIJL-OMLAAG 1">
            <a:extLst>
              <a:ext uri="{FF2B5EF4-FFF2-40B4-BE49-F238E27FC236}">
                <a16:creationId xmlns:a16="http://schemas.microsoft.com/office/drawing/2014/main" id="{5EEA79DF-1138-4AF3-83BD-92D9EDA278C9}"/>
              </a:ext>
            </a:extLst>
          </p:cNvPr>
          <p:cNvSpPr/>
          <p:nvPr/>
        </p:nvSpPr>
        <p:spPr bwMode="auto">
          <a:xfrm>
            <a:off x="1763688" y="2420888"/>
            <a:ext cx="432048" cy="1296144"/>
          </a:xfrm>
          <a:prstGeom prst="down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295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Vlaamse opleidingsincentives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Overgangsmaatregel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r>
              <a:rPr lang="nl-BE" altLang="nl-BE" sz="2000" dirty="0">
                <a:ea typeface="+mn-ea"/>
                <a:cs typeface="+mn-cs"/>
              </a:rPr>
              <a:t>Betaald educatief verlof (BEV) dooft uit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Werknemer die vóór 1 sept 2019 opleiding aanvatte met BEV en deze opleiding komt niet voor in de opleidingsdatabank of de BEV-regeling is voordeliger dan die van Vlaams opleidingsverlof kan deze nog afwerken met BEV tot uiterlijk 31 dec 2021</a:t>
            </a:r>
          </a:p>
          <a:p>
            <a:pPr marL="715963" lvl="1" indent="0" eaLnBrk="1" hangingPunct="1">
              <a:lnSpc>
                <a:spcPct val="90000"/>
              </a:lnSpc>
              <a:buNone/>
            </a:pPr>
            <a:r>
              <a:rPr lang="nl-BE" altLang="nl-BE" sz="1600" dirty="0"/>
              <a:t>Voorwaarde: volgde opleiding in schooljaar 2018-2019 met BEV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Specifiek bij taalopleiding: de werknemer kan de verschillende richtgraden (aparte opleidingen) binnen één taal uitdovend volgen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Administratie centrum: papieren attesten van inschrijving en nauwgezetheid</a:t>
            </a:r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marL="0" lvl="1" indent="0" eaLnBrk="1" hangingPunct="1">
              <a:lnSpc>
                <a:spcPct val="90000"/>
              </a:lnSpc>
              <a:buClr>
                <a:srgbClr val="0C0C60"/>
              </a:buClr>
              <a:buNone/>
            </a:pPr>
            <a:endParaRPr lang="nl-BE" altLang="nl-BE" sz="2000" dirty="0">
              <a:ea typeface="+mn-ea"/>
              <a:cs typeface="+mn-cs"/>
            </a:endParaRPr>
          </a:p>
          <a:p>
            <a:pPr marL="342900" lvl="1" indent="-342900" eaLnBrk="1" hangingPunct="1">
              <a:lnSpc>
                <a:spcPct val="90000"/>
              </a:lnSpc>
              <a:buClr>
                <a:srgbClr val="0C0C60"/>
              </a:buClr>
            </a:pPr>
            <a:r>
              <a:rPr lang="nl-BE" altLang="nl-BE" sz="2000" dirty="0">
                <a:ea typeface="+mn-ea"/>
                <a:cs typeface="+mn-cs"/>
              </a:rPr>
              <a:t>Opleidingscheques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Werknemer die vóór 1 sept 2019 opleiding aanvatte met betaald educatief verlof &amp; opleidingscheques én uitdovend betaald educatief verlof opneemt, kan uitdovend betalen met opleidingscheques indien hij geen diploma hoger onderwijs bezit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Administratie centrum: bewaren van ‘</a:t>
            </a:r>
            <a:r>
              <a:rPr lang="nl-NL" altLang="nl-BE" sz="1600" dirty="0">
                <a:hlinkClick r:id="rId3"/>
              </a:rPr>
              <a:t>Attest voor het gebruik van opleidingscheques door werknemers die vanaf 01/09/2019 gebruik maken van de overgangsmaatregel Betaald Educatief Verlof</a:t>
            </a:r>
            <a:r>
              <a:rPr lang="nl-NL" altLang="nl-BE" sz="1600" dirty="0"/>
              <a:t>’</a:t>
            </a: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1851745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ctrTitle"/>
          </p:nvPr>
        </p:nvSpPr>
        <p:spPr>
          <a:xfrm>
            <a:off x="250825" y="2187575"/>
            <a:ext cx="7107238" cy="1579563"/>
          </a:xfrm>
        </p:spPr>
        <p:txBody>
          <a:bodyPr/>
          <a:lstStyle/>
          <a:p>
            <a:r>
              <a:rPr lang="nl-BE" altLang="nl-BE" sz="4000" dirty="0">
                <a:ea typeface="Calibri" panose="020F0502020204030204" pitchFamily="34" charset="0"/>
              </a:rPr>
              <a:t>Aanpassingen registratie n.a.v. nieuwe financieringsdecreet</a:t>
            </a:r>
          </a:p>
        </p:txBody>
      </p:sp>
      <p:sp>
        <p:nvSpPr>
          <p:cNvPr id="26627" name="Ondertitel 2"/>
          <p:cNvSpPr>
            <a:spLocks noGrp="1"/>
          </p:cNvSpPr>
          <p:nvPr>
            <p:ph type="subTitle" idx="1"/>
          </p:nvPr>
        </p:nvSpPr>
        <p:spPr>
          <a:xfrm>
            <a:off x="2303463" y="4175125"/>
            <a:ext cx="5354637" cy="1052513"/>
          </a:xfrm>
        </p:spPr>
        <p:txBody>
          <a:bodyPr/>
          <a:lstStyle/>
          <a:p>
            <a:pPr>
              <a:lnSpc>
                <a:spcPts val="1763"/>
              </a:lnSpc>
            </a:pPr>
            <a:r>
              <a:rPr lang="nl-BE" altLang="nl-BE" sz="2400" dirty="0">
                <a:ea typeface="Calibri" panose="020F0502020204030204" pitchFamily="34" charset="0"/>
              </a:rPr>
              <a:t>Luk Verbeke</a:t>
            </a:r>
          </a:p>
        </p:txBody>
      </p:sp>
      <p:sp>
        <p:nvSpPr>
          <p:cNvPr id="5" name="Tijdelijke aanduiding voor inhoud 3"/>
          <p:cNvSpPr txBox="1">
            <a:spLocks/>
          </p:cNvSpPr>
          <p:nvPr/>
        </p:nvSpPr>
        <p:spPr bwMode="auto">
          <a:xfrm>
            <a:off x="755576" y="6021288"/>
            <a:ext cx="477361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0C60"/>
              </a:buClr>
              <a:buSzPct val="70000"/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rgbClr val="0C0C60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rgbClr val="0C0C60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rgbClr val="0C0C60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rgbClr val="0C0C60"/>
                </a:solidFill>
                <a:latin typeface="+mn-lt"/>
              </a:defRPr>
            </a:lvl9pPr>
          </a:lstStyle>
          <a:p>
            <a:endParaRPr lang="nl-BE" altLang="nl-BE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Wijzigingen inschrijvingsgeld</a:t>
            </a:r>
            <a:br>
              <a:rPr lang="nl-BE" altLang="nl-BE" dirty="0"/>
            </a:br>
            <a:r>
              <a:rPr lang="nl-NL" altLang="nl-BE" sz="2000" dirty="0">
                <a:solidFill>
                  <a:srgbClr val="0070C0"/>
                </a:solidFill>
              </a:rPr>
              <a:t>Vrijstellingen </a:t>
            </a:r>
            <a:r>
              <a:rPr lang="nl-NL" altLang="nl-BE" sz="2000">
                <a:solidFill>
                  <a:srgbClr val="0070C0"/>
                </a:solidFill>
              </a:rPr>
              <a:t>van inschrijvingsgeld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CBE</a:t>
            </a:r>
          </a:p>
          <a:p>
            <a:pPr lvl="1" eaLnBrk="1" hangingPunct="1">
              <a:lnSpc>
                <a:spcPct val="90000"/>
              </a:lnSpc>
            </a:pPr>
            <a:r>
              <a:rPr lang="nl-NL" sz="2000" dirty="0"/>
              <a:t>Niet meer standaard volledig vrijgesteld, enkel cursisten zonder diploma SO</a:t>
            </a:r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NL" sz="1600" dirty="0"/>
          </a:p>
          <a:p>
            <a:pPr lvl="0" eaLnBrk="1" hangingPunct="1">
              <a:lnSpc>
                <a:spcPct val="90000"/>
              </a:lnSpc>
            </a:pPr>
            <a:r>
              <a:rPr lang="nl-BE" altLang="nl-BE" sz="2400" dirty="0">
                <a:solidFill>
                  <a:srgbClr val="000000"/>
                </a:solidFill>
              </a:rPr>
              <a:t>CVO</a:t>
            </a:r>
          </a:p>
          <a:p>
            <a:pPr lvl="1" eaLnBrk="1" hangingPunct="1">
              <a:lnSpc>
                <a:spcPct val="90000"/>
              </a:lnSpc>
            </a:pPr>
            <a:r>
              <a:rPr lang="nl-NL" sz="2000" dirty="0"/>
              <a:t>Studiegebied AV en AAV niet meer standaard volledig vrijgesteld, enkel cursisten zonder diploma SO</a:t>
            </a:r>
          </a:p>
          <a:p>
            <a:pPr lvl="1" eaLnBrk="1" hangingPunct="1">
              <a:lnSpc>
                <a:spcPct val="90000"/>
              </a:lnSpc>
            </a:pPr>
            <a:r>
              <a:rPr lang="nl-NL" sz="2000" dirty="0"/>
              <a:t>Geletterdheidsmodules NLL gratis voor cursisten zonder diploma SO</a:t>
            </a:r>
          </a:p>
          <a:p>
            <a:pPr lvl="1" eaLnBrk="1" hangingPunct="1">
              <a:lnSpc>
                <a:spcPct val="90000"/>
              </a:lnSpc>
            </a:pPr>
            <a:r>
              <a:rPr lang="nl-NL" sz="2000" dirty="0"/>
              <a:t>Ondernemerschap gratis voor leerlingen van de 3de graad secundair onderwijs, het deeltijds onderwijs en leerlingen uit duaal leren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sz="2000" dirty="0"/>
              <a:t>Doorstroom naar CVO na 2 jaar BE wordt niet meer vrijgesteld</a:t>
            </a:r>
            <a:endParaRPr 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1122464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1E7145-17A4-4287-93AC-D3524B39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dirty="0"/>
              <a:t>Wijzigingen inschrijvingsgeld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Meervoudig inschrijven</a:t>
            </a:r>
            <a:endParaRPr lang="nl-BE" sz="2000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2DEEEB-813D-4466-8D08-F10FD2D82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hangingPunct="1">
              <a:lnSpc>
                <a:spcPct val="90000"/>
              </a:lnSpc>
            </a:pPr>
            <a:r>
              <a:rPr lang="nl-BE" altLang="nl-BE" sz="2400" dirty="0">
                <a:solidFill>
                  <a:srgbClr val="000000"/>
                </a:solidFill>
              </a:rPr>
              <a:t>Meervoudige inschrijving =</a:t>
            </a:r>
          </a:p>
          <a:p>
            <a:pPr lvl="1" eaLnBrk="1" hangingPunct="1">
              <a:lnSpc>
                <a:spcPct val="90000"/>
              </a:lnSpc>
            </a:pPr>
            <a:r>
              <a:rPr lang="nl-NL" sz="2000" dirty="0">
                <a:solidFill>
                  <a:srgbClr val="000000"/>
                </a:solidFill>
              </a:rPr>
              <a:t>4e inschrijving in zelfde module binnen de zes jaar</a:t>
            </a:r>
            <a:r>
              <a:rPr lang="nl-NL" sz="2400" dirty="0">
                <a:solidFill>
                  <a:srgbClr val="000000"/>
                </a:solidFill>
              </a:rPr>
              <a:t>:</a:t>
            </a:r>
          </a:p>
          <a:p>
            <a:pPr lvl="2" eaLnBrk="1" hangingPunct="1">
              <a:lnSpc>
                <a:spcPct val="90000"/>
              </a:lnSpc>
              <a:buClr>
                <a:srgbClr val="7E9CE8"/>
              </a:buClr>
              <a:buFont typeface="Wingdings" panose="05000000000000000000" pitchFamily="2" charset="2"/>
              <a:buChar char="Ø"/>
            </a:pPr>
            <a:r>
              <a:rPr lang="nl-NL" altLang="nl-BE" sz="1800" dirty="0">
                <a:solidFill>
                  <a:srgbClr val="000000"/>
                </a:solidFill>
              </a:rPr>
              <a:t>Volledig vrijgestelde cursisten betalen 1,5 euro per lestijd</a:t>
            </a:r>
          </a:p>
          <a:p>
            <a:pPr lvl="2" eaLnBrk="1" hangingPunct="1">
              <a:lnSpc>
                <a:spcPct val="90000"/>
              </a:lnSpc>
              <a:buClr>
                <a:srgbClr val="7E9CE8"/>
              </a:buClr>
              <a:buFont typeface="Wingdings" panose="05000000000000000000" pitchFamily="2" charset="2"/>
              <a:buChar char="Ø"/>
            </a:pPr>
            <a:r>
              <a:rPr lang="nl-NL" altLang="nl-BE" sz="1800" dirty="0">
                <a:solidFill>
                  <a:srgbClr val="000000"/>
                </a:solidFill>
              </a:rPr>
              <a:t>Overige cursisten betalen 3 euro per lestijd</a:t>
            </a:r>
          </a:p>
          <a:p>
            <a:pPr lvl="2" eaLnBrk="1" hangingPunct="1">
              <a:lnSpc>
                <a:spcPct val="90000"/>
              </a:lnSpc>
              <a:buClr>
                <a:srgbClr val="7E9CE8"/>
              </a:buClr>
              <a:buFont typeface="Wingdings" panose="05000000000000000000" pitchFamily="2" charset="2"/>
              <a:buChar char="Ø"/>
            </a:pPr>
            <a:r>
              <a:rPr lang="nl-NL" altLang="nl-BE" sz="1800" dirty="0">
                <a:solidFill>
                  <a:srgbClr val="000000"/>
                </a:solidFill>
              </a:rPr>
              <a:t>Enige uitzondering: open module</a:t>
            </a:r>
          </a:p>
          <a:p>
            <a:pPr lvl="2" eaLnBrk="1" hangingPunct="1">
              <a:lnSpc>
                <a:spcPct val="90000"/>
              </a:lnSpc>
              <a:buClr>
                <a:srgbClr val="7E9CE8"/>
              </a:buClr>
              <a:buFont typeface="Wingdings" panose="05000000000000000000" pitchFamily="2" charset="2"/>
              <a:buChar char="Ø"/>
            </a:pPr>
            <a:r>
              <a:rPr lang="nl-NL" altLang="nl-BE" sz="1800" dirty="0">
                <a:solidFill>
                  <a:srgbClr val="000000"/>
                </a:solidFill>
              </a:rPr>
              <a:t>Start op 1/9/2019, voor iedereen met schone lei</a:t>
            </a:r>
          </a:p>
          <a:p>
            <a:pPr lvl="2" eaLnBrk="1" hangingPunct="1">
              <a:lnSpc>
                <a:spcPct val="90000"/>
              </a:lnSpc>
              <a:buClr>
                <a:srgbClr val="7E9CE8"/>
              </a:buClr>
              <a:buFont typeface="Wingdings" panose="05000000000000000000" pitchFamily="2" charset="2"/>
              <a:buChar char="Ø"/>
            </a:pPr>
            <a:r>
              <a:rPr lang="nl-NL" altLang="nl-BE" sz="1800" dirty="0">
                <a:solidFill>
                  <a:srgbClr val="000000"/>
                </a:solidFill>
              </a:rPr>
              <a:t>Verschuivend tijdsvenster: op 1/9/2025 vallen de inschrijvingen van schooljaar 2019-2020 weg</a:t>
            </a:r>
            <a:endParaRPr lang="nl-BE" altLang="nl-BE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4092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3ECEAC-9DD2-4035-8FF3-B686AC0DD9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Welkom</a:t>
            </a:r>
            <a:br>
              <a:rPr lang="nl-BE" dirty="0"/>
            </a:b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E3C64F8-99A0-4ACD-A1C7-09032EDCDF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1760" y="4120604"/>
            <a:ext cx="5354606" cy="1053708"/>
          </a:xfrm>
        </p:spPr>
        <p:txBody>
          <a:bodyPr/>
          <a:lstStyle/>
          <a:p>
            <a:r>
              <a:rPr lang="nl-BE" sz="2400" dirty="0"/>
              <a:t>Evi Verduyckt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1672E6-F901-41BA-9391-57528B28F7F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0467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Wijzigingen inschrijvingsgeld 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Begrenzing inschrijvingsgeld (plafond)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H</a:t>
            </a:r>
            <a:r>
              <a:rPr lang="nl-NL" altLang="nl-BE" sz="2400" dirty="0"/>
              <a:t>et inschrijvingsgeld wordt begrensd op 300 € per opleiding per semester</a:t>
            </a:r>
            <a:endParaRPr lang="nl-BE" altLang="nl-BE" sz="2400" dirty="0"/>
          </a:p>
          <a:p>
            <a:pPr lvl="1" eaLnBrk="1" hangingPunct="1">
              <a:lnSpc>
                <a:spcPct val="90000"/>
              </a:lnSpc>
            </a:pPr>
            <a:r>
              <a:rPr lang="nl-BE" sz="1800" b="1" dirty="0"/>
              <a:t>recht</a:t>
            </a:r>
            <a:r>
              <a:rPr lang="nl-BE" sz="1800" dirty="0"/>
              <a:t> van de </a:t>
            </a:r>
            <a:r>
              <a:rPr lang="nl-BE" sz="1800" b="1" dirty="0"/>
              <a:t>cursist, </a:t>
            </a:r>
            <a:r>
              <a:rPr lang="nl-BE" sz="1800" dirty="0"/>
              <a:t>ongeacht financierbaarheid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800" dirty="0"/>
              <a:t>per semester: van 1 september tot en met 31 december of van 1 januari tot en met 31 augustus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800" dirty="0"/>
              <a:t>aanvangsdatum cursus bepaalt in welk semester cursus valt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800" b="1" dirty="0"/>
              <a:t>Uitzondering</a:t>
            </a:r>
            <a:r>
              <a:rPr lang="nl-NL" altLang="nl-BE" sz="1800" dirty="0"/>
              <a:t>: 4e inschrijving voor dezelfde module geeft verhoogd inschrijvingsgeld, die module wordt niet meegenomen in berekening plafond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Toepassing van het plafond </a:t>
            </a:r>
            <a:r>
              <a:rPr lang="nl-BE" altLang="nl-BE" sz="2400" b="1" dirty="0"/>
              <a:t>over centra heen vanaf schooljaar 2019-2020</a:t>
            </a:r>
            <a:endParaRPr lang="nl-NL" altLang="nl-BE" sz="1800" dirty="0"/>
          </a:p>
          <a:p>
            <a:pPr lvl="1" eaLnBrk="1" hangingPunct="1">
              <a:lnSpc>
                <a:spcPct val="90000"/>
              </a:lnSpc>
            </a:pPr>
            <a:r>
              <a:rPr lang="nl-NL" altLang="nl-BE" sz="1800" dirty="0"/>
              <a:t>Het centrum zal de cursist moeten bevragen of hij/zij inschrijvingen heeft in dezelfde opleiding, maar in een ander centrum.</a:t>
            </a:r>
            <a:endParaRPr lang="nl-NL" sz="18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2373987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Wijziging inschrijvingsgeld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Ondersteuning door software</a:t>
            </a:r>
            <a:endParaRPr lang="nl-NL" altLang="nl-BE" sz="2000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Asynchrone registratie door de centra…</a:t>
            </a:r>
            <a:endParaRPr lang="nl-NL" altLang="nl-BE" sz="1800" dirty="0"/>
          </a:p>
          <a:p>
            <a:pPr lvl="1" eaLnBrk="1" hangingPunct="1">
              <a:lnSpc>
                <a:spcPct val="90000"/>
              </a:lnSpc>
            </a:pPr>
            <a:r>
              <a:rPr lang="nl-NL" sz="1800" dirty="0"/>
              <a:t>… verhindert synchrone raadpleging 4</a:t>
            </a:r>
            <a:r>
              <a:rPr lang="nl-NL" sz="1800" baseline="30000" dirty="0"/>
              <a:t>e</a:t>
            </a:r>
            <a:r>
              <a:rPr lang="nl-NL" sz="1800" dirty="0"/>
              <a:t> inschrijving en plafond</a:t>
            </a:r>
          </a:p>
          <a:p>
            <a:pPr lvl="1" eaLnBrk="1" hangingPunct="1">
              <a:lnSpc>
                <a:spcPct val="90000"/>
              </a:lnSpc>
            </a:pPr>
            <a:endParaRPr lang="nl-NL" sz="1800" dirty="0"/>
          </a:p>
          <a:p>
            <a:pPr eaLnBrk="1" hangingPunct="1">
              <a:lnSpc>
                <a:spcPct val="90000"/>
              </a:lnSpc>
            </a:pPr>
            <a:r>
              <a:rPr lang="nl-NL" sz="2000" dirty="0"/>
              <a:t>DAVINCI biedt wel de mogelijkheid om alle plaatsingen van een persoon te raadplegen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800" dirty="0"/>
              <a:t>Deze functionaliteit kan aangewend worden in de centrumsoftware om potentiële rechthebbenden op te sporen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800" dirty="0"/>
              <a:t>Sneller inschrijvingen registreren in DAVINCI impliceert meer en beter gebruik mogelijk van deze raadpleegdienst</a:t>
            </a:r>
          </a:p>
          <a:p>
            <a:pPr lvl="1" eaLnBrk="1" hangingPunct="1">
              <a:lnSpc>
                <a:spcPct val="90000"/>
              </a:lnSpc>
            </a:pPr>
            <a:endParaRPr lang="nl-NL" altLang="nl-BE" sz="1800" dirty="0"/>
          </a:p>
          <a:p>
            <a:pPr lvl="1" eaLnBrk="1" hangingPunct="1">
              <a:lnSpc>
                <a:spcPct val="90000"/>
              </a:lnSpc>
            </a:pPr>
            <a:endParaRPr lang="nl-NL" sz="1800" dirty="0"/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NL" sz="1800" dirty="0"/>
          </a:p>
          <a:p>
            <a:pPr marL="693737" lvl="2" indent="0" eaLnBrk="1" hangingPunct="1">
              <a:lnSpc>
                <a:spcPct val="90000"/>
              </a:lnSpc>
              <a:buNone/>
            </a:pPr>
            <a:endParaRPr lang="nl-NL" altLang="nl-BE" sz="18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1300" dirty="0"/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1648520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Wijzigingen omkadering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Berekening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Referteperiode = kalenderjaar 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Januari 2019 – december 2019</a:t>
            </a: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r>
              <a:rPr lang="nl-NL" altLang="nl-BE" sz="2000" dirty="0"/>
              <a:t>Participatie is niet langer een financierbaarheidsvoorwaarde</a:t>
            </a:r>
          </a:p>
          <a:p>
            <a:pPr eaLnBrk="1" hangingPunct="1">
              <a:lnSpc>
                <a:spcPct val="90000"/>
              </a:lnSpc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120%-financiering gecombineerd onderwijs bestaat niet langer</a:t>
            </a:r>
            <a:endParaRPr lang="nl-NL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sz="1600" dirty="0"/>
          </a:p>
          <a:p>
            <a:pPr lvl="0" eaLnBrk="1" hangingPunct="1">
              <a:lnSpc>
                <a:spcPct val="90000"/>
              </a:lnSpc>
            </a:pPr>
            <a:r>
              <a:rPr lang="nl-BE" altLang="nl-BE" sz="2000" dirty="0">
                <a:solidFill>
                  <a:srgbClr val="000000"/>
                </a:solidFill>
              </a:rPr>
              <a:t>Input- en outputfinanciering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1600" dirty="0">
                <a:solidFill>
                  <a:srgbClr val="000000"/>
                </a:solidFill>
              </a:rPr>
              <a:t>80% financiering per ingeschreven module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>
                <a:solidFill>
                  <a:srgbClr val="000000"/>
                </a:solidFill>
              </a:rPr>
              <a:t>20% financiering per geslaagde module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l-NL" altLang="nl-BE" sz="1300" dirty="0">
                <a:solidFill>
                  <a:srgbClr val="000000"/>
                </a:solidFill>
              </a:rPr>
              <a:t>De 20% wordt meegeteld in de referteperiode waarin de cursist slaagt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l-NL" altLang="nl-BE" sz="1300" dirty="0">
                <a:solidFill>
                  <a:srgbClr val="000000"/>
                </a:solidFill>
              </a:rPr>
              <a:t>Er wordt gekeken naar de resultaatdatum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l-NL" altLang="nl-BE" sz="1300" dirty="0">
                <a:solidFill>
                  <a:srgbClr val="000000"/>
                </a:solidFill>
              </a:rPr>
              <a:t>De 20% wordt gewogen aan de parameters van de referte waarin ze valt</a:t>
            </a:r>
          </a:p>
          <a:p>
            <a:pPr lvl="2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l-NL" altLang="nl-BE" sz="1300" dirty="0">
                <a:solidFill>
                  <a:srgbClr val="000000"/>
                </a:solidFill>
              </a:rPr>
              <a:t>Enige uitzondering: maatwerk BE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>
                <a:solidFill>
                  <a:srgbClr val="000000"/>
                </a:solidFill>
              </a:rPr>
              <a:t>Aan het einde van een voltooide opleiding: kwalificatiebonus</a:t>
            </a:r>
          </a:p>
          <a:p>
            <a:pPr marL="693737" lvl="2" indent="0" eaLnBrk="1" hangingPunct="1">
              <a:lnSpc>
                <a:spcPct val="90000"/>
              </a:lnSpc>
              <a:buNone/>
            </a:pPr>
            <a:endParaRPr lang="nl-BE" altLang="nl-BE" sz="1300" dirty="0">
              <a:solidFill>
                <a:srgbClr val="000000"/>
              </a:solidFill>
            </a:endParaRPr>
          </a:p>
          <a:p>
            <a:pPr lvl="0" eaLnBrk="1" hangingPunct="1">
              <a:lnSpc>
                <a:spcPct val="90000"/>
              </a:lnSpc>
            </a:pPr>
            <a:r>
              <a:rPr lang="nl-BE" altLang="nl-BE" sz="2000" dirty="0">
                <a:solidFill>
                  <a:srgbClr val="000000"/>
                </a:solidFill>
              </a:rPr>
              <a:t>Basis = ongewogen financieringspunten (FP):</a:t>
            </a:r>
          </a:p>
          <a:p>
            <a:pPr marL="344487" lvl="1" indent="0" eaLnBrk="1" hangingPunct="1">
              <a:lnSpc>
                <a:spcPct val="90000"/>
              </a:lnSpc>
              <a:buNone/>
            </a:pPr>
            <a:r>
              <a:rPr lang="nl-NL" sz="1600" dirty="0">
                <a:solidFill>
                  <a:srgbClr val="000000"/>
                </a:solidFill>
              </a:rPr>
              <a:t>(0,80 * LUC ingeschreven modules) + (0,20 * LUC geslaagde modules)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1784842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Wijzigingen omkadering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Berekening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Weging van de ongewogen financieringspunten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sz="1600" dirty="0">
                <a:solidFill>
                  <a:srgbClr val="000000"/>
                </a:solidFill>
              </a:rPr>
              <a:t>90% op centrumkenmerken en opleidingskenmerken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sz="1600" dirty="0">
                <a:solidFill>
                  <a:srgbClr val="000000"/>
                </a:solidFill>
              </a:rPr>
              <a:t>10% op cursistenkenmerken</a:t>
            </a:r>
          </a:p>
          <a:p>
            <a:pPr lvl="1" eaLnBrk="1" hangingPunct="1">
              <a:lnSpc>
                <a:spcPct val="90000"/>
              </a:lnSpc>
            </a:pPr>
            <a:endParaRPr lang="nl-NL" sz="1600" dirty="0">
              <a:solidFill>
                <a:srgbClr val="000000"/>
              </a:solidFill>
            </a:endParaRPr>
          </a:p>
          <a:p>
            <a:pPr lvl="0" eaLnBrk="1" hangingPunct="1">
              <a:lnSpc>
                <a:spcPct val="90000"/>
              </a:lnSpc>
            </a:pPr>
            <a:r>
              <a:rPr lang="nl-BE" altLang="nl-BE" sz="2000" dirty="0">
                <a:solidFill>
                  <a:srgbClr val="000000"/>
                </a:solidFill>
              </a:rPr>
              <a:t>Gewogen financieringspunten:</a:t>
            </a:r>
          </a:p>
          <a:p>
            <a:pPr marL="344487" lvl="1" indent="0" eaLnBrk="1" hangingPunct="1">
              <a:lnSpc>
                <a:spcPct val="90000"/>
              </a:lnSpc>
              <a:buNone/>
            </a:pPr>
            <a:r>
              <a:rPr lang="nl-NL" sz="1600" dirty="0">
                <a:solidFill>
                  <a:srgbClr val="000000"/>
                </a:solidFill>
              </a:rPr>
              <a:t>(0,80 * LUC ingeschreven modules * weging) + (0,20 * LUC geslaagde modules * weging) + kwalificatiebonus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lvl="0" eaLnBrk="1" hangingPunct="1">
              <a:lnSpc>
                <a:spcPct val="90000"/>
              </a:lnSpc>
            </a:pPr>
            <a:r>
              <a:rPr lang="nl-BE" altLang="nl-BE" sz="2000" dirty="0">
                <a:solidFill>
                  <a:srgbClr val="000000"/>
                </a:solidFill>
              </a:rPr>
              <a:t>De totale macro-pot VTE, </a:t>
            </a:r>
            <a:r>
              <a:rPr lang="nl-BE" altLang="nl-BE" sz="2000" dirty="0" err="1">
                <a:solidFill>
                  <a:srgbClr val="000000"/>
                </a:solidFill>
              </a:rPr>
              <a:t>LeU</a:t>
            </a:r>
            <a:r>
              <a:rPr lang="nl-BE" altLang="nl-BE" sz="2000" dirty="0">
                <a:solidFill>
                  <a:srgbClr val="000000"/>
                </a:solidFill>
              </a:rPr>
              <a:t> en Pu wordt over de centra heen verdeeld op basis van het aandeel gewogen FP van een centrum binnen de totale pot gewogen FP</a:t>
            </a:r>
          </a:p>
          <a:p>
            <a:pPr lvl="0" eaLnBrk="1" hangingPunct="1">
              <a:lnSpc>
                <a:spcPct val="90000"/>
              </a:lnSpc>
            </a:pPr>
            <a:endParaRPr lang="nl-BE" altLang="nl-BE" sz="2000" dirty="0">
              <a:solidFill>
                <a:srgbClr val="000000"/>
              </a:solidFill>
            </a:endParaRPr>
          </a:p>
          <a:p>
            <a:pPr lvl="0" eaLnBrk="1" hangingPunct="1">
              <a:lnSpc>
                <a:spcPct val="90000"/>
              </a:lnSpc>
            </a:pPr>
            <a:r>
              <a:rPr lang="nl-BE" altLang="nl-BE" sz="2000" dirty="0">
                <a:solidFill>
                  <a:srgbClr val="000000"/>
                </a:solidFill>
              </a:rPr>
              <a:t>Infosessies over details van de berekening -&gt; oktober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1108629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Wijzigingen omkadering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Weging op cursistenkenmerken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Arbeidsstatuut van de cursist</a:t>
            </a: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r>
              <a:rPr lang="nl-NL" sz="1600" dirty="0"/>
              <a:t>Extra weging voor werkzoekende cursisten waarvan de opleiding past in een traject naar werk of een gepast opleidingsaanbod vastgesteld door VDAB</a:t>
            </a:r>
          </a:p>
          <a:p>
            <a:pPr lvl="1"/>
            <a:r>
              <a:rPr lang="nl-BE" sz="1600" dirty="0"/>
              <a:t>Alle reeds ingeschreven plaatsingen van de referteperiode 1/1/2019 – 31/12/2019 zijn gecontroleerd in de databank van de VDAB</a:t>
            </a:r>
          </a:p>
          <a:p>
            <a:pPr lvl="1"/>
            <a:r>
              <a:rPr lang="nl-BE" sz="1600" dirty="0"/>
              <a:t>Cursisten die werkzoekend zijn, maar waarvoor de inschatting over het traject naar werk nog niet gebeurd is -&gt; </a:t>
            </a:r>
            <a:r>
              <a:rPr lang="nl-BE" sz="1600" dirty="0" err="1"/>
              <a:t>toeleiden</a:t>
            </a:r>
            <a:r>
              <a:rPr lang="nl-BE" sz="1600" dirty="0"/>
              <a:t> naar VDAB</a:t>
            </a:r>
          </a:p>
          <a:p>
            <a:pPr lvl="2"/>
            <a:r>
              <a:rPr lang="nl-BE" sz="1300" dirty="0"/>
              <a:t>Gebruik de signalen die DAVINCI daarvoor aanmaakt!</a:t>
            </a:r>
            <a:endParaRPr lang="nl-BE" sz="1600" dirty="0"/>
          </a:p>
          <a:p>
            <a:pPr lvl="1"/>
            <a:r>
              <a:rPr lang="nl-BE" sz="1600" dirty="0"/>
              <a:t>Bijsturing sinds start in april </a:t>
            </a:r>
          </a:p>
          <a:p>
            <a:pPr lvl="2"/>
            <a:r>
              <a:rPr lang="nl-BE" sz="1300" dirty="0"/>
              <a:t>Voorlopig NT2 RG2 ook automatisch passend voor VDAB</a:t>
            </a:r>
          </a:p>
          <a:p>
            <a:pPr lvl="2"/>
            <a:r>
              <a:rPr lang="nl-BE" sz="1300" dirty="0"/>
              <a:t>Traject start niet op datum van goedkeuring door VDAB, maar op de datum van de aanvraag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Opgelet: gebruik de juiste opleiding (en het juiste centrum)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Meer info: </a:t>
            </a:r>
            <a:r>
              <a:rPr lang="nl-BE" altLang="nl-BE" sz="1600" dirty="0">
                <a:hlinkClick r:id="rId3"/>
              </a:rPr>
              <a:t>brochure</a:t>
            </a:r>
            <a:r>
              <a:rPr lang="nl-BE" altLang="nl-BE" sz="1600" dirty="0"/>
              <a:t> vanuit VDAB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Brussel - </a:t>
            </a:r>
            <a:r>
              <a:rPr lang="nl-BE" altLang="nl-BE" sz="1600" dirty="0" err="1"/>
              <a:t>Actiris</a:t>
            </a:r>
            <a:endParaRPr lang="nl-BE" altLang="nl-BE" sz="1600" dirty="0"/>
          </a:p>
          <a:p>
            <a:pPr lvl="2" eaLnBrk="1" hangingPunct="1">
              <a:lnSpc>
                <a:spcPct val="90000"/>
              </a:lnSpc>
            </a:pPr>
            <a:r>
              <a:rPr lang="nl-BE" altLang="nl-BE" sz="1300" dirty="0"/>
              <a:t>Aangepaste </a:t>
            </a:r>
            <a:r>
              <a:rPr lang="nl-BE" altLang="nl-BE" sz="1300" dirty="0">
                <a:hlinkClick r:id="rId4"/>
              </a:rPr>
              <a:t>brochure</a:t>
            </a:r>
            <a:endParaRPr lang="nl-BE" altLang="nl-BE" sz="1300" dirty="0"/>
          </a:p>
          <a:p>
            <a:pPr lvl="2" eaLnBrk="1" hangingPunct="1">
              <a:lnSpc>
                <a:spcPct val="90000"/>
              </a:lnSpc>
            </a:pPr>
            <a:r>
              <a:rPr lang="nl-BE" altLang="nl-BE" sz="1300" dirty="0"/>
              <a:t>Infosessie voor CVO/CBE actief in Brussel (laatste week september)</a:t>
            </a:r>
          </a:p>
          <a:p>
            <a:pPr lvl="1" eaLnBrk="1" hangingPunct="1">
              <a:lnSpc>
                <a:spcPct val="90000"/>
              </a:lnSpc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2019284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srgbClr val="33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Wijzigingen omkadering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Financierbaarheid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12875"/>
            <a:ext cx="8229600" cy="5292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BE" sz="2000" dirty="0"/>
              <a:t>Voor de berekening van het aantal financieringspunten komen enkel de cursisten in aanmerking die</a:t>
            </a: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r>
              <a:rPr lang="nl-NL" sz="1600" dirty="0"/>
              <a:t>het inschrijvingsgeld betaald hebben, als zij daartoe verplicht zijn</a:t>
            </a:r>
          </a:p>
          <a:p>
            <a:pPr lvl="1" eaLnBrk="1" hangingPunct="1">
              <a:lnSpc>
                <a:spcPct val="90000"/>
              </a:lnSpc>
            </a:pPr>
            <a:r>
              <a:rPr lang="nl-NL" sz="1600" dirty="0"/>
              <a:t>ingeschreven zijn vóór een derde van het minimumaantal lestijden van een module voorbij is</a:t>
            </a:r>
          </a:p>
          <a:p>
            <a:pPr eaLnBrk="1" hangingPunct="1">
              <a:lnSpc>
                <a:spcPct val="90000"/>
              </a:lnSpc>
            </a:pPr>
            <a:r>
              <a:rPr lang="nl-BE" sz="2000" dirty="0"/>
              <a:t>Periode 1/1/2019 – 31/3/2019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In de referteperiode 1/4/2018 – 31/3/2019 schrappingen omwille van te weinig participatie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In de referteperiode 1/1/2019 – 31/12/2019 </a:t>
            </a:r>
            <a:r>
              <a:rPr lang="nl-BE" sz="1600" u="sng" dirty="0"/>
              <a:t>geen</a:t>
            </a:r>
            <a:r>
              <a:rPr lang="nl-BE" sz="1600" dirty="0"/>
              <a:t> schrappingen omwille van te weinig participatie</a:t>
            </a:r>
          </a:p>
          <a:p>
            <a:pPr eaLnBrk="1" hangingPunct="1">
              <a:lnSpc>
                <a:spcPct val="90000"/>
              </a:lnSpc>
            </a:pPr>
            <a:r>
              <a:rPr lang="nl-BE" sz="2000" dirty="0"/>
              <a:t>Daarom wijziging fotomoment</a:t>
            </a:r>
          </a:p>
          <a:p>
            <a:pPr lvl="1" eaLnBrk="1" hangingPunct="1">
              <a:lnSpc>
                <a:spcPct val="90000"/>
              </a:lnSpc>
            </a:pPr>
            <a:r>
              <a:rPr lang="nl-NL" sz="1600" dirty="0"/>
              <a:t>Tegen 30/9 laatste kans om alle informatie over modules met een registratiemoment in schooljaar 18-19 correct zetten in DAVINCI</a:t>
            </a:r>
          </a:p>
          <a:p>
            <a:pPr lvl="2" eaLnBrk="1" hangingPunct="1">
              <a:lnSpc>
                <a:spcPct val="90000"/>
              </a:lnSpc>
            </a:pPr>
            <a:r>
              <a:rPr lang="nl-NL" sz="1300" dirty="0"/>
              <a:t>Niet-financierbare cursisten</a:t>
            </a:r>
          </a:p>
          <a:p>
            <a:pPr lvl="2" eaLnBrk="1" hangingPunct="1">
              <a:lnSpc>
                <a:spcPct val="90000"/>
              </a:lnSpc>
            </a:pPr>
            <a:r>
              <a:rPr lang="nl-NL" sz="1300" dirty="0"/>
              <a:t>Diploma </a:t>
            </a:r>
            <a:r>
              <a:rPr lang="nl-NL" sz="1300" dirty="0" err="1"/>
              <a:t>secundairstatus</a:t>
            </a:r>
            <a:endParaRPr lang="nl-NL" sz="1300" dirty="0"/>
          </a:p>
          <a:p>
            <a:pPr lvl="2" eaLnBrk="1" hangingPunct="1">
              <a:lnSpc>
                <a:spcPct val="90000"/>
              </a:lnSpc>
            </a:pPr>
            <a:r>
              <a:rPr lang="nl-NL" sz="1300" dirty="0" err="1"/>
              <a:t>Actiris</a:t>
            </a:r>
            <a:r>
              <a:rPr lang="nl-NL" sz="1300" dirty="0"/>
              <a:t> (arbeidsstatuut: werkzoekend in traject met </a:t>
            </a:r>
            <a:r>
              <a:rPr lang="nl-NL" sz="1300" dirty="0" err="1"/>
              <a:t>stavingsdocument</a:t>
            </a:r>
            <a:r>
              <a:rPr lang="nl-NL" sz="1300" dirty="0"/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nl-NL" sz="1300" dirty="0"/>
              <a:t>…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Medio oktober wijzigt AHOVOKS de fotomomenten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Merk op: voor schooljaar 2019-2020 standaard fotomoment op 60 dagen gezet</a:t>
            </a:r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BE" sz="1600" dirty="0"/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BE" altLang="nl-BE" sz="16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322837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en-US" sz="1200" b="0" i="0" u="none" strike="noStrike" kern="1200" cap="none" spc="0" normalizeH="0" baseline="0" noProof="0">
              <a:ln>
                <a:noFill/>
              </a:ln>
              <a:solidFill>
                <a:srgbClr val="33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Wijzigingen omkadering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Financierbaarheid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12875"/>
            <a:ext cx="8229600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BE" sz="2000" dirty="0"/>
              <a:t>Elke inschrijving geregistreerd </a:t>
            </a:r>
            <a:r>
              <a:rPr lang="nl-NL" altLang="nl-BE" sz="2000" b="1" dirty="0"/>
              <a:t>op</a:t>
            </a:r>
            <a:r>
              <a:rPr lang="nl-NL" altLang="nl-BE" sz="2000" dirty="0"/>
              <a:t> het registratiemoment wordt meegenomen voor de berekening van de omkadering (voor de 80% inputfinanciering)</a:t>
            </a:r>
          </a:p>
          <a:p>
            <a:pPr lvl="1" eaLnBrk="1" hangingPunct="1">
              <a:lnSpc>
                <a:spcPct val="90000"/>
              </a:lnSpc>
            </a:pPr>
            <a:r>
              <a:rPr lang="nl-NL" sz="1600" dirty="0">
                <a:solidFill>
                  <a:srgbClr val="000000"/>
                </a:solidFill>
              </a:rPr>
              <a:t>Uitschrijving voor registratiemoment: cursist wordt niet meegenomen voor de berekening van de omkadering</a:t>
            </a:r>
          </a:p>
          <a:p>
            <a:pPr lvl="1" eaLnBrk="1" hangingPunct="1">
              <a:lnSpc>
                <a:spcPct val="90000"/>
              </a:lnSpc>
            </a:pPr>
            <a:r>
              <a:rPr lang="nl-NL" sz="1600" dirty="0">
                <a:solidFill>
                  <a:srgbClr val="000000"/>
                </a:solidFill>
              </a:rPr>
              <a:t>Uitschrijven na registratiemoment: cursist wordt wel meegenomen voor de berekening van de omkadering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NL" sz="2000" dirty="0"/>
          </a:p>
          <a:p>
            <a:pPr lvl="0" eaLnBrk="1" hangingPunct="1">
              <a:lnSpc>
                <a:spcPct val="90000"/>
              </a:lnSpc>
            </a:pPr>
            <a:r>
              <a:rPr lang="nl-NL" altLang="nl-BE" sz="2000" dirty="0">
                <a:solidFill>
                  <a:srgbClr val="000000"/>
                </a:solidFill>
              </a:rPr>
              <a:t>Intensieve monitoring door AHOVOKS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800586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31EAF6-E507-4382-B443-7E4902C88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dirty="0"/>
              <a:t>Wijzigingen omkadering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Financieringsrapporten</a:t>
            </a:r>
            <a:endParaRPr lang="nl-BE" sz="2000" dirty="0">
              <a:solidFill>
                <a:srgbClr val="0070C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8E605B-96D2-45BA-972E-149089F1F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000" dirty="0"/>
              <a:t>Financieringsberekening in DAVINCI</a:t>
            </a:r>
          </a:p>
          <a:p>
            <a:pPr lvl="1"/>
            <a:r>
              <a:rPr lang="nl-BE" sz="1600" dirty="0"/>
              <a:t>Parameterbeheer</a:t>
            </a:r>
          </a:p>
          <a:p>
            <a:pPr lvl="1"/>
            <a:r>
              <a:rPr lang="nl-BE" sz="1600" dirty="0"/>
              <a:t>Zware berekening: voor anderhalf miljoen plaatsingen de juiste wegingsparameters bepalen en toepassen</a:t>
            </a:r>
          </a:p>
          <a:p>
            <a:pPr lvl="1"/>
            <a:r>
              <a:rPr lang="nl-BE" sz="1600" dirty="0"/>
              <a:t>Kwalificatiebonussen per referte bepalen</a:t>
            </a:r>
          </a:p>
          <a:p>
            <a:pPr lvl="1"/>
            <a:r>
              <a:rPr lang="nl-BE" sz="1600" dirty="0"/>
              <a:t>Aggregeren per instelling (en studie-/leergebied)</a:t>
            </a:r>
          </a:p>
          <a:p>
            <a:endParaRPr lang="nl-BE" sz="2000" dirty="0"/>
          </a:p>
          <a:p>
            <a:r>
              <a:rPr lang="nl-BE" sz="2000" dirty="0"/>
              <a:t>Centra krijgen financieringsrapporten</a:t>
            </a:r>
          </a:p>
          <a:p>
            <a:pPr lvl="1"/>
            <a:r>
              <a:rPr lang="nl-BE" sz="1600" dirty="0"/>
              <a:t>Maandelijks, start vanaf september</a:t>
            </a:r>
          </a:p>
          <a:p>
            <a:pPr lvl="1"/>
            <a:r>
              <a:rPr lang="nl-BE" sz="1600" dirty="0"/>
              <a:t>Indicatief: sommige parameters pas bekend op einde referteperiode</a:t>
            </a:r>
          </a:p>
          <a:p>
            <a:pPr lvl="1"/>
            <a:r>
              <a:rPr lang="nl-BE" sz="1600" dirty="0"/>
              <a:t>Via huidige kanaal: Excels op </a:t>
            </a:r>
            <a:r>
              <a:rPr lang="nl-BE" sz="1600" dirty="0" err="1"/>
              <a:t>MijnOnderwijs</a:t>
            </a:r>
            <a:endParaRPr lang="nl-BE" sz="1600" dirty="0"/>
          </a:p>
          <a:p>
            <a:pPr lvl="1"/>
            <a:r>
              <a:rPr lang="nl-BE" sz="1600" dirty="0"/>
              <a:t>Opleiding (zie verderop)</a:t>
            </a:r>
          </a:p>
          <a:p>
            <a:pPr lvl="1"/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1920746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Wijzigingen omkadering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Registratie overdrachten VTE, </a:t>
            </a:r>
            <a:r>
              <a:rPr lang="nl-BE" altLang="nl-BE" sz="2000" dirty="0" err="1">
                <a:solidFill>
                  <a:srgbClr val="0070C0"/>
                </a:solidFill>
              </a:rPr>
              <a:t>LeU</a:t>
            </a:r>
            <a:r>
              <a:rPr lang="nl-BE" altLang="nl-BE" sz="2000" dirty="0">
                <a:solidFill>
                  <a:srgbClr val="0070C0"/>
                </a:solidFill>
              </a:rPr>
              <a:t> en Punten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Deadline overdrachten voor schooljaar n-1 / n = 31 mei n</a:t>
            </a:r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Momenteel: zending via </a:t>
            </a:r>
            <a:r>
              <a:rPr lang="nl-BE" altLang="nl-BE" sz="2000" dirty="0" err="1"/>
              <a:t>webEdison</a:t>
            </a: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Toekomst: overdrachten doorgeven naar DAVINCI</a:t>
            </a: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Het centrum zal de overdracht kunnen registreren via een </a:t>
            </a:r>
            <a:r>
              <a:rPr lang="nl-BE" sz="1600" b="1" dirty="0" err="1"/>
              <a:t>webdienst</a:t>
            </a:r>
            <a:endParaRPr lang="nl-BE" sz="1600" b="1" dirty="0"/>
          </a:p>
          <a:p>
            <a:pPr lvl="2" eaLnBrk="1" hangingPunct="1">
              <a:lnSpc>
                <a:spcPct val="90000"/>
              </a:lnSpc>
            </a:pPr>
            <a:r>
              <a:rPr lang="nl-BE" sz="1400" dirty="0"/>
              <a:t>Technische omschrijving afgerond</a:t>
            </a:r>
          </a:p>
          <a:p>
            <a:pPr lvl="2" eaLnBrk="1" hangingPunct="1">
              <a:lnSpc>
                <a:spcPct val="90000"/>
              </a:lnSpc>
            </a:pPr>
            <a:r>
              <a:rPr lang="nl-BE" sz="1400" dirty="0" err="1"/>
              <a:t>Software-leveranciers</a:t>
            </a:r>
            <a:r>
              <a:rPr lang="nl-BE" sz="1400" dirty="0"/>
              <a:t> kunnen starten met hun ontwikkeling</a:t>
            </a:r>
            <a:endParaRPr lang="nl-BE" sz="1300" b="1" dirty="0"/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Ook voor registratie van overdracht </a:t>
            </a:r>
            <a:r>
              <a:rPr lang="nl-BE" sz="1600" dirty="0" err="1"/>
              <a:t>LeU</a:t>
            </a:r>
            <a:r>
              <a:rPr lang="nl-BE" sz="1600" dirty="0"/>
              <a:t> </a:t>
            </a:r>
            <a:r>
              <a:rPr lang="nl-BE" sz="1600" dirty="0" err="1"/>
              <a:t>i.k.v</a:t>
            </a:r>
            <a:r>
              <a:rPr lang="nl-BE" sz="1600" dirty="0"/>
              <a:t>. verklaring overheveling structuuronderdeel (momenteel via formulier</a:t>
            </a:r>
            <a:r>
              <a:rPr lang="nl-NL" sz="1600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Ook voor registratie van overdracht </a:t>
            </a:r>
            <a:r>
              <a:rPr lang="nl-BE" sz="1600" dirty="0" err="1"/>
              <a:t>LeU</a:t>
            </a:r>
            <a:r>
              <a:rPr lang="nl-BE" sz="1600" dirty="0"/>
              <a:t> </a:t>
            </a:r>
            <a:r>
              <a:rPr lang="nl-BE" sz="1600" dirty="0" err="1"/>
              <a:t>i.k.v</a:t>
            </a:r>
            <a:r>
              <a:rPr lang="nl-BE" sz="1600" dirty="0"/>
              <a:t>. overdracht </a:t>
            </a:r>
            <a:r>
              <a:rPr lang="nl-BE" sz="1600" dirty="0" err="1"/>
              <a:t>LeU</a:t>
            </a:r>
            <a:r>
              <a:rPr lang="nl-BE" sz="1600" dirty="0"/>
              <a:t> aanvangsbegeleiding indien centra wensen samen te werken (momenteel via </a:t>
            </a:r>
            <a:r>
              <a:rPr lang="nl-BE" sz="1600" dirty="0">
                <a:hlinkClick r:id="rId3"/>
              </a:rPr>
              <a:t>formulier</a:t>
            </a:r>
            <a:r>
              <a:rPr lang="nl-BE" sz="1600" dirty="0"/>
              <a:t>)</a:t>
            </a:r>
          </a:p>
          <a:p>
            <a:pPr eaLnBrk="1" hangingPunct="1">
              <a:lnSpc>
                <a:spcPct val="90000"/>
              </a:lnSpc>
            </a:pPr>
            <a:endParaRPr lang="nl-BE" sz="2000" dirty="0"/>
          </a:p>
          <a:p>
            <a:pPr eaLnBrk="1" hangingPunct="1">
              <a:lnSpc>
                <a:spcPct val="90000"/>
              </a:lnSpc>
            </a:pPr>
            <a:r>
              <a:rPr lang="nl-BE" sz="2000" dirty="0"/>
              <a:t>Overgang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Bufferen in de eigen toepassing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Gegevens geregistreerd op oude manier worden gemigreerd</a:t>
            </a:r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BE" sz="16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3944800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9048" y="2959355"/>
            <a:ext cx="5342082" cy="1184783"/>
          </a:xfrm>
        </p:spPr>
        <p:txBody>
          <a:bodyPr/>
          <a:lstStyle/>
          <a:p>
            <a:r>
              <a:rPr lang="nl-BE" dirty="0"/>
              <a:t>Nieuwe monitoring en controle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09049" y="4372093"/>
            <a:ext cx="5354606" cy="790281"/>
          </a:xfrm>
        </p:spPr>
        <p:txBody>
          <a:bodyPr/>
          <a:lstStyle/>
          <a:p>
            <a:r>
              <a:rPr lang="nl-BE" dirty="0"/>
              <a:t>Goele Bossaert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0D6D343-86E2-44CF-A7C9-F27A7A6C182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6139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7B1BB-7720-4F4F-9ECD-BEF9CEB86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6000" dirty="0"/>
              <a:t>Agenda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F0C3F6-C013-4EEA-A2F9-5B0E00851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5"/>
            <a:ext cx="8229600" cy="5322987"/>
          </a:xfrm>
        </p:spPr>
        <p:txBody>
          <a:bodyPr/>
          <a:lstStyle/>
          <a:p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9.35u.: Wijzigingen landschap volwassenenonderwijs</a:t>
            </a:r>
          </a:p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9.50u.: Aanpassingen registratie n.a.v. nieuwe financieringsdecreet</a:t>
            </a:r>
            <a:endParaRPr lang="nl-NL" sz="24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10.10u.: Nieuwe monitoring en controle</a:t>
            </a:r>
          </a:p>
          <a:p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10.30u.: Werkingsmiddelen en inschrijvingsgelden</a:t>
            </a:r>
          </a:p>
          <a:p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10.50u.: Vragen</a:t>
            </a:r>
          </a:p>
          <a:p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11u.: Pauze</a:t>
            </a:r>
          </a:p>
          <a:p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11.25u.: Personeel: Aanvangsbegeleiding en TADD</a:t>
            </a:r>
          </a:p>
          <a:p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11.45u.: Personeel: 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Nieuwe lerarenopleidingen en impact op de bekwaamheidsbewijzen</a:t>
            </a:r>
          </a:p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12.05u.: Personeel: Registraties</a:t>
            </a:r>
          </a:p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12.15u.: Broodjeslunch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58267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DF5A7AAE-BF35-40BD-BD6E-CBE58F4F834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3435" y="980728"/>
            <a:ext cx="7778605" cy="4228194"/>
          </a:xfrm>
        </p:spPr>
        <p:txBody>
          <a:bodyPr/>
          <a:lstStyle/>
          <a:p>
            <a:pPr marL="0" indent="0" algn="ctr">
              <a:buNone/>
            </a:pPr>
            <a:endParaRPr lang="nl-BE" sz="1800" b="1" dirty="0">
              <a:solidFill>
                <a:srgbClr val="3399FF"/>
              </a:solidFill>
            </a:endParaRPr>
          </a:p>
          <a:p>
            <a:pPr marL="0" indent="0" algn="ctr">
              <a:buNone/>
            </a:pPr>
            <a:r>
              <a:rPr lang="nl-BE" sz="2400" b="1" dirty="0">
                <a:solidFill>
                  <a:srgbClr val="0070C0"/>
                </a:solidFill>
                <a:ea typeface="+mj-ea"/>
                <a:cs typeface="+mj-cs"/>
              </a:rPr>
              <a:t>Doel : Een eerlijke financiering &amp; juiste beleidsinformatie op basis van correcte en tijdige gegevens</a:t>
            </a:r>
          </a:p>
          <a:p>
            <a:pPr marL="0" indent="0" algn="ctr">
              <a:buNone/>
            </a:pPr>
            <a:endParaRPr lang="nl-BE" sz="2100" b="1" dirty="0">
              <a:solidFill>
                <a:srgbClr val="3399FF"/>
              </a:solidFill>
            </a:endParaRPr>
          </a:p>
          <a:p>
            <a:pPr marL="0" indent="0" algn="ctr">
              <a:buNone/>
            </a:pPr>
            <a:endParaRPr lang="nl-BE" sz="2100" b="1" dirty="0">
              <a:solidFill>
                <a:srgbClr val="3399FF"/>
              </a:solidFill>
            </a:endParaRPr>
          </a:p>
          <a:p>
            <a:pPr marL="0" indent="0">
              <a:buNone/>
            </a:pPr>
            <a:endParaRPr lang="nl-BE" sz="1800" b="1" dirty="0"/>
          </a:p>
          <a:p>
            <a:pPr marL="0" indent="0" fontAlgn="base">
              <a:spcBef>
                <a:spcPct val="20000"/>
              </a:spcBef>
              <a:spcAft>
                <a:spcPct val="0"/>
              </a:spcAft>
              <a:buSzPct val="70000"/>
              <a:buNone/>
            </a:pPr>
            <a:r>
              <a:rPr lang="nl-BE" sz="2000" b="1" dirty="0">
                <a:cs typeface="+mn-cs"/>
              </a:rPr>
              <a:t>4 principes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l"/>
            </a:pPr>
            <a:endParaRPr lang="nl-BE" sz="2000" dirty="0">
              <a:cs typeface="+mn-cs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l"/>
            </a:pPr>
            <a:r>
              <a:rPr lang="nl-BE" sz="2000" dirty="0">
                <a:cs typeface="+mn-cs"/>
              </a:rPr>
              <a:t>Risico’s: Hoe groter het risico, hoe groter onze aandacht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l"/>
            </a:pPr>
            <a:r>
              <a:rPr lang="nl-BE" sz="2000" dirty="0">
                <a:cs typeface="+mn-cs"/>
              </a:rPr>
              <a:t>Data van alle centra: Het landschap volwassenenonderwijs als toetssteen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l"/>
            </a:pPr>
            <a:r>
              <a:rPr lang="nl-BE" sz="2000" dirty="0">
                <a:cs typeface="+mn-cs"/>
              </a:rPr>
              <a:t>Centrum verantwoordelijk voor correct toepassen van de regelgeving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l"/>
            </a:pPr>
            <a:r>
              <a:rPr lang="nl-BE" sz="2000" dirty="0">
                <a:cs typeface="+mn-cs"/>
              </a:rPr>
              <a:t>Nieuwe parameters in decreet 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C200143-2548-4E24-9D08-AF7BA6540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04664"/>
            <a:ext cx="7788624" cy="410402"/>
          </a:xfrm>
        </p:spPr>
        <p:txBody>
          <a:bodyPr/>
          <a:lstStyle/>
          <a:p>
            <a:r>
              <a:rPr lang="nl-BE" sz="3900" dirty="0"/>
              <a:t>Nieuwe</a:t>
            </a:r>
            <a:r>
              <a:rPr lang="nl-BE" dirty="0"/>
              <a:t> </a:t>
            </a:r>
            <a:r>
              <a:rPr lang="nl-BE" sz="3900" dirty="0"/>
              <a:t>monitoring en controle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305E329C-A6AA-48EA-8071-85741094E40C}"/>
              </a:ext>
            </a:extLst>
          </p:cNvPr>
          <p:cNvSpPr/>
          <p:nvPr/>
        </p:nvSpPr>
        <p:spPr>
          <a:xfrm flipV="1">
            <a:off x="623435" y="1196751"/>
            <a:ext cx="7851818" cy="792088"/>
          </a:xfrm>
          <a:prstGeom prst="roundRect">
            <a:avLst/>
          </a:prstGeom>
          <a:solidFill>
            <a:schemeClr val="bg1">
              <a:alpha val="0"/>
            </a:schemeClr>
          </a:solidFill>
          <a:ln w="25400"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BE" sz="1350" b="0">
              <a:solidFill>
                <a:prstClr val="white"/>
              </a:solidFill>
              <a:latin typeface="FlandersArtSerif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21678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Wat verandert er aan de werkwijze van AHOVOKS?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Nieuw controlesysteem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Voortdurende risicobepaling van parameters en centrumkenmerken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Hoogste risico’s = eerste zorg</a:t>
            </a:r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Controle van elk centrum &amp; van de sector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Controle als middel om juistheid van gegevens in zo hoog mogelijke mate te garanderen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Controle op basis van algemene en centrumeigen risico’s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Het landschap volwassenenonderwijs als referentiekader</a:t>
            </a:r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Verificatie                         Instellingsbeheerteam (IBT)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Instellingsbeheerder: verantwoordelijk voor het centrumdossier + eerste aanspreekpunt van het centrum bij vragen over alle niet-</a:t>
            </a:r>
            <a:r>
              <a:rPr lang="nl-BE" altLang="nl-BE" sz="1600" dirty="0" err="1"/>
              <a:t>personeelsgerelateerde</a:t>
            </a:r>
            <a:r>
              <a:rPr lang="nl-BE" altLang="nl-BE" sz="1600" dirty="0"/>
              <a:t> issues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Bredere communicatie naar instellingen via vb. website, …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Vanuit hun expertise over de centra: mee verantwoordelijk voor monitoring en controle</a:t>
            </a: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66EFCCBD-07BB-412C-90E8-3476521F16A8}"/>
              </a:ext>
            </a:extLst>
          </p:cNvPr>
          <p:cNvSpPr/>
          <p:nvPr/>
        </p:nvSpPr>
        <p:spPr>
          <a:xfrm>
            <a:off x="2483768" y="4221088"/>
            <a:ext cx="874987" cy="299544"/>
          </a:xfrm>
          <a:prstGeom prst="rightArrow">
            <a:avLst/>
          </a:prstGeom>
          <a:solidFill>
            <a:srgbClr val="2B92BE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3318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Wat verandert er voor uw centrum?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  <p:graphicFrame>
        <p:nvGraphicFramePr>
          <p:cNvPr id="8" name="Tijdelijke aanduiding voor inhoud 3">
            <a:extLst>
              <a:ext uri="{FF2B5EF4-FFF2-40B4-BE49-F238E27FC236}">
                <a16:creationId xmlns:a16="http://schemas.microsoft.com/office/drawing/2014/main" id="{62ECF013-C96E-4F3C-9479-17943ACE4C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7713705"/>
              </p:ext>
            </p:extLst>
          </p:nvPr>
        </p:nvGraphicFramePr>
        <p:xfrm>
          <a:off x="455591" y="1275585"/>
          <a:ext cx="8507413" cy="5043142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36025">
                  <a:extLst>
                    <a:ext uri="{9D8B030D-6E8A-4147-A177-3AD203B41FA5}">
                      <a16:colId xmlns:a16="http://schemas.microsoft.com/office/drawing/2014/main" val="840608931"/>
                    </a:ext>
                  </a:extLst>
                </a:gridCol>
                <a:gridCol w="3724400">
                  <a:extLst>
                    <a:ext uri="{9D8B030D-6E8A-4147-A177-3AD203B41FA5}">
                      <a16:colId xmlns:a16="http://schemas.microsoft.com/office/drawing/2014/main" val="941119449"/>
                    </a:ext>
                  </a:extLst>
                </a:gridCol>
                <a:gridCol w="4246988">
                  <a:extLst>
                    <a:ext uri="{9D8B030D-6E8A-4147-A177-3AD203B41FA5}">
                      <a16:colId xmlns:a16="http://schemas.microsoft.com/office/drawing/2014/main" val="255373708"/>
                    </a:ext>
                  </a:extLst>
                </a:gridCol>
              </a:tblGrid>
              <a:tr h="354394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u="sng" dirty="0"/>
                        <a:t>Tot en met schooljaar 2018-2019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u="sng" dirty="0"/>
                        <a:t>Vanaf schooljaar 2019-2020</a:t>
                      </a:r>
                    </a:p>
                  </a:txBody>
                  <a:tcPr>
                    <a:lnT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05314675"/>
                  </a:ext>
                </a:extLst>
              </a:tr>
              <a:tr h="1683371">
                <a:tc>
                  <a:txBody>
                    <a:bodyPr/>
                    <a:lstStyle/>
                    <a:p>
                      <a:r>
                        <a:rPr lang="nl-BE" sz="1600" dirty="0"/>
                        <a:t>1.</a:t>
                      </a:r>
                    </a:p>
                  </a:txBody>
                  <a:tcPr>
                    <a:solidFill>
                      <a:srgbClr val="2B92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Controleprogramma: vaste parameters + jaarlijkse accenten in afsprakenkader van de verificatie</a:t>
                      </a:r>
                    </a:p>
                  </a:txBody>
                  <a:tcPr>
                    <a:solidFill>
                      <a:srgbClr val="2B92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Jaarlijks controleprogramma, dat kan verschillen per centrum, wordt vastgelegd door AHOVOKS. Daarnaast wordt het bestaande afsprakenkader herschreven. </a:t>
                      </a:r>
                    </a:p>
                  </a:txBody>
                  <a:tcPr>
                    <a:solidFill>
                      <a:srgbClr val="2B92B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740445"/>
                  </a:ext>
                </a:extLst>
              </a:tr>
              <a:tr h="1683371">
                <a:tc>
                  <a:txBody>
                    <a:bodyPr/>
                    <a:lstStyle/>
                    <a:p>
                      <a:r>
                        <a:rPr lang="nl-BE" sz="1600" dirty="0"/>
                        <a:t>2A.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Centrum bereidt zich voor op verificatiebezoek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Het centrum ontvangt op regelmatige basis (vb. plafond : wekelijks) rapporten via Mijn Onderwijs over de registraties voor het eigen centrum. We verwachten dat het centrum op basis van deze rapporten eventuele bijsturingen doet.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778128"/>
                  </a:ext>
                </a:extLst>
              </a:tr>
              <a:tr h="885985">
                <a:tc>
                  <a:txBody>
                    <a:bodyPr/>
                    <a:lstStyle/>
                    <a:p>
                      <a:r>
                        <a:rPr lang="nl-BE" sz="1600" dirty="0"/>
                        <a:t>2B</a:t>
                      </a:r>
                    </a:p>
                  </a:txBody>
                  <a:tcPr>
                    <a:solidFill>
                      <a:srgbClr val="2B92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Meerdere verificatiebezoeken per jaar</a:t>
                      </a:r>
                    </a:p>
                  </a:txBody>
                  <a:tcPr>
                    <a:solidFill>
                      <a:srgbClr val="2B92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AHOVOKS monitort wekelijks de nieuwe gegevens in DAVINCI. We volgen hierbij het controleprogramma.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Bij afwijkingen: Instellingsbeheerder neemt contact op met het centrum</a:t>
                      </a:r>
                    </a:p>
                  </a:txBody>
                  <a:tcPr>
                    <a:solidFill>
                      <a:srgbClr val="2B92B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725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0450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Wat verandert er voor uw centrum?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  <p:graphicFrame>
        <p:nvGraphicFramePr>
          <p:cNvPr id="7" name="Tijdelijke aanduiding voor inhoud 3">
            <a:extLst>
              <a:ext uri="{FF2B5EF4-FFF2-40B4-BE49-F238E27FC236}">
                <a16:creationId xmlns:a16="http://schemas.microsoft.com/office/drawing/2014/main" id="{DC27D88E-0AEE-4631-A1B3-6DC6E39993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8406399"/>
              </p:ext>
            </p:extLst>
          </p:nvPr>
        </p:nvGraphicFramePr>
        <p:xfrm>
          <a:off x="611561" y="1371600"/>
          <a:ext cx="8353052" cy="46939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526298">
                  <a:extLst>
                    <a:ext uri="{9D8B030D-6E8A-4147-A177-3AD203B41FA5}">
                      <a16:colId xmlns:a16="http://schemas.microsoft.com/office/drawing/2014/main" val="840608931"/>
                    </a:ext>
                  </a:extLst>
                </a:gridCol>
                <a:gridCol w="3661544">
                  <a:extLst>
                    <a:ext uri="{9D8B030D-6E8A-4147-A177-3AD203B41FA5}">
                      <a16:colId xmlns:a16="http://schemas.microsoft.com/office/drawing/2014/main" val="941119449"/>
                    </a:ext>
                  </a:extLst>
                </a:gridCol>
                <a:gridCol w="4165210">
                  <a:extLst>
                    <a:ext uri="{9D8B030D-6E8A-4147-A177-3AD203B41FA5}">
                      <a16:colId xmlns:a16="http://schemas.microsoft.com/office/drawing/2014/main" val="255373708"/>
                    </a:ext>
                  </a:extLst>
                </a:gridCol>
              </a:tblGrid>
              <a:tr h="350143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u="sng" dirty="0"/>
                        <a:t>Tot en met schooljaar 2018-2019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u="sng" dirty="0"/>
                        <a:t>Vanaf schooljaar 2019-2020</a:t>
                      </a:r>
                    </a:p>
                  </a:txBody>
                  <a:tcPr>
                    <a:lnT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05314675"/>
                  </a:ext>
                </a:extLst>
              </a:tr>
              <a:tr h="1598511">
                <a:tc>
                  <a:txBody>
                    <a:bodyPr/>
                    <a:lstStyle/>
                    <a:p>
                      <a:r>
                        <a:rPr lang="nl-BE" sz="1600" dirty="0"/>
                        <a:t>3.</a:t>
                      </a:r>
                    </a:p>
                  </a:txBody>
                  <a:tcPr>
                    <a:solidFill>
                      <a:srgbClr val="2B92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Bij vragen over aanbod of cursisten: contacteer verificateur of via mailadres: </a:t>
                      </a:r>
                      <a:r>
                        <a:rPr lang="nl-BE" sz="1600" dirty="0">
                          <a:hlinkClick r:id="rId3"/>
                        </a:rPr>
                        <a:t>gegevensbeheer.volwassenenonderwijs@vlaanderen.be</a:t>
                      </a:r>
                      <a:r>
                        <a:rPr lang="nl-BE" sz="1600" dirty="0"/>
                        <a:t> </a:t>
                      </a:r>
                    </a:p>
                  </a:txBody>
                  <a:tcPr>
                    <a:solidFill>
                      <a:srgbClr val="2B92B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Bij vragen over aanbod of cursisten: contacteer Instellingsbeheerder van het centrum of via mailadres: </a:t>
                      </a:r>
                      <a:r>
                        <a:rPr lang="nl-BE" sz="1600" dirty="0">
                          <a:hlinkClick r:id="rId3"/>
                        </a:rPr>
                        <a:t>gegevensbeheer.volwassenenonderwijs@vlaanderen.be</a:t>
                      </a:r>
                      <a:r>
                        <a:rPr lang="nl-BE" sz="1600" dirty="0"/>
                        <a:t> </a:t>
                      </a:r>
                      <a:r>
                        <a:rPr lang="nl-NL" sz="1600" dirty="0"/>
                        <a:t>– </a:t>
                      </a:r>
                      <a:r>
                        <a:rPr lang="nl-NL" sz="1600" b="1" dirty="0"/>
                        <a:t>steeds met vermelding van uw instellingsnummer in onderwerp mail </a:t>
                      </a:r>
                      <a:endParaRPr lang="nl-NL" sz="1600" b="1" dirty="0">
                        <a:highlight>
                          <a:srgbClr val="FFFF00"/>
                        </a:highlight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dirty="0"/>
                        <a:t>Voorbeeld onderwerp van mail: 125468 programmatie-aanvraag</a:t>
                      </a:r>
                      <a:endParaRPr lang="nl-BE" sz="1600" b="0" dirty="0"/>
                    </a:p>
                  </a:txBody>
                  <a:tcPr>
                    <a:solidFill>
                      <a:srgbClr val="2B92B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740445"/>
                  </a:ext>
                </a:extLst>
              </a:tr>
              <a:tr h="1219698">
                <a:tc>
                  <a:txBody>
                    <a:bodyPr/>
                    <a:lstStyle/>
                    <a:p>
                      <a:endParaRPr lang="nl-BE" sz="160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600" dirty="0"/>
                        <a:t>Bij vragen over personeel: contacteer dossierbeheerder van het centrum of via mailadres: </a:t>
                      </a:r>
                      <a:r>
                        <a:rPr lang="nl-BE" sz="1600" dirty="0">
                          <a:hlinkClick r:id="rId4"/>
                        </a:rPr>
                        <a:t>personeel.volwassenenonderwijs@vlaanderen.be</a:t>
                      </a:r>
                      <a:r>
                        <a:rPr lang="nl-BE" sz="1600" dirty="0"/>
                        <a:t> – </a:t>
                      </a:r>
                      <a:r>
                        <a:rPr lang="nl-BE" sz="1600" b="1" dirty="0"/>
                        <a:t>steeds met vermelding van uw instellingsnummer in onderwerp mail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Bij vragen over personeel: contacteer dossierbeheerder van het centrum of via mailadres: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>
                          <a:hlinkClick r:id="rId4"/>
                        </a:rPr>
                        <a:t>personeel.volwassenenonderwijs@vlaanderen.be</a:t>
                      </a:r>
                      <a:r>
                        <a:rPr lang="nl-BE" sz="1600" dirty="0"/>
                        <a:t> – </a:t>
                      </a:r>
                      <a:r>
                        <a:rPr lang="nl-BE" sz="1600" b="1" dirty="0"/>
                        <a:t>steeds met vermelding van uw instellingsnummer in onderwerp mail</a:t>
                      </a:r>
                      <a:endParaRPr lang="nl-BE" sz="16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/>
                        <a:t>Voorbeeld onderwerp van mail: </a:t>
                      </a:r>
                      <a:r>
                        <a:rPr lang="nl-BE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125468 opdrachtenpakket personeelslid X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60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88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811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Welke rapporten ontvangt u via Mijn Onderwijs?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  <p:graphicFrame>
        <p:nvGraphicFramePr>
          <p:cNvPr id="6" name="Tijdelijke aanduiding voor inhoud 3">
            <a:extLst>
              <a:ext uri="{FF2B5EF4-FFF2-40B4-BE49-F238E27FC236}">
                <a16:creationId xmlns:a16="http://schemas.microsoft.com/office/drawing/2014/main" id="{00560B60-1A9A-4101-B29D-F3E0807B10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1673954"/>
              </p:ext>
            </p:extLst>
          </p:nvPr>
        </p:nvGraphicFramePr>
        <p:xfrm>
          <a:off x="457200" y="1455803"/>
          <a:ext cx="8435280" cy="4498518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354641">
                  <a:extLst>
                    <a:ext uri="{9D8B030D-6E8A-4147-A177-3AD203B41FA5}">
                      <a16:colId xmlns:a16="http://schemas.microsoft.com/office/drawing/2014/main" val="840608931"/>
                    </a:ext>
                  </a:extLst>
                </a:gridCol>
                <a:gridCol w="2247991">
                  <a:extLst>
                    <a:ext uri="{9D8B030D-6E8A-4147-A177-3AD203B41FA5}">
                      <a16:colId xmlns:a16="http://schemas.microsoft.com/office/drawing/2014/main" val="941119449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404317988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55373708"/>
                    </a:ext>
                  </a:extLst>
                </a:gridCol>
              </a:tblGrid>
              <a:tr h="34468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u="sng" dirty="0"/>
                        <a:t>Naam rapport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u="sng" dirty="0"/>
                        <a:t>Doel rapport</a:t>
                      </a:r>
                    </a:p>
                  </a:txBody>
                  <a:tcPr>
                    <a:lnT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u="sng" dirty="0"/>
                        <a:t>Periodiciteit</a:t>
                      </a:r>
                    </a:p>
                  </a:txBody>
                  <a:tcPr>
                    <a:lnT w="12700" cap="flat" cmpd="sng" algn="ctr">
                      <a:solidFill>
                        <a:srgbClr val="66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05314675"/>
                  </a:ext>
                </a:extLst>
              </a:tr>
              <a:tr h="490437">
                <a:tc>
                  <a:txBody>
                    <a:bodyPr/>
                    <a:lstStyle/>
                    <a:p>
                      <a:r>
                        <a:rPr lang="nl-BE" sz="1400" dirty="0"/>
                        <a:t>1</a:t>
                      </a:r>
                    </a:p>
                  </a:txBody>
                  <a:tcPr>
                    <a:solidFill>
                      <a:srgbClr val="3399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Registratierapport</a:t>
                      </a:r>
                    </a:p>
                  </a:txBody>
                  <a:tcPr>
                    <a:solidFill>
                      <a:srgbClr val="3399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dirty="0"/>
                        <a:t>Een terugkoppeling van de registraties zoals we ze ontvangen hebben in DAVINCI</a:t>
                      </a:r>
                    </a:p>
                  </a:txBody>
                  <a:tcPr>
                    <a:solidFill>
                      <a:srgbClr val="3399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dirty="0"/>
                        <a:t>3 x week</a:t>
                      </a:r>
                    </a:p>
                  </a:txBody>
                  <a:tcPr>
                    <a:solidFill>
                      <a:srgbClr val="3399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954185"/>
                  </a:ext>
                </a:extLst>
              </a:tr>
              <a:tr h="923847">
                <a:tc>
                  <a:txBody>
                    <a:bodyPr/>
                    <a:lstStyle/>
                    <a:p>
                      <a:r>
                        <a:rPr lang="nl-BE" sz="1400" dirty="0"/>
                        <a:t>2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Oude financieringsrapport (volgens oude financieringsregeling, uitdovend)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dirty="0"/>
                        <a:t>In afwachting van nieuwe financieringsrapport, werd dit oude nog verdeeld, zodat centra toch een beetje zicht hebben op huidige situatie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dirty="0"/>
                        <a:t>3 x week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740445"/>
                  </a:ext>
                </a:extLst>
              </a:tr>
              <a:tr h="539565">
                <a:tc>
                  <a:txBody>
                    <a:bodyPr/>
                    <a:lstStyle/>
                    <a:p>
                      <a:r>
                        <a:rPr lang="nl-BE" sz="1400" dirty="0"/>
                        <a:t>3</a:t>
                      </a:r>
                    </a:p>
                  </a:txBody>
                  <a:tcPr>
                    <a:solidFill>
                      <a:srgbClr val="3399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Nieuwe financieringsrapport (vanaf september)</a:t>
                      </a:r>
                    </a:p>
                  </a:txBody>
                  <a:tcPr>
                    <a:solidFill>
                      <a:srgbClr val="3399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dirty="0"/>
                        <a:t>Opvolgen opbouw financieringspunten en  financieringsparameters</a:t>
                      </a:r>
                    </a:p>
                  </a:txBody>
                  <a:tcPr>
                    <a:solidFill>
                      <a:srgbClr val="3399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dirty="0"/>
                        <a:t>1 x maand</a:t>
                      </a:r>
                    </a:p>
                  </a:txBody>
                  <a:tcPr>
                    <a:solidFill>
                      <a:srgbClr val="3399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8853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nl-BE" sz="1400" dirty="0"/>
                        <a:t>4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Plafond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dirty="0"/>
                        <a:t>Terugkoppeling van welke cursisten de plafondregel overschrijden volgens de registraties in DAVINCI. Doel: rapport moet leeg zijn voor elk centrum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dirty="0"/>
                        <a:t>1 x week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189874"/>
                  </a:ext>
                </a:extLst>
              </a:tr>
              <a:tr h="492616">
                <a:tc>
                  <a:txBody>
                    <a:bodyPr/>
                    <a:lstStyle/>
                    <a:p>
                      <a:r>
                        <a:rPr lang="nl-BE" sz="1400" dirty="0"/>
                        <a:t>5</a:t>
                      </a:r>
                    </a:p>
                  </a:txBody>
                  <a:tcPr>
                    <a:solidFill>
                      <a:srgbClr val="3399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Overzicht studiebewijzen</a:t>
                      </a:r>
                    </a:p>
                  </a:txBody>
                  <a:tcPr>
                    <a:solidFill>
                      <a:srgbClr val="3399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dirty="0"/>
                        <a:t>Overzicht van ontbrekende evaluatieresultaten en studiebewijzen</a:t>
                      </a:r>
                    </a:p>
                  </a:txBody>
                  <a:tcPr>
                    <a:solidFill>
                      <a:srgbClr val="3399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dirty="0"/>
                        <a:t>1 x week</a:t>
                      </a:r>
                    </a:p>
                  </a:txBody>
                  <a:tcPr>
                    <a:solidFill>
                      <a:srgbClr val="3399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652550"/>
                  </a:ext>
                </a:extLst>
              </a:tr>
              <a:tr h="880473">
                <a:tc>
                  <a:txBody>
                    <a:bodyPr/>
                    <a:lstStyle/>
                    <a:p>
                      <a:r>
                        <a:rPr lang="nl-BE" sz="1400" dirty="0"/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1400" dirty="0"/>
                        <a:t>Individuele rapporten o.b.v. monitoring eigen instelling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dirty="0"/>
                        <a:t>Eventuele afwijkingen rechtzetten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400" dirty="0"/>
                        <a:t>Ad hoc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5176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6343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ctrTitle"/>
          </p:nvPr>
        </p:nvSpPr>
        <p:spPr>
          <a:xfrm>
            <a:off x="755576" y="2198737"/>
            <a:ext cx="7107238" cy="1579563"/>
          </a:xfrm>
        </p:spPr>
        <p:txBody>
          <a:bodyPr/>
          <a:lstStyle/>
          <a:p>
            <a:r>
              <a:rPr lang="nl-BE" altLang="nl-BE" sz="4000" dirty="0">
                <a:ea typeface="Calibri" panose="020F0502020204030204" pitchFamily="34" charset="0"/>
              </a:rPr>
              <a:t>Werkingsmiddelen en inschrijvingsgelden</a:t>
            </a:r>
          </a:p>
        </p:txBody>
      </p:sp>
      <p:sp>
        <p:nvSpPr>
          <p:cNvPr id="26627" name="Ondertitel 2"/>
          <p:cNvSpPr>
            <a:spLocks noGrp="1"/>
          </p:cNvSpPr>
          <p:nvPr>
            <p:ph type="subTitle" idx="1"/>
          </p:nvPr>
        </p:nvSpPr>
        <p:spPr>
          <a:xfrm>
            <a:off x="2303463" y="4175125"/>
            <a:ext cx="5354637" cy="1052513"/>
          </a:xfrm>
        </p:spPr>
        <p:txBody>
          <a:bodyPr/>
          <a:lstStyle/>
          <a:p>
            <a:pPr>
              <a:lnSpc>
                <a:spcPts val="1763"/>
              </a:lnSpc>
            </a:pPr>
            <a:r>
              <a:rPr lang="nl-BE" altLang="nl-BE" sz="2400" dirty="0">
                <a:ea typeface="Calibri" panose="020F0502020204030204" pitchFamily="34" charset="0"/>
              </a:rPr>
              <a:t>Rik Vercammen</a:t>
            </a:r>
          </a:p>
        </p:txBody>
      </p:sp>
      <p:sp>
        <p:nvSpPr>
          <p:cNvPr id="5" name="Tijdelijke aanduiding voor inhoud 3"/>
          <p:cNvSpPr txBox="1">
            <a:spLocks/>
          </p:cNvSpPr>
          <p:nvPr/>
        </p:nvSpPr>
        <p:spPr bwMode="auto">
          <a:xfrm>
            <a:off x="755576" y="6021288"/>
            <a:ext cx="4773612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0C60"/>
              </a:buClr>
              <a:buSzPct val="70000"/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  <a:ea typeface="+mn-ea"/>
                <a:cs typeface="Calibri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rgbClr val="0C0C60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rgbClr val="0C0C60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rgbClr val="0C0C60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rgbClr val="0C0C60"/>
                </a:solidFill>
                <a:latin typeface="+mn-lt"/>
              </a:defRPr>
            </a:lvl9pPr>
          </a:lstStyle>
          <a:p>
            <a:endParaRPr lang="nl-BE" altLang="nl-BE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426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52ABE-C8C7-4C08-ADB9-482C1488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0470"/>
            <a:ext cx="8507413" cy="1146175"/>
          </a:xfrm>
        </p:spPr>
        <p:txBody>
          <a:bodyPr/>
          <a:lstStyle/>
          <a:p>
            <a:r>
              <a:rPr lang="nl-BE" sz="3600" dirty="0"/>
              <a:t>Nieuw principe inschrijvingsgelden en werkingsmiddelen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23D0F6-CF23-4F06-8A64-1FA4EEA1E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77010"/>
          </a:xfrm>
        </p:spPr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6BE5841-773A-4EBD-8999-649B554EDE58}"/>
              </a:ext>
            </a:extLst>
          </p:cNvPr>
          <p:cNvSpPr/>
          <p:nvPr/>
        </p:nvSpPr>
        <p:spPr bwMode="auto">
          <a:xfrm>
            <a:off x="683568" y="2565450"/>
            <a:ext cx="3384376" cy="3816424"/>
          </a:xfrm>
          <a:prstGeom prst="rect">
            <a:avLst/>
          </a:prstGeom>
          <a:solidFill>
            <a:srgbClr val="2B92B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dirty="0">
                <a:latin typeface="Arial" charset="0"/>
              </a:rPr>
              <a:t>Inschrijvingsgelden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Solidariteitsprincipe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dirty="0">
                <a:latin typeface="Arial" charset="0"/>
              </a:rPr>
              <a:t>(afrekening via DAB)</a:t>
            </a:r>
            <a:endParaRPr kumimoji="0" lang="nl-BE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dirty="0"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dirty="0">
              <a:latin typeface="Arial" charset="0"/>
            </a:endParaRPr>
          </a:p>
          <a:p>
            <a:pPr algn="ctr" eaLnBrk="1" hangingPunct="1"/>
            <a:r>
              <a:rPr lang="nl-BE" dirty="0">
                <a:latin typeface="Arial" charset="0"/>
              </a:rPr>
              <a:t>CVO &amp; CBE ontvangen een gegarandeerd bedrag</a:t>
            </a:r>
            <a:endParaRPr kumimoji="0" lang="nl-BE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dirty="0"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A3A051F-BA74-475F-A057-566161E811A9}"/>
              </a:ext>
            </a:extLst>
          </p:cNvPr>
          <p:cNvSpPr/>
          <p:nvPr/>
        </p:nvSpPr>
        <p:spPr bwMode="auto">
          <a:xfrm>
            <a:off x="4427984" y="2557557"/>
            <a:ext cx="2232248" cy="288636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Inschrijvings- gelden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dirty="0"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1000" dirty="0"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dirty="0">
                <a:latin typeface="Arial" charset="0"/>
              </a:rPr>
              <a:t>AHOVOKS berekent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dirty="0"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dirty="0">
                <a:latin typeface="Arial" charset="0"/>
              </a:rPr>
              <a:t>storten aan AHOVOKS</a:t>
            </a:r>
            <a:endParaRPr kumimoji="0" lang="nl-B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5CB91BC-B46A-4F78-A9C3-C2D68031F28B}"/>
              </a:ext>
            </a:extLst>
          </p:cNvPr>
          <p:cNvSpPr/>
          <p:nvPr/>
        </p:nvSpPr>
        <p:spPr bwMode="auto">
          <a:xfrm>
            <a:off x="6778588" y="2565450"/>
            <a:ext cx="2088232" cy="288636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Werkings-middelen</a:t>
            </a:r>
            <a:endParaRPr kumimoji="0" lang="nl-B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BE" sz="1000" dirty="0">
              <a:latin typeface="Arial" charset="0"/>
            </a:endParaRPr>
          </a:p>
          <a:p>
            <a:pPr algn="ctr" eaLnBrk="1" hangingPunct="1"/>
            <a:r>
              <a:rPr lang="nl-BE" dirty="0">
                <a:latin typeface="Arial" charset="0"/>
              </a:rPr>
              <a:t>AHOVOKS berekent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dirty="0">
                <a:latin typeface="Arial" charset="0"/>
              </a:rPr>
              <a:t>AHOVOKS betaalt uit</a:t>
            </a:r>
            <a:endParaRPr kumimoji="0" lang="nl-B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19A3F25-B7D8-496C-9124-ADB181229E7A}"/>
              </a:ext>
            </a:extLst>
          </p:cNvPr>
          <p:cNvSpPr/>
          <p:nvPr/>
        </p:nvSpPr>
        <p:spPr bwMode="auto">
          <a:xfrm>
            <a:off x="4427984" y="5519180"/>
            <a:ext cx="4443300" cy="86409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AHOVOKS maakt per centrum het verschil en betaalt of ontvangt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4A0D1020-A06E-4986-B821-BBF6C4284614}"/>
              </a:ext>
            </a:extLst>
          </p:cNvPr>
          <p:cNvSpPr/>
          <p:nvPr/>
        </p:nvSpPr>
        <p:spPr bwMode="auto">
          <a:xfrm>
            <a:off x="683567" y="1980153"/>
            <a:ext cx="3384377" cy="537804"/>
          </a:xfrm>
          <a:prstGeom prst="rect">
            <a:avLst/>
          </a:prstGeom>
          <a:solidFill>
            <a:srgbClr val="2B92B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Oud systeem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F5C3D16A-2CFA-47F2-9D8F-2616EE26C507}"/>
              </a:ext>
            </a:extLst>
          </p:cNvPr>
          <p:cNvSpPr/>
          <p:nvPr/>
        </p:nvSpPr>
        <p:spPr bwMode="auto">
          <a:xfrm>
            <a:off x="4427984" y="1972704"/>
            <a:ext cx="4457296" cy="53780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dirty="0">
                <a:latin typeface="Arial" charset="0"/>
              </a:rPr>
              <a:t>Nieuw systeem</a:t>
            </a:r>
            <a:endParaRPr kumimoji="0" lang="nl-BE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Pijl: omlaag 12">
            <a:extLst>
              <a:ext uri="{FF2B5EF4-FFF2-40B4-BE49-F238E27FC236}">
                <a16:creationId xmlns:a16="http://schemas.microsoft.com/office/drawing/2014/main" id="{9CE01B9D-606F-4F25-9E94-A7798D7EC462}"/>
              </a:ext>
            </a:extLst>
          </p:cNvPr>
          <p:cNvSpPr/>
          <p:nvPr/>
        </p:nvSpPr>
        <p:spPr bwMode="auto">
          <a:xfrm>
            <a:off x="2231739" y="3056505"/>
            <a:ext cx="288032" cy="432048"/>
          </a:xfrm>
          <a:prstGeom prst="down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000C960D-A1CA-42F5-8977-2A1EC7C403BD}"/>
              </a:ext>
            </a:extLst>
          </p:cNvPr>
          <p:cNvSpPr/>
          <p:nvPr/>
        </p:nvSpPr>
        <p:spPr bwMode="auto">
          <a:xfrm>
            <a:off x="2199185" y="4387334"/>
            <a:ext cx="288032" cy="432048"/>
          </a:xfrm>
          <a:prstGeom prst="down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Pijl: omlaag 18">
            <a:extLst>
              <a:ext uri="{FF2B5EF4-FFF2-40B4-BE49-F238E27FC236}">
                <a16:creationId xmlns:a16="http://schemas.microsoft.com/office/drawing/2014/main" id="{736453CB-F181-4077-A5D8-CDB17FA73B58}"/>
              </a:ext>
            </a:extLst>
          </p:cNvPr>
          <p:cNvSpPr/>
          <p:nvPr/>
        </p:nvSpPr>
        <p:spPr bwMode="auto">
          <a:xfrm>
            <a:off x="7693982" y="4186964"/>
            <a:ext cx="288032" cy="432048"/>
          </a:xfrm>
          <a:prstGeom prst="down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Pijl: omlaag 19">
            <a:extLst>
              <a:ext uri="{FF2B5EF4-FFF2-40B4-BE49-F238E27FC236}">
                <a16:creationId xmlns:a16="http://schemas.microsoft.com/office/drawing/2014/main" id="{55922E45-AF44-464E-8C72-0BDAAF6D2046}"/>
              </a:ext>
            </a:extLst>
          </p:cNvPr>
          <p:cNvSpPr/>
          <p:nvPr/>
        </p:nvSpPr>
        <p:spPr bwMode="auto">
          <a:xfrm>
            <a:off x="7693982" y="3162885"/>
            <a:ext cx="288032" cy="432048"/>
          </a:xfrm>
          <a:prstGeom prst="down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Pijl: omlaag 20">
            <a:extLst>
              <a:ext uri="{FF2B5EF4-FFF2-40B4-BE49-F238E27FC236}">
                <a16:creationId xmlns:a16="http://schemas.microsoft.com/office/drawing/2014/main" id="{670D1829-17DA-4F51-9FE3-BAB048997784}"/>
              </a:ext>
            </a:extLst>
          </p:cNvPr>
          <p:cNvSpPr/>
          <p:nvPr/>
        </p:nvSpPr>
        <p:spPr bwMode="auto">
          <a:xfrm>
            <a:off x="5398292" y="4178206"/>
            <a:ext cx="288032" cy="432048"/>
          </a:xfrm>
          <a:prstGeom prst="down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Pijl: omlaag 21">
            <a:extLst>
              <a:ext uri="{FF2B5EF4-FFF2-40B4-BE49-F238E27FC236}">
                <a16:creationId xmlns:a16="http://schemas.microsoft.com/office/drawing/2014/main" id="{E3C6648F-66E3-43E8-9E59-C154CE34A51F}"/>
              </a:ext>
            </a:extLst>
          </p:cNvPr>
          <p:cNvSpPr/>
          <p:nvPr/>
        </p:nvSpPr>
        <p:spPr bwMode="auto">
          <a:xfrm>
            <a:off x="5398292" y="3160526"/>
            <a:ext cx="288032" cy="432048"/>
          </a:xfrm>
          <a:prstGeom prst="down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83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Afsluiten oud systeem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Artikel 110 decreet VWO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Garantie = 0,80 € per LUC voor CVO (en </a:t>
            </a:r>
            <a:r>
              <a:rPr lang="nl-BE" altLang="nl-BE" sz="2400" dirty="0" err="1"/>
              <a:t>nijverheidstechnische</a:t>
            </a:r>
            <a:r>
              <a:rPr lang="nl-BE" altLang="nl-BE" sz="2400" dirty="0"/>
              <a:t> middelen)</a:t>
            </a:r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Schooljaar 2018-2019 wordt voor de CVO nog volledig afgerekend via de DAB in september en oktober 2019</a:t>
            </a:r>
            <a:endParaRPr lang="nl-BE" sz="24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September 2019:</a:t>
            </a:r>
          </a:p>
          <a:p>
            <a:pPr eaLnBrk="1" hangingPunct="1">
              <a:lnSpc>
                <a:spcPct val="90000"/>
              </a:lnSpc>
            </a:pPr>
            <a:endParaRPr lang="nl-BE" altLang="nl-BE" sz="2400" dirty="0"/>
          </a:p>
          <a:p>
            <a:pPr lvl="1" eaLnBrk="1" hangingPunct="1">
              <a:lnSpc>
                <a:spcPct val="90000"/>
              </a:lnSpc>
            </a:pPr>
            <a:r>
              <a:rPr lang="de-DE" sz="2000" dirty="0" err="1"/>
              <a:t>Inschrijvingsgelden</a:t>
            </a:r>
            <a:r>
              <a:rPr lang="de-DE" sz="2000" dirty="0"/>
              <a:t> </a:t>
            </a:r>
            <a:r>
              <a:rPr lang="de-DE" sz="2000" dirty="0" err="1"/>
              <a:t>voor</a:t>
            </a:r>
            <a:r>
              <a:rPr lang="de-DE" sz="2000" dirty="0"/>
              <a:t> de </a:t>
            </a:r>
            <a:r>
              <a:rPr lang="de-DE" sz="2000" dirty="0" err="1"/>
              <a:t>periode</a:t>
            </a:r>
            <a:r>
              <a:rPr lang="de-DE" sz="2000" dirty="0"/>
              <a:t> </a:t>
            </a:r>
            <a:r>
              <a:rPr lang="de-DE" sz="2000" dirty="0" err="1"/>
              <a:t>juli</a:t>
            </a:r>
            <a:r>
              <a:rPr lang="de-DE" sz="2000" dirty="0"/>
              <a:t> 2018 </a:t>
            </a:r>
            <a:r>
              <a:rPr lang="de-DE" sz="2000" dirty="0" err="1"/>
              <a:t>t.e.m</a:t>
            </a:r>
            <a:r>
              <a:rPr lang="de-DE" sz="2000" dirty="0"/>
              <a:t>. </a:t>
            </a:r>
            <a:r>
              <a:rPr lang="de-DE" sz="2000" dirty="0" err="1"/>
              <a:t>maart</a:t>
            </a:r>
            <a:r>
              <a:rPr lang="de-DE" sz="2000" dirty="0"/>
              <a:t> 2019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2000" dirty="0" err="1"/>
              <a:t>Nijverheidstechnische</a:t>
            </a:r>
            <a:r>
              <a:rPr lang="nl-NL" altLang="nl-BE" sz="2000" dirty="0"/>
              <a:t> middelen voor de periode april 2018 t.e.m. maart 2019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2000" dirty="0"/>
              <a:t>Correctie van de vrijstellingen bij lineaire opleidingen voor schooljaar 2018-2019</a:t>
            </a:r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l-NL" altLang="nl-BE" sz="2000" dirty="0"/>
              <a:t>Dit is een gebruikelijke afrekening Fonds Inschrijvingsgelden</a:t>
            </a: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4286458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Afsluiten oud systeem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Artikel 110 decreet VWO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Oktober 2019: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400" dirty="0"/>
          </a:p>
          <a:p>
            <a:pPr lvl="1" eaLnBrk="1" hangingPunct="1">
              <a:lnSpc>
                <a:spcPct val="90000"/>
              </a:lnSpc>
            </a:pPr>
            <a:r>
              <a:rPr lang="de-DE" sz="2000" dirty="0" err="1"/>
              <a:t>Inschrijvingsgelden</a:t>
            </a:r>
            <a:r>
              <a:rPr lang="de-DE" sz="2000" dirty="0"/>
              <a:t> </a:t>
            </a:r>
            <a:r>
              <a:rPr lang="de-DE" sz="2000" dirty="0" err="1"/>
              <a:t>voor</a:t>
            </a:r>
            <a:r>
              <a:rPr lang="de-DE" sz="2000" dirty="0"/>
              <a:t> de </a:t>
            </a:r>
            <a:r>
              <a:rPr lang="de-DE" sz="2000" dirty="0" err="1"/>
              <a:t>periode</a:t>
            </a:r>
            <a:r>
              <a:rPr lang="de-DE" sz="2000" dirty="0"/>
              <a:t> </a:t>
            </a:r>
            <a:r>
              <a:rPr lang="de-DE" sz="2000" dirty="0" err="1"/>
              <a:t>april</a:t>
            </a:r>
            <a:r>
              <a:rPr lang="de-DE" sz="2000" dirty="0"/>
              <a:t> 2019 </a:t>
            </a:r>
            <a:r>
              <a:rPr lang="de-DE" sz="2000" dirty="0" err="1"/>
              <a:t>t.e.m</a:t>
            </a:r>
            <a:r>
              <a:rPr lang="de-DE" sz="2000" dirty="0"/>
              <a:t>. </a:t>
            </a:r>
            <a:r>
              <a:rPr lang="de-DE" sz="2000" dirty="0" err="1"/>
              <a:t>juni</a:t>
            </a:r>
            <a:r>
              <a:rPr lang="de-DE" sz="2000" dirty="0"/>
              <a:t> 2019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2000" dirty="0" err="1"/>
              <a:t>Nijverheidstechnische</a:t>
            </a:r>
            <a:r>
              <a:rPr lang="nl-NL" altLang="nl-BE" sz="2000" dirty="0"/>
              <a:t> middelen voor de periode april 2019 t.e.m. juni 2019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2000" dirty="0"/>
              <a:t>Plafond schooljaar 2018-2019 (verminderd met het voorschot dat in december 2018 werd betaald)</a:t>
            </a:r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l-NL" altLang="nl-BE" sz="2000" dirty="0"/>
              <a:t>Deze afrekening van het Fonds Inschrijvingsgelden gebeurde normaal pas in maart 2020, maar wordt nu vervroegd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l-NL" altLang="nl-BE" sz="2000" dirty="0"/>
              <a:t>Dit is laatste afrekening via het Fonds Inschrijvingsgelden: schooljaar 2018-2019 is daarmee volledig afgerekend</a:t>
            </a: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13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3731175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A6A9F6-B63A-48BD-9481-35F14DA37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446232"/>
            <a:ext cx="7772400" cy="1500187"/>
          </a:xfrm>
        </p:spPr>
        <p:txBody>
          <a:bodyPr/>
          <a:lstStyle/>
          <a:p>
            <a:r>
              <a:rPr lang="nl-BE" sz="4400" dirty="0"/>
              <a:t>Schooljaar 2019-2020 overgang naar nieuw systeem</a:t>
            </a:r>
          </a:p>
        </p:txBody>
      </p:sp>
    </p:spTree>
    <p:extLst>
      <p:ext uri="{BB962C8B-B14F-4D97-AF65-F5344CB8AC3E}">
        <p14:creationId xmlns:p14="http://schemas.microsoft.com/office/powerpoint/2010/main" val="408657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B085F6-D24F-4853-BC46-B2C56D921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6097713" cy="1529889"/>
          </a:xfrm>
        </p:spPr>
        <p:txBody>
          <a:bodyPr/>
          <a:lstStyle/>
          <a:p>
            <a:r>
              <a:rPr lang="nl-BE" sz="4400" dirty="0"/>
              <a:t>Wijzigingen landschap volwassenenonderwijs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1DCDB76-3F51-4221-9677-4B546B1C0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00" y="3933056"/>
            <a:ext cx="5354606" cy="1053708"/>
          </a:xfrm>
        </p:spPr>
        <p:txBody>
          <a:bodyPr/>
          <a:lstStyle/>
          <a:p>
            <a:r>
              <a:rPr lang="nl-BE" sz="2400" dirty="0"/>
              <a:t>Evelyn Laermans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BF78D50-2198-4B8B-8695-4BF5ED93B91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40750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Werkingsmiddelen schooljaar 2019-2020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Artikel 196septies decreet VWO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CBE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2000" dirty="0"/>
              <a:t>LUC * 1,9938 € 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2000" dirty="0"/>
              <a:t>Groeinorm = 2,59%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2000" dirty="0"/>
              <a:t>Referteperiode: april 2018 – maart 2019</a:t>
            </a:r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CVO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2000" dirty="0"/>
              <a:t>(zuivere LUC SVWO * 0,80 €) + (LUC </a:t>
            </a:r>
            <a:r>
              <a:rPr lang="nl-BE" sz="2000" dirty="0" err="1"/>
              <a:t>nijverheidstechnische</a:t>
            </a:r>
            <a:r>
              <a:rPr lang="nl-BE" sz="2000" dirty="0"/>
              <a:t> middelen * 0,30 €)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2000" dirty="0"/>
              <a:t>Groeinorm = 0,8%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2000" dirty="0"/>
              <a:t>Referteperiode: april 2018 – maart 2019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Uitbetaling aan de centra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2000" dirty="0">
                <a:solidFill>
                  <a:srgbClr val="000000"/>
                </a:solidFill>
              </a:rPr>
              <a:t>Schijf 1 (= 50%): uiterlijk 1 maart 2020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2000" dirty="0">
                <a:solidFill>
                  <a:srgbClr val="000000"/>
                </a:solidFill>
              </a:rPr>
              <a:t>Schijf 2 (= 50%): uiterlijk 1 oktober 2020</a:t>
            </a:r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2562246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sz="3800" dirty="0"/>
              <a:t>Inschrijvingsgelden schooljaar 2019-2020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Artikel 113decies §3 decreet VWO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sz="2000" dirty="0">
                <a:solidFill>
                  <a:srgbClr val="000000"/>
                </a:solidFill>
              </a:rPr>
              <a:t>Periode voor het bepalen van de te innen IG: schooljaar 2018-2019 (</a:t>
            </a:r>
            <a:r>
              <a:rPr lang="nl-NL" sz="2000" dirty="0">
                <a:solidFill>
                  <a:srgbClr val="000000"/>
                </a:solidFill>
              </a:rPr>
              <a:t>omwille van de voorspelbaarheid)</a:t>
            </a:r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Schijf 1</a:t>
            </a: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Bedrag = 100% van de IG (SVWO) voor de periode september 2018 – december 2018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Door te storten aan AHOVOKS uiterlijk op 31 maart 2020 </a:t>
            </a:r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BE" sz="16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Schijf 2</a:t>
            </a: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Bedrag = 100% van de IG (SVWO) voor de periode januari 2019 – juni 2019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Door te storten aan AHOVOKS uiterlijk op 31 oktober 2020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marL="344487" lvl="1" indent="0" eaLnBrk="1" hangingPunct="1">
              <a:lnSpc>
                <a:spcPct val="90000"/>
              </a:lnSpc>
              <a:buNone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97231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76EF9-260B-4B3F-8DC9-FAF1D28C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9"/>
            <a:ext cx="8507413" cy="1002506"/>
          </a:xfrm>
        </p:spPr>
        <p:txBody>
          <a:bodyPr/>
          <a:lstStyle/>
          <a:p>
            <a:r>
              <a:rPr lang="nl-BE" dirty="0"/>
              <a:t>Betalingskalender schooljaar 2019-2020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618B0D-02E4-4D36-93FB-7420795A2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865" y="1268760"/>
            <a:ext cx="8229600" cy="5328592"/>
          </a:xfrm>
        </p:spPr>
        <p:txBody>
          <a:bodyPr/>
          <a:lstStyle/>
          <a:p>
            <a:r>
              <a:rPr lang="nl-NL" sz="2800" dirty="0"/>
              <a:t>September 2019:</a:t>
            </a:r>
          </a:p>
          <a:p>
            <a:pPr lvl="1"/>
            <a:r>
              <a:rPr lang="nl-NL" sz="2000" dirty="0"/>
              <a:t>Afrekening Fonds inschrijvingsgelden (deel 1)</a:t>
            </a:r>
          </a:p>
          <a:p>
            <a:r>
              <a:rPr lang="nl-NL" sz="2800" dirty="0"/>
              <a:t>Oktober 2019:</a:t>
            </a:r>
          </a:p>
          <a:p>
            <a:pPr lvl="1"/>
            <a:r>
              <a:rPr lang="nl-NL" sz="2000" dirty="0"/>
              <a:t>Afrekening Fonds inschrijvingsgelden (deel 2)</a:t>
            </a:r>
          </a:p>
          <a:p>
            <a:r>
              <a:rPr lang="nl-NL" sz="2800" dirty="0"/>
              <a:t>1 maart 2020: </a:t>
            </a:r>
          </a:p>
          <a:p>
            <a:pPr lvl="1"/>
            <a:r>
              <a:rPr lang="nl-NL" sz="2000" dirty="0"/>
              <a:t>Uitbetaling</a:t>
            </a:r>
            <a:r>
              <a:rPr lang="nl-BE" sz="2000" dirty="0"/>
              <a:t> nieuwe werkingsmiddelen aan centrum s</a:t>
            </a:r>
            <a:r>
              <a:rPr lang="nl-NL" sz="2000" dirty="0" err="1"/>
              <a:t>chijf</a:t>
            </a:r>
            <a:r>
              <a:rPr lang="nl-NL" sz="2000" dirty="0"/>
              <a:t> 1 (= 50%)</a:t>
            </a:r>
          </a:p>
          <a:p>
            <a:r>
              <a:rPr lang="nl-NL" sz="2800" dirty="0"/>
              <a:t>31 maart 2020: </a:t>
            </a:r>
          </a:p>
          <a:p>
            <a:pPr lvl="1"/>
            <a:r>
              <a:rPr lang="nl-NL" sz="2000" dirty="0"/>
              <a:t>Storten inschrijvingsgelden aan AHOVOKS schijf 1</a:t>
            </a:r>
          </a:p>
          <a:p>
            <a:r>
              <a:rPr lang="nl-NL" sz="2800" dirty="0"/>
              <a:t>1 oktober 2020:</a:t>
            </a:r>
          </a:p>
          <a:p>
            <a:pPr lvl="1"/>
            <a:r>
              <a:rPr lang="nl-NL" sz="2000" dirty="0"/>
              <a:t>Uitbetaling nieuwe werkingsmiddelen aan centrum schijf 2 (= 50%)</a:t>
            </a:r>
          </a:p>
          <a:p>
            <a:r>
              <a:rPr lang="nl-NL" sz="2800" dirty="0"/>
              <a:t>31 oktober 2020:</a:t>
            </a:r>
          </a:p>
          <a:p>
            <a:pPr lvl="1"/>
            <a:r>
              <a:rPr lang="nl-NL" sz="2000" dirty="0"/>
              <a:t>Storten inschrijvingsgelden aan AHOVOKS schijf 2</a:t>
            </a:r>
          </a:p>
          <a:p>
            <a:pPr marL="344487" lvl="1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722715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Nood aan gedetailleerde informatie?</a:t>
            </a:r>
            <a:endParaRPr lang="nl-NL" altLang="nl-BE" dirty="0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AHOVOKS voorziet een opleiding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2000" dirty="0"/>
              <a:t>Hoe wordt de omkadering nu juist berekend, inclusief werkingsmiddelen, inschrijvingsgelden, …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2000" dirty="0"/>
              <a:t>Hoe lees ik de rapporten die ik via Mijn Onderwijs krijg?</a:t>
            </a:r>
          </a:p>
          <a:p>
            <a:pPr marL="0" indent="-4763" eaLnBrk="1" hangingPunct="1">
              <a:lnSpc>
                <a:spcPct val="90000"/>
              </a:lnSpc>
              <a:buNone/>
            </a:pPr>
            <a:r>
              <a:rPr lang="nl-BE" altLang="nl-BE" sz="24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Doelpubliek: directies en stafmedewerkers van CVO en CBE</a:t>
            </a:r>
          </a:p>
          <a:p>
            <a:pPr eaLnBrk="1" hangingPunct="1">
              <a:lnSpc>
                <a:spcPct val="90000"/>
              </a:lnSpc>
            </a:pPr>
            <a:endParaRPr lang="nl-BE" altLang="nl-BE" sz="24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Save </a:t>
            </a:r>
            <a:r>
              <a:rPr lang="nl-BE" altLang="nl-BE" sz="2400" dirty="0" err="1"/>
              <a:t>the</a:t>
            </a:r>
            <a:r>
              <a:rPr lang="nl-BE" altLang="nl-BE" sz="2400" dirty="0"/>
              <a:t> date: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900" dirty="0"/>
              <a:t>Woensdag 9 oktober: H. </a:t>
            </a:r>
            <a:r>
              <a:rPr lang="nl-BE" altLang="nl-BE" sz="1900" dirty="0" err="1"/>
              <a:t>Consciencegebouw</a:t>
            </a:r>
            <a:r>
              <a:rPr lang="nl-BE" altLang="nl-BE" sz="1900" dirty="0"/>
              <a:t> in Brussel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900" dirty="0"/>
              <a:t>Donderdag 10 oktober: VAC in Gent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900" dirty="0"/>
              <a:t>Maandag 14 oktober: VAC in Hasselt</a:t>
            </a:r>
          </a:p>
          <a:p>
            <a:pPr marL="398462" lvl="1" indent="0" eaLnBrk="1" hangingPunct="1">
              <a:lnSpc>
                <a:spcPct val="90000"/>
              </a:lnSpc>
              <a:buNone/>
            </a:pPr>
            <a:r>
              <a:rPr lang="nl-BE" altLang="nl-BE" sz="1900" dirty="0"/>
              <a:t>Telkens in de voormiddag</a:t>
            </a:r>
          </a:p>
          <a:p>
            <a:pPr eaLnBrk="1" hangingPunct="1">
              <a:lnSpc>
                <a:spcPct val="90000"/>
              </a:lnSpc>
            </a:pPr>
            <a:endParaRPr lang="nl-BE" altLang="nl-BE" sz="24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Uitnodiging tot inschrijving volgt snel</a:t>
            </a:r>
          </a:p>
          <a:p>
            <a:pPr marL="693737" lvl="2" indent="0" eaLnBrk="1" hangingPunct="1">
              <a:lnSpc>
                <a:spcPct val="90000"/>
              </a:lnSpc>
              <a:buNone/>
            </a:pPr>
            <a:endParaRPr lang="nl-BE" altLang="nl-BE" sz="1300" dirty="0"/>
          </a:p>
          <a:p>
            <a:pPr lvl="1"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2500098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 noChangeArrowheads="1"/>
          </p:cNvSpPr>
          <p:nvPr>
            <p:ph type="ctrTitle"/>
          </p:nvPr>
        </p:nvSpPr>
        <p:spPr>
          <a:xfrm>
            <a:off x="2303463" y="2519363"/>
            <a:ext cx="5341937" cy="1579562"/>
          </a:xfrm>
        </p:spPr>
        <p:txBody>
          <a:bodyPr/>
          <a:lstStyle/>
          <a:p>
            <a:r>
              <a:rPr lang="nl-BE" altLang="nl-BE" dirty="0"/>
              <a:t>Personeel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17E8F35-6F37-4A27-88A5-F2F926777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3463" y="4175125"/>
            <a:ext cx="4716462" cy="1052513"/>
          </a:xfrm>
        </p:spPr>
        <p:txBody>
          <a:bodyPr/>
          <a:lstStyle/>
          <a:p>
            <a:pPr algn="r">
              <a:defRPr/>
            </a:pPr>
            <a:endParaRPr lang="nl-BE" dirty="0"/>
          </a:p>
          <a:p>
            <a:pPr algn="r">
              <a:defRPr/>
            </a:pPr>
            <a:endParaRPr lang="nl-BE" dirty="0"/>
          </a:p>
          <a:p>
            <a:pPr algn="r">
              <a:defRPr/>
            </a:pPr>
            <a:r>
              <a:rPr lang="nl-BE" sz="2000" dirty="0"/>
              <a:t>Marc Leunis</a:t>
            </a:r>
          </a:p>
          <a:p>
            <a:pPr algn="r">
              <a:defRPr/>
            </a:pPr>
            <a:r>
              <a:rPr lang="nl-BE" sz="2000" dirty="0"/>
              <a:t>Liesbeth </a:t>
            </a:r>
            <a:r>
              <a:rPr lang="nl-BE" sz="2000" dirty="0" err="1"/>
              <a:t>Hens</a:t>
            </a:r>
            <a:endParaRPr lang="nl-BE" sz="2000" dirty="0"/>
          </a:p>
          <a:p>
            <a:pPr algn="r">
              <a:defRPr/>
            </a:pPr>
            <a:r>
              <a:rPr lang="nl-BE" sz="2000" dirty="0"/>
              <a:t>Daphné Es</a:t>
            </a:r>
          </a:p>
          <a:p>
            <a:pPr algn="r">
              <a:defRPr/>
            </a:pPr>
            <a:endParaRPr lang="nl-BE" sz="2000" dirty="0"/>
          </a:p>
          <a:p>
            <a:pPr algn="r">
              <a:defRPr/>
            </a:pPr>
            <a:endParaRPr lang="nl-BE" sz="2000" dirty="0"/>
          </a:p>
        </p:txBody>
      </p:sp>
      <p:sp>
        <p:nvSpPr>
          <p:cNvPr id="6148" name="Tijdelijke aanduiding voor inhoud 3"/>
          <p:cNvSpPr>
            <a:spLocks noGrp="1" noChangeArrowheads="1"/>
          </p:cNvSpPr>
          <p:nvPr>
            <p:ph idx="12"/>
          </p:nvPr>
        </p:nvSpPr>
        <p:spPr>
          <a:xfrm>
            <a:off x="503238" y="6043613"/>
            <a:ext cx="4773612" cy="354012"/>
          </a:xfrm>
        </p:spPr>
        <p:txBody>
          <a:bodyPr/>
          <a:lstStyle/>
          <a:p>
            <a:r>
              <a:rPr lang="nl-BE" altLang="nl-BE"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07165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 noChangeArrowheads="1"/>
          </p:cNvSpPr>
          <p:nvPr>
            <p:ph type="ctrTitle"/>
          </p:nvPr>
        </p:nvSpPr>
        <p:spPr>
          <a:xfrm>
            <a:off x="827585" y="2519363"/>
            <a:ext cx="6817816" cy="1579562"/>
          </a:xfrm>
        </p:spPr>
        <p:txBody>
          <a:bodyPr/>
          <a:lstStyle/>
          <a:p>
            <a:r>
              <a:rPr lang="nl-BE" altLang="nl-BE" dirty="0"/>
              <a:t>Aanvangsbegeleiding en TADD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17E8F35-6F37-4A27-88A5-F2F926777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3463" y="4175125"/>
            <a:ext cx="4716462" cy="1052513"/>
          </a:xfrm>
        </p:spPr>
        <p:txBody>
          <a:bodyPr/>
          <a:lstStyle/>
          <a:p>
            <a:pPr algn="r">
              <a:defRPr/>
            </a:pPr>
            <a:endParaRPr lang="nl-BE" dirty="0"/>
          </a:p>
          <a:p>
            <a:pPr algn="r">
              <a:defRPr/>
            </a:pPr>
            <a:endParaRPr lang="nl-BE" dirty="0"/>
          </a:p>
          <a:p>
            <a:pPr algn="r">
              <a:defRPr/>
            </a:pPr>
            <a:r>
              <a:rPr lang="nl-BE" sz="2000" dirty="0"/>
              <a:t>Marc Leunis</a:t>
            </a:r>
          </a:p>
          <a:p>
            <a:pPr algn="r">
              <a:defRPr/>
            </a:pPr>
            <a:endParaRPr lang="nl-BE" sz="2000" dirty="0"/>
          </a:p>
          <a:p>
            <a:pPr algn="r">
              <a:defRPr/>
            </a:pPr>
            <a:endParaRPr lang="nl-BE" sz="2000" dirty="0"/>
          </a:p>
          <a:p>
            <a:pPr algn="r">
              <a:defRPr/>
            </a:pPr>
            <a:endParaRPr lang="nl-BE" sz="2000" dirty="0"/>
          </a:p>
          <a:p>
            <a:pPr algn="r">
              <a:defRPr/>
            </a:pPr>
            <a:endParaRPr lang="nl-BE" sz="2000" dirty="0"/>
          </a:p>
        </p:txBody>
      </p:sp>
      <p:sp>
        <p:nvSpPr>
          <p:cNvPr id="6148" name="Tijdelijke aanduiding voor inhoud 3"/>
          <p:cNvSpPr>
            <a:spLocks noGrp="1" noChangeArrowheads="1"/>
          </p:cNvSpPr>
          <p:nvPr>
            <p:ph idx="12"/>
          </p:nvPr>
        </p:nvSpPr>
        <p:spPr>
          <a:xfrm>
            <a:off x="503238" y="6043613"/>
            <a:ext cx="4773612" cy="354012"/>
          </a:xfrm>
        </p:spPr>
        <p:txBody>
          <a:bodyPr/>
          <a:lstStyle/>
          <a:p>
            <a:r>
              <a:rPr lang="nl-BE" altLang="nl-BE"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4382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Uitgangspunten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Doelstellingen cao XI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De praktijkschok voor de tijdelijke leraar verminderen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Centrumbesturen de mogelijkheid bieden kwaliteitsvolle aanvangsbegeleiding aan te bieden en verder te ontwikkelen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De kwaliteit van de aanvangsbegeleiding van het tijdelijke personeelslid verhogen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Tijdelijke personeelsleden een beter loopbaanperspectief bieden</a:t>
            </a:r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Maatregelen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Recht op aanvangsbegeleiding voor TABD (01/09/2019)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Extra middelen voor aanvangsbegeleiding (01/09/2019)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Sneller recht op TADD (01/09/2019)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Vaste benoeming op 1 moment met meer benoemingsmogelijkheden (sinds 01/09/2018)</a:t>
            </a:r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Aanvangsbegeleiding – principes 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BE" sz="2000" dirty="0"/>
              <a:t>Aanvangsbegeleiding wordt recht en plicht</a:t>
            </a:r>
          </a:p>
          <a:p>
            <a:pPr lvl="1" eaLnBrk="1" hangingPunct="1">
              <a:lnSpc>
                <a:spcPct val="90000"/>
              </a:lnSpc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Voor </a:t>
            </a:r>
            <a:r>
              <a:rPr lang="nl-NL" altLang="nl-BE" sz="1600" b="1" dirty="0"/>
              <a:t>tijdelijk personeelslid</a:t>
            </a:r>
            <a:r>
              <a:rPr lang="nl-NL" altLang="nl-BE" sz="1600" dirty="0"/>
              <a:t>, maar ook voor centrum en centrumbestuur</a:t>
            </a:r>
          </a:p>
          <a:p>
            <a:pPr lvl="1" eaLnBrk="1" hangingPunct="1">
              <a:lnSpc>
                <a:spcPct val="90000"/>
              </a:lnSpc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Bij aanstelling in elk </a:t>
            </a:r>
            <a:r>
              <a:rPr lang="nl-NL" altLang="nl-BE" sz="1600" b="1" dirty="0"/>
              <a:t>wervingsambt</a:t>
            </a:r>
          </a:p>
          <a:p>
            <a:pPr lvl="2" eaLnBrk="1" hangingPunct="1">
              <a:lnSpc>
                <a:spcPct val="90000"/>
              </a:lnSpc>
            </a:pPr>
            <a:r>
              <a:rPr lang="nl-NL" altLang="nl-BE" sz="1300" dirty="0"/>
              <a:t>Onderwijzend personeel</a:t>
            </a:r>
          </a:p>
          <a:p>
            <a:pPr lvl="2" eaLnBrk="1" hangingPunct="1">
              <a:lnSpc>
                <a:spcPct val="90000"/>
              </a:lnSpc>
            </a:pPr>
            <a:r>
              <a:rPr lang="nl-NL" altLang="nl-BE" sz="1300" dirty="0"/>
              <a:t>Ondersteunend personeel</a:t>
            </a:r>
          </a:p>
          <a:p>
            <a:pPr lvl="1" eaLnBrk="1" hangingPunct="1">
              <a:lnSpc>
                <a:spcPct val="90000"/>
              </a:lnSpc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Structureel verankerde ondersteuning van een tijdelijk personeelslid dat aangesteld is voor bepaalde duur (TABD)</a:t>
            </a:r>
          </a:p>
          <a:p>
            <a:pPr lvl="2" eaLnBrk="1" hangingPunct="1">
              <a:lnSpc>
                <a:spcPct val="90000"/>
              </a:lnSpc>
            </a:pPr>
            <a:r>
              <a:rPr lang="nl-NL" altLang="nl-BE" sz="1300" dirty="0"/>
              <a:t>Zowel bij aanstelling in vacante als in niet-vacante betrekking</a:t>
            </a:r>
          </a:p>
          <a:p>
            <a:pPr lvl="2" eaLnBrk="1" hangingPunct="1">
              <a:lnSpc>
                <a:spcPct val="90000"/>
              </a:lnSpc>
            </a:pPr>
            <a:r>
              <a:rPr lang="nl-NL" altLang="nl-BE" sz="1300" dirty="0"/>
              <a:t>Geen verplichting voor aanstelling via verlof TAO of via reaffectatie/wedertewerkstelling</a:t>
            </a:r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Aanvangsbegeleiding – principes 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BE" sz="2000" dirty="0"/>
              <a:t>Principes in </a:t>
            </a:r>
            <a:r>
              <a:rPr lang="nl-NL" altLang="nl-BE" sz="2000" b="1" dirty="0"/>
              <a:t>schriftelijke overeenkomst </a:t>
            </a:r>
            <a:r>
              <a:rPr lang="nl-NL" altLang="nl-BE" sz="2000" dirty="0"/>
              <a:t>tussen eerste evaluator en personeelslid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Duur en intensiteit van aanvangsbegeleiding worden bepaald in onderling overleg tussen het personeelslid en de eerste evaluator</a:t>
            </a:r>
          </a:p>
          <a:p>
            <a:pPr eaLnBrk="1" hangingPunct="1">
              <a:lnSpc>
                <a:spcPct val="90000"/>
              </a:lnSpc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</a:pPr>
            <a:r>
              <a:rPr lang="nl-NL" altLang="nl-BE" sz="2000" dirty="0"/>
              <a:t>Opnemen in een schriftelijke overeenkomst of in de functiebeschrijving van het personeelslid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Functiebeschrijving is verplicht vanaf aanstelling van 104 dagen</a:t>
            </a:r>
          </a:p>
          <a:p>
            <a:pPr eaLnBrk="1" hangingPunct="1">
              <a:lnSpc>
                <a:spcPct val="90000"/>
              </a:lnSpc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</a:pPr>
            <a:r>
              <a:rPr lang="nl-NL" altLang="nl-BE" sz="2000" dirty="0"/>
              <a:t>Als er tussentijds nieuwe afspraken worden gemaakt, wordt de overeenkomst/functiebeschrijving aangepast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Steeds in onderling overleg tussen eerste evaluator en personeelslid</a:t>
            </a:r>
          </a:p>
          <a:p>
            <a:pPr eaLnBrk="1" hangingPunct="1">
              <a:lnSpc>
                <a:spcPct val="90000"/>
              </a:lnSpc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</a:pPr>
            <a:r>
              <a:rPr lang="nl-NL" altLang="nl-BE" sz="2000" dirty="0"/>
              <a:t>Aanvangsbegeleiding wordt belangrijk criterium bij </a:t>
            </a:r>
            <a:r>
              <a:rPr lang="nl-NL" altLang="nl-BE" sz="2000" b="1" dirty="0"/>
              <a:t>beoordeling</a:t>
            </a:r>
            <a:r>
              <a:rPr lang="nl-NL" altLang="nl-BE" sz="2000" dirty="0"/>
              <a:t> tijdelijk personeelslid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Beoordeling is nodig om TADD te verwerven</a:t>
            </a:r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Aanvangsbegeleiding – principes en middelen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BE" sz="2000" dirty="0"/>
              <a:t>Aanvangsbegeleiding wordt ook onderdeel van het  </a:t>
            </a:r>
            <a:r>
              <a:rPr lang="nl-NL" altLang="nl-BE" sz="2000" b="1" dirty="0"/>
              <a:t>professionaliseringsplan</a:t>
            </a:r>
            <a:r>
              <a:rPr lang="nl-NL" altLang="nl-BE" sz="2000" dirty="0"/>
              <a:t> van het centrum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Professionaliseringsplan = vroegere nascholingsplan</a:t>
            </a:r>
          </a:p>
          <a:p>
            <a:pPr eaLnBrk="1" hangingPunct="1">
              <a:lnSpc>
                <a:spcPct val="90000"/>
              </a:lnSpc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</a:pPr>
            <a:r>
              <a:rPr lang="nl-NL" altLang="nl-BE" sz="2000" dirty="0"/>
              <a:t>Vanaf 1 september 2019 ontvangt een centrum jaarlijks </a:t>
            </a:r>
            <a:r>
              <a:rPr lang="nl-NL" altLang="nl-BE" sz="2000" b="1" dirty="0"/>
              <a:t>extra middelen </a:t>
            </a:r>
            <a:r>
              <a:rPr lang="nl-NL" altLang="nl-BE" sz="2000" dirty="0"/>
              <a:t>voor aanvangsbegeleiding</a:t>
            </a:r>
          </a:p>
          <a:p>
            <a:pPr eaLnBrk="1" hangingPunct="1">
              <a:lnSpc>
                <a:spcPct val="90000"/>
              </a:lnSpc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</a:pPr>
            <a:r>
              <a:rPr lang="nl-NL" altLang="nl-BE" sz="2000" dirty="0"/>
              <a:t>Toegekend in de vorm van leraarsuren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15.111 leraarsuren op sectorniveau</a:t>
            </a:r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Landschap VWO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Wijzigingen anno 2019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000" dirty="0"/>
              <a:t>Schooljaar 2018-2019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13 CBE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600" dirty="0"/>
              <a:t>82 CVO</a:t>
            </a:r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marL="1624012" lvl="1" indent="0" eaLnBrk="1" hangingPunct="1">
              <a:lnSpc>
                <a:spcPct val="90000"/>
              </a:lnSpc>
              <a:buNone/>
            </a:pPr>
            <a:r>
              <a:rPr lang="nl-BE" sz="1600" dirty="0"/>
              <a:t>Veranderingen:</a:t>
            </a:r>
          </a:p>
          <a:p>
            <a:pPr marL="1971675" lvl="1" eaLnBrk="1" hangingPunct="1">
              <a:lnSpc>
                <a:spcPct val="90000"/>
              </a:lnSpc>
            </a:pPr>
            <a:r>
              <a:rPr lang="nl-BE" sz="1600" dirty="0"/>
              <a:t>18 fusies (-48 fuserende CVO +18 gefuseerde CVO)</a:t>
            </a:r>
          </a:p>
          <a:p>
            <a:pPr marL="1971675" lvl="1" eaLnBrk="1" hangingPunct="1">
              <a:lnSpc>
                <a:spcPct val="90000"/>
              </a:lnSpc>
            </a:pPr>
            <a:r>
              <a:rPr lang="nl-BE" sz="1600" dirty="0"/>
              <a:t>31 overhevelingen van onderwijsbevoegdheid </a:t>
            </a:r>
          </a:p>
          <a:p>
            <a:pPr marL="1971675" lvl="1" eaLnBrk="1" hangingPunct="1">
              <a:lnSpc>
                <a:spcPct val="90000"/>
              </a:lnSpc>
            </a:pPr>
            <a:r>
              <a:rPr lang="nl-BE" sz="1600" dirty="0"/>
              <a:t>4 zuivere HBO5/SLO CVO sluiten</a:t>
            </a:r>
          </a:p>
          <a:p>
            <a:pPr marL="1971675" lvl="1" eaLnBrk="1" hangingPunct="1">
              <a:lnSpc>
                <a:spcPct val="90000"/>
              </a:lnSpc>
            </a:pPr>
            <a:r>
              <a:rPr lang="nl-BE" sz="1600" dirty="0"/>
              <a:t>2 wijzigingen van koepel</a:t>
            </a:r>
          </a:p>
          <a:p>
            <a:pPr marL="1971675" lvl="1" eaLnBrk="1" hangingPunct="1">
              <a:lnSpc>
                <a:spcPct val="90000"/>
              </a:lnSpc>
            </a:pPr>
            <a:r>
              <a:rPr lang="nl-BE" sz="1600" dirty="0"/>
              <a:t>2 naamswijzigingen</a:t>
            </a:r>
            <a:endParaRPr lang="nl-BE" altLang="nl-BE" sz="2000" dirty="0">
              <a:solidFill>
                <a:srgbClr val="000000"/>
              </a:solidFill>
            </a:endParaRPr>
          </a:p>
          <a:p>
            <a:pPr lvl="0" eaLnBrk="1" hangingPunct="1">
              <a:lnSpc>
                <a:spcPct val="90000"/>
              </a:lnSpc>
            </a:pPr>
            <a:endParaRPr lang="nl-BE" altLang="nl-BE" sz="2000" dirty="0">
              <a:solidFill>
                <a:srgbClr val="000000"/>
              </a:solidFill>
            </a:endParaRPr>
          </a:p>
          <a:p>
            <a:pPr lvl="0" eaLnBrk="1" hangingPunct="1">
              <a:lnSpc>
                <a:spcPct val="90000"/>
              </a:lnSpc>
            </a:pPr>
            <a:endParaRPr lang="nl-BE" altLang="nl-BE" sz="2000" dirty="0">
              <a:solidFill>
                <a:srgbClr val="000000"/>
              </a:solidFill>
            </a:endParaRPr>
          </a:p>
          <a:p>
            <a:pPr lvl="0" eaLnBrk="1" hangingPunct="1">
              <a:lnSpc>
                <a:spcPct val="90000"/>
              </a:lnSpc>
            </a:pPr>
            <a:r>
              <a:rPr lang="nl-BE" altLang="nl-BE" sz="2000" dirty="0">
                <a:solidFill>
                  <a:srgbClr val="000000"/>
                </a:solidFill>
              </a:rPr>
              <a:t>Schooljaar 2019-2020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13 CBE</a:t>
            </a:r>
          </a:p>
          <a:p>
            <a:pPr lvl="1" eaLnBrk="1" hangingPunct="1">
              <a:lnSpc>
                <a:spcPct val="90000"/>
              </a:lnSpc>
            </a:pPr>
            <a:r>
              <a:rPr lang="nl-BE" sz="1600" dirty="0"/>
              <a:t>48 CVO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  <p:sp>
        <p:nvSpPr>
          <p:cNvPr id="5" name="PIJL-OMLAAG 1">
            <a:extLst>
              <a:ext uri="{FF2B5EF4-FFF2-40B4-BE49-F238E27FC236}">
                <a16:creationId xmlns:a16="http://schemas.microsoft.com/office/drawing/2014/main" id="{04FDCAB5-8F49-408E-B532-331FF6A5B810}"/>
              </a:ext>
            </a:extLst>
          </p:cNvPr>
          <p:cNvSpPr/>
          <p:nvPr/>
        </p:nvSpPr>
        <p:spPr bwMode="auto">
          <a:xfrm>
            <a:off x="1475656" y="2780928"/>
            <a:ext cx="432048" cy="1728192"/>
          </a:xfrm>
          <a:prstGeom prst="downArrow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073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Aanvangsbegeleiding – aanwending middelen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BE" sz="2000" dirty="0"/>
              <a:t>Voor aanvangsbegeleiding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Middelen zijn </a:t>
            </a:r>
            <a:r>
              <a:rPr lang="nl-NL" altLang="nl-BE" sz="1600" b="1" dirty="0"/>
              <a:t>“gekleurd” </a:t>
            </a:r>
            <a:r>
              <a:rPr lang="nl-NL" altLang="nl-BE" sz="1600" dirty="0"/>
              <a:t>(te melden in EPD via </a:t>
            </a:r>
            <a:r>
              <a:rPr lang="nl-NL" altLang="nl-BE" sz="1600" dirty="0" err="1"/>
              <a:t>vakcode</a:t>
            </a:r>
            <a:r>
              <a:rPr lang="nl-NL" altLang="nl-BE" sz="1600" dirty="0"/>
              <a:t> 1746)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Betrekkingen zijn onderhevig aan reaffectatieregelgeving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Kunnen in aanmerking genomen worden voor </a:t>
            </a:r>
            <a:r>
              <a:rPr lang="nl-NL" altLang="nl-BE" sz="1600" b="1" dirty="0"/>
              <a:t>vaste benoeming </a:t>
            </a:r>
            <a:r>
              <a:rPr lang="nl-NL" altLang="nl-BE" sz="1600" dirty="0"/>
              <a:t>(beleidsplan van het centrum)</a:t>
            </a:r>
          </a:p>
          <a:p>
            <a:pPr lvl="1" eaLnBrk="1" hangingPunct="1">
              <a:lnSpc>
                <a:spcPct val="90000"/>
              </a:lnSpc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</a:pPr>
            <a:r>
              <a:rPr lang="nl-NL" altLang="nl-BE" sz="2000" dirty="0"/>
              <a:t>Voor betrekkingen in </a:t>
            </a:r>
            <a:r>
              <a:rPr lang="nl-NL" altLang="nl-BE" sz="2000" b="1" dirty="0"/>
              <a:t>wervingsambten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Onderwijzend personeel 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b="1" dirty="0"/>
              <a:t>Omzetting</a:t>
            </a:r>
            <a:r>
              <a:rPr lang="nl-NL" altLang="nl-BE" sz="1600" dirty="0"/>
              <a:t> mogelijk naar aanwending in punten voor ondersteunend personeel</a:t>
            </a:r>
          </a:p>
          <a:p>
            <a:pPr eaLnBrk="1" hangingPunct="1">
              <a:lnSpc>
                <a:spcPct val="90000"/>
              </a:lnSpc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</a:pPr>
            <a:r>
              <a:rPr lang="nl-NL" altLang="nl-BE" sz="2000" dirty="0"/>
              <a:t>Middelen kunnen worden samengevoegd via een </a:t>
            </a:r>
            <a:r>
              <a:rPr lang="nl-NL" altLang="nl-BE" sz="2000" b="1" dirty="0"/>
              <a:t>samenwerkingsverband</a:t>
            </a:r>
            <a:r>
              <a:rPr lang="nl-NL" altLang="nl-BE" sz="2000" dirty="0"/>
              <a:t> “aanvangsbegeleiding”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Twee of meer centra die samenwerkingsverband sluiten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Via overdracht van de middelen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Aanwending middelen volgens afspraken binnen samenwerkingsverband</a:t>
            </a:r>
          </a:p>
          <a:p>
            <a:pPr lvl="1" eaLnBrk="1" hangingPunct="1">
              <a:lnSpc>
                <a:spcPct val="90000"/>
              </a:lnSpc>
            </a:pPr>
            <a:r>
              <a:rPr lang="nl-NL" altLang="nl-BE" sz="1600" dirty="0"/>
              <a:t>Te melden via </a:t>
            </a:r>
            <a:r>
              <a:rPr lang="nl-NL" altLang="nl-BE" sz="1600" dirty="0">
                <a:hlinkClick r:id="rId3"/>
              </a:rPr>
              <a:t>Bijlage 4</a:t>
            </a:r>
            <a:r>
              <a:rPr lang="nl-NL" altLang="nl-BE" sz="1600" dirty="0"/>
              <a:t> van de </a:t>
            </a:r>
            <a:r>
              <a:rPr lang="nl-NL" altLang="nl-BE" sz="1600" dirty="0">
                <a:hlinkClick r:id="rId4"/>
              </a:rPr>
              <a:t>Omzendbrief financiering en subsidiëring CVO</a:t>
            </a:r>
            <a:endParaRPr lang="nl-NL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TADD: voor en na 1 september 2019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C2CEC467-AAD5-4D29-89A9-5EEEC670D5F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sz="16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sz="16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sz="1600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  <p:pic>
        <p:nvPicPr>
          <p:cNvPr id="20485" name="Afbeeldin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281113"/>
            <a:ext cx="7877175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Nieuwe regels TADD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Nieuwe regels gelden vanaf 1 september 2019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Voor verwerven van het recht op TADD op 01/09/2019 veranderde er niets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sz="1600" dirty="0"/>
              <a:t>Alleen de tijdelijke personeelsleden die aan de huidige voorwaarden voldoen, konden zich uiterlijk 15 juni 2019 kandidaat stellen voor het recht op TADD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sz="1600" dirty="0"/>
              <a:t>Ook de overgangsmaatregelen gelden pas vanaf 1 september 2019!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Nieuwe regels TADD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Twee voorwaarden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Aantal prestaties te leveren in een ambt binnen een bepaalde termijn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Beoordeling door eerste evaluator uiterlijk op 30 juni van het schooljaar waarin de vereiste prestaties worden bereikt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Voor wie?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Tijdelijk personeelslid dat voor het eerst in dienst komt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Tijdelijk personeelslid dat op 30 juni 2019 minder dan 580 dagen dienstanciënniteit heeft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Nieuwe regels TADD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Aantal vereiste prestaties </a:t>
            </a:r>
            <a:r>
              <a:rPr lang="nl-NL" altLang="nl-BE" sz="2000" b="1" dirty="0"/>
              <a:t>op 30 juni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In een ambt minstens 580 dagen dienstanciënniteit gespreid over minstens 2 schooljaren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Waarvan minstens 400 dagen effectieve prestaties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Zwangerschapsverlof, verwijdering risico bedreiging beroepsziekte en moederschapsbescherming tellen mee voor max. 140 effectieve dagen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Berekeningswijze dienstanciënniteit zoals nu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Per ambt, per centrumbestuur, …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Bij bereiken vereiste prestaties </a:t>
            </a:r>
            <a:r>
              <a:rPr lang="nl-NL" altLang="nl-BE" sz="2000" b="1" dirty="0"/>
              <a:t>een beoordeling 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Beoordeling door eerste evaluator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Uiterlijk 30 juni behalen vereiste prestaties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Mag geen beoordeling met werkpunten zijn die aanleiding vormt om recht op TADD uit te stellen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Geen beoordeling toegekend op 30 juni wordt beschouwd als ‘positieve’ beoordeling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Steunt o.m. op afgelegde traject aanvangsbegeleiding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Nieuwe regels TADD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Beoordeling met werkpunten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Kan tot </a:t>
            </a:r>
            <a:r>
              <a:rPr lang="nl-NL" altLang="nl-BE" sz="1600" b="1" dirty="0"/>
              <a:t>uitstel TADD </a:t>
            </a:r>
            <a:r>
              <a:rPr lang="nl-NL" altLang="nl-BE" sz="1600" dirty="0"/>
              <a:t>leiden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Eerste evaluator oordeelt dat personeelslid nog niet voldoet voor TADD en nog de nodige werkpunten heeft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Op basis van een verslag van eerste evaluator met zijn beslissing en de vastgestelde werkpunten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Extra 200 dagen effectieve prestaties vereist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Zwangerschapsverlof, verwijdering risico bedreiging beroepsziekte en moederschapsbescherming tellen mee voor max. 70 effectieve dagen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Tijdens deze bijkomende periode aangepast traject aanvangsbegeleiding 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Na deze bijkomende prestaties recht op TADD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Via kandidatuur voor 15 juni van dat schooljaar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b="1" dirty="0"/>
              <a:t>GEEN</a:t>
            </a:r>
            <a:r>
              <a:rPr lang="nl-NL" altLang="nl-BE" sz="1300" dirty="0"/>
              <a:t> nieuwe beoordeling!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Nieuwe regels TADD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Personeelslid niet akkoord met beoordeling werkpunten?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Verhaal bij centrumbestuur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Zowel personeelslid al eerste evaluator kunnen vragen om te worden gehoord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Centrumbestuur moet dan beide partijen horen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Centrumbestuur bevestigt of vernietigt beoordeling met werkpunten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Overgangsmaatregelen TADD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Waarom?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Regelgeving gaat in op 1 september 2019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Overgang ‘oude’ naar nieuwe voorwaarden kan sommige personeelsleden benadelen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Welke personeelsleden?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“Oude” voorwaarden op 30/6/2019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Minstens 720 dagen en drie schooljaren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“Oude” voorwaarden op 30/6/2020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Minstens 720 dagen en drie schooljaren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Nieuwe voorwaarden op 30/6/2019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Minstens 580 en maximum 719 dagen en twee schooljaren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Slechts </a:t>
            </a:r>
            <a:r>
              <a:rPr lang="nl-NL" altLang="nl-BE" sz="2000" b="1" dirty="0"/>
              <a:t>1 overgangsmaatregel </a:t>
            </a:r>
            <a:r>
              <a:rPr lang="nl-NL" altLang="nl-BE" sz="2000" dirty="0"/>
              <a:t>van kracht voor een personeelslid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Overgangsmaatregelen TADD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b="1" dirty="0"/>
              <a:t>Groep 1 </a:t>
            </a:r>
            <a:r>
              <a:rPr lang="nl-NL" altLang="nl-BE" sz="2000" dirty="0"/>
              <a:t>- Personeelslid bereikt de huidige voorwaarden voor TADD op 30 juni 2019 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Voorwaarden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In het ambt minstens 720 dagen dienstanciënniteit (600 dagen effectief) gespreid over minstens drie schooljaren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Kandidatuur uiterlijk 15 juni 2019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Recht op TADD vanaf 1 september 2019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Geen kandidatuur op 15 juni 2019 of geen aanstelling TADD 2019-2020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Volgende schooljaren behoud van recht op TADD op basis van deze overgangsmaatregel bij indienen van een kandidatuur uiterlijk 15 juni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Overgangsmaatregelen TADD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b="1" dirty="0"/>
              <a:t>Groep 2 </a:t>
            </a:r>
            <a:r>
              <a:rPr lang="nl-NL" altLang="nl-BE" sz="2000" dirty="0"/>
              <a:t>- Personeelslid bereikt de huidige voorwaarden voor TADD op 30 juni 2020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Voorwaarden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Op 30 juni 2019 nog geen 720 dagen dienstanciënniteit in het ambt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Tijdelijke aanstelling in het ambt tijdens schooljaar 2019-2020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Op 30 juni 2020 in het ambt minstens 720 dagen dienstanciënniteit (600 dagen effectief) gespreid over minstens drie schooljaren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Kandidatuur op 15 juni 2020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Recht op TADD vanaf 1 september 2020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Geen kandidatuur op 15 juni 2020 of geen aanstelling TADD 2020-2021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Volgende schooljaren behoud recht op TADD op basis van deze overgangsmaatregel bij indienen van een kandidatuur uiterlijk 15 juni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Landschap VWO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West-Vlaanderen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1919"/>
            <a:ext cx="8229600" cy="47529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B7FD4698-5435-4274-96C9-A1BDD0EEE60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2358" y="1412875"/>
          <a:ext cx="3293460" cy="42722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293460">
                  <a:extLst>
                    <a:ext uri="{9D8B030D-6E8A-4147-A177-3AD203B41FA5}">
                      <a16:colId xmlns:a16="http://schemas.microsoft.com/office/drawing/2014/main" val="41217382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Fuserende centra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140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VTI Brugge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805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</a:t>
                      </a:r>
                      <a:r>
                        <a:rPr lang="nl-BE" sz="1600" dirty="0" err="1">
                          <a:latin typeface="FlandersArtSans-Regular" panose="00000500000000000000" pitchFamily="2" charset="0"/>
                        </a:rPr>
                        <a:t>Spermalie</a:t>
                      </a: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16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landersArtSans-Regular" panose="00000500000000000000" pitchFamily="2" charset="0"/>
                        </a:rPr>
                        <a:t>CVO Sint-</a:t>
                      </a:r>
                      <a:r>
                        <a:rPr lang="en-US" sz="1600" dirty="0" err="1">
                          <a:latin typeface="FlandersArtSans-Regular" panose="00000500000000000000" pitchFamily="2" charset="0"/>
                        </a:rPr>
                        <a:t>Godelieve</a:t>
                      </a: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4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landersArtSans-Regular" panose="00000500000000000000" pitchFamily="2" charset="0"/>
                        </a:rPr>
                        <a:t>CVO MIRAS 34884</a:t>
                      </a: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8058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landersArtSans-Regular" panose="00000500000000000000" pitchFamily="2" charset="0"/>
                        </a:rPr>
                        <a:t>CVO MIRAS 34901</a:t>
                      </a: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102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landersArtSans-Regular" panose="00000500000000000000" pitchFamily="2" charset="0"/>
                        </a:rPr>
                        <a:t>CVO MIRAS 48595</a:t>
                      </a: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442726"/>
                  </a:ext>
                </a:extLst>
              </a:tr>
              <a:tr h="20648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landersArtSans-Regular" panose="00000500000000000000" pitchFamily="2" charset="0"/>
                        </a:rPr>
                        <a:t>CVO MIRAS 48736</a:t>
                      </a: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21627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</a:t>
                      </a:r>
                      <a:r>
                        <a:rPr lang="nl-BE" sz="1600" dirty="0" err="1">
                          <a:latin typeface="FlandersArtSans-Regular" panose="00000500000000000000" pitchFamily="2" charset="0"/>
                        </a:rPr>
                        <a:t>Creo</a:t>
                      </a:r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 48901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158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</a:t>
                      </a:r>
                      <a:r>
                        <a:rPr lang="nl-BE" sz="1600" dirty="0" err="1">
                          <a:latin typeface="FlandersArtSans-Regular" panose="00000500000000000000" pitchFamily="2" charset="0"/>
                        </a:rPr>
                        <a:t>Creo</a:t>
                      </a:r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 132001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342061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3 Hofsteden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005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De Avondschool Oostende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610213"/>
                  </a:ext>
                </a:extLst>
              </a:tr>
            </a:tbl>
          </a:graphicData>
        </a:graphic>
      </p:graphicFrame>
      <p:sp>
        <p:nvSpPr>
          <p:cNvPr id="8" name="Pijl: rechts 7">
            <a:extLst>
              <a:ext uri="{FF2B5EF4-FFF2-40B4-BE49-F238E27FC236}">
                <a16:creationId xmlns:a16="http://schemas.microsoft.com/office/drawing/2014/main" id="{03497555-67E6-40F2-BAD9-7EEE4B413A19}"/>
              </a:ext>
            </a:extLst>
          </p:cNvPr>
          <p:cNvSpPr/>
          <p:nvPr/>
        </p:nvSpPr>
        <p:spPr bwMode="auto">
          <a:xfrm>
            <a:off x="4247964" y="1412875"/>
            <a:ext cx="648072" cy="359256"/>
          </a:xfrm>
          <a:prstGeom prst="rightArrow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9125A84E-7E73-4F99-9B70-7B7B8A0AD13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68184" y="1412875"/>
          <a:ext cx="3293460" cy="42722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293460">
                  <a:extLst>
                    <a:ext uri="{9D8B030D-6E8A-4147-A177-3AD203B41FA5}">
                      <a16:colId xmlns:a16="http://schemas.microsoft.com/office/drawing/2014/main" val="41217382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Gefuseerde centra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140581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800" dirty="0">
                        <a:latin typeface="FlandersArtSans-Regular" panose="000005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SVG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800" dirty="0">
                        <a:latin typeface="FlandersArtSans-Regular" panose="000005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805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8058553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endParaRPr lang="nl-BE" sz="12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MIRAS</a:t>
                      </a:r>
                    </a:p>
                    <a:p>
                      <a:endParaRPr lang="nl-BE" sz="12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10281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21627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CREO</a:t>
                      </a:r>
                    </a:p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158729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Scala</a:t>
                      </a:r>
                    </a:p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00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80833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Overgangsmaatregelen TADD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b="1" dirty="0"/>
              <a:t>Groep 3 </a:t>
            </a:r>
            <a:r>
              <a:rPr lang="nl-NL" altLang="nl-BE" sz="2000" dirty="0"/>
              <a:t>- Personeelslid bereikt deels de nieuwe voorwaarden voor TADD op 30 juni 2019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Voorwaarden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Op 30 juni 2019 al twee schooljaren prestaties en in het ambt minstens 580 dagen dienstanciënniteit en maximum 719 dagen dienstanciënniteit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Na 31 augustus 2019 tijdelijke aanstelling in het ambt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Recht op TADD vanaf 1 september daaropvolgend schooljaar indien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Kandidatuur op 15 juni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Geen beoordeling met werkpunten op 30 juni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Beoordeling met werkpunten die recht op TADD uitstellen, betekent extra te verrichten 200 dagen prestaties!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Geen kandidatuur op 15 juni of geen aanstelling TADD daaropvolgend schooljaar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Volgende schooljaren behoud recht op TADD op basis van deze overgangsmaatregel bij kandidatuur 15 juni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/>
              <a:t>Aanvangsbegeleiding en TADD</a:t>
            </a:r>
            <a:br>
              <a:rPr lang="nl-BE" altLang="nl-BE"/>
            </a:br>
            <a:r>
              <a:rPr lang="nl-BE" altLang="nl-BE" sz="2000">
                <a:solidFill>
                  <a:srgbClr val="0070C0"/>
                </a:solidFill>
              </a:rPr>
              <a:t>Overgangsmaatregelen TADD</a:t>
            </a:r>
            <a:endParaRPr lang="nl-NL" altLang="nl-BE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Toepassing van de overgangsmaatregel wordt duidelijk op </a:t>
            </a:r>
            <a:r>
              <a:rPr lang="nl-NL" altLang="nl-BE" sz="2000" b="1" dirty="0"/>
              <a:t>ogenblik van kandidaatstelling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b="1" dirty="0"/>
              <a:t>Geen voorafgaande keuze </a:t>
            </a:r>
            <a:r>
              <a:rPr lang="nl-NL" altLang="nl-BE" sz="2000" dirty="0"/>
              <a:t>voor of door het personeelslid mogelijk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Het personeelslid beantwoordt uiterlijk 30 juni 2020 aan de voorwaarden van groep 2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Bij kandidaatstelling 15 juni 2020 geldt overgangsmaatregel groep 2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Het personeelslid beantwoordt uiterlijk 30 juni 2020 niet aan de voorwaarden van groep 2, maar wel aan groep 3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Bij kandidaatstelling 15 juni 2020 geldt overgangsmaatregel groep 3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Best lokaal opvolgen! 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 noChangeArrowheads="1"/>
          </p:cNvSpPr>
          <p:nvPr>
            <p:ph type="ctrTitle"/>
          </p:nvPr>
        </p:nvSpPr>
        <p:spPr>
          <a:xfrm>
            <a:off x="755576" y="3717032"/>
            <a:ext cx="7416824" cy="1416050"/>
          </a:xfrm>
        </p:spPr>
        <p:txBody>
          <a:bodyPr/>
          <a:lstStyle/>
          <a:p>
            <a:r>
              <a:rPr lang="nl-NL" altLang="nl-BE" dirty="0"/>
              <a:t>Nieuwe</a:t>
            </a:r>
            <a:br>
              <a:rPr lang="nl-NL" altLang="nl-BE" dirty="0"/>
            </a:br>
            <a:r>
              <a:rPr lang="nl-NL" altLang="nl-BE" dirty="0"/>
              <a:t>lerarenopleidingen</a:t>
            </a:r>
            <a:br>
              <a:rPr lang="nl-NL" altLang="nl-BE" dirty="0"/>
            </a:br>
            <a:r>
              <a:rPr lang="nl-NL" altLang="nl-BE" dirty="0"/>
              <a:t>en impact op de</a:t>
            </a:r>
            <a:br>
              <a:rPr lang="nl-NL" altLang="nl-BE" dirty="0"/>
            </a:br>
            <a:r>
              <a:rPr lang="nl-NL" altLang="nl-BE" dirty="0"/>
              <a:t>bekwaamheidsbewijzen</a:t>
            </a:r>
            <a:endParaRPr lang="nl-BE" alt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17E8F35-6F37-4A27-88A5-F2F926777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3769" y="4535834"/>
            <a:ext cx="4716462" cy="1052513"/>
          </a:xfrm>
        </p:spPr>
        <p:txBody>
          <a:bodyPr/>
          <a:lstStyle/>
          <a:p>
            <a:pPr algn="r">
              <a:defRPr/>
            </a:pPr>
            <a:endParaRPr lang="nl-BE" dirty="0"/>
          </a:p>
          <a:p>
            <a:pPr algn="r">
              <a:defRPr/>
            </a:pPr>
            <a:endParaRPr lang="nl-BE" dirty="0"/>
          </a:p>
          <a:p>
            <a:pPr algn="r">
              <a:defRPr/>
            </a:pPr>
            <a:r>
              <a:rPr lang="nl-BE" sz="2000" dirty="0"/>
              <a:t>Liesbeth </a:t>
            </a:r>
            <a:r>
              <a:rPr lang="nl-BE" sz="2000" dirty="0" err="1"/>
              <a:t>Hens</a:t>
            </a:r>
            <a:endParaRPr lang="nl-BE" sz="2000" dirty="0"/>
          </a:p>
          <a:p>
            <a:pPr algn="r">
              <a:defRPr/>
            </a:pPr>
            <a:endParaRPr lang="nl-BE" sz="2000" dirty="0"/>
          </a:p>
          <a:p>
            <a:pPr algn="r">
              <a:defRPr/>
            </a:pPr>
            <a:endParaRPr lang="nl-BE" sz="2000" dirty="0"/>
          </a:p>
          <a:p>
            <a:pPr algn="r">
              <a:defRPr/>
            </a:pPr>
            <a:endParaRPr lang="nl-BE" sz="2000" dirty="0"/>
          </a:p>
        </p:txBody>
      </p:sp>
      <p:sp>
        <p:nvSpPr>
          <p:cNvPr id="6148" name="Tijdelijke aanduiding voor inhoud 3"/>
          <p:cNvSpPr>
            <a:spLocks noGrp="1" noChangeArrowheads="1"/>
          </p:cNvSpPr>
          <p:nvPr>
            <p:ph idx="12"/>
          </p:nvPr>
        </p:nvSpPr>
        <p:spPr>
          <a:xfrm>
            <a:off x="503238" y="6043613"/>
            <a:ext cx="4773612" cy="354012"/>
          </a:xfrm>
        </p:spPr>
        <p:txBody>
          <a:bodyPr/>
          <a:lstStyle/>
          <a:p>
            <a:r>
              <a:rPr lang="nl-BE" altLang="nl-BE"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47442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Aantrekkelijkheid van het lerarenberoep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Sterkere leraren: hervormde lerarenopleidingen 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Decreet lerarenopleidingen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Impact op bekwaamheidsbewijzen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Andere maatregelen, naast het decreet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Meer leraren: een campagne voor het lerarenberoep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40173648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Opleidingen vanaf september 2019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1°  De educatieve graduaatsopleiding voor secundair onderwijs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altLang="nl-BE" sz="9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2°  De educatieve bacheloropleiding voor kleuteronderwijs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altLang="nl-BE" sz="9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3°  De educatieve bacheloropleiding voor lager onderwijs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altLang="nl-BE" sz="9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4°  De educatieve bacheloropleiding voor secundair onderwijs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altLang="nl-BE" sz="9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5°  De educatieve masteropleiding voor secundair onderwijs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altLang="nl-BE" sz="9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6°  De educatieve masteropleiding voor kunstvakken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36927797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Opleidingen vanaf september 2019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Alle lerarenopleidingen gaan (nog) meer inzetten op een traject voor zijinstromers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Onderwijs aangepast aan de doelgroep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Mogelijkheid van een LIO-baan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Aandacht voor vakdidactiek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Gericht op het niveau waarin de leraar ingezet zal worden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Aandacht voor opleiden voor diverse klassen, grootstedelijke context, Nederlands, klasmanagement …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36361718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Opleidingen vanaf september 2019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Alle lerarenopleidingen worden opleidingen van het hoger onderwijs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Graduaatsopleidingen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Bacheloropleidingen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Masteropleidingen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Georganiseerd door de hogescholen en universiteiten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Specifieke lerarenopleiding (SLO) verdwijnt volledig 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CVO kan wel vestigingsplaats van een hogeschool/universiteit zijn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11697275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De educatieve graduaatsopleiding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Opleiding specifiek voor leraren technische en praktische vakken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Nuttige ervaring te bewijzen voor de start van de opleiding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Opleiding van 90 studiepunten, waarvan 30 studiepunten praktijkcomponent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Opleiding op maat van de doelgroep – LIO-baan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Georganiseerd door de hogescholen, op eigen campus of op een CVO-vestigingsplaats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9174812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Aanpassing begrip nuttige ervaring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Student bewijst zijn nuttige ervaring: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Bij de hogeschool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Voor de start van de opleiding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In één van de X onderwijsvakken van deze opleiding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b="1" dirty="0"/>
              <a:t>Geen aanvraag </a:t>
            </a:r>
            <a:r>
              <a:rPr lang="nl-NL" altLang="nl-BE" sz="2000" dirty="0"/>
              <a:t>meer bij AHOVOKS wat de bekwaamheid betreft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fr-BE" altLang="nl-BE" sz="2000" b="1" dirty="0" err="1"/>
              <a:t>Wél</a:t>
            </a:r>
            <a:r>
              <a:rPr lang="fr-BE" altLang="nl-BE" sz="2000" b="1" dirty="0"/>
              <a:t> </a:t>
            </a:r>
            <a:r>
              <a:rPr lang="fr-BE" altLang="nl-BE" sz="2000" b="1" dirty="0" err="1"/>
              <a:t>nog</a:t>
            </a:r>
            <a:r>
              <a:rPr lang="fr-BE" altLang="nl-BE" sz="2000" b="1" dirty="0"/>
              <a:t> </a:t>
            </a:r>
            <a:r>
              <a:rPr lang="fr-BE" altLang="nl-BE" sz="2000" b="1" dirty="0" err="1"/>
              <a:t>aanvraag</a:t>
            </a:r>
            <a:r>
              <a:rPr lang="fr-BE" altLang="nl-BE" sz="2000" b="1" dirty="0"/>
              <a:t> </a:t>
            </a:r>
            <a:r>
              <a:rPr lang="fr-BE" altLang="nl-BE" sz="2000" dirty="0" err="1"/>
              <a:t>nodig</a:t>
            </a:r>
            <a:r>
              <a:rPr lang="fr-BE" altLang="nl-BE" sz="2000" dirty="0"/>
              <a:t> </a:t>
            </a:r>
            <a:r>
              <a:rPr lang="fr-BE" altLang="nl-BE" sz="2000" dirty="0" err="1"/>
              <a:t>bij</a:t>
            </a:r>
            <a:r>
              <a:rPr lang="fr-BE" altLang="nl-BE" sz="2000" dirty="0"/>
              <a:t> AHOVOKS voor de </a:t>
            </a:r>
            <a:r>
              <a:rPr lang="fr-BE" altLang="nl-BE" sz="2000" dirty="0" err="1"/>
              <a:t>geldelijke</a:t>
            </a:r>
            <a:r>
              <a:rPr lang="fr-BE" altLang="nl-BE" sz="2000" dirty="0"/>
              <a:t> </a:t>
            </a:r>
            <a:r>
              <a:rPr lang="fr-BE" altLang="nl-BE" sz="2000" dirty="0" err="1"/>
              <a:t>anciënniteit</a:t>
            </a:r>
            <a:r>
              <a:rPr lang="fr-BE" altLang="nl-BE" sz="2000" dirty="0"/>
              <a:t> !</a:t>
            </a: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Diploma van de student = VE voor dat </a:t>
            </a:r>
            <a:r>
              <a:rPr lang="nl-NL" altLang="nl-BE" sz="2000" dirty="0" err="1"/>
              <a:t>onderwijsvak</a:t>
            </a: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14276588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Vakken educatieve graduaatsopleiding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36" y="1489813"/>
            <a:ext cx="8364437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4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Landschap VWO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Oost-Vlaanderen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1919"/>
            <a:ext cx="8229600" cy="47529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B7FD4698-5435-4274-96C9-A1BDD0EEE60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2358" y="1412875"/>
          <a:ext cx="3293460" cy="293116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293460">
                  <a:extLst>
                    <a:ext uri="{9D8B030D-6E8A-4147-A177-3AD203B41FA5}">
                      <a16:colId xmlns:a16="http://schemas.microsoft.com/office/drawing/2014/main" val="41217382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Fuserende centra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140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</a:t>
                      </a:r>
                      <a:r>
                        <a:rPr lang="nl-BE" sz="1600" dirty="0" err="1">
                          <a:latin typeface="FlandersArtSans-Regular" panose="00000500000000000000" pitchFamily="2" charset="0"/>
                        </a:rPr>
                        <a:t>Kisp</a:t>
                      </a:r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 – VTI Aalst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805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</a:t>
                      </a:r>
                      <a:r>
                        <a:rPr lang="nl-BE" sz="1600" dirty="0" err="1">
                          <a:latin typeface="FlandersArtSans-Regular" panose="00000500000000000000" pitchFamily="2" charset="0"/>
                        </a:rPr>
                        <a:t>Kisp</a:t>
                      </a:r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 – VTH Aalst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16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</a:t>
                      </a:r>
                      <a:r>
                        <a:rPr lang="nl-BE" sz="1600" dirty="0" err="1">
                          <a:latin typeface="FlandersArtSans-Regular" panose="00000500000000000000" pitchFamily="2" charset="0"/>
                        </a:rPr>
                        <a:t>Kisp</a:t>
                      </a: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4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M&amp;T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058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Leerstad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102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JANITOR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442726"/>
                  </a:ext>
                </a:extLst>
              </a:tr>
              <a:tr h="206489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Temse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216274"/>
                  </a:ext>
                </a:extLst>
              </a:tr>
            </a:tbl>
          </a:graphicData>
        </a:graphic>
      </p:graphicFrame>
      <p:sp>
        <p:nvSpPr>
          <p:cNvPr id="8" name="Pijl: rechts 7">
            <a:extLst>
              <a:ext uri="{FF2B5EF4-FFF2-40B4-BE49-F238E27FC236}">
                <a16:creationId xmlns:a16="http://schemas.microsoft.com/office/drawing/2014/main" id="{03497555-67E6-40F2-BAD9-7EEE4B413A19}"/>
              </a:ext>
            </a:extLst>
          </p:cNvPr>
          <p:cNvSpPr/>
          <p:nvPr/>
        </p:nvSpPr>
        <p:spPr bwMode="auto">
          <a:xfrm>
            <a:off x="4247964" y="1412875"/>
            <a:ext cx="648072" cy="359256"/>
          </a:xfrm>
          <a:prstGeom prst="rightArrow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58E3DA39-8E8D-4813-9276-0D70046BAB2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68182" y="1381919"/>
          <a:ext cx="3293460" cy="2943577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293460">
                  <a:extLst>
                    <a:ext uri="{9D8B030D-6E8A-4147-A177-3AD203B41FA5}">
                      <a16:colId xmlns:a16="http://schemas.microsoft.com/office/drawing/2014/main" val="4121738218"/>
                    </a:ext>
                  </a:extLst>
                </a:gridCol>
              </a:tblGrid>
              <a:tr h="390563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Gefuseerde centra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140581"/>
                  </a:ext>
                </a:extLst>
              </a:tr>
              <a:tr h="1440494">
                <a:tc>
                  <a:txBody>
                    <a:bodyPr/>
                    <a:lstStyle/>
                    <a:p>
                      <a:endParaRPr lang="nl-BE" sz="1800" dirty="0">
                        <a:latin typeface="FlandersArtSans-Regular" panose="00000500000000000000" pitchFamily="2" charset="0"/>
                      </a:endParaRPr>
                    </a:p>
                    <a:p>
                      <a:endParaRPr lang="nl-BE" sz="18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</a:t>
                      </a:r>
                      <a:r>
                        <a:rPr lang="nl-BE" sz="1600" dirty="0" err="1">
                          <a:latin typeface="FlandersArtSans-Regular" panose="00000500000000000000" pitchFamily="2" charset="0"/>
                        </a:rPr>
                        <a:t>Kisp</a:t>
                      </a: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  <a:p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  <a:p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805209"/>
                  </a:ext>
                </a:extLst>
              </a:tr>
              <a:tr h="998598">
                <a:tc>
                  <a:txBody>
                    <a:bodyPr/>
                    <a:lstStyle/>
                    <a:p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  <a:p>
                      <a:endParaRPr lang="nl-BE" sz="10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Focus</a:t>
                      </a:r>
                    </a:p>
                    <a:p>
                      <a:endParaRPr lang="nl-BE" sz="900" dirty="0">
                        <a:latin typeface="FlandersArtSans-Regular" panose="00000500000000000000" pitchFamily="2" charset="0"/>
                      </a:endParaRPr>
                    </a:p>
                    <a:p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102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0637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De educatieve graduaatsopleiding – vertaling naar BKB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Basisidee: diploma van educatief graduaat + </a:t>
            </a:r>
            <a:r>
              <a:rPr lang="nl-NL" altLang="nl-BE" sz="2000" dirty="0" err="1"/>
              <a:t>onderwijsvak</a:t>
            </a:r>
            <a:r>
              <a:rPr lang="nl-NL" altLang="nl-BE" sz="2000" dirty="0"/>
              <a:t> bepaalt de bevoegdheid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Voorbeelden: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Educatief graduaat haartooi geeft een VE voor haartooi, dameskappen, herenkappen, BGV OV3 haartooi en schoonheidszorgen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nl-NL" altLang="nl-BE" sz="1300" dirty="0"/>
              <a:t>Educatief graduaat bouw geeft een VE voor bouw, BGV OV3 bouw</a:t>
            </a:r>
          </a:p>
          <a:p>
            <a:pPr eaLnBrk="1" hangingPunct="1">
              <a:lnSpc>
                <a:spcPct val="90000"/>
              </a:lnSpc>
              <a:defRPr/>
            </a:pPr>
            <a:endParaRPr lang="fr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Vereiste bekwaamheidsbewijzen in het VWO moeten nog worden vastgelegd!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BE" altLang="nl-BE" sz="1600" dirty="0" err="1"/>
              <a:t>Voorlopig</a:t>
            </a:r>
            <a:r>
              <a:rPr lang="fr-BE" altLang="nl-BE" sz="1600" dirty="0"/>
              <a:t> dus </a:t>
            </a:r>
            <a:r>
              <a:rPr lang="fr-BE" altLang="nl-BE" sz="1600" dirty="0" err="1"/>
              <a:t>enkel</a:t>
            </a:r>
            <a:r>
              <a:rPr lang="fr-BE" altLang="nl-BE" sz="1600" dirty="0"/>
              <a:t> VO !</a:t>
            </a:r>
            <a:endParaRPr lang="nl-NL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17505218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2238"/>
            <a:ext cx="8507413" cy="1290637"/>
          </a:xfrm>
        </p:spPr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De educatieve bacheloropleiding voor het secundair onderwijs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Beperkte wijzigingen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Praktijkcomponent blijft 45 studiepunten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Lerarenopleidingen gaan (nog) meer inzetten op een traject voor zij-instromers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Mogelijkheid van een LIO-baan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Kandidaat wordt aangeworven onder ‘andere ’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Kandidaat volgt een lerarenopleiding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School verzorgt een deel van de opleiding, in samenspraak met de hogeschool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1072503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2238"/>
            <a:ext cx="8507413" cy="1290637"/>
          </a:xfrm>
        </p:spPr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De educatieve bacheloropleiding voor het secundair onderwijs - vakken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De student kiest nog steeds twee onderwijsvakken</a:t>
            </a:r>
            <a:endParaRPr lang="nl-NL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" y="1988840"/>
            <a:ext cx="7955970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480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2238"/>
            <a:ext cx="8507413" cy="1290637"/>
          </a:xfrm>
        </p:spPr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De educatieve bacheloropleiding voor het secundair onderwijs – vertaling naar BKB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Basisidee: onderwijsvakken of onderliggende bachelor bepalen de bevoegdheid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sz="1600" kern="1200" dirty="0">
              <a:solidFill>
                <a:srgbClr val="373636"/>
              </a:solidFill>
              <a:latin typeface="Calibri" panose="020F0502020204030204" pitchFamily="34" charset="0"/>
              <a:cs typeface="Calibri"/>
              <a:hlinkClick r:id="rId3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600" kern="1200" dirty="0">
                <a:solidFill>
                  <a:srgbClr val="373636"/>
                </a:solidFill>
                <a:latin typeface="Calibri" panose="020F0502020204030204" pitchFamily="34" charset="0"/>
                <a:cs typeface="Calibri"/>
                <a:hlinkClick r:id="rId3"/>
              </a:rPr>
              <a:t>Educatieve bachelor haartooi</a:t>
            </a:r>
            <a:endParaRPr lang="nl-NL" sz="1600" kern="1200" dirty="0">
              <a:solidFill>
                <a:srgbClr val="373636"/>
              </a:solidFill>
              <a:latin typeface="Calibri" panose="020F0502020204030204" pitchFamily="34" charset="0"/>
              <a:cs typeface="Calibri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600" kern="1200" dirty="0">
                <a:solidFill>
                  <a:srgbClr val="373636"/>
                </a:solidFill>
                <a:latin typeface="Calibri" panose="020F0502020204030204" pitchFamily="34" charset="0"/>
                <a:cs typeface="Calibri"/>
                <a:hlinkClick r:id="rId4"/>
              </a:rPr>
              <a:t>Bachelor secundair onderwijs haartooi</a:t>
            </a:r>
            <a:endParaRPr lang="nl-NL" sz="1600" kern="1200" dirty="0">
              <a:solidFill>
                <a:srgbClr val="373636"/>
              </a:solidFill>
              <a:latin typeface="Calibri" panose="020F0502020204030204" pitchFamily="34" charset="0"/>
              <a:cs typeface="Calibri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nl-NL" sz="1600" kern="1200" dirty="0">
              <a:solidFill>
                <a:srgbClr val="373636"/>
              </a:solidFill>
              <a:latin typeface="Calibri" panose="020F0502020204030204" pitchFamily="34" charset="0"/>
              <a:cs typeface="Calibri"/>
              <a:hlinkClick r:id="rId5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600" kern="1200" dirty="0">
                <a:solidFill>
                  <a:srgbClr val="373636"/>
                </a:solidFill>
                <a:latin typeface="Calibri" panose="020F0502020204030204" pitchFamily="34" charset="0"/>
                <a:cs typeface="Calibri"/>
                <a:hlinkClick r:id="rId5"/>
              </a:rPr>
              <a:t>Educatieve bachelor gezondheidsopvoeding</a:t>
            </a:r>
            <a:endParaRPr lang="nl-NL" sz="1600" kern="1200" dirty="0">
              <a:solidFill>
                <a:srgbClr val="373636"/>
              </a:solidFill>
              <a:latin typeface="Calibri" panose="020F0502020204030204" pitchFamily="34" charset="0"/>
              <a:cs typeface="Calibri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600" kern="1200" dirty="0">
                <a:solidFill>
                  <a:srgbClr val="373636"/>
                </a:solidFill>
                <a:latin typeface="Calibri" panose="020F0502020204030204" pitchFamily="34" charset="0"/>
                <a:cs typeface="Calibri"/>
                <a:hlinkClick r:id="rId6"/>
              </a:rPr>
              <a:t>Bachelor secundair onderwijs voeding-verzorging</a:t>
            </a:r>
            <a:endParaRPr lang="nl-NL" sz="1600" kern="1200" dirty="0">
              <a:solidFill>
                <a:srgbClr val="373636"/>
              </a:solidFill>
              <a:latin typeface="Calibri" panose="020F0502020204030204" pitchFamily="34" charset="0"/>
              <a:cs typeface="Calibri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nl-NL" sz="1600" kern="1200" dirty="0">
              <a:solidFill>
                <a:srgbClr val="373636"/>
              </a:solidFill>
              <a:latin typeface="Calibri" panose="020F0502020204030204" pitchFamily="34" charset="0"/>
              <a:cs typeface="Calibri"/>
              <a:hlinkClick r:id="rId7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600" kern="1200" dirty="0">
                <a:solidFill>
                  <a:srgbClr val="373636"/>
                </a:solidFill>
                <a:latin typeface="Calibri" panose="020F0502020204030204" pitchFamily="34" charset="0"/>
                <a:cs typeface="Calibri"/>
                <a:hlinkClick r:id="rId7"/>
              </a:rPr>
              <a:t>Educatieve bachelor bedrijfsorganisatie</a:t>
            </a:r>
            <a:endParaRPr lang="nl-NL" sz="1600" kern="1200" dirty="0">
              <a:solidFill>
                <a:srgbClr val="373636"/>
              </a:solidFill>
              <a:latin typeface="Calibri" panose="020F0502020204030204" pitchFamily="34" charset="0"/>
              <a:cs typeface="Calibri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600" kern="1200" dirty="0">
                <a:solidFill>
                  <a:srgbClr val="373636"/>
                </a:solidFill>
                <a:latin typeface="Calibri" panose="020F0502020204030204" pitchFamily="34" charset="0"/>
                <a:cs typeface="Calibri"/>
                <a:hlinkClick r:id="rId8"/>
              </a:rPr>
              <a:t>Bachelor secundair onderwijs handel-</a:t>
            </a:r>
            <a:r>
              <a:rPr lang="nl-NL" sz="1600" kern="1200" dirty="0" err="1">
                <a:solidFill>
                  <a:srgbClr val="373636"/>
                </a:solidFill>
                <a:latin typeface="Calibri" panose="020F0502020204030204" pitchFamily="34" charset="0"/>
                <a:cs typeface="Calibri"/>
                <a:hlinkClick r:id="rId8"/>
              </a:rPr>
              <a:t>burotica</a:t>
            </a:r>
            <a:endParaRPr lang="nl-NL" sz="1600" kern="1200" dirty="0">
              <a:solidFill>
                <a:srgbClr val="373636"/>
              </a:solidFill>
              <a:latin typeface="Calibri" panose="020F0502020204030204" pitchFamily="34" charset="0"/>
              <a:cs typeface="Calibri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nl-NL" sz="1600" kern="1200" dirty="0">
              <a:solidFill>
                <a:srgbClr val="373636"/>
              </a:solidFill>
              <a:latin typeface="Calibri" panose="020F0502020204030204" pitchFamily="34" charset="0"/>
              <a:cs typeface="Calibri"/>
              <a:hlinkClick r:id="rId9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sz="1600" kern="1200" dirty="0">
                <a:solidFill>
                  <a:srgbClr val="373636"/>
                </a:solidFill>
                <a:latin typeface="Calibri" panose="020F0502020204030204" pitchFamily="34" charset="0"/>
                <a:cs typeface="Calibri"/>
                <a:hlinkClick r:id="rId9"/>
              </a:rPr>
              <a:t>Educatieve bachelor Nederlands niet-thuistaal</a:t>
            </a:r>
            <a:endParaRPr lang="nl-NL" sz="1600" kern="1200" dirty="0">
              <a:solidFill>
                <a:srgbClr val="373636"/>
              </a:solidFill>
              <a:latin typeface="Calibri" panose="020F0502020204030204" pitchFamily="34" charset="0"/>
              <a:cs typeface="Calibri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21454208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2238"/>
            <a:ext cx="8507413" cy="1290637"/>
          </a:xfrm>
        </p:spPr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De educatieve bacheloropleiding voor het secundair onderwijs – vertaling naar BKB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Voor wie al andere (niet-onderwijs) bachelor heeft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Verkorte educatieve bachelor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Inhoudelijke component verworven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Enkel pedagogische component nog te verwerven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Basisidee: onderliggende bachelor blijft de bevoegdheid bepalen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Voorbeelden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sz="1600" kern="1200" dirty="0">
                <a:solidFill>
                  <a:srgbClr val="373636"/>
                </a:solidFill>
                <a:latin typeface="Calibri" panose="020F0502020204030204" pitchFamily="34" charset="0"/>
                <a:ea typeface="+mn-ea"/>
                <a:cs typeface="Calibri"/>
                <a:hlinkClick r:id="rId3"/>
              </a:rPr>
              <a:t>Bachelor (PBA) agro- en biotechnologie + BPB</a:t>
            </a:r>
            <a:endParaRPr lang="nl-BE" sz="1600" kern="1200" dirty="0">
              <a:solidFill>
                <a:srgbClr val="373636"/>
              </a:solidFill>
              <a:latin typeface="Calibri" panose="020F0502020204030204" pitchFamily="34" charset="0"/>
              <a:ea typeface="+mn-ea"/>
              <a:cs typeface="Calibri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sz="1600" kern="1200" dirty="0">
                <a:solidFill>
                  <a:srgbClr val="373636"/>
                </a:solidFill>
                <a:latin typeface="Calibri" panose="020F0502020204030204" pitchFamily="34" charset="0"/>
                <a:ea typeface="+mn-ea"/>
                <a:cs typeface="Calibri"/>
                <a:hlinkClick r:id="rId4"/>
              </a:rPr>
              <a:t>Bachelor (PBA) bedrijfsmanagement + BPB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sz="1600" kern="1200" dirty="0">
                <a:solidFill>
                  <a:srgbClr val="373636"/>
                </a:solidFill>
                <a:latin typeface="Calibri" panose="020F0502020204030204" pitchFamily="34" charset="0"/>
                <a:ea typeface="+mn-ea"/>
                <a:cs typeface="Calibri"/>
                <a:hlinkClick r:id="rId4"/>
              </a:rPr>
              <a:t>Bachelor (PBA) gezinswetenschappen + BPB </a:t>
            </a:r>
            <a:endParaRPr lang="nl-BE" sz="1600" kern="1200" dirty="0">
              <a:solidFill>
                <a:srgbClr val="373636"/>
              </a:solidFill>
              <a:latin typeface="Calibri" panose="020F0502020204030204" pitchFamily="34" charset="0"/>
              <a:ea typeface="+mn-ea"/>
              <a:cs typeface="Calibri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sz="1600" kern="1200" dirty="0">
                <a:solidFill>
                  <a:srgbClr val="373636"/>
                </a:solidFill>
                <a:latin typeface="Calibri" panose="020F0502020204030204" pitchFamily="34" charset="0"/>
                <a:ea typeface="+mn-ea"/>
                <a:cs typeface="Calibri"/>
                <a:hlinkClick r:id="rId5"/>
              </a:rPr>
              <a:t>Bachelor (PBA) verpleegkunde + BPB</a:t>
            </a:r>
            <a:endParaRPr lang="nl-BE" sz="1600" kern="1200" dirty="0">
              <a:solidFill>
                <a:srgbClr val="373636"/>
              </a:solidFill>
              <a:latin typeface="Calibri" panose="020F0502020204030204" pitchFamily="34" charset="0"/>
              <a:ea typeface="+mn-ea"/>
              <a:cs typeface="Calibri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16084902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2238"/>
            <a:ext cx="8507413" cy="1290637"/>
          </a:xfrm>
        </p:spPr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De educatieve masteropleiding voor het secundair onderwijs / voor kunstvakken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Toegang na de academische bachelor, bepaalt de toegang tot de vakdidactiek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Nieuwe opleidingen van 90 of 120 </a:t>
            </a:r>
            <a:r>
              <a:rPr lang="nl-NL" altLang="nl-BE" sz="2000" dirty="0" err="1"/>
              <a:t>stp</a:t>
            </a:r>
            <a:r>
              <a:rPr lang="nl-NL" altLang="nl-BE" sz="2000" dirty="0"/>
              <a:t> programma is deel vakinhoudelijk en 45 </a:t>
            </a:r>
            <a:r>
              <a:rPr lang="nl-NL" altLang="nl-BE" sz="2000" dirty="0" err="1"/>
              <a:t>stp</a:t>
            </a:r>
            <a:r>
              <a:rPr lang="nl-NL" altLang="nl-BE" sz="2000" dirty="0"/>
              <a:t> leraarschap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Voorafgaand 15 </a:t>
            </a:r>
            <a:r>
              <a:rPr lang="nl-NL" altLang="nl-BE" sz="2000" dirty="0" err="1"/>
              <a:t>stp</a:t>
            </a:r>
            <a:r>
              <a:rPr lang="nl-NL" altLang="nl-BE" sz="2000" dirty="0"/>
              <a:t> leraarschap in de academische bachelor of via voorbereidingsprogramma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30 studiepunten praktijkcomponent (stage of LIO)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7849002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2238"/>
            <a:ext cx="8507413" cy="1290637"/>
          </a:xfrm>
        </p:spPr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De educatieve masteropleiding voor het secundair onderwijs / voor kunstvakken – vertaling naar BKB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Masterniveau + vakdidactiek bepaalt de bekwaamheid</a:t>
            </a:r>
          </a:p>
          <a:p>
            <a:pPr eaLnBrk="1" hangingPunct="1">
              <a:lnSpc>
                <a:spcPct val="90000"/>
              </a:lnSpc>
              <a:defRPr/>
            </a:pPr>
            <a:endParaRPr lang="fr-BE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fr-BE" altLang="nl-BE" sz="2000" dirty="0" err="1"/>
              <a:t>Voorbeelden</a:t>
            </a:r>
            <a:endParaRPr lang="fr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kern="1200" dirty="0">
                <a:solidFill>
                  <a:srgbClr val="37363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Educatieve master vakdidactiek chemie</a:t>
            </a:r>
            <a:endParaRPr lang="nl-NL" altLang="nl-BE" sz="1600" kern="1200" dirty="0">
              <a:solidFill>
                <a:srgbClr val="37363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altLang="nl-BE" sz="1600" kern="1200" dirty="0">
                <a:solidFill>
                  <a:srgbClr val="37363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Educatieve master vakdidactiek gedragswetenschappen</a:t>
            </a:r>
            <a:endParaRPr lang="nl-NL" altLang="nl-BE" sz="1600" kern="1200" dirty="0">
              <a:solidFill>
                <a:srgbClr val="37363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altLang="nl-BE" sz="1600" kern="1200" dirty="0">
                <a:solidFill>
                  <a:srgbClr val="37363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Educatieve master  vakdidactiek Nederlands niet-thuistaal</a:t>
            </a:r>
            <a:endParaRPr lang="nl-BE" altLang="nl-BE" sz="1600" kern="1200" dirty="0">
              <a:solidFill>
                <a:srgbClr val="37363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altLang="nl-BE" sz="1600" kern="1200" dirty="0">
                <a:solidFill>
                  <a:srgbClr val="37363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Educatieve master vakdidactiek wijsbegeerte </a:t>
            </a:r>
            <a:endParaRPr lang="nl-BE" altLang="nl-BE" sz="1600" kern="1200" dirty="0">
              <a:solidFill>
                <a:srgbClr val="37363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kern="1200" dirty="0">
              <a:solidFill>
                <a:srgbClr val="37363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nl-BE" altLang="nl-BE" sz="2000" kern="1200" dirty="0">
                <a:solidFill>
                  <a:srgbClr val="373636"/>
                </a:solidFill>
                <a:latin typeface="FlandersArtSans-Regular" panose="00000500000000000000"/>
                <a:cs typeface="Calibri" panose="020F0502020204030204" pitchFamily="34" charset="0"/>
              </a:rPr>
              <a:t>Belangrijk voor het volwassenenonderwijs: ook vakdidactiek Nederlands niet-thuistaal !</a:t>
            </a:r>
            <a:endParaRPr lang="nl-NL" altLang="nl-BE" sz="2000" kern="1200" dirty="0">
              <a:solidFill>
                <a:srgbClr val="373636"/>
              </a:solidFill>
              <a:latin typeface="FlandersArtSans-Regular" panose="00000500000000000000"/>
              <a:cs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3562248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2238"/>
            <a:ext cx="8507413" cy="1290637"/>
          </a:xfrm>
        </p:spPr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Maatregelen naast het decreet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Versterking van de instroom door de niet-bindende instapproef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Uitgevoerd door VLHORA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Feitelijk vanaf 2017-2018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Wettelijk vanaf 2018-2019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Stageregistratiesysteem over heel Vlaanderen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Uitgevoerd door vzw, lerarenstage.be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Vanaf 2017-2018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34481783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2238"/>
            <a:ext cx="8507413" cy="1290637"/>
          </a:xfrm>
        </p:spPr>
        <p:txBody>
          <a:bodyPr/>
          <a:lstStyle/>
          <a:p>
            <a:pPr eaLnBrk="1" hangingPunct="1"/>
            <a:r>
              <a:rPr lang="nl-BE" altLang="nl-BE" dirty="0"/>
              <a:t>Nieuwe lerarenopleidingen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Maatregelen naast het decreet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Beroepsprofiel blijft behouden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Basiscompetenties worden geactualiseerd: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Van 3 naar 1 set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Vereenvoudiging binnen de functionele gehelen</a:t>
            </a:r>
          </a:p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Opleiding voor lerarenopleiders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Aangestuurd door alle lerarenopleidingen, uitgevoerd door de </a:t>
            </a:r>
            <a:r>
              <a:rPr lang="nl-NL" altLang="nl-BE" sz="1600" dirty="0" err="1"/>
              <a:t>KULeuven</a:t>
            </a: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Vanaf 2018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14450122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NL" altLang="nl-BE"/>
              <a:t> 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7363" y="981075"/>
            <a:ext cx="8229600" cy="56165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nl-BE" altLang="nl-BE" sz="12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nl-BE" altLang="nl-BE" sz="12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nl-BE" altLang="nl-BE" sz="12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nl-BE" altLang="nl-BE" sz="1200" dirty="0"/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nl-BE" altLang="nl-BE" sz="5400" b="1" dirty="0">
                <a:solidFill>
                  <a:srgbClr val="0070C0"/>
                </a:solidFill>
              </a:rPr>
              <a:t>Meer leraren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nl-BE" altLang="nl-BE" sz="5400" b="1" dirty="0">
                <a:solidFill>
                  <a:srgbClr val="0070C0"/>
                </a:solidFill>
              </a:rPr>
              <a:t>-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nl-BE" altLang="nl-BE" sz="5400" b="1" dirty="0">
                <a:solidFill>
                  <a:srgbClr val="0070C0"/>
                </a:solidFill>
              </a:rPr>
              <a:t>Een campagne voor het lerarenberoep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nl-BE" altLang="nl-BE" sz="5400" b="1" dirty="0">
              <a:solidFill>
                <a:srgbClr val="0070C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nl-BE" altLang="nl-BE" sz="1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88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Landschap VWO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Antwerpen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1919"/>
            <a:ext cx="8229600" cy="47529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B7FD4698-5435-4274-96C9-A1BDD0EEE60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2358" y="1412875"/>
          <a:ext cx="3293460" cy="527812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293460">
                  <a:extLst>
                    <a:ext uri="{9D8B030D-6E8A-4147-A177-3AD203B41FA5}">
                      <a16:colId xmlns:a16="http://schemas.microsoft.com/office/drawing/2014/main" val="41217382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Fuserende centra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140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VSPW Mol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805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TISJ Geel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16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landersArtSans-Regular" panose="00000500000000000000" pitchFamily="2" charset="0"/>
                        </a:rPr>
                        <a:t>CVO DTL Herentals</a:t>
                      </a: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4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landersArtSans-Regular" panose="00000500000000000000" pitchFamily="2" charset="0"/>
                        </a:rPr>
                        <a:t>CVO Sint-</a:t>
                      </a:r>
                      <a:r>
                        <a:rPr lang="en-US" sz="1600" dirty="0" err="1">
                          <a:latin typeface="FlandersArtSans-Regular" panose="00000500000000000000" pitchFamily="2" charset="0"/>
                        </a:rPr>
                        <a:t>Lutgardis</a:t>
                      </a:r>
                      <a:r>
                        <a:rPr lang="en-US" sz="1600" dirty="0">
                          <a:latin typeface="FlandersArtSans-Regular" panose="00000500000000000000" pitchFamily="2" charset="0"/>
                        </a:rPr>
                        <a:t> Mol</a:t>
                      </a: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058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landersArtSans-Regular" panose="00000500000000000000" pitchFamily="2" charset="0"/>
                        </a:rPr>
                        <a:t>GO! CVO </a:t>
                      </a:r>
                      <a:r>
                        <a:rPr lang="en-US" sz="1600" dirty="0" err="1">
                          <a:latin typeface="FlandersArtSans-Regular" panose="00000500000000000000" pitchFamily="2" charset="0"/>
                        </a:rPr>
                        <a:t>Antwerpen</a:t>
                      </a: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102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landersArtSans-Regular" panose="00000500000000000000" pitchFamily="2" charset="0"/>
                        </a:rPr>
                        <a:t>GO! CVO VIVA </a:t>
                      </a:r>
                      <a:r>
                        <a:rPr lang="en-US" sz="1600" dirty="0" err="1">
                          <a:latin typeface="FlandersArtSans-Regular" panose="00000500000000000000" pitchFamily="2" charset="0"/>
                        </a:rPr>
                        <a:t>Antwerpen</a:t>
                      </a: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442726"/>
                  </a:ext>
                </a:extLst>
              </a:tr>
              <a:tr h="20648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FlandersArtSans-Regular" panose="00000500000000000000" pitchFamily="2" charset="0"/>
                        </a:rPr>
                        <a:t>GO! CVO IVORAN </a:t>
                      </a:r>
                      <a:r>
                        <a:rPr lang="en-US" sz="1600" dirty="0" err="1">
                          <a:latin typeface="FlandersArtSans-Regular" panose="00000500000000000000" pitchFamily="2" charset="0"/>
                        </a:rPr>
                        <a:t>Kapellen</a:t>
                      </a:r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21627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Rivierenland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158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</a:t>
                      </a:r>
                      <a:r>
                        <a:rPr lang="nl-BE" sz="1600" dirty="0" err="1">
                          <a:latin typeface="FlandersArtSans-Regular" panose="00000500000000000000" pitchFamily="2" charset="0"/>
                        </a:rPr>
                        <a:t>Encora</a:t>
                      </a:r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 028531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342061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HBO5 Antwerpen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0059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</a:t>
                      </a:r>
                      <a:r>
                        <a:rPr lang="nl-BE" sz="1600" dirty="0" err="1">
                          <a:latin typeface="FlandersArtSans-Regular" panose="00000500000000000000" pitchFamily="2" charset="0"/>
                        </a:rPr>
                        <a:t>Encora</a:t>
                      </a:r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 029389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6102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</a:t>
                      </a:r>
                      <a:r>
                        <a:rPr lang="nl-BE" sz="1600" dirty="0" err="1">
                          <a:latin typeface="FlandersArtSans-Regular" panose="00000500000000000000" pitchFamily="2" charset="0"/>
                        </a:rPr>
                        <a:t>Encora</a:t>
                      </a:r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 115444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2365619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Crescendo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5512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Campus Vijfhoek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953420"/>
                  </a:ext>
                </a:extLst>
              </a:tr>
            </a:tbl>
          </a:graphicData>
        </a:graphic>
      </p:graphicFrame>
      <p:sp>
        <p:nvSpPr>
          <p:cNvPr id="8" name="Pijl: rechts 7">
            <a:extLst>
              <a:ext uri="{FF2B5EF4-FFF2-40B4-BE49-F238E27FC236}">
                <a16:creationId xmlns:a16="http://schemas.microsoft.com/office/drawing/2014/main" id="{03497555-67E6-40F2-BAD9-7EEE4B413A19}"/>
              </a:ext>
            </a:extLst>
          </p:cNvPr>
          <p:cNvSpPr/>
          <p:nvPr/>
        </p:nvSpPr>
        <p:spPr bwMode="auto">
          <a:xfrm>
            <a:off x="4247964" y="1412875"/>
            <a:ext cx="648072" cy="359256"/>
          </a:xfrm>
          <a:prstGeom prst="rightArrow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838F8F18-0D0B-4187-9E7F-ADE03FC30C6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68182" y="1381919"/>
          <a:ext cx="3293460" cy="52984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293460">
                  <a:extLst>
                    <a:ext uri="{9D8B030D-6E8A-4147-A177-3AD203B41FA5}">
                      <a16:colId xmlns:a16="http://schemas.microsoft.com/office/drawing/2014/main" val="32293822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Gefuseerde centra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792740"/>
                  </a:ext>
                </a:extLst>
              </a:tr>
              <a:tr h="1483360">
                <a:tc>
                  <a:txBody>
                    <a:bodyPr/>
                    <a:lstStyle/>
                    <a:p>
                      <a:endParaRPr lang="nl-BE" sz="1800" dirty="0">
                        <a:latin typeface="FlandersArtSans-Regular" panose="00000500000000000000" pitchFamily="2" charset="0"/>
                      </a:endParaRPr>
                    </a:p>
                    <a:p>
                      <a:endParaRPr lang="nl-BE" sz="18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HIK</a:t>
                      </a:r>
                    </a:p>
                    <a:p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  <a:p>
                      <a:endParaRPr lang="nl-BE" sz="16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115654"/>
                  </a:ext>
                </a:extLst>
              </a:tr>
              <a:tr h="1115809">
                <a:tc>
                  <a:txBody>
                    <a:bodyPr/>
                    <a:lstStyle/>
                    <a:p>
                      <a:endParaRPr lang="en-US" sz="1800" dirty="0">
                        <a:latin typeface="FlandersArtSans-Regular" panose="00000500000000000000" pitchFamily="2" charset="0"/>
                      </a:endParaRPr>
                    </a:p>
                    <a:p>
                      <a:endParaRPr lang="en-US" sz="18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en-US" sz="1600" dirty="0">
                          <a:latin typeface="FlandersArtSans-Regular" panose="00000500000000000000" pitchFamily="2" charset="0"/>
                        </a:rPr>
                        <a:t>GO! CVO </a:t>
                      </a:r>
                      <a:r>
                        <a:rPr lang="en-US" sz="1600" dirty="0" err="1">
                          <a:latin typeface="FlandersArtSans-Regular" panose="00000500000000000000" pitchFamily="2" charset="0"/>
                        </a:rPr>
                        <a:t>Antwerpen</a:t>
                      </a:r>
                      <a:endParaRPr lang="en-US" sz="1600" dirty="0">
                        <a:latin typeface="FlandersArtSans-Regular" panose="00000500000000000000" pitchFamily="2" charset="0"/>
                      </a:endParaRPr>
                    </a:p>
                    <a:p>
                      <a:endParaRPr lang="en-US" sz="1800" dirty="0">
                        <a:latin typeface="FlandersArtSans-Regular" panose="00000500000000000000" pitchFamily="2" charset="0"/>
                      </a:endParaRPr>
                    </a:p>
                    <a:p>
                      <a:endParaRPr lang="nl-BE" sz="18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40441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endParaRPr lang="nl-BE" sz="10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</a:t>
                      </a:r>
                      <a:r>
                        <a:rPr lang="nl-BE" sz="1600" dirty="0" err="1">
                          <a:latin typeface="FlandersArtSans-Regular" panose="00000500000000000000" pitchFamily="2" charset="0"/>
                        </a:rPr>
                        <a:t>Encora</a:t>
                      </a:r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 028531</a:t>
                      </a:r>
                    </a:p>
                    <a:p>
                      <a:endParaRPr lang="nl-BE" sz="10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952015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endParaRPr lang="nl-BE" sz="10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</a:t>
                      </a:r>
                      <a:r>
                        <a:rPr lang="nl-BE" sz="1600" dirty="0" err="1">
                          <a:latin typeface="FlandersArtSans-Regular" panose="00000500000000000000" pitchFamily="2" charset="0"/>
                        </a:rPr>
                        <a:t>Encora</a:t>
                      </a:r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 029389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12427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nl-BE" sz="10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4215528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endParaRPr lang="nl-BE" sz="10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CRESCENDO</a:t>
                      </a:r>
                    </a:p>
                    <a:p>
                      <a:endParaRPr lang="nl-BE" sz="10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780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69579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3D49AED-5969-4EC4-8206-D0B595B35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43" b="32863"/>
          <a:stretch/>
        </p:blipFill>
        <p:spPr>
          <a:xfrm>
            <a:off x="6156175" y="4382117"/>
            <a:ext cx="3258357" cy="2732865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13E97F4-BC28-497C-BA9F-B452906A8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0"/>
            <a:ext cx="3131840" cy="4415382"/>
          </a:xfrm>
          <a:prstGeom prst="rect">
            <a:avLst/>
          </a:prstGeom>
        </p:spPr>
      </p:pic>
      <p:pic>
        <p:nvPicPr>
          <p:cNvPr id="10" name="Afbeelding 9" descr="Afbeelding met persoon&#10;&#10;Automatisch gegenereerde beschrijving">
            <a:extLst>
              <a:ext uri="{FF2B5EF4-FFF2-40B4-BE49-F238E27FC236}">
                <a16:creationId xmlns:a16="http://schemas.microsoft.com/office/drawing/2014/main" id="{69E6E3EF-5B79-4A48-92F0-F0260FE3F9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5" y="4299087"/>
            <a:ext cx="4824536" cy="2558516"/>
          </a:xfrm>
          <a:prstGeom prst="rect">
            <a:avLst/>
          </a:prstGeom>
        </p:spPr>
      </p:pic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59D0669F-DC95-425C-83D2-E0951448A31C}"/>
              </a:ext>
            </a:extLst>
          </p:cNvPr>
          <p:cNvSpPr txBox="1">
            <a:spLocks/>
          </p:cNvSpPr>
          <p:nvPr/>
        </p:nvSpPr>
        <p:spPr>
          <a:xfrm>
            <a:off x="755576" y="349175"/>
            <a:ext cx="5040695" cy="37170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rgbClr val="0C0C60"/>
                </a:solidFill>
                <a:latin typeface="+mn-lt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rgbClr val="0C0C60"/>
                </a:solidFill>
                <a:latin typeface="+mn-lt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rgbClr val="0C0C60"/>
                </a:solidFill>
                <a:latin typeface="+mn-lt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rgbClr val="0C0C60"/>
                </a:solidFill>
                <a:latin typeface="+mn-lt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nl-NL" sz="2000" b="0" kern="0" dirty="0">
                <a:latin typeface="Calibri" panose="020F0502020204030204" pitchFamily="34" charset="0"/>
                <a:hlinkClick r:id="rId6"/>
              </a:rPr>
              <a:t>https://onderwijs.vlaanderen.be/nl/studenten/leraar-worden</a:t>
            </a:r>
            <a:endParaRPr lang="nl-NL" sz="2000" b="0" kern="0" dirty="0"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nl-NL" sz="2000" b="0" kern="0" dirty="0">
                <a:latin typeface="Calibri" panose="020F0502020204030204" pitchFamily="34" charset="0"/>
                <a:hlinkClick r:id="rId7"/>
              </a:rPr>
              <a:t>https://echteinfluencer.be</a:t>
            </a:r>
            <a:endParaRPr lang="nl-NL" sz="2000" b="0" kern="0" dirty="0"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nl-NL" sz="1600" b="0" kern="0" dirty="0"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nl-NL" sz="1600" b="1" kern="0" dirty="0">
                <a:latin typeface="Calibri" panose="020F0502020204030204" pitchFamily="34" charset="0"/>
              </a:rPr>
              <a:t>Sociale mediakanalen</a:t>
            </a:r>
            <a:r>
              <a:rPr lang="nl-NL" sz="1600" b="0" kern="0" dirty="0">
                <a:latin typeface="Calibri" panose="020F0502020204030204" pitchFamily="34" charset="0"/>
              </a:rPr>
              <a:t>:</a:t>
            </a:r>
          </a:p>
          <a:p>
            <a:endParaRPr lang="nl-NL" sz="2000" b="0" kern="0" dirty="0"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b="0" kern="0" dirty="0">
                <a:latin typeface="Calibri" panose="020F0502020204030204" pitchFamily="34" charset="0"/>
              </a:rPr>
              <a:t>facebook.com/</a:t>
            </a:r>
            <a:r>
              <a:rPr lang="nl-NL" sz="1800" b="0" kern="0" dirty="0" err="1">
                <a:latin typeface="Calibri" panose="020F0502020204030204" pitchFamily="34" charset="0"/>
              </a:rPr>
              <a:t>OnderwijsVlaanderen</a:t>
            </a:r>
            <a:endParaRPr lang="nl-NL" sz="1800" b="0" kern="0" dirty="0"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b="0" kern="0" dirty="0">
                <a:latin typeface="Calibri" panose="020F0502020204030204" pitchFamily="34" charset="0"/>
              </a:rPr>
              <a:t>twitter.com/</a:t>
            </a:r>
            <a:r>
              <a:rPr lang="nl-NL" sz="1800" b="0" kern="0" dirty="0" err="1">
                <a:latin typeface="Calibri" panose="020F0502020204030204" pitchFamily="34" charset="0"/>
              </a:rPr>
              <a:t>onderwijs_vl</a:t>
            </a:r>
            <a:r>
              <a:rPr lang="nl-NL" sz="1800" b="0" kern="0" dirty="0">
                <a:latin typeface="Calibri" panose="020F0502020204030204" pitchFamily="34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800" b="0" kern="0" dirty="0">
                <a:latin typeface="Calibri" panose="020F0502020204030204" pitchFamily="34" charset="0"/>
              </a:rPr>
              <a:t>instagram.com/echteinfluencer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nl-NL" sz="2000" b="0" kern="0" dirty="0">
              <a:latin typeface="Calibri" panose="020F050202020403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lang="nl-NL" sz="1600" b="0" kern="0" dirty="0">
                <a:latin typeface="Calibri" panose="020F0502020204030204" pitchFamily="34" charset="0"/>
              </a:rPr>
              <a:t>Vragen of opmerkingen: contacteer ons via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nl-NL" sz="1600" b="1" kern="0" dirty="0">
                <a:latin typeface="Calibri" panose="020F0502020204030204" pitchFamily="34" charset="0"/>
              </a:rPr>
              <a:t>	</a:t>
            </a:r>
            <a:r>
              <a:rPr lang="nl-NL" sz="1600" b="1" kern="0" dirty="0">
                <a:latin typeface="Calibri" panose="020F0502020204030204" pitchFamily="34" charset="0"/>
                <a:hlinkClick r:id="rId8"/>
              </a:rPr>
              <a:t>echteinfluencer@vlaanderen.be</a:t>
            </a:r>
            <a:endParaRPr lang="nl-NL" sz="1600" b="1" kern="0" dirty="0">
              <a:latin typeface="Calibri" panose="020F0502020204030204" pitchFamily="34" charset="0"/>
            </a:endParaRPr>
          </a:p>
          <a:p>
            <a:endParaRPr lang="nl-NL" sz="2000" b="0" kern="0" dirty="0">
              <a:latin typeface="Calibri" panose="020F0502020204030204" pitchFamily="34" charset="0"/>
            </a:endParaRPr>
          </a:p>
          <a:p>
            <a:endParaRPr lang="nl-NL" sz="2000" b="0" kern="0" dirty="0">
              <a:latin typeface="Calibri" panose="020F0502020204030204" pitchFamily="34" charset="0"/>
            </a:endParaRPr>
          </a:p>
          <a:p>
            <a:endParaRPr lang="nl-NL" sz="2000" b="0" kern="0" dirty="0">
              <a:latin typeface="Calibri" panose="020F0502020204030204" pitchFamily="34" charset="0"/>
            </a:endParaRPr>
          </a:p>
          <a:p>
            <a:endParaRPr lang="nl-NL" sz="2000" b="0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5054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 noChangeArrowheads="1"/>
          </p:cNvSpPr>
          <p:nvPr>
            <p:ph type="ctrTitle"/>
          </p:nvPr>
        </p:nvSpPr>
        <p:spPr>
          <a:xfrm>
            <a:off x="844072" y="2700725"/>
            <a:ext cx="6192688" cy="1579562"/>
          </a:xfrm>
        </p:spPr>
        <p:txBody>
          <a:bodyPr/>
          <a:lstStyle/>
          <a:p>
            <a:r>
              <a:rPr lang="nl-BE" altLang="nl-BE" dirty="0"/>
              <a:t>Praktische richtlijnen personeelszendingen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17E8F35-6F37-4A27-88A5-F2F926777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3463" y="4175125"/>
            <a:ext cx="4716462" cy="1052513"/>
          </a:xfrm>
        </p:spPr>
        <p:txBody>
          <a:bodyPr/>
          <a:lstStyle/>
          <a:p>
            <a:pPr algn="r">
              <a:defRPr/>
            </a:pPr>
            <a:endParaRPr lang="nl-BE" dirty="0"/>
          </a:p>
          <a:p>
            <a:pPr algn="r">
              <a:defRPr/>
            </a:pPr>
            <a:endParaRPr lang="nl-BE" sz="2000" dirty="0"/>
          </a:p>
          <a:p>
            <a:pPr algn="r">
              <a:defRPr/>
            </a:pPr>
            <a:r>
              <a:rPr lang="nl-BE" sz="2000" dirty="0"/>
              <a:t>Daphné Es</a:t>
            </a:r>
          </a:p>
          <a:p>
            <a:pPr algn="r">
              <a:defRPr/>
            </a:pPr>
            <a:endParaRPr lang="nl-BE" sz="2000" dirty="0"/>
          </a:p>
          <a:p>
            <a:pPr algn="r">
              <a:defRPr/>
            </a:pPr>
            <a:endParaRPr lang="nl-BE" sz="2000" dirty="0"/>
          </a:p>
        </p:txBody>
      </p:sp>
      <p:sp>
        <p:nvSpPr>
          <p:cNvPr id="6148" name="Tijdelijke aanduiding voor inhoud 3"/>
          <p:cNvSpPr>
            <a:spLocks noGrp="1" noChangeArrowheads="1"/>
          </p:cNvSpPr>
          <p:nvPr>
            <p:ph idx="12"/>
          </p:nvPr>
        </p:nvSpPr>
        <p:spPr>
          <a:xfrm>
            <a:off x="503238" y="6043613"/>
            <a:ext cx="4773612" cy="354012"/>
          </a:xfrm>
        </p:spPr>
        <p:txBody>
          <a:bodyPr/>
          <a:lstStyle/>
          <a:p>
            <a:r>
              <a:rPr lang="nl-BE" altLang="nl-BE"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3559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80963"/>
            <a:ext cx="8507413" cy="1290637"/>
          </a:xfrm>
        </p:spPr>
        <p:txBody>
          <a:bodyPr/>
          <a:lstStyle/>
          <a:p>
            <a:pPr eaLnBrk="1" hangingPunct="1"/>
            <a:r>
              <a:rPr lang="nl-BE" altLang="nl-BE" dirty="0"/>
              <a:t>Praktische richtlijnen zendingen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Personeelszendingen EPD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Ingevolge de fusiegolf op 1 september 2019: vervroegde ‘liquidatiedatum’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fr-BE" altLang="nl-BE" sz="1600" dirty="0" err="1"/>
              <a:t>Ook</a:t>
            </a:r>
            <a:r>
              <a:rPr lang="fr-BE" altLang="nl-BE" sz="1600" dirty="0"/>
              <a:t> voor de centra die niet </a:t>
            </a:r>
            <a:r>
              <a:rPr lang="fr-BE" altLang="nl-BE" sz="1600" dirty="0" err="1"/>
              <a:t>fusioneren</a:t>
            </a:r>
            <a:r>
              <a:rPr lang="fr-BE" altLang="nl-BE" sz="1600" dirty="0"/>
              <a:t> op 01/09/2019</a:t>
            </a:r>
            <a:endParaRPr lang="nl-NL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fr-BE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fr-BE" altLang="nl-BE" sz="2000" dirty="0"/>
              <a:t>AHOVOKS </a:t>
            </a:r>
            <a:r>
              <a:rPr lang="fr-BE" altLang="nl-BE" sz="2000" dirty="0" err="1"/>
              <a:t>garandeert</a:t>
            </a:r>
            <a:r>
              <a:rPr lang="fr-BE" altLang="nl-BE" sz="2000" dirty="0"/>
              <a:t> de </a:t>
            </a:r>
            <a:r>
              <a:rPr lang="fr-BE" altLang="nl-BE" sz="2000" dirty="0" err="1"/>
              <a:t>tijdige</a:t>
            </a:r>
            <a:r>
              <a:rPr lang="fr-BE" altLang="nl-BE" sz="2000" dirty="0"/>
              <a:t> en correcte </a:t>
            </a:r>
            <a:r>
              <a:rPr lang="fr-BE" altLang="nl-BE" sz="2000" dirty="0" err="1"/>
              <a:t>bezoldiging</a:t>
            </a:r>
            <a:r>
              <a:rPr lang="fr-BE" altLang="nl-BE" sz="2000" dirty="0"/>
              <a:t> van de </a:t>
            </a:r>
            <a:r>
              <a:rPr lang="fr-BE" altLang="nl-BE" sz="2000" dirty="0" err="1"/>
              <a:t>personeelsleden</a:t>
            </a:r>
            <a:r>
              <a:rPr lang="fr-BE" altLang="nl-BE" sz="2000" dirty="0"/>
              <a:t> voor </a:t>
            </a:r>
            <a:r>
              <a:rPr lang="fr-BE" altLang="nl-BE" sz="2000" dirty="0" err="1"/>
              <a:t>zendingen</a:t>
            </a:r>
            <a:r>
              <a:rPr lang="fr-BE" altLang="nl-BE" sz="2000" dirty="0"/>
              <a:t> </a:t>
            </a:r>
            <a:r>
              <a:rPr lang="fr-BE" altLang="nl-BE" sz="2000" dirty="0" err="1"/>
              <a:t>verstuurd</a:t>
            </a:r>
            <a:r>
              <a:rPr lang="fr-BE" altLang="nl-BE" sz="2000" dirty="0"/>
              <a:t> </a:t>
            </a:r>
            <a:r>
              <a:rPr lang="fr-BE" altLang="nl-BE" sz="2000" dirty="0" err="1"/>
              <a:t>tot</a:t>
            </a:r>
            <a:r>
              <a:rPr lang="fr-BE" altLang="nl-BE" sz="2000" dirty="0"/>
              <a:t> en met </a:t>
            </a:r>
            <a:r>
              <a:rPr lang="fr-BE" altLang="nl-BE" sz="2000" b="1" dirty="0" err="1"/>
              <a:t>vrijdag</a:t>
            </a:r>
            <a:r>
              <a:rPr lang="fr-BE" altLang="nl-BE" sz="2000" b="1" dirty="0"/>
              <a:t> 13 </a:t>
            </a:r>
            <a:r>
              <a:rPr lang="fr-BE" altLang="nl-BE" sz="2000" b="1" dirty="0" err="1"/>
              <a:t>september</a:t>
            </a:r>
            <a:r>
              <a:rPr lang="fr-BE" altLang="nl-BE" sz="2000" b="1" dirty="0"/>
              <a:t> 2019</a:t>
            </a:r>
          </a:p>
          <a:p>
            <a:pPr eaLnBrk="1" hangingPunct="1">
              <a:lnSpc>
                <a:spcPct val="90000"/>
              </a:lnSpc>
              <a:defRPr/>
            </a:pPr>
            <a:endParaRPr lang="fr-BE" alt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fr-BE" altLang="nl-BE" sz="2000" dirty="0"/>
              <a:t>Voor </a:t>
            </a:r>
            <a:r>
              <a:rPr lang="fr-BE" altLang="nl-BE" sz="2000" dirty="0" err="1"/>
              <a:t>alle</a:t>
            </a:r>
            <a:r>
              <a:rPr lang="fr-BE" altLang="nl-BE" sz="2000" dirty="0"/>
              <a:t> </a:t>
            </a:r>
            <a:r>
              <a:rPr lang="fr-BE" altLang="nl-BE" sz="2000" dirty="0" err="1"/>
              <a:t>praktische</a:t>
            </a:r>
            <a:r>
              <a:rPr lang="fr-BE" altLang="nl-BE" sz="2000" dirty="0"/>
              <a:t> </a:t>
            </a:r>
            <a:r>
              <a:rPr lang="fr-BE" altLang="nl-BE" sz="2000" dirty="0" err="1"/>
              <a:t>richtlijnen</a:t>
            </a:r>
            <a:r>
              <a:rPr lang="fr-BE" altLang="nl-BE" sz="2000" dirty="0"/>
              <a:t>: </a:t>
            </a:r>
            <a:r>
              <a:rPr lang="fr-BE" altLang="nl-BE" sz="2000" dirty="0" err="1"/>
              <a:t>zie</a:t>
            </a:r>
            <a:r>
              <a:rPr lang="fr-BE" altLang="nl-BE" sz="2000" dirty="0"/>
              <a:t> </a:t>
            </a:r>
            <a:r>
              <a:rPr lang="fr-BE" altLang="nl-BE" sz="2000" dirty="0" err="1"/>
              <a:t>infosessies</a:t>
            </a:r>
            <a:r>
              <a:rPr lang="fr-BE" altLang="nl-BE" sz="2000" dirty="0"/>
              <a:t> </a:t>
            </a:r>
            <a:r>
              <a:rPr lang="fr-BE" altLang="nl-BE" sz="2000" dirty="0" err="1"/>
              <a:t>april</a:t>
            </a:r>
            <a:r>
              <a:rPr lang="fr-BE" altLang="nl-BE" sz="2000" dirty="0"/>
              <a:t> 2019 </a:t>
            </a:r>
            <a:r>
              <a:rPr lang="fr-BE" altLang="nl-BE" sz="2000" dirty="0" err="1"/>
              <a:t>i.v.m</a:t>
            </a:r>
            <a:r>
              <a:rPr lang="fr-BE" altLang="nl-BE" sz="2000" dirty="0"/>
              <a:t>. </a:t>
            </a:r>
            <a:r>
              <a:rPr lang="fr-BE" altLang="nl-BE" sz="2000" dirty="0" err="1"/>
              <a:t>verwerking</a:t>
            </a:r>
            <a:r>
              <a:rPr lang="fr-BE" altLang="nl-BE" sz="2000" dirty="0"/>
              <a:t> van </a:t>
            </a:r>
            <a:r>
              <a:rPr lang="fr-BE" altLang="nl-BE" sz="2000" dirty="0" err="1"/>
              <a:t>fusies</a:t>
            </a:r>
            <a:r>
              <a:rPr lang="fr-BE" altLang="nl-BE" sz="2000" dirty="0"/>
              <a:t> </a:t>
            </a: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41289265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80963"/>
            <a:ext cx="8507413" cy="1290637"/>
          </a:xfrm>
        </p:spPr>
        <p:txBody>
          <a:bodyPr/>
          <a:lstStyle/>
          <a:p>
            <a:pPr eaLnBrk="1" hangingPunct="1"/>
            <a:r>
              <a:rPr lang="nl-BE" altLang="nl-BE" dirty="0"/>
              <a:t>Praktische richtlijnen zendingen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nieuwe codes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marL="344487" lvl="1" indent="0" eaLnBrk="1" hangingPunct="1">
              <a:lnSpc>
                <a:spcPct val="90000"/>
              </a:lnSpc>
              <a:buNone/>
              <a:defRPr/>
            </a:pPr>
            <a:endParaRPr lang="nl-NL" altLang="nl-BE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Ambtscode</a:t>
            </a:r>
            <a:r>
              <a:rPr lang="nl-NL" altLang="nl-BE" sz="2000" dirty="0">
                <a:solidFill>
                  <a:srgbClr val="FF0000"/>
                </a:solidFill>
              </a:rPr>
              <a:t> 321</a:t>
            </a:r>
            <a:r>
              <a:rPr lang="nl-NL" altLang="nl-BE" sz="2000" dirty="0"/>
              <a:t>: adjunct-directeur OM HBO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134 punten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VE 509 + AND 502</a:t>
            </a:r>
          </a:p>
          <a:p>
            <a:pPr marL="398462" lvl="1" indent="0" eaLnBrk="1" hangingPunct="1">
              <a:lnSpc>
                <a:spcPct val="90000"/>
              </a:lnSpc>
              <a:buNone/>
              <a:defRPr/>
            </a:pPr>
            <a:endParaRPr lang="nl-NL" altLang="nl-BE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Ambtscode </a:t>
            </a:r>
            <a:r>
              <a:rPr lang="nl-NL" altLang="nl-BE" sz="2000" dirty="0">
                <a:solidFill>
                  <a:srgbClr val="FF0000"/>
                </a:solidFill>
              </a:rPr>
              <a:t>322</a:t>
            </a:r>
            <a:r>
              <a:rPr lang="nl-NL" altLang="nl-BE" sz="2000" dirty="0"/>
              <a:t>: adjunct-directeur SVWO (SO)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122/134 punten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VE 540 + VE 413</a:t>
            </a:r>
          </a:p>
          <a:p>
            <a:pPr marL="398462" lvl="1" indent="0" eaLnBrk="1" hangingPunct="1">
              <a:lnSpc>
                <a:spcPct val="90000"/>
              </a:lnSpc>
              <a:buNone/>
              <a:defRPr/>
            </a:pPr>
            <a:endParaRPr lang="nl-NL" altLang="nl-BE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000" dirty="0"/>
              <a:t>Ambtscode</a:t>
            </a:r>
            <a:r>
              <a:rPr lang="nl-NL" altLang="nl-BE" sz="2000" dirty="0">
                <a:solidFill>
                  <a:srgbClr val="FF0000"/>
                </a:solidFill>
              </a:rPr>
              <a:t> 323: </a:t>
            </a:r>
            <a:r>
              <a:rPr lang="nl-NL" altLang="nl-BE" sz="2000" dirty="0"/>
              <a:t>stafmedewerker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120/130 punten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600" dirty="0"/>
              <a:t>VE 502 + VE 316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30207295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80963"/>
            <a:ext cx="8507413" cy="1290637"/>
          </a:xfrm>
        </p:spPr>
        <p:txBody>
          <a:bodyPr/>
          <a:lstStyle/>
          <a:p>
            <a:pPr eaLnBrk="1" hangingPunct="1"/>
            <a:r>
              <a:rPr lang="nl-BE" altLang="nl-BE" dirty="0"/>
              <a:t>Praktische richtlijnen zendingen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nieuwe benamingen </a:t>
            </a:r>
            <a:r>
              <a:rPr lang="nl-BE" altLang="nl-BE" sz="2000" dirty="0" err="1">
                <a:solidFill>
                  <a:srgbClr val="0070C0"/>
                </a:solidFill>
              </a:rPr>
              <a:t>DO’s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nl-NL" altLang="nl-BE" sz="2000" dirty="0"/>
          </a:p>
          <a:p>
            <a:pPr marL="344487" lvl="1" indent="0" eaLnBrk="1" hangingPunct="1">
              <a:lnSpc>
                <a:spcPct val="90000"/>
              </a:lnSpc>
              <a:buNone/>
              <a:defRPr/>
            </a:pPr>
            <a:endParaRPr lang="nl-NL" altLang="nl-BE" sz="16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200" dirty="0">
                <a:solidFill>
                  <a:srgbClr val="FF0000"/>
                </a:solidFill>
              </a:rPr>
              <a:t>DO 007 </a:t>
            </a:r>
            <a:r>
              <a:rPr lang="nl-NL" altLang="nl-BE" sz="2200" dirty="0"/>
              <a:t>nieuwe benaming: “Opvangverlof voor adoptie,</a:t>
            </a:r>
            <a:br>
              <a:rPr lang="nl-NL" altLang="nl-BE" sz="2200" dirty="0"/>
            </a:br>
            <a:r>
              <a:rPr lang="nl-NL" altLang="nl-BE" sz="2200" dirty="0"/>
              <a:t>pleegvoogdij, langdurige pleegzorg”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altLang="nl-BE" sz="2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200" dirty="0">
                <a:solidFill>
                  <a:srgbClr val="FF0000"/>
                </a:solidFill>
              </a:rPr>
              <a:t>DO 157 </a:t>
            </a:r>
            <a:r>
              <a:rPr lang="nl-NL" altLang="nl-BE" sz="2200" dirty="0"/>
              <a:t>“Dienstvrijstelling voorbereidingsprogramma adoptieverlof”: kan vanaf 01.03.2019 ook voor personeelsleden van de hogescholen (HS 411)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nl-NL" altLang="nl-BE" sz="2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NL" altLang="nl-BE" sz="2200" dirty="0">
                <a:solidFill>
                  <a:srgbClr val="FF0000"/>
                </a:solidFill>
              </a:rPr>
              <a:t>DO 116 </a:t>
            </a:r>
            <a:r>
              <a:rPr lang="nl-NL" altLang="nl-BE" sz="2200" dirty="0"/>
              <a:t>nieuwe benaming: “Pleegzorgverlof korte duur”: kan vanaf 01.03.2019 ook buiten de hogescholen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23972835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0648"/>
            <a:ext cx="8507413" cy="894928"/>
          </a:xfrm>
        </p:spPr>
        <p:txBody>
          <a:bodyPr/>
          <a:lstStyle/>
          <a:p>
            <a:pPr eaLnBrk="1" hangingPunct="1"/>
            <a:r>
              <a:rPr lang="nl-BE" altLang="nl-BE" dirty="0"/>
              <a:t>Leer- en Ervaringsbewijzendatabank</a:t>
            </a:r>
            <a:endParaRPr lang="nl-NL" altLang="nl-BE" dirty="0"/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B52A97F-DAE8-48C3-9D69-01C495F552D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95425"/>
            <a:ext cx="8229600" cy="4752975"/>
          </a:xfrm>
        </p:spPr>
        <p:txBody>
          <a:bodyPr/>
          <a:lstStyle/>
          <a:p>
            <a:pPr marL="344487" lvl="1" indent="0" eaLnBrk="1" hangingPunct="1">
              <a:lnSpc>
                <a:spcPct val="90000"/>
              </a:lnSpc>
              <a:buNone/>
              <a:defRPr/>
            </a:pPr>
            <a:r>
              <a:rPr lang="nl-NL" altLang="nl-BE" sz="1800" dirty="0"/>
              <a:t>Vanaf 1 maart 2019 haalt AHOVOKS voor nieuwe personeelsleden de behaalde</a:t>
            </a:r>
          </a:p>
          <a:p>
            <a:pPr marL="344487" lvl="1" indent="0" eaLnBrk="1" hangingPunct="1">
              <a:lnSpc>
                <a:spcPct val="90000"/>
              </a:lnSpc>
              <a:buNone/>
              <a:defRPr/>
            </a:pPr>
            <a:r>
              <a:rPr lang="nl-NL" altLang="nl-BE" sz="1800" dirty="0"/>
              <a:t>bekwaamheidsbewijzen uit de LED-databank. Dat is de authentieke gegevensbron voor de toetsing van bekwaamheidsbewijzen.</a:t>
            </a:r>
          </a:p>
          <a:p>
            <a:pPr marL="344487" lvl="1" indent="0" eaLnBrk="1" hangingPunct="1">
              <a:lnSpc>
                <a:spcPct val="90000"/>
              </a:lnSpc>
              <a:buNone/>
              <a:defRPr/>
            </a:pPr>
            <a:endParaRPr lang="nl-NL" altLang="nl-BE" sz="1800" dirty="0"/>
          </a:p>
          <a:p>
            <a:pPr marL="344487" lvl="1" indent="0" eaLnBrk="1" hangingPunct="1">
              <a:lnSpc>
                <a:spcPct val="90000"/>
              </a:lnSpc>
              <a:buNone/>
              <a:defRPr/>
            </a:pPr>
            <a:r>
              <a:rPr lang="nl-NL" altLang="nl-BE" sz="1800" dirty="0"/>
              <a:t>Niet langer een kopie nodig indien: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800" dirty="0"/>
              <a:t>het personeelslid een bekwaamheidsbewijs behaalde in het volwassenenonderwijs na 1 september 2015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NL" altLang="nl-BE" sz="1800" dirty="0"/>
              <a:t>het personeelslid een bekwaamheidsbewijs behaalde in een ander onderwijsniveau (secundair onderwijs, hoger onderwijs,...) na 1 september 2010</a:t>
            </a:r>
          </a:p>
          <a:p>
            <a:pPr marL="344487" lvl="1" indent="0" eaLnBrk="1" hangingPunct="1">
              <a:lnSpc>
                <a:spcPct val="90000"/>
              </a:lnSpc>
              <a:buNone/>
              <a:defRPr/>
            </a:pPr>
            <a:endParaRPr lang="nl-NL" altLang="nl-BE" sz="1800" dirty="0"/>
          </a:p>
          <a:p>
            <a:pPr marL="344487" lvl="1" indent="0" eaLnBrk="1" hangingPunct="1">
              <a:lnSpc>
                <a:spcPct val="90000"/>
              </a:lnSpc>
              <a:buNone/>
              <a:defRPr/>
            </a:pPr>
            <a:r>
              <a:rPr lang="nl-NL" altLang="nl-BE" sz="1800" dirty="0"/>
              <a:t>Meer informatie vind je in de omzendbrief indiensttreding van een tijdelijk personeelslid in het onderwijs: mededeling aan het ministerie van Onderwijs en Vorming </a:t>
            </a:r>
            <a:r>
              <a:rPr lang="nl-NL" altLang="nl-BE" sz="1800" dirty="0">
                <a:hlinkClick r:id="rId3"/>
              </a:rPr>
              <a:t>https://data-onderwijs.vlaanderen.be/edulex/document.aspx?docid=13614</a:t>
            </a:r>
            <a:r>
              <a:rPr lang="nl-NL" altLang="nl-BE" sz="1800" dirty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NL" altLang="nl-BE" sz="1600" dirty="0"/>
          </a:p>
          <a:p>
            <a:pPr marL="344487" lvl="1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8725812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 noChangeArrowheads="1"/>
          </p:cNvSpPr>
          <p:nvPr>
            <p:ph type="ctrTitle"/>
          </p:nvPr>
        </p:nvSpPr>
        <p:spPr>
          <a:xfrm>
            <a:off x="533664" y="2892151"/>
            <a:ext cx="7416824" cy="1416050"/>
          </a:xfrm>
        </p:spPr>
        <p:txBody>
          <a:bodyPr/>
          <a:lstStyle/>
          <a:p>
            <a:r>
              <a:rPr lang="nl-NL" altLang="nl-BE" dirty="0"/>
              <a:t>Contact met de </a:t>
            </a:r>
            <a:br>
              <a:rPr lang="nl-NL" altLang="nl-BE" dirty="0"/>
            </a:br>
            <a:r>
              <a:rPr lang="nl-NL" altLang="nl-BE" dirty="0"/>
              <a:t>Afdeling Hoger en Volwassenenonderwijs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17E8F35-6F37-4A27-88A5-F2F926777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3769" y="4535834"/>
            <a:ext cx="4716462" cy="1052513"/>
          </a:xfrm>
        </p:spPr>
        <p:txBody>
          <a:bodyPr/>
          <a:lstStyle/>
          <a:p>
            <a:pPr algn="r">
              <a:defRPr/>
            </a:pPr>
            <a:endParaRPr lang="nl-BE" dirty="0"/>
          </a:p>
          <a:p>
            <a:pPr algn="r">
              <a:defRPr/>
            </a:pPr>
            <a:endParaRPr lang="nl-BE" dirty="0"/>
          </a:p>
          <a:p>
            <a:pPr algn="r">
              <a:defRPr/>
            </a:pPr>
            <a:endParaRPr lang="nl-BE" sz="2000" dirty="0"/>
          </a:p>
          <a:p>
            <a:pPr algn="r">
              <a:defRPr/>
            </a:pPr>
            <a:endParaRPr lang="nl-BE" sz="2000" dirty="0"/>
          </a:p>
          <a:p>
            <a:pPr algn="r">
              <a:defRPr/>
            </a:pPr>
            <a:endParaRPr lang="nl-BE" sz="2000" dirty="0"/>
          </a:p>
        </p:txBody>
      </p:sp>
      <p:sp>
        <p:nvSpPr>
          <p:cNvPr id="6148" name="Tijdelijke aanduiding voor inhoud 3"/>
          <p:cNvSpPr>
            <a:spLocks noGrp="1" noChangeArrowheads="1"/>
          </p:cNvSpPr>
          <p:nvPr>
            <p:ph idx="12"/>
          </p:nvPr>
        </p:nvSpPr>
        <p:spPr>
          <a:xfrm>
            <a:off x="503238" y="6043613"/>
            <a:ext cx="4773612" cy="354012"/>
          </a:xfrm>
        </p:spPr>
        <p:txBody>
          <a:bodyPr/>
          <a:lstStyle/>
          <a:p>
            <a:r>
              <a:rPr lang="nl-BE" altLang="nl-BE"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69660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972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2239"/>
            <a:ext cx="8507413" cy="930498"/>
          </a:xfrm>
        </p:spPr>
        <p:txBody>
          <a:bodyPr/>
          <a:lstStyle/>
          <a:p>
            <a:pPr eaLnBrk="1" hangingPunct="1"/>
            <a:r>
              <a:rPr lang="nl-BE" altLang="nl-BE" dirty="0"/>
              <a:t>Algemene informatie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7506" y="1628800"/>
            <a:ext cx="8686800" cy="475297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nl-BE" sz="2400" b="1" dirty="0"/>
              <a:t>Website onderwijs:</a:t>
            </a:r>
          </a:p>
          <a:p>
            <a:pPr marL="0" indent="0">
              <a:lnSpc>
                <a:spcPct val="150000"/>
              </a:lnSpc>
              <a:spcBef>
                <a:spcPts val="576"/>
              </a:spcBef>
              <a:buNone/>
            </a:pPr>
            <a:r>
              <a:rPr lang="nl-BE" sz="2400" dirty="0"/>
              <a:t>    </a:t>
            </a:r>
            <a:r>
              <a:rPr lang="nl-BE" sz="1600" dirty="0">
                <a:hlinkClick r:id="rId3"/>
              </a:rPr>
              <a:t>http://onderwijs.vlaanderen.be/</a:t>
            </a:r>
            <a:endParaRPr lang="nl-BE" sz="1600" dirty="0"/>
          </a:p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nl-BE" sz="2400" b="1" dirty="0"/>
              <a:t>Website VWO:</a:t>
            </a:r>
          </a:p>
          <a:p>
            <a:pPr marL="0" indent="0">
              <a:lnSpc>
                <a:spcPct val="150000"/>
              </a:lnSpc>
              <a:spcBef>
                <a:spcPts val="576"/>
              </a:spcBef>
              <a:buNone/>
            </a:pPr>
            <a:r>
              <a:rPr lang="nl-BE" sz="2400" b="1" dirty="0"/>
              <a:t>    </a:t>
            </a:r>
            <a:r>
              <a:rPr lang="nl-BE" sz="1600" dirty="0">
                <a:hlinkClick r:id="rId4"/>
              </a:rPr>
              <a:t>http://onderwijs.vlaanderen.be/nl/directies-en-administraties-volwassenenonderwijs</a:t>
            </a:r>
            <a:r>
              <a:rPr lang="nl-BE" sz="1600" dirty="0"/>
              <a:t> </a:t>
            </a:r>
          </a:p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nl-BE" sz="2400" b="1" dirty="0"/>
              <a:t>Nieuwsbrief VWO: </a:t>
            </a:r>
          </a:p>
          <a:p>
            <a:pPr marL="0" indent="358775">
              <a:lnSpc>
                <a:spcPct val="150000"/>
              </a:lnSpc>
              <a:spcBef>
                <a:spcPts val="576"/>
              </a:spcBef>
              <a:buNone/>
            </a:pPr>
            <a:r>
              <a:rPr lang="nl-BE" sz="1600" dirty="0">
                <a:hlinkClick r:id="rId5"/>
              </a:rPr>
              <a:t>http://onderwijs.vlaanderen.be/nl/nieuws-en-infosessies-volwassenenonderwijs</a:t>
            </a:r>
            <a:r>
              <a:rPr lang="nl-BE" sz="1600" dirty="0"/>
              <a:t> </a:t>
            </a:r>
          </a:p>
          <a:p>
            <a:pPr>
              <a:lnSpc>
                <a:spcPct val="150000"/>
              </a:lnSpc>
              <a:spcBef>
                <a:spcPts val="576"/>
              </a:spcBef>
            </a:pPr>
            <a:r>
              <a:rPr lang="nl-BE" sz="2400" b="1" dirty="0"/>
              <a:t>Mijn Onderwijs: </a:t>
            </a:r>
          </a:p>
          <a:p>
            <a:pPr marL="0" indent="358775">
              <a:lnSpc>
                <a:spcPct val="150000"/>
              </a:lnSpc>
              <a:spcBef>
                <a:spcPts val="576"/>
              </a:spcBef>
              <a:buNone/>
            </a:pPr>
            <a:r>
              <a:rPr lang="nl-BE" sz="1600" dirty="0">
                <a:hlinkClick r:id="rId6"/>
              </a:rPr>
              <a:t>http://mijnonderwijs2.vlaanderen.be</a:t>
            </a:r>
            <a:endParaRPr lang="nl-BE" sz="1600" dirty="0"/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2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marL="693737" lvl="2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AB359F1-B418-48D9-A288-18BC866A27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6CF15-C388-4175-9864-A37156A848C2}" type="slidenum">
              <a:rPr lang="nl-NL" altLang="en-US" smtClean="0"/>
              <a:pPr>
                <a:defRPr/>
              </a:pPr>
              <a:t>87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5476632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Nood aan gedetailleerde informatie?</a:t>
            </a:r>
            <a:endParaRPr lang="nl-NL" altLang="nl-BE" dirty="0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AHOVOKS voorziet een opleiding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2000" dirty="0"/>
              <a:t>Hoe wordt de omkadering nu juist berekend, inclusief werkingsmiddelen, inschrijvingsgelden, …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2000" dirty="0"/>
              <a:t>Hoe lees ik de rapporten die ik via Mijn Onderwijs krijg?</a:t>
            </a:r>
          </a:p>
          <a:p>
            <a:pPr marL="0" indent="-4763" eaLnBrk="1" hangingPunct="1">
              <a:lnSpc>
                <a:spcPct val="90000"/>
              </a:lnSpc>
              <a:buNone/>
            </a:pPr>
            <a:r>
              <a:rPr lang="nl-BE" altLang="nl-BE" sz="24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Doelpubliek: directies en stafmedewerkers van CVO en CBE</a:t>
            </a:r>
          </a:p>
          <a:p>
            <a:pPr eaLnBrk="1" hangingPunct="1">
              <a:lnSpc>
                <a:spcPct val="90000"/>
              </a:lnSpc>
            </a:pPr>
            <a:endParaRPr lang="nl-BE" altLang="nl-BE" sz="24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Save </a:t>
            </a:r>
            <a:r>
              <a:rPr lang="nl-BE" altLang="nl-BE" sz="2400" dirty="0" err="1"/>
              <a:t>the</a:t>
            </a:r>
            <a:r>
              <a:rPr lang="nl-BE" altLang="nl-BE" sz="2400" dirty="0"/>
              <a:t> date: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900" dirty="0"/>
              <a:t>Woensdag 9 oktober: H. </a:t>
            </a:r>
            <a:r>
              <a:rPr lang="nl-BE" altLang="nl-BE" sz="1900" dirty="0" err="1"/>
              <a:t>Consciencegebouw</a:t>
            </a:r>
            <a:r>
              <a:rPr lang="nl-BE" altLang="nl-BE" sz="1900" dirty="0"/>
              <a:t> in Brussel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900" dirty="0"/>
              <a:t>Donderdag 10 oktober: VAC in Gent</a:t>
            </a:r>
          </a:p>
          <a:p>
            <a:pPr lvl="1" eaLnBrk="1" hangingPunct="1">
              <a:lnSpc>
                <a:spcPct val="90000"/>
              </a:lnSpc>
            </a:pPr>
            <a:r>
              <a:rPr lang="nl-BE" altLang="nl-BE" sz="1900" dirty="0"/>
              <a:t>Maandag 14 oktober: VAC in Hasselt</a:t>
            </a:r>
          </a:p>
          <a:p>
            <a:pPr marL="398462" lvl="1" indent="0" eaLnBrk="1" hangingPunct="1">
              <a:lnSpc>
                <a:spcPct val="90000"/>
              </a:lnSpc>
              <a:buNone/>
            </a:pPr>
            <a:r>
              <a:rPr lang="nl-BE" altLang="nl-BE" sz="1900" dirty="0"/>
              <a:t>Telkens in de voormiddag</a:t>
            </a:r>
          </a:p>
          <a:p>
            <a:pPr eaLnBrk="1" hangingPunct="1">
              <a:lnSpc>
                <a:spcPct val="90000"/>
              </a:lnSpc>
            </a:pPr>
            <a:endParaRPr lang="nl-BE" altLang="nl-BE" sz="2400" dirty="0"/>
          </a:p>
          <a:p>
            <a:pPr eaLnBrk="1" hangingPunct="1">
              <a:lnSpc>
                <a:spcPct val="90000"/>
              </a:lnSpc>
            </a:pPr>
            <a:r>
              <a:rPr lang="nl-BE" altLang="nl-BE" sz="2400" dirty="0"/>
              <a:t>Uitnodiging tot inschrijving volgt snel</a:t>
            </a:r>
          </a:p>
          <a:p>
            <a:pPr marL="693737" lvl="2" indent="0" eaLnBrk="1" hangingPunct="1">
              <a:lnSpc>
                <a:spcPct val="90000"/>
              </a:lnSpc>
              <a:buNone/>
            </a:pPr>
            <a:endParaRPr lang="nl-BE" altLang="nl-BE" sz="1300" dirty="0"/>
          </a:p>
          <a:p>
            <a:pPr lvl="1"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</p:spTree>
    <p:extLst>
      <p:ext uri="{BB962C8B-B14F-4D97-AF65-F5344CB8AC3E}">
        <p14:creationId xmlns:p14="http://schemas.microsoft.com/office/powerpoint/2010/main" val="12353689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9728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Contact over aanbod, cursisten,…</a:t>
            </a:r>
            <a:br>
              <a:rPr lang="nl-BE" altLang="nl-BE" dirty="0"/>
            </a:br>
            <a:endParaRPr lang="nl-BE" altLang="nl-BE" sz="2000" dirty="0"/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7506" y="1628800"/>
            <a:ext cx="8686800" cy="4752975"/>
          </a:xfrm>
        </p:spPr>
        <p:txBody>
          <a:bodyPr/>
          <a:lstStyle/>
          <a:p>
            <a:pPr marL="342900" lvl="1" indent="-342900">
              <a:buClr>
                <a:srgbClr val="0C0C60"/>
              </a:buClr>
            </a:pPr>
            <a:r>
              <a:rPr lang="nl-BE" sz="2000" b="1" dirty="0">
                <a:ea typeface="+mn-ea"/>
                <a:cs typeface="+mn-cs"/>
              </a:rPr>
              <a:t>Financiën: </a:t>
            </a:r>
            <a:r>
              <a:rPr lang="nl-BE" sz="2000" dirty="0">
                <a:hlinkClick r:id="rId3"/>
              </a:rPr>
              <a:t>financiering.volwassenenonderwijs@vlaanderen.be</a:t>
            </a:r>
          </a:p>
          <a:p>
            <a:pPr marL="0" lvl="1" indent="0">
              <a:buClr>
                <a:srgbClr val="0C0C60"/>
              </a:buClr>
              <a:buNone/>
            </a:pPr>
            <a:r>
              <a:rPr lang="nl-BE" sz="2000" dirty="0">
                <a:hlinkClick r:id="rId3"/>
              </a:rPr>
              <a:t> </a:t>
            </a:r>
            <a:endParaRPr lang="nl-BE" sz="2000" dirty="0"/>
          </a:p>
          <a:p>
            <a:pPr marL="342900" lvl="1" indent="-342900">
              <a:buClr>
                <a:srgbClr val="0C0C60"/>
              </a:buClr>
            </a:pPr>
            <a:r>
              <a:rPr lang="nl-BE" sz="2000" b="1" dirty="0">
                <a:ea typeface="+mn-ea"/>
                <a:cs typeface="+mn-cs"/>
              </a:rPr>
              <a:t>Databank DAVINCI: </a:t>
            </a:r>
            <a:r>
              <a:rPr lang="nl-BE" sz="2000" dirty="0">
                <a:hlinkClick r:id="rId4"/>
              </a:rPr>
              <a:t>Sysaid</a:t>
            </a:r>
            <a:endParaRPr lang="nl-BE" sz="2000" dirty="0"/>
          </a:p>
          <a:p>
            <a:pPr marL="0" lvl="1" indent="0">
              <a:buClr>
                <a:srgbClr val="0C0C60"/>
              </a:buClr>
              <a:buNone/>
            </a:pPr>
            <a:endParaRPr lang="nl-BE" sz="2000" b="1" dirty="0">
              <a:ea typeface="+mn-ea"/>
              <a:cs typeface="+mn-cs"/>
            </a:endParaRPr>
          </a:p>
          <a:p>
            <a:pPr marL="342900" lvl="1" indent="-342900">
              <a:buClr>
                <a:srgbClr val="0C0C60"/>
              </a:buClr>
            </a:pPr>
            <a:r>
              <a:rPr lang="nl-BE" sz="2000" b="1" dirty="0">
                <a:ea typeface="+mn-ea"/>
                <a:cs typeface="+mn-cs"/>
              </a:rPr>
              <a:t>Data: </a:t>
            </a:r>
            <a:r>
              <a:rPr lang="nl-BE" sz="2000" dirty="0">
                <a:hlinkClick r:id="rId5"/>
              </a:rPr>
              <a:t>data.hovwo@vlaanderen.be</a:t>
            </a:r>
            <a:endParaRPr lang="nl-BE" sz="2000" dirty="0"/>
          </a:p>
          <a:p>
            <a:pPr marL="0" lvl="1" indent="0">
              <a:buClr>
                <a:srgbClr val="0C0C60"/>
              </a:buClr>
              <a:buNone/>
            </a:pPr>
            <a:endParaRPr lang="nl-BE" sz="2000" dirty="0"/>
          </a:p>
          <a:p>
            <a:pPr marL="342900" lvl="1" indent="-342900">
              <a:buClr>
                <a:srgbClr val="0C0C60"/>
              </a:buClr>
            </a:pPr>
            <a:r>
              <a:rPr lang="nl-BE" sz="2000" b="1" dirty="0">
                <a:ea typeface="+mn-ea"/>
                <a:cs typeface="+mn-cs"/>
              </a:rPr>
              <a:t>Organisatie van het onderwijs:</a:t>
            </a:r>
          </a:p>
          <a:p>
            <a:pPr marL="638175" lvl="2" indent="-342900">
              <a:buClr>
                <a:srgbClr val="0C0C60"/>
              </a:buClr>
            </a:pPr>
            <a:r>
              <a:rPr lang="nl-BE" sz="1700" b="1" dirty="0">
                <a:ea typeface="+mn-ea"/>
                <a:cs typeface="+mn-cs"/>
              </a:rPr>
              <a:t>Via telefoon: </a:t>
            </a:r>
            <a:r>
              <a:rPr lang="nl-BE" sz="1700" dirty="0">
                <a:ea typeface="+mn-ea"/>
                <a:cs typeface="+mn-cs"/>
              </a:rPr>
              <a:t>Telefoonnummer instellingsbeheerder terug te vinden op </a:t>
            </a:r>
            <a:r>
              <a:rPr lang="nl-BE" sz="1800" dirty="0">
                <a:hlinkClick r:id="rId6"/>
              </a:rPr>
              <a:t>Website VWO</a:t>
            </a:r>
            <a:endParaRPr lang="nl-BE" sz="1700" b="1" dirty="0">
              <a:ea typeface="+mn-ea"/>
              <a:cs typeface="+mn-cs"/>
            </a:endParaRPr>
          </a:p>
          <a:p>
            <a:pPr marL="638175" lvl="2" indent="-342900">
              <a:buClr>
                <a:srgbClr val="0C0C60"/>
              </a:buClr>
            </a:pPr>
            <a:r>
              <a:rPr lang="nl-BE" sz="1700" b="1" dirty="0">
                <a:ea typeface="+mn-ea"/>
                <a:cs typeface="+mn-cs"/>
              </a:rPr>
              <a:t>Via mail: </a:t>
            </a:r>
            <a:r>
              <a:rPr lang="nl-BE" sz="1700" dirty="0">
                <a:hlinkClick r:id="rId7"/>
              </a:rPr>
              <a:t>gegevensbeheer.volwassenenonderwijs@vlaanderen.be</a:t>
            </a:r>
            <a:endParaRPr lang="nl-BE" sz="1700" dirty="0"/>
          </a:p>
          <a:p>
            <a:pPr marL="931863" lvl="3" indent="-342900"/>
            <a:r>
              <a:rPr lang="nl-BE" sz="1600" dirty="0"/>
              <a:t>Instellingsnummer in het onderwerp van de mail!</a:t>
            </a:r>
          </a:p>
          <a:p>
            <a:pPr marL="0" lvl="1" indent="0">
              <a:buClr>
                <a:srgbClr val="0C0C60"/>
              </a:buClr>
              <a:buNone/>
            </a:pPr>
            <a:endParaRPr lang="nl-BE" sz="1600" b="1" dirty="0">
              <a:ea typeface="+mn-ea"/>
              <a:cs typeface="+mn-cs"/>
            </a:endParaRPr>
          </a:p>
          <a:p>
            <a:pPr marL="342900" lvl="1" indent="-342900">
              <a:buClr>
                <a:srgbClr val="0C0C60"/>
              </a:buClr>
            </a:pPr>
            <a:r>
              <a:rPr lang="nl-BE" sz="2000" b="1" dirty="0">
                <a:ea typeface="+mn-ea"/>
                <a:cs typeface="+mn-cs"/>
              </a:rPr>
              <a:t>Algemeen</a:t>
            </a:r>
            <a:r>
              <a:rPr lang="nl-BE" sz="1600" dirty="0"/>
              <a:t>: </a:t>
            </a:r>
            <a:r>
              <a:rPr lang="nl-BE" sz="2000" dirty="0">
                <a:hlinkClick r:id="rId8"/>
              </a:rPr>
              <a:t>volwassenenonderwijs@vlaanderen.be</a:t>
            </a:r>
            <a:endParaRPr lang="nl-BE" sz="20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2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marL="693737" lvl="2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AB359F1-B418-48D9-A288-18BC866A27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6CF15-C388-4175-9864-A37156A848C2}" type="slidenum">
              <a:rPr lang="nl-NL" altLang="en-US" smtClean="0"/>
              <a:pPr>
                <a:defRPr/>
              </a:pPr>
              <a:t>89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149742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anose="00000500000000000000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anose="00000500000000000000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anose="00000500000000000000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rgbClr val="330066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Landschap VWO</a:t>
            </a:r>
            <a:br>
              <a:rPr lang="nl-BE" altLang="nl-BE" dirty="0"/>
            </a:br>
            <a:r>
              <a:rPr lang="nl-BE" altLang="nl-BE" sz="2000" dirty="0">
                <a:solidFill>
                  <a:srgbClr val="0070C0"/>
                </a:solidFill>
              </a:rPr>
              <a:t>Brussel &amp; Vlaams-Brabant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81919"/>
            <a:ext cx="8229600" cy="475297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l-BE" altLang="nl-BE" sz="2000" dirty="0"/>
          </a:p>
          <a:p>
            <a:pPr lvl="1" eaLnBrk="1" hangingPunct="1">
              <a:lnSpc>
                <a:spcPct val="90000"/>
              </a:lnSpc>
            </a:pPr>
            <a:endParaRPr lang="nl-BE" altLang="nl-BE" sz="12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lvl="1" eaLnBrk="1" hangingPunct="1">
              <a:lnSpc>
                <a:spcPct val="90000"/>
              </a:lnSpc>
            </a:pPr>
            <a:endParaRPr lang="nl-BE" altLang="nl-BE" sz="1600" dirty="0"/>
          </a:p>
          <a:p>
            <a:pPr eaLnBrk="1" hangingPunct="1">
              <a:lnSpc>
                <a:spcPct val="90000"/>
              </a:lnSpc>
            </a:pPr>
            <a:endParaRPr lang="nl-BE" altLang="nl-BE" sz="1300" dirty="0"/>
          </a:p>
          <a:p>
            <a:pPr eaLnBrk="1" hangingPunct="1">
              <a:lnSpc>
                <a:spcPct val="90000"/>
              </a:lnSpc>
            </a:pPr>
            <a:endParaRPr lang="nl-BE" altLang="nl-BE" sz="2000" dirty="0"/>
          </a:p>
          <a:p>
            <a:pPr eaLnBrk="1" hangingPunct="1">
              <a:lnSpc>
                <a:spcPct val="90000"/>
              </a:lnSpc>
            </a:pPr>
            <a:endParaRPr lang="nl-BE" altLang="nl-BE" sz="1700" dirty="0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B7FD4698-5435-4274-96C9-A1BDD0EEE60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2358" y="1412875"/>
          <a:ext cx="3293460" cy="32664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293460">
                  <a:extLst>
                    <a:ext uri="{9D8B030D-6E8A-4147-A177-3AD203B41FA5}">
                      <a16:colId xmlns:a16="http://schemas.microsoft.com/office/drawing/2014/main" val="41217382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Fuserende centra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140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Brussel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805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COOVI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6516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BVS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4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Meise-Jette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058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VOLT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102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VIVA SVV Brabant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44272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CLT – CVO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21627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nl-BE" sz="1600" dirty="0" err="1">
                          <a:latin typeface="FlandersArtSans-Regular" panose="00000500000000000000" pitchFamily="2" charset="0"/>
                        </a:rPr>
                        <a:t>Mobyus</a:t>
                      </a:r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 – CVO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2901088"/>
                  </a:ext>
                </a:extLst>
              </a:tr>
            </a:tbl>
          </a:graphicData>
        </a:graphic>
      </p:graphicFrame>
      <p:sp>
        <p:nvSpPr>
          <p:cNvPr id="8" name="Pijl: rechts 7">
            <a:extLst>
              <a:ext uri="{FF2B5EF4-FFF2-40B4-BE49-F238E27FC236}">
                <a16:creationId xmlns:a16="http://schemas.microsoft.com/office/drawing/2014/main" id="{03497555-67E6-40F2-BAD9-7EEE4B413A19}"/>
              </a:ext>
            </a:extLst>
          </p:cNvPr>
          <p:cNvSpPr/>
          <p:nvPr/>
        </p:nvSpPr>
        <p:spPr bwMode="auto">
          <a:xfrm>
            <a:off x="4247964" y="1412875"/>
            <a:ext cx="648072" cy="359256"/>
          </a:xfrm>
          <a:prstGeom prst="rightArrow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95862B01-78FC-4F6F-8AAA-A2AB6E169DE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68182" y="1412875"/>
          <a:ext cx="3293460" cy="32664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293460">
                  <a:extLst>
                    <a:ext uri="{9D8B030D-6E8A-4147-A177-3AD203B41FA5}">
                      <a16:colId xmlns:a16="http://schemas.microsoft.com/office/drawing/2014/main" val="41217382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Gefuseerde centra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140581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Brussel</a:t>
                      </a:r>
                    </a:p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805209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SEMPER</a:t>
                      </a:r>
                    </a:p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41730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GO! CVO VOLT</a:t>
                      </a:r>
                    </a:p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10281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  <a:p>
                      <a:r>
                        <a:rPr lang="nl-BE" sz="1600" dirty="0">
                          <a:latin typeface="FlandersArtSans-Regular" panose="00000500000000000000" pitchFamily="2" charset="0"/>
                        </a:rPr>
                        <a:t>CVO CLT</a:t>
                      </a:r>
                    </a:p>
                    <a:p>
                      <a:endParaRPr lang="nl-BE" sz="1100" dirty="0">
                        <a:latin typeface="FlandersArtSans-Regular" panose="00000500000000000000" pitchFamily="2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216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8678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jdelijke aanduiding voor datum 3"/>
          <p:cNvSpPr txBox="1">
            <a:spLocks noGrp="1"/>
          </p:cNvSpPr>
          <p:nvPr/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C0C60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FlandersArtSans-Regular" pitchFamily="2" charset="0"/>
              </a:defRPr>
            </a:lvl1pPr>
            <a:lvl2pPr marL="742950" indent="-285750">
              <a:spcBef>
                <a:spcPct val="20000"/>
              </a:spcBef>
              <a:buClr>
                <a:srgbClr val="75A4A3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FlandersArtSans-Regular" pitchFamily="2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FlandersArtSans-Regular" pitchFamily="2" charset="0"/>
              </a:defRPr>
            </a:lvl3pPr>
            <a:lvl4pPr marL="1600200" indent="-228600">
              <a:spcBef>
                <a:spcPct val="20000"/>
              </a:spcBef>
              <a:buClr>
                <a:srgbClr val="0C0C60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FlandersArtSans-Regular" pitchFamily="2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NL" altLang="en-US" sz="1200" b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nl-BE" altLang="nl-BE" dirty="0"/>
              <a:t>Contact met de cel personeel</a:t>
            </a:r>
            <a:endParaRPr lang="nl-NL" altLang="nl-BE" dirty="0">
              <a:solidFill>
                <a:srgbClr val="0070C0"/>
              </a:solidFill>
            </a:endParaRPr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6DC0066C-3480-4334-9940-FA89DDBD879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BE" sz="2000" dirty="0"/>
              <a:t>Wijzigingen in </a:t>
            </a:r>
            <a:r>
              <a:rPr lang="nl-BE" sz="2000" b="1" dirty="0"/>
              <a:t>dossierbehandelaars</a:t>
            </a:r>
            <a:r>
              <a:rPr lang="nl-BE" sz="2000" dirty="0"/>
              <a:t> voor schooljaar 2019-2020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sz="1600" dirty="0"/>
              <a:t>Zie </a:t>
            </a:r>
            <a:r>
              <a:rPr lang="nl-BE" sz="1600" dirty="0">
                <a:hlinkClick r:id="rId3"/>
              </a:rPr>
              <a:t>website onderwijspersoneel</a:t>
            </a: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BE" sz="2000" dirty="0"/>
              <a:t>Via </a:t>
            </a:r>
            <a:r>
              <a:rPr lang="nl-BE" sz="2000" b="1" dirty="0"/>
              <a:t>telefoon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sz="1600" dirty="0"/>
              <a:t>Telefoonnummer dossierbeheerder terug te vinden op de </a:t>
            </a:r>
            <a:r>
              <a:rPr lang="nl-BE" sz="1600" dirty="0">
                <a:hlinkClick r:id="rId4"/>
              </a:rPr>
              <a:t>Website VWO</a:t>
            </a: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BE" sz="2000" dirty="0"/>
              <a:t>Via </a:t>
            </a:r>
            <a:r>
              <a:rPr lang="nl-BE" sz="2000" b="1" dirty="0"/>
              <a:t>mail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sz="1600" dirty="0">
                <a:hlinkClick r:id="rId5"/>
              </a:rPr>
              <a:t>personeel.volwassenenonderwijs@vlaanderen.be</a:t>
            </a:r>
            <a:r>
              <a:rPr lang="nl-BE" sz="1600" dirty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sz="1600" dirty="0"/>
              <a:t>Instellingsnummer in het onderwerp van de mail !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nl-BE" sz="2000" dirty="0"/>
              <a:t>Documenten via </a:t>
            </a:r>
            <a:r>
              <a:rPr lang="nl-BE" sz="2000" b="1" dirty="0"/>
              <a:t>scanadres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sz="1600" dirty="0">
                <a:hlinkClick r:id="rId6"/>
              </a:rPr>
              <a:t>documenten.onderwijspersoneel@ond.vlaanderen.be</a:t>
            </a:r>
            <a:r>
              <a:rPr lang="nl-BE" sz="1600" dirty="0"/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sz="1600" dirty="0"/>
              <a:t>Stamboeknummer van het personeelslid in het onderwerp van de mail !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nl-BE" sz="1600" dirty="0"/>
              <a:t>Verschillende types van documenten in verschillende scans versturen !</a:t>
            </a:r>
          </a:p>
          <a:p>
            <a:pPr eaLnBrk="1" hangingPunct="1">
              <a:lnSpc>
                <a:spcPct val="90000"/>
              </a:lnSpc>
              <a:defRPr/>
            </a:pPr>
            <a:endParaRPr 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20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8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200" dirty="0"/>
          </a:p>
          <a:p>
            <a:pPr lvl="2" eaLnBrk="1" hangingPunct="1">
              <a:lnSpc>
                <a:spcPct val="90000"/>
              </a:lnSpc>
              <a:defRPr/>
            </a:pPr>
            <a:endParaRPr 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marL="693737" lvl="2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sz="20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2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lvl="1" eaLnBrk="1" hangingPunct="1">
              <a:lnSpc>
                <a:spcPct val="90000"/>
              </a:lnSpc>
              <a:defRPr/>
            </a:pPr>
            <a:endParaRPr lang="nl-BE" sz="1600" dirty="0"/>
          </a:p>
          <a:p>
            <a:pPr eaLnBrk="1" hangingPunct="1">
              <a:lnSpc>
                <a:spcPct val="90000"/>
              </a:lnSpc>
              <a:defRPr/>
            </a:pPr>
            <a:endParaRPr lang="nl-BE" sz="1300" dirty="0"/>
          </a:p>
          <a:p>
            <a:pPr eaLnBrk="1" hangingPunct="1">
              <a:lnSpc>
                <a:spcPct val="90000"/>
              </a:lnSpc>
              <a:defRPr/>
            </a:pPr>
            <a:endParaRPr lang="nl-BE" sz="2000" dirty="0"/>
          </a:p>
          <a:p>
            <a:pPr eaLnBrk="1" hangingPunct="1">
              <a:lnSpc>
                <a:spcPct val="90000"/>
              </a:lnSpc>
              <a:defRPr/>
            </a:pPr>
            <a:endParaRPr lang="nl-BE" sz="17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EC1FF-9614-411D-BF95-E70DB111E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7744" y="2132856"/>
            <a:ext cx="5917505" cy="2133600"/>
          </a:xfrm>
        </p:spPr>
        <p:txBody>
          <a:bodyPr/>
          <a:lstStyle/>
          <a:p>
            <a:r>
              <a:rPr lang="nl-BE" sz="7200" dirty="0">
                <a:solidFill>
                  <a:schemeClr val="bg1"/>
                </a:solidFill>
              </a:rPr>
              <a:t>Bedankt voor uw aandacht</a:t>
            </a:r>
          </a:p>
        </p:txBody>
      </p:sp>
    </p:spTree>
    <p:extLst>
      <p:ext uri="{BB962C8B-B14F-4D97-AF65-F5344CB8AC3E}">
        <p14:creationId xmlns:p14="http://schemas.microsoft.com/office/powerpoint/2010/main" val="3929715881"/>
      </p:ext>
    </p:extLst>
  </p:cSld>
  <p:clrMapOvr>
    <a:masterClrMapping/>
  </p:clrMapOvr>
</p:sld>
</file>

<file path=ppt/theme/theme1.xml><?xml version="1.0" encoding="utf-8"?>
<a:theme xmlns:a="http://schemas.openxmlformats.org/drawingml/2006/main" name="Ahovos">
  <a:themeElements>
    <a:clrScheme name="Ahovos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Ahovo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hovos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hovos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hovos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hovos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hovos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hovos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hovos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hovos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hovos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hovos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owerpoint_DEPARTEMENT_Model_FlandersArt_metTypologo_OK">
  <a:themeElements>
    <a:clrScheme name="Vlaamse overheid presentatie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F2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C875C828-9506-4BA7-9BF7-6C09D07CC534}"/>
    </a:ext>
  </a:extLst>
</a:theme>
</file>

<file path=ppt/theme/theme3.xml><?xml version="1.0" encoding="utf-8"?>
<a:theme xmlns:a="http://schemas.openxmlformats.org/drawingml/2006/main" name="1_Powerpoint_DEPARTEMENT_Model_FlandersArt_metTypologo_OK">
  <a:themeElements>
    <a:clrScheme name="Vlaamse overheid presentatie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F2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DEPARTEMENT_FlandersArt" id="{0032A72B-578F-4362-962F-182243B23225}" vid="{B220D3FE-1162-4CDB-91C9-67674A0CE5B2}"/>
    </a:ext>
  </a:extLst>
</a:theme>
</file>

<file path=ppt/theme/theme4.xml><?xml version="1.0" encoding="utf-8"?>
<a:theme xmlns:a="http://schemas.openxmlformats.org/drawingml/2006/main" name="2_Powerpoint_DEPARTEMENT_Model_FlandersArt_metTypologo_OK">
  <a:themeElements>
    <a:clrScheme name="Vlaamse overheid presentatie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F2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DEPARTEMENT_FlandersArt" id="{0032A72B-578F-4362-962F-182243B23225}" vid="{B220D3FE-1162-4CDB-91C9-67674A0CE5B2}"/>
    </a:ext>
  </a:extLst>
</a:theme>
</file>

<file path=ppt/theme/theme5.xml><?xml version="1.0" encoding="utf-8"?>
<a:theme xmlns:a="http://schemas.openxmlformats.org/drawingml/2006/main" name="Aangepast ontwerp">
  <a:themeElements>
    <a:clrScheme name="Vlaamse overheid presentatie">
      <a:dk1>
        <a:srgbClr val="373636"/>
      </a:dk1>
      <a:lt1>
        <a:sysClr val="window" lastClr="FFFFFF"/>
      </a:lt1>
      <a:dk2>
        <a:srgbClr val="6B6B6B"/>
      </a:dk2>
      <a:lt2>
        <a:srgbClr val="F6F5F3"/>
      </a:lt2>
      <a:accent1>
        <a:srgbClr val="FFF200"/>
      </a:accent1>
      <a:accent2>
        <a:srgbClr val="373636"/>
      </a:accent2>
      <a:accent3>
        <a:srgbClr val="E5DA04"/>
      </a:accent3>
      <a:accent4>
        <a:srgbClr val="6B6B6B"/>
      </a:accent4>
      <a:accent5>
        <a:srgbClr val="D5D5D5"/>
      </a:accent5>
      <a:accent6>
        <a:srgbClr val="989898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AHOVOKS_Model_FlandersArt" id="{2A38DCDD-BAC3-4504-9B74-23E86E4FCD6B}" vid="{00809BCD-6986-4E98-89E2-3B90EB6F2A2B}"/>
    </a:ext>
  </a:extLst>
</a:theme>
</file>

<file path=ppt/theme/theme6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9E00056C191F44AE840C6D93C45083" ma:contentTypeVersion="0" ma:contentTypeDescription="Een nieuw document maken." ma:contentTypeScope="" ma:versionID="2641beff6a7c314373a230bef27af6f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978a156f712f99d6452530788f7ff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56960A-2C98-4361-AB7A-7A2C43FEAB0E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ED87BDC-D90A-432E-84BF-8218457621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powerpointsjabloon_AHOVOS</Template>
  <TotalTime>14177</TotalTime>
  <Words>5312</Words>
  <Application>Microsoft Office PowerPoint</Application>
  <PresentationFormat>Diavoorstelling (4:3)</PresentationFormat>
  <Paragraphs>1764</Paragraphs>
  <Slides>91</Slides>
  <Notes>78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5</vt:i4>
      </vt:variant>
      <vt:variant>
        <vt:lpstr>Diatitels</vt:lpstr>
      </vt:variant>
      <vt:variant>
        <vt:i4>91</vt:i4>
      </vt:variant>
    </vt:vector>
  </HeadingPairs>
  <TitlesOfParts>
    <vt:vector size="103" baseType="lpstr">
      <vt:lpstr>Arial</vt:lpstr>
      <vt:lpstr>FlandersArtSerif-Regular</vt:lpstr>
      <vt:lpstr>FlandersArtSans-Medium</vt:lpstr>
      <vt:lpstr>Wingdings</vt:lpstr>
      <vt:lpstr>FlandersArtSans-Bold</vt:lpstr>
      <vt:lpstr>Calibri</vt:lpstr>
      <vt:lpstr>FlandersArtSans-Regular</vt:lpstr>
      <vt:lpstr>Ahovos</vt:lpstr>
      <vt:lpstr>Powerpoint_DEPARTEMENT_Model_FlandersArt_metTypologo_OK</vt:lpstr>
      <vt:lpstr>1_Powerpoint_DEPARTEMENT_Model_FlandersArt_metTypologo_OK</vt:lpstr>
      <vt:lpstr>2_Powerpoint_DEPARTEMENT_Model_FlandersArt_metTypologo_OK</vt:lpstr>
      <vt:lpstr>Aangepast ontwerp</vt:lpstr>
      <vt:lpstr>Infosessie VWO start schooljaar 2019-2020</vt:lpstr>
      <vt:lpstr>Welkom </vt:lpstr>
      <vt:lpstr>Agenda</vt:lpstr>
      <vt:lpstr>Wijzigingen landschap volwassenenonderwijs</vt:lpstr>
      <vt:lpstr>Landschap VWO Wijzigingen anno 2019</vt:lpstr>
      <vt:lpstr>Landschap VWO West-Vlaanderen</vt:lpstr>
      <vt:lpstr>Landschap VWO Oost-Vlaanderen</vt:lpstr>
      <vt:lpstr>Landschap VWO Antwerpen</vt:lpstr>
      <vt:lpstr>Landschap VWO Brussel &amp; Vlaams-Brabant</vt:lpstr>
      <vt:lpstr>Landschap VWO Limburg</vt:lpstr>
      <vt:lpstr>Nieuw studiebewijs Vanaf 1 september</vt:lpstr>
      <vt:lpstr>Gelijktijdig geïntegreerd onderwijs Vanaf 1 september</vt:lpstr>
      <vt:lpstr>Vlaamse opleidingsincentives Vanaf 1 september</vt:lpstr>
      <vt:lpstr>Vlaamse opleidingsincentives Vlaams opleidingsverlof</vt:lpstr>
      <vt:lpstr>Vlaamse opleidingsincentives Administratieve richtlijnen</vt:lpstr>
      <vt:lpstr>Vlaamse opleidingsincentives Overgangsmaatregel</vt:lpstr>
      <vt:lpstr>Aanpassingen registratie n.a.v. nieuwe financieringsdecreet</vt:lpstr>
      <vt:lpstr>Wijzigingen inschrijvingsgeld Vrijstellingen van inschrijvingsgeld</vt:lpstr>
      <vt:lpstr>Wijzigingen inschrijvingsgeld Meervoudig inschrijven</vt:lpstr>
      <vt:lpstr>Wijzigingen inschrijvingsgeld  Begrenzing inschrijvingsgeld (plafond)</vt:lpstr>
      <vt:lpstr>Wijziging inschrijvingsgeld Ondersteuning door software</vt:lpstr>
      <vt:lpstr>Wijzigingen omkadering Berekening</vt:lpstr>
      <vt:lpstr>Wijzigingen omkadering Berekening</vt:lpstr>
      <vt:lpstr>Wijzigingen omkadering Weging op cursistenkenmerken</vt:lpstr>
      <vt:lpstr>Wijzigingen omkadering Financierbaarheid</vt:lpstr>
      <vt:lpstr>Wijzigingen omkadering Financierbaarheid</vt:lpstr>
      <vt:lpstr>Wijzigingen omkadering Financieringsrapporten</vt:lpstr>
      <vt:lpstr>Wijzigingen omkadering Registratie overdrachten VTE, LeU en Punten</vt:lpstr>
      <vt:lpstr>Nieuwe monitoring en controle</vt:lpstr>
      <vt:lpstr>Nieuwe monitoring en controle</vt:lpstr>
      <vt:lpstr>Wat verandert er aan de werkwijze van AHOVOKS?</vt:lpstr>
      <vt:lpstr>Wat verandert er voor uw centrum?</vt:lpstr>
      <vt:lpstr>Wat verandert er voor uw centrum?</vt:lpstr>
      <vt:lpstr>Welke rapporten ontvangt u via Mijn Onderwijs?</vt:lpstr>
      <vt:lpstr>Werkingsmiddelen en inschrijvingsgelden</vt:lpstr>
      <vt:lpstr>Nieuw principe inschrijvingsgelden en werkingsmiddelen</vt:lpstr>
      <vt:lpstr>Afsluiten oud systeem Artikel 110 decreet VWO</vt:lpstr>
      <vt:lpstr>Afsluiten oud systeem Artikel 110 decreet VWO</vt:lpstr>
      <vt:lpstr>PowerPoint-presentatie</vt:lpstr>
      <vt:lpstr>Werkingsmiddelen schooljaar 2019-2020 Artikel 196septies decreet VWO</vt:lpstr>
      <vt:lpstr>Inschrijvingsgelden schooljaar 2019-2020 Artikel 113decies §3 decreet VWO</vt:lpstr>
      <vt:lpstr>Betalingskalender schooljaar 2019-2020 </vt:lpstr>
      <vt:lpstr>Nood aan gedetailleerde informatie?</vt:lpstr>
      <vt:lpstr>Personeel</vt:lpstr>
      <vt:lpstr>Aanvangsbegeleiding en TADD</vt:lpstr>
      <vt:lpstr>Aanvangsbegeleiding en TADD Uitgangspunten</vt:lpstr>
      <vt:lpstr>Aanvangsbegeleiding en TADD Aanvangsbegeleiding – principes </vt:lpstr>
      <vt:lpstr>Aanvangsbegeleiding en TADD Aanvangsbegeleiding – principes </vt:lpstr>
      <vt:lpstr>Aanvangsbegeleiding en TADD Aanvangsbegeleiding – principes en middelen</vt:lpstr>
      <vt:lpstr>Aanvangsbegeleiding en TADD Aanvangsbegeleiding – aanwending middelen</vt:lpstr>
      <vt:lpstr>Aanvangsbegeleiding en TADD TADD: voor en na 1 september 2019</vt:lpstr>
      <vt:lpstr>Aanvangsbegeleiding en TADD Nieuwe regels TADD</vt:lpstr>
      <vt:lpstr>Aanvangsbegeleiding en TADD Nieuwe regels TADD</vt:lpstr>
      <vt:lpstr>Aanvangsbegeleiding en TADD Nieuwe regels TADD</vt:lpstr>
      <vt:lpstr>Aanvangsbegeleiding en TADD Nieuwe regels TADD</vt:lpstr>
      <vt:lpstr>Aanvangsbegeleiding en TADD Nieuwe regels TADD</vt:lpstr>
      <vt:lpstr>Aanvangsbegeleiding en TADD Overgangsmaatregelen TADD</vt:lpstr>
      <vt:lpstr>Aanvangsbegeleiding en TADD Overgangsmaatregelen TADD</vt:lpstr>
      <vt:lpstr>Aanvangsbegeleiding en TADD Overgangsmaatregelen TADD</vt:lpstr>
      <vt:lpstr>Aanvangsbegeleiding en TADD Overgangsmaatregelen TADD</vt:lpstr>
      <vt:lpstr>Aanvangsbegeleiding en TADD Overgangsmaatregelen TADD</vt:lpstr>
      <vt:lpstr>Nieuwe lerarenopleidingen en impact op de bekwaamheidsbewijzen</vt:lpstr>
      <vt:lpstr>Nieuwe lerarenopleidingen Aantrekkelijkheid van het lerarenberoep</vt:lpstr>
      <vt:lpstr>Nieuwe lerarenopleidingen Opleidingen vanaf september 2019</vt:lpstr>
      <vt:lpstr>Nieuwe lerarenopleidingen Opleidingen vanaf september 2019</vt:lpstr>
      <vt:lpstr>Nieuwe lerarenopleidingen Opleidingen vanaf september 2019</vt:lpstr>
      <vt:lpstr>Nieuwe lerarenopleidingen De educatieve graduaatsopleiding</vt:lpstr>
      <vt:lpstr>Nieuwe lerarenopleidingen Aanpassing begrip nuttige ervaring</vt:lpstr>
      <vt:lpstr>Nieuwe lerarenopleidingen Vakken educatieve graduaatsopleiding</vt:lpstr>
      <vt:lpstr>Nieuwe lerarenopleidingen De educatieve graduaatsopleiding – vertaling naar BKB</vt:lpstr>
      <vt:lpstr>Nieuwe lerarenopleidingen De educatieve bacheloropleiding voor het secundair onderwijs</vt:lpstr>
      <vt:lpstr>Nieuwe lerarenopleidingen De educatieve bacheloropleiding voor het secundair onderwijs - vakken</vt:lpstr>
      <vt:lpstr>Nieuwe lerarenopleidingen De educatieve bacheloropleiding voor het secundair onderwijs – vertaling naar BKB</vt:lpstr>
      <vt:lpstr>Nieuwe lerarenopleidingen De educatieve bacheloropleiding voor het secundair onderwijs – vertaling naar BKB</vt:lpstr>
      <vt:lpstr>Nieuwe lerarenopleidingen De educatieve masteropleiding voor het secundair onderwijs / voor kunstvakken</vt:lpstr>
      <vt:lpstr>Nieuwe lerarenopleidingen De educatieve masteropleiding voor het secundair onderwijs / voor kunstvakken – vertaling naar BKB</vt:lpstr>
      <vt:lpstr>Nieuwe lerarenopleidingen Maatregelen naast het decreet</vt:lpstr>
      <vt:lpstr>Nieuwe lerarenopleidingen Maatregelen naast het decreet</vt:lpstr>
      <vt:lpstr> </vt:lpstr>
      <vt:lpstr>PowerPoint-presentatie</vt:lpstr>
      <vt:lpstr>Praktische richtlijnen personeelszendingen</vt:lpstr>
      <vt:lpstr>Praktische richtlijnen zendingen Personeelszendingen EPD</vt:lpstr>
      <vt:lpstr>Praktische richtlijnen zendingen nieuwe codes</vt:lpstr>
      <vt:lpstr>Praktische richtlijnen zendingen nieuwe benamingen DO’s</vt:lpstr>
      <vt:lpstr>Leer- en Ervaringsbewijzendatabank</vt:lpstr>
      <vt:lpstr>Contact met de  Afdeling Hoger en Volwassenenonderwijs</vt:lpstr>
      <vt:lpstr>Algemene informatie</vt:lpstr>
      <vt:lpstr>Nood aan gedetailleerde informatie?</vt:lpstr>
      <vt:lpstr>Contact over aanbod, cursisten,… </vt:lpstr>
      <vt:lpstr>Contact met de cel personeel</vt:lpstr>
      <vt:lpstr>Bedankt voor uw aandacht</vt:lpstr>
    </vt:vector>
  </TitlesOfParts>
  <Company>MVG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Infosessie VWO start schooljaar 2019-2020</dc:title>
  <dc:creator>ackaerca</dc:creator>
  <cp:lastModifiedBy>Laermans Evelyn</cp:lastModifiedBy>
  <cp:revision>993</cp:revision>
  <cp:lastPrinted>2019-08-26T14:27:24Z</cp:lastPrinted>
  <dcterms:created xsi:type="dcterms:W3CDTF">2011-02-11T12:38:41Z</dcterms:created>
  <dcterms:modified xsi:type="dcterms:W3CDTF">2019-08-30T14:00:15Z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0x010100999E00056C191F44AE840C6D93C45083</vt:lpwstr>
  </property>
</Properties>
</file>