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7" r:id="rId2"/>
    <p:sldId id="259" r:id="rId3"/>
    <p:sldId id="282" r:id="rId4"/>
    <p:sldId id="266" r:id="rId5"/>
    <p:sldId id="267" r:id="rId6"/>
    <p:sldId id="261" r:id="rId7"/>
    <p:sldId id="262" r:id="rId8"/>
    <p:sldId id="263" r:id="rId9"/>
    <p:sldId id="264" r:id="rId10"/>
    <p:sldId id="265" r:id="rId11"/>
    <p:sldId id="270" r:id="rId12"/>
    <p:sldId id="272" r:id="rId13"/>
    <p:sldId id="276" r:id="rId14"/>
    <p:sldId id="281" r:id="rId15"/>
    <p:sldId id="279" r:id="rId16"/>
    <p:sldId id="278" r:id="rId17"/>
    <p:sldId id="273" r:id="rId18"/>
    <p:sldId id="28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Mamagroep ‘Wel in je vel’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4558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u="sng" dirty="0">
                <a:solidFill>
                  <a:prstClr val="black">
                    <a:lumMod val="95000"/>
                    <a:lumOff val="5000"/>
                  </a:prstClr>
                </a:solidFill>
              </a:rPr>
              <a:t>Doelen</a:t>
            </a:r>
            <a:r>
              <a:rPr lang="nl-BE" dirty="0">
                <a:solidFill>
                  <a:prstClr val="black">
                    <a:lumMod val="95000"/>
                    <a:lumOff val="5000"/>
                  </a:prstClr>
                </a:solidFill>
              </a:rPr>
              <a:t> van de mamagroep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BE" sz="2400" b="1" dirty="0">
                <a:solidFill>
                  <a:schemeClr val="accent1">
                    <a:lumMod val="75000"/>
                  </a:schemeClr>
                </a:solidFill>
              </a:rPr>
              <a:t>Mama’s oefenen hun </a:t>
            </a:r>
            <a:r>
              <a:rPr lang="nl-BE" sz="2400" b="1" u="sng" dirty="0">
                <a:solidFill>
                  <a:schemeClr val="accent1">
                    <a:lumMod val="75000"/>
                  </a:schemeClr>
                </a:solidFill>
              </a:rPr>
              <a:t>Nederlands</a:t>
            </a:r>
            <a:r>
              <a:rPr lang="nl-BE" sz="2400" b="1" dirty="0">
                <a:solidFill>
                  <a:schemeClr val="accent1">
                    <a:lumMod val="75000"/>
                  </a:schemeClr>
                </a:solidFill>
              </a:rPr>
              <a:t> en leren Nederlands </a:t>
            </a:r>
            <a:r>
              <a:rPr lang="nl-BE" sz="2400" b="1" dirty="0" smtClean="0">
                <a:solidFill>
                  <a:schemeClr val="accent1">
                    <a:lumMod val="75000"/>
                  </a:schemeClr>
                </a:solidFill>
              </a:rPr>
              <a:t>bij</a:t>
            </a:r>
          </a:p>
          <a:p>
            <a:pPr marL="0" indent="0">
              <a:buNone/>
            </a:pPr>
            <a:endParaRPr lang="nl-BE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803275" indent="-538163">
              <a:buFont typeface="Wingdings" panose="05000000000000000000" pitchFamily="2" charset="2"/>
              <a:buChar char="v"/>
            </a:pPr>
            <a:r>
              <a:rPr lang="nl-BE" dirty="0" smtClean="0"/>
              <a:t>Luisteren </a:t>
            </a:r>
            <a:r>
              <a:rPr lang="nl-BE" dirty="0"/>
              <a:t>naar </a:t>
            </a:r>
            <a:r>
              <a:rPr lang="nl-BE" dirty="0" smtClean="0"/>
              <a:t>informatie</a:t>
            </a:r>
          </a:p>
          <a:p>
            <a:pPr marL="803275" indent="-538163">
              <a:buFont typeface="Wingdings" panose="05000000000000000000" pitchFamily="2" charset="2"/>
              <a:buChar char="v"/>
            </a:pPr>
            <a:r>
              <a:rPr lang="nl-BE" dirty="0" smtClean="0"/>
              <a:t>Klasgesprek (eigen ervaringen, mening, …)</a:t>
            </a:r>
            <a:endParaRPr lang="nl-BE" dirty="0"/>
          </a:p>
          <a:p>
            <a:pPr marL="803275" indent="-538163">
              <a:buFont typeface="Wingdings" panose="05000000000000000000" pitchFamily="2" charset="2"/>
              <a:buChar char="v"/>
            </a:pPr>
            <a:r>
              <a:rPr lang="nl-BE" dirty="0" smtClean="0"/>
              <a:t>Openingsuren, recepten…  </a:t>
            </a:r>
            <a:r>
              <a:rPr lang="nl-BE" dirty="0"/>
              <a:t>lezen</a:t>
            </a:r>
          </a:p>
          <a:p>
            <a:pPr marL="803275" indent="-538163">
              <a:buFont typeface="Wingdings" panose="05000000000000000000" pitchFamily="2" charset="2"/>
              <a:buChar char="v"/>
            </a:pPr>
            <a:r>
              <a:rPr lang="nl-BE" dirty="0" smtClean="0"/>
              <a:t>Treinuren opzoeken</a:t>
            </a:r>
          </a:p>
          <a:p>
            <a:pPr marL="803275" indent="-538163">
              <a:buFont typeface="Wingdings" panose="05000000000000000000" pitchFamily="2" charset="2"/>
              <a:buChar char="v"/>
            </a:pPr>
            <a:r>
              <a:rPr lang="nl-BE" dirty="0" smtClean="0"/>
              <a:t>Een </a:t>
            </a:r>
            <a:r>
              <a:rPr lang="nl-BE" dirty="0"/>
              <a:t>afspraak maken bij de </a:t>
            </a:r>
            <a:r>
              <a:rPr lang="nl-BE" dirty="0" smtClean="0"/>
              <a:t>dokter</a:t>
            </a:r>
          </a:p>
          <a:p>
            <a:pPr marL="803275" indent="-538163">
              <a:buFont typeface="Wingdings" panose="05000000000000000000" pitchFamily="2" charset="2"/>
              <a:buChar char="v"/>
            </a:pPr>
            <a:r>
              <a:rPr lang="nl-BE" dirty="0" smtClean="0"/>
              <a:t>…</a:t>
            </a:r>
            <a:endParaRPr lang="nl-BE" dirty="0"/>
          </a:p>
          <a:p>
            <a:pPr marL="265112" indent="0">
              <a:buNone/>
            </a:pPr>
            <a:endParaRPr lang="nl-BE" dirty="0" smtClean="0"/>
          </a:p>
          <a:p>
            <a:pPr marL="265112" indent="0">
              <a:buNone/>
            </a:pPr>
            <a:r>
              <a:rPr lang="nl-BE" sz="2400" b="1" dirty="0">
                <a:solidFill>
                  <a:schemeClr val="accent1">
                    <a:lumMod val="75000"/>
                  </a:schemeClr>
                </a:solidFill>
              </a:rPr>
              <a:t>Elke mama op haar </a:t>
            </a:r>
            <a:r>
              <a:rPr lang="nl-BE" sz="2400" b="1" u="sng" dirty="0">
                <a:solidFill>
                  <a:schemeClr val="accent1">
                    <a:lumMod val="75000"/>
                  </a:schemeClr>
                </a:solidFill>
              </a:rPr>
              <a:t>eigen </a:t>
            </a:r>
            <a:r>
              <a:rPr lang="nl-BE" sz="2400" b="1" u="sng" dirty="0" smtClean="0">
                <a:solidFill>
                  <a:schemeClr val="accent1">
                    <a:lumMod val="75000"/>
                  </a:schemeClr>
                </a:solidFill>
              </a:rPr>
              <a:t>taalniveau </a:t>
            </a:r>
          </a:p>
          <a:p>
            <a:pPr marL="265112" indent="0">
              <a:buNone/>
            </a:pPr>
            <a:r>
              <a:rPr lang="nl-BE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l-BE" sz="2400" b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7248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Mamagroep: werving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Maatschappelijke assistenten</a:t>
            </a:r>
          </a:p>
          <a:p>
            <a:endParaRPr lang="nl-BE" dirty="0" smtClean="0"/>
          </a:p>
          <a:p>
            <a:r>
              <a:rPr lang="nl-BE" dirty="0" smtClean="0"/>
              <a:t>Medewerkers van het Huis van het Kind</a:t>
            </a:r>
          </a:p>
          <a:p>
            <a:pPr marL="0" indent="0">
              <a:buNone/>
            </a:pPr>
            <a:endParaRPr lang="nl-BE" dirty="0" smtClean="0"/>
          </a:p>
          <a:p>
            <a:r>
              <a:rPr lang="nl-BE" dirty="0" smtClean="0"/>
              <a:t>andere mama’s</a:t>
            </a:r>
          </a:p>
          <a:p>
            <a:endParaRPr lang="nl-BE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578"/>
          <a:stretch/>
        </p:blipFill>
        <p:spPr>
          <a:xfrm>
            <a:off x="4778673" y="1795549"/>
            <a:ext cx="1465881" cy="789709"/>
          </a:xfrm>
          <a:prstGeom prst="rect">
            <a:avLst/>
          </a:prstGeom>
        </p:spPr>
      </p:pic>
      <p:pic>
        <p:nvPicPr>
          <p:cNvPr id="5" name="Tijdelijke aanduiding voor inhoud 3"/>
          <p:cNvPicPr>
            <a:picLocks noChangeAspect="1"/>
          </p:cNvPicPr>
          <p:nvPr/>
        </p:nvPicPr>
        <p:blipFill rotWithShape="1">
          <a:blip r:embed="rId3"/>
          <a:srcRect l="15781" t="6402" r="61292" b="82102"/>
          <a:stretch/>
        </p:blipFill>
        <p:spPr>
          <a:xfrm>
            <a:off x="6244554" y="2733173"/>
            <a:ext cx="2006894" cy="566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495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AMIF - groep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b="1" dirty="0"/>
              <a:t>Het Asiel-, Migratie- en Integratiefonds (AMIF)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78856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AMIF-groep: een </a:t>
            </a:r>
            <a:r>
              <a:rPr lang="nl-BE" u="sng" dirty="0" smtClean="0"/>
              <a:t>samenwerking</a:t>
            </a:r>
            <a:endParaRPr lang="nl-BE" u="sng" dirty="0"/>
          </a:p>
        </p:txBody>
      </p:sp>
      <p:pic>
        <p:nvPicPr>
          <p:cNvPr id="4" name="Tijdelijke aanduiding voor inhoud 3" descr="cid:image001.jpg@01D20F54.7BEA7C40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230" y="2014194"/>
            <a:ext cx="4314825" cy="1571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Tijdelijke aanduiding voor inhoud 3"/>
          <p:cNvPicPr>
            <a:picLocks noChangeAspect="1"/>
          </p:cNvPicPr>
          <p:nvPr/>
        </p:nvPicPr>
        <p:blipFill rotWithShape="1">
          <a:blip r:embed="rId3"/>
          <a:srcRect l="15781" t="6402" r="61292" b="82102"/>
          <a:stretch/>
        </p:blipFill>
        <p:spPr>
          <a:xfrm>
            <a:off x="5854658" y="4019046"/>
            <a:ext cx="4622669" cy="1303832"/>
          </a:xfrm>
          <a:prstGeom prst="rect">
            <a:avLst/>
          </a:prstGeom>
        </p:spPr>
      </p:pic>
      <p:pic>
        <p:nvPicPr>
          <p:cNvPr id="6" name="Tijdelijke aanduiding voor inhoud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658" y="2014194"/>
            <a:ext cx="3737751" cy="1648320"/>
          </a:xfrm>
          <a:prstGeom prst="rect">
            <a:avLst/>
          </a:prstGeom>
        </p:spPr>
      </p:pic>
      <p:pic>
        <p:nvPicPr>
          <p:cNvPr id="7" name="Tijdelijke aanduiding voor inhoud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230" y="4073238"/>
            <a:ext cx="4333000" cy="1195449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510144" y="6178727"/>
            <a:ext cx="52709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b="1" dirty="0"/>
              <a:t>Het Asiel-, Migratie- en Integratiefonds (AMIF)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83738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AMIF-groep: lesgever?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Lesgever</a:t>
            </a:r>
          </a:p>
          <a:p>
            <a:endParaRPr lang="nl-BE" dirty="0" smtClean="0"/>
          </a:p>
          <a:p>
            <a:endParaRPr lang="nl-BE" dirty="0"/>
          </a:p>
          <a:p>
            <a:r>
              <a:rPr lang="nl-BE" dirty="0" smtClean="0"/>
              <a:t>Lesgever  </a:t>
            </a:r>
          </a:p>
          <a:p>
            <a:endParaRPr lang="nl-BE" dirty="0" smtClean="0"/>
          </a:p>
          <a:p>
            <a:endParaRPr lang="nl-BE" dirty="0"/>
          </a:p>
          <a:p>
            <a:r>
              <a:rPr lang="nl-BE" dirty="0" smtClean="0"/>
              <a:t>verpleegster</a:t>
            </a:r>
          </a:p>
          <a:p>
            <a:endParaRPr lang="nl-BE" dirty="0"/>
          </a:p>
          <a:p>
            <a:endParaRPr lang="nl-BE" dirty="0" smtClean="0"/>
          </a:p>
          <a:p>
            <a:r>
              <a:rPr lang="nl-BE" dirty="0" smtClean="0"/>
              <a:t>Vrijwilliger </a:t>
            </a:r>
          </a:p>
          <a:p>
            <a:endParaRPr lang="nl-BE" dirty="0"/>
          </a:p>
          <a:p>
            <a:endParaRPr lang="nl-BE" dirty="0"/>
          </a:p>
        </p:txBody>
      </p:sp>
      <p:pic>
        <p:nvPicPr>
          <p:cNvPr id="4" name="Tijdelijke aanduiding voor inhoud 3" descr="cid:image001.jpg@01D20F54.7BEA7C40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5258" y="2103120"/>
            <a:ext cx="2210720" cy="71541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Tijdelijke aanduiding voor inhoud 3"/>
          <p:cNvPicPr>
            <a:picLocks noChangeAspect="1"/>
          </p:cNvPicPr>
          <p:nvPr/>
        </p:nvPicPr>
        <p:blipFill rotWithShape="1">
          <a:blip r:embed="rId3"/>
          <a:srcRect l="15781" t="6402" r="61292" b="82102"/>
          <a:stretch/>
        </p:blipFill>
        <p:spPr>
          <a:xfrm>
            <a:off x="2585258" y="5526262"/>
            <a:ext cx="2305916" cy="650388"/>
          </a:xfrm>
          <a:prstGeom prst="rect">
            <a:avLst/>
          </a:prstGeom>
        </p:spPr>
      </p:pic>
      <p:pic>
        <p:nvPicPr>
          <p:cNvPr id="6" name="Tijdelijke aanduiding voor inhoud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230" y="3081342"/>
            <a:ext cx="2239807" cy="987738"/>
          </a:xfrm>
          <a:prstGeom prst="rect">
            <a:avLst/>
          </a:prstGeom>
        </p:spPr>
      </p:pic>
      <p:pic>
        <p:nvPicPr>
          <p:cNvPr id="7" name="Tijdelijke aanduiding voor inhoud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015" y="4476764"/>
            <a:ext cx="2193766" cy="605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94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AMIF-groep: voor </a:t>
            </a:r>
            <a:r>
              <a:rPr lang="nl-BE" u="sng" dirty="0" smtClean="0"/>
              <a:t>wie</a:t>
            </a:r>
            <a:r>
              <a:rPr lang="nl-BE" dirty="0" smtClean="0"/>
              <a:t>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5113" indent="-265113">
              <a:buFont typeface="Wingdings" panose="05000000000000000000" pitchFamily="2" charset="2"/>
              <a:buChar char="§"/>
            </a:pPr>
            <a:r>
              <a:rPr lang="nl-BE" dirty="0" smtClean="0"/>
              <a:t>12 </a:t>
            </a:r>
            <a:r>
              <a:rPr lang="nl-BE" u="sng" dirty="0" smtClean="0"/>
              <a:t>mama’s</a:t>
            </a:r>
            <a:r>
              <a:rPr lang="nl-BE" dirty="0" smtClean="0"/>
              <a:t> + 12 </a:t>
            </a:r>
            <a:r>
              <a:rPr lang="nl-BE" u="sng" dirty="0" smtClean="0"/>
              <a:t>kinderen</a:t>
            </a:r>
          </a:p>
          <a:p>
            <a:pPr marL="265113" indent="-265113">
              <a:buFont typeface="Wingdings" panose="05000000000000000000" pitchFamily="2" charset="2"/>
              <a:buChar char="§"/>
            </a:pPr>
            <a:r>
              <a:rPr lang="nl-BE" dirty="0" smtClean="0"/>
              <a:t>Elke mama heeft een </a:t>
            </a:r>
            <a:r>
              <a:rPr lang="nl-BE" u="sng" dirty="0" smtClean="0"/>
              <a:t>kind</a:t>
            </a:r>
            <a:r>
              <a:rPr lang="nl-BE" dirty="0" smtClean="0"/>
              <a:t> tussen </a:t>
            </a:r>
            <a:r>
              <a:rPr lang="nl-BE" u="sng" dirty="0" smtClean="0"/>
              <a:t>0 en 2,5 jaar</a:t>
            </a:r>
          </a:p>
          <a:p>
            <a:pPr marL="0" indent="0">
              <a:buNone/>
            </a:pPr>
            <a:endParaRPr lang="nl-BE" dirty="0" smtClean="0"/>
          </a:p>
          <a:p>
            <a:pPr marL="265113" indent="-265113">
              <a:buFont typeface="Wingdings" panose="05000000000000000000" pitchFamily="2" charset="2"/>
              <a:buChar char="§"/>
            </a:pPr>
            <a:r>
              <a:rPr lang="nl-BE" u="sng" dirty="0" smtClean="0"/>
              <a:t>Anderstalige – allochtone</a:t>
            </a:r>
            <a:r>
              <a:rPr lang="nl-BE" dirty="0" smtClean="0"/>
              <a:t> mama’s </a:t>
            </a:r>
          </a:p>
          <a:p>
            <a:pPr marL="265113" indent="-265113">
              <a:buFont typeface="Wingdings" panose="05000000000000000000" pitchFamily="2" charset="2"/>
              <a:buChar char="§"/>
            </a:pPr>
            <a:r>
              <a:rPr lang="nl-BE" u="sng" dirty="0" smtClean="0"/>
              <a:t>Kansarme</a:t>
            </a:r>
            <a:r>
              <a:rPr lang="nl-BE" dirty="0" smtClean="0"/>
              <a:t> mama’s</a:t>
            </a:r>
          </a:p>
          <a:p>
            <a:pPr marL="265113" indent="-265113">
              <a:buFont typeface="Wingdings" panose="05000000000000000000" pitchFamily="2" charset="2"/>
              <a:buChar char="§"/>
            </a:pPr>
            <a:r>
              <a:rPr lang="nl-BE" u="sng" dirty="0" smtClean="0"/>
              <a:t>Laag niveau</a:t>
            </a:r>
            <a:r>
              <a:rPr lang="nl-BE" dirty="0" smtClean="0"/>
              <a:t> Nederlands</a:t>
            </a:r>
          </a:p>
          <a:p>
            <a:pPr marL="265113" indent="-265113">
              <a:buFont typeface="Wingdings" panose="05000000000000000000" pitchFamily="2" charset="2"/>
              <a:buChar char="§"/>
            </a:pPr>
            <a:endParaRPr lang="nl-BE" dirty="0" smtClean="0"/>
          </a:p>
          <a:p>
            <a:pPr marL="0" indent="0">
              <a:buNone/>
            </a:pPr>
            <a:endParaRPr lang="nl-BE" dirty="0" smtClean="0"/>
          </a:p>
          <a:p>
            <a:pPr marL="265113" indent="-265113">
              <a:buFont typeface="Wingdings" panose="05000000000000000000" pitchFamily="2" charset="2"/>
              <a:buChar char="§"/>
            </a:pPr>
            <a:r>
              <a:rPr lang="nl-BE" dirty="0" smtClean="0"/>
              <a:t>Mama’s zijn </a:t>
            </a:r>
            <a:r>
              <a:rPr lang="nl-BE" u="sng" dirty="0" smtClean="0"/>
              <a:t>verplicht</a:t>
            </a:r>
            <a:r>
              <a:rPr lang="nl-BE" dirty="0" smtClean="0"/>
              <a:t>: inburgeringsattest 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4931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AMIV-groep: </a:t>
            </a:r>
            <a:r>
              <a:rPr lang="nl-BE" u="sng" dirty="0" smtClean="0"/>
              <a:t>waar</a:t>
            </a:r>
            <a:r>
              <a:rPr lang="nl-BE" dirty="0" smtClean="0"/>
              <a:t> en </a:t>
            </a:r>
            <a:r>
              <a:rPr lang="nl-BE" u="sng" dirty="0" smtClean="0"/>
              <a:t>wanneer</a:t>
            </a:r>
            <a:r>
              <a:rPr lang="nl-BE" dirty="0" smtClean="0"/>
              <a:t>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5113" indent="-265113">
              <a:buFont typeface="Wingdings" panose="05000000000000000000" pitchFamily="2" charset="2"/>
              <a:buChar char="§"/>
            </a:pPr>
            <a:r>
              <a:rPr lang="nl-BE" dirty="0"/>
              <a:t>In Sint-Niklaas </a:t>
            </a:r>
            <a:endParaRPr lang="nl-BE" dirty="0" smtClean="0"/>
          </a:p>
          <a:p>
            <a:pPr marL="0" indent="0">
              <a:buNone/>
            </a:pPr>
            <a:endParaRPr lang="nl-BE" dirty="0" smtClean="0"/>
          </a:p>
          <a:p>
            <a:pPr marL="265113" indent="-265113">
              <a:buFont typeface="Wingdings" panose="05000000000000000000" pitchFamily="2" charset="2"/>
              <a:buChar char="§"/>
            </a:pPr>
            <a:r>
              <a:rPr lang="nl-BE" dirty="0" smtClean="0"/>
              <a:t>2 keer per week</a:t>
            </a:r>
          </a:p>
          <a:p>
            <a:pPr marL="0" indent="0">
              <a:buNone/>
            </a:pPr>
            <a:endParaRPr lang="nl-BE" dirty="0"/>
          </a:p>
          <a:p>
            <a:pPr marL="265113" indent="-265113">
              <a:buFont typeface="Wingdings" panose="05000000000000000000" pitchFamily="2" charset="2"/>
              <a:buChar char="§"/>
            </a:pPr>
            <a:r>
              <a:rPr lang="nl-BE" dirty="0"/>
              <a:t>9:00 uur - 11:15 uur </a:t>
            </a:r>
            <a:endParaRPr lang="nl-BE" dirty="0" smtClean="0"/>
          </a:p>
          <a:p>
            <a:pPr marL="0" indent="0">
              <a:buNone/>
            </a:pPr>
            <a:endParaRPr lang="nl-BE" dirty="0" smtClean="0"/>
          </a:p>
          <a:p>
            <a:pPr marL="265113" indent="-265113">
              <a:buFont typeface="Wingdings" panose="05000000000000000000" pitchFamily="2" charset="2"/>
              <a:buChar char="§"/>
            </a:pPr>
            <a:r>
              <a:rPr lang="nl-BE" dirty="0" smtClean="0"/>
              <a:t>Gratis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3233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AMIF-groep: de werving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8640" lvl="2" indent="0">
              <a:buNone/>
            </a:pPr>
            <a:endParaRPr lang="nl-BE" sz="2000" dirty="0" smtClean="0"/>
          </a:p>
          <a:p>
            <a:pPr lvl="2"/>
            <a:r>
              <a:rPr lang="nl-BE" sz="2000" dirty="0" smtClean="0"/>
              <a:t>Agentschap voor inburgering en integratie</a:t>
            </a:r>
          </a:p>
          <a:p>
            <a:pPr marL="548640" lvl="2" indent="0">
              <a:buNone/>
            </a:pPr>
            <a:endParaRPr lang="nl-BE" sz="2000" dirty="0" smtClean="0"/>
          </a:p>
          <a:p>
            <a:pPr lvl="2"/>
            <a:r>
              <a:rPr lang="nl-BE" sz="2000" dirty="0" smtClean="0"/>
              <a:t>Kind en Gezin</a:t>
            </a:r>
            <a:endParaRPr lang="nl-BE" sz="2000" dirty="0"/>
          </a:p>
          <a:p>
            <a:pPr lvl="2"/>
            <a:endParaRPr lang="nl-BE" sz="2000" dirty="0" smtClean="0"/>
          </a:p>
        </p:txBody>
      </p:sp>
      <p:pic>
        <p:nvPicPr>
          <p:cNvPr id="8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483" y="2355272"/>
            <a:ext cx="1381312" cy="609148"/>
          </a:xfrm>
          <a:prstGeom prst="rect">
            <a:avLst/>
          </a:prstGeom>
        </p:spPr>
      </p:pic>
      <p:pic>
        <p:nvPicPr>
          <p:cNvPr id="10" name="Tijdelijke aanduiding voor inhoud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2167" y="3148095"/>
            <a:ext cx="1861553" cy="513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5203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u="sng" dirty="0">
                <a:solidFill>
                  <a:prstClr val="black">
                    <a:lumMod val="95000"/>
                    <a:lumOff val="5000"/>
                  </a:prstClr>
                </a:solidFill>
              </a:rPr>
              <a:t>Doelen</a:t>
            </a:r>
            <a:r>
              <a:rPr lang="nl-BE" dirty="0">
                <a:solidFill>
                  <a:prstClr val="black">
                    <a:lumMod val="95000"/>
                    <a:lumOff val="5000"/>
                  </a:prstClr>
                </a:solidFill>
              </a:rPr>
              <a:t> van de </a:t>
            </a:r>
            <a:r>
              <a:rPr lang="nl-BE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AMIF-groep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BE" sz="2400" b="1" dirty="0" smtClean="0">
                <a:solidFill>
                  <a:schemeClr val="accent1">
                    <a:lumMod val="75000"/>
                  </a:schemeClr>
                </a:solidFill>
              </a:rPr>
              <a:t>Doelen van </a:t>
            </a:r>
            <a:r>
              <a:rPr lang="nl-BE" sz="2400" b="1" u="sng" dirty="0" smtClean="0">
                <a:solidFill>
                  <a:schemeClr val="accent1">
                    <a:lumMod val="75000"/>
                  </a:schemeClr>
                </a:solidFill>
              </a:rPr>
              <a:t>inburgering</a:t>
            </a:r>
            <a:r>
              <a:rPr lang="nl-BE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l-BE" sz="2400" b="1" dirty="0" smtClean="0">
                <a:solidFill>
                  <a:schemeClr val="accent1">
                    <a:lumMod val="75000"/>
                  </a:schemeClr>
                </a:solidFill>
              </a:rPr>
              <a:t>! (inburgeringsattest)</a:t>
            </a:r>
            <a:endParaRPr lang="nl-BE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nl-BE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nl-BE" sz="2400" b="1" dirty="0" smtClean="0">
                <a:solidFill>
                  <a:schemeClr val="accent1">
                    <a:lumMod val="75000"/>
                  </a:schemeClr>
                </a:solidFill>
              </a:rPr>
              <a:t>Zelfde doelen als de mamagroep:</a:t>
            </a:r>
          </a:p>
          <a:p>
            <a:pPr>
              <a:buFontTx/>
              <a:buChar char="-"/>
            </a:pPr>
            <a:r>
              <a:rPr lang="nl-BE" sz="2400" b="1" u="sng" dirty="0" smtClean="0">
                <a:solidFill>
                  <a:schemeClr val="accent1">
                    <a:lumMod val="75000"/>
                  </a:schemeClr>
                </a:solidFill>
              </a:rPr>
              <a:t>sociaal </a:t>
            </a:r>
            <a:r>
              <a:rPr lang="nl-BE" sz="2400" b="1" u="sng" dirty="0">
                <a:solidFill>
                  <a:schemeClr val="accent1">
                    <a:lumMod val="75000"/>
                  </a:schemeClr>
                </a:solidFill>
              </a:rPr>
              <a:t>netwerk </a:t>
            </a:r>
            <a:r>
              <a:rPr lang="nl-BE" sz="2400" b="1" dirty="0" smtClean="0">
                <a:solidFill>
                  <a:schemeClr val="accent1">
                    <a:lumMod val="75000"/>
                  </a:schemeClr>
                </a:solidFill>
              </a:rPr>
              <a:t>uitbouwen</a:t>
            </a:r>
          </a:p>
          <a:p>
            <a:pPr>
              <a:buFontTx/>
              <a:buChar char="-"/>
            </a:pPr>
            <a:r>
              <a:rPr lang="nl-BE" sz="2400" b="1" dirty="0" smtClean="0">
                <a:solidFill>
                  <a:schemeClr val="accent1">
                    <a:lumMod val="75000"/>
                  </a:schemeClr>
                </a:solidFill>
              </a:rPr>
              <a:t>kennismaken </a:t>
            </a:r>
            <a:r>
              <a:rPr lang="nl-BE" sz="2400" b="1" dirty="0">
                <a:solidFill>
                  <a:schemeClr val="accent1">
                    <a:lumMod val="75000"/>
                  </a:schemeClr>
                </a:solidFill>
              </a:rPr>
              <a:t>met nuttige </a:t>
            </a:r>
            <a:r>
              <a:rPr lang="nl-BE" sz="2400" b="1" u="sng" dirty="0">
                <a:solidFill>
                  <a:schemeClr val="accent1">
                    <a:lumMod val="75000"/>
                  </a:schemeClr>
                </a:solidFill>
              </a:rPr>
              <a:t>diensten en plaatsen</a:t>
            </a:r>
            <a:r>
              <a:rPr lang="nl-BE" sz="2400" b="1" dirty="0">
                <a:solidFill>
                  <a:schemeClr val="accent1">
                    <a:lumMod val="75000"/>
                  </a:schemeClr>
                </a:solidFill>
              </a:rPr>
              <a:t> in </a:t>
            </a:r>
            <a:r>
              <a:rPr lang="nl-BE" sz="2400" b="1" dirty="0" smtClean="0">
                <a:solidFill>
                  <a:schemeClr val="accent1">
                    <a:lumMod val="75000"/>
                  </a:schemeClr>
                </a:solidFill>
              </a:rPr>
              <a:t>Sint-Niklaas</a:t>
            </a:r>
          </a:p>
          <a:p>
            <a:pPr>
              <a:buFontTx/>
              <a:buChar char="-"/>
            </a:pPr>
            <a:r>
              <a:rPr lang="nl-BE" sz="2400" b="1" dirty="0" smtClean="0">
                <a:solidFill>
                  <a:schemeClr val="accent1">
                    <a:lumMod val="75000"/>
                  </a:schemeClr>
                </a:solidFill>
              </a:rPr>
              <a:t>zich </a:t>
            </a:r>
            <a:r>
              <a:rPr lang="nl-BE" sz="2400" b="1" u="sng" dirty="0">
                <a:solidFill>
                  <a:schemeClr val="accent1">
                    <a:lumMod val="75000"/>
                  </a:schemeClr>
                </a:solidFill>
              </a:rPr>
              <a:t>beter ‘in hun vel</a:t>
            </a:r>
            <a:r>
              <a:rPr lang="nl-BE" sz="2400" b="1" u="sng" dirty="0" smtClean="0">
                <a:solidFill>
                  <a:schemeClr val="accent1">
                    <a:lumMod val="75000"/>
                  </a:schemeClr>
                </a:solidFill>
              </a:rPr>
              <a:t>’</a:t>
            </a:r>
            <a:r>
              <a:rPr lang="nl-BE" sz="2400" b="1" dirty="0" smtClean="0">
                <a:solidFill>
                  <a:schemeClr val="accent1">
                    <a:lumMod val="75000"/>
                  </a:schemeClr>
                </a:solidFill>
              </a:rPr>
              <a:t> voelen</a:t>
            </a:r>
          </a:p>
          <a:p>
            <a:pPr>
              <a:buFontTx/>
              <a:buChar char="-"/>
            </a:pPr>
            <a:r>
              <a:rPr lang="nl-BE" sz="2400" b="1" u="sng" dirty="0" smtClean="0">
                <a:solidFill>
                  <a:schemeClr val="accent1">
                    <a:lumMod val="75000"/>
                  </a:schemeClr>
                </a:solidFill>
              </a:rPr>
              <a:t>Nederlands oefenen</a:t>
            </a:r>
            <a:endParaRPr lang="nl-BE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endParaRPr lang="nl-BE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endParaRPr lang="nl-BE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endParaRPr lang="nl-BE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3"/>
            <a:endParaRPr lang="nl-BE" sz="1600" dirty="0" smtClean="0"/>
          </a:p>
          <a:p>
            <a:pPr marL="822960" lvl="3" indent="0">
              <a:buNone/>
            </a:pPr>
            <a:endParaRPr lang="nl-BE" sz="2000" dirty="0"/>
          </a:p>
        </p:txBody>
      </p:sp>
    </p:spTree>
    <p:extLst>
      <p:ext uri="{BB962C8B-B14F-4D97-AF65-F5344CB8AC3E}">
        <p14:creationId xmlns:p14="http://schemas.microsoft.com/office/powerpoint/2010/main" val="371266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Mamagroep: een </a:t>
            </a:r>
            <a:r>
              <a:rPr lang="nl-BE" u="sng" dirty="0" smtClean="0"/>
              <a:t>samenwerking</a:t>
            </a:r>
            <a:endParaRPr lang="nl-BE" u="sng" dirty="0"/>
          </a:p>
        </p:txBody>
      </p:sp>
      <p:pic>
        <p:nvPicPr>
          <p:cNvPr id="4" name="Tijdelijke aanduiding voor inhoud 3" descr="cid:image001.jpg@01D20F54.7BEA7C40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470" y="3091136"/>
            <a:ext cx="4314825" cy="1571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Tijdelijke aanduiding voor inhoud 3"/>
          <p:cNvPicPr>
            <a:picLocks noChangeAspect="1"/>
          </p:cNvPicPr>
          <p:nvPr/>
        </p:nvPicPr>
        <p:blipFill rotWithShape="1">
          <a:blip r:embed="rId3"/>
          <a:srcRect l="15781" t="6402" r="61292" b="82102"/>
          <a:stretch/>
        </p:blipFill>
        <p:spPr>
          <a:xfrm>
            <a:off x="5776857" y="2868646"/>
            <a:ext cx="6027252" cy="169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548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Mamagroep: lesgever?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Lesgever </a:t>
            </a:r>
          </a:p>
          <a:p>
            <a:endParaRPr lang="nl-BE" dirty="0"/>
          </a:p>
          <a:p>
            <a:endParaRPr lang="nl-BE" dirty="0" smtClean="0"/>
          </a:p>
          <a:p>
            <a:r>
              <a:rPr lang="nl-BE" dirty="0" smtClean="0"/>
              <a:t>Vrijwilliger </a:t>
            </a:r>
          </a:p>
          <a:p>
            <a:endParaRPr lang="nl-BE" dirty="0"/>
          </a:p>
          <a:p>
            <a:endParaRPr lang="nl-BE" dirty="0"/>
          </a:p>
        </p:txBody>
      </p:sp>
      <p:pic>
        <p:nvPicPr>
          <p:cNvPr id="4" name="Tijdelijke aanduiding voor inhoud 3" descr="cid:image001.jpg@01D20F54.7BEA7C40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331" y="2103120"/>
            <a:ext cx="2210720" cy="71541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Tijdelijke aanduiding voor inhoud 3"/>
          <p:cNvPicPr>
            <a:picLocks noChangeAspect="1"/>
          </p:cNvPicPr>
          <p:nvPr/>
        </p:nvPicPr>
        <p:blipFill rotWithShape="1">
          <a:blip r:embed="rId3"/>
          <a:srcRect l="15781" t="6402" r="61292" b="82102"/>
          <a:stretch/>
        </p:blipFill>
        <p:spPr>
          <a:xfrm>
            <a:off x="2959331" y="3325828"/>
            <a:ext cx="2305916" cy="650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97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Mamagroep: voor </a:t>
            </a:r>
            <a:r>
              <a:rPr lang="nl-BE" u="sng" dirty="0" smtClean="0"/>
              <a:t>wie</a:t>
            </a:r>
            <a:r>
              <a:rPr lang="nl-BE" dirty="0" smtClean="0"/>
              <a:t>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5113" indent="-265113">
              <a:buFont typeface="Wingdings" panose="05000000000000000000" pitchFamily="2" charset="2"/>
              <a:buChar char="§"/>
            </a:pPr>
            <a:r>
              <a:rPr lang="nl-BE" dirty="0" smtClean="0"/>
              <a:t>Max </a:t>
            </a:r>
            <a:r>
              <a:rPr lang="nl-BE" u="sng" dirty="0" smtClean="0"/>
              <a:t>15</a:t>
            </a:r>
            <a:r>
              <a:rPr lang="nl-BE" dirty="0" smtClean="0"/>
              <a:t> mama’s</a:t>
            </a:r>
          </a:p>
          <a:p>
            <a:pPr marL="0" indent="0">
              <a:buNone/>
            </a:pPr>
            <a:endParaRPr lang="nl-BE" dirty="0" smtClean="0"/>
          </a:p>
          <a:p>
            <a:pPr marL="265113" indent="-265113">
              <a:buFont typeface="Wingdings" panose="05000000000000000000" pitchFamily="2" charset="2"/>
              <a:buChar char="§"/>
            </a:pPr>
            <a:r>
              <a:rPr lang="nl-BE" u="sng" dirty="0" smtClean="0"/>
              <a:t>Anderstalige – allochtone</a:t>
            </a:r>
            <a:r>
              <a:rPr lang="nl-BE" dirty="0" smtClean="0"/>
              <a:t> mama’s (of oma’s)</a:t>
            </a:r>
          </a:p>
          <a:p>
            <a:pPr marL="265113" indent="-265113">
              <a:buFont typeface="Wingdings" panose="05000000000000000000" pitchFamily="2" charset="2"/>
              <a:buChar char="§"/>
            </a:pPr>
            <a:r>
              <a:rPr lang="nl-BE" dirty="0"/>
              <a:t>Vooral voor mama’s met ‘</a:t>
            </a:r>
            <a:r>
              <a:rPr lang="nl-BE" u="sng" dirty="0"/>
              <a:t>een nood</a:t>
            </a:r>
            <a:r>
              <a:rPr lang="nl-BE" dirty="0" smtClean="0"/>
              <a:t>’</a:t>
            </a:r>
          </a:p>
          <a:p>
            <a:pPr marL="265113" indent="-265113">
              <a:buFont typeface="Wingdings" panose="05000000000000000000" pitchFamily="2" charset="2"/>
              <a:buChar char="§"/>
            </a:pPr>
            <a:r>
              <a:rPr lang="nl-BE" u="sng" dirty="0" smtClean="0"/>
              <a:t>Alle niveaus</a:t>
            </a:r>
            <a:r>
              <a:rPr lang="nl-BE" dirty="0" smtClean="0"/>
              <a:t> Nederlands zijn mogelijk</a:t>
            </a:r>
          </a:p>
          <a:p>
            <a:pPr marL="0" indent="0">
              <a:buNone/>
            </a:pPr>
            <a:endParaRPr lang="nl-BE" dirty="0" smtClean="0"/>
          </a:p>
          <a:p>
            <a:pPr marL="265113" indent="-265113">
              <a:buFont typeface="Wingdings" panose="05000000000000000000" pitchFamily="2" charset="2"/>
              <a:buChar char="§"/>
            </a:pPr>
            <a:r>
              <a:rPr lang="nl-BE" u="sng" dirty="0" smtClean="0"/>
              <a:t>Kinderen</a:t>
            </a:r>
            <a:r>
              <a:rPr lang="nl-BE" dirty="0" smtClean="0"/>
              <a:t> mogen meekomen (vrijwilligster: opvang)</a:t>
            </a:r>
          </a:p>
          <a:p>
            <a:pPr marL="0" indent="0">
              <a:buNone/>
            </a:pPr>
            <a:endParaRPr lang="nl-BE" dirty="0" smtClean="0"/>
          </a:p>
          <a:p>
            <a:pPr marL="265113" indent="-265113">
              <a:buFont typeface="Wingdings" panose="05000000000000000000" pitchFamily="2" charset="2"/>
              <a:buChar char="§"/>
            </a:pPr>
            <a:r>
              <a:rPr lang="nl-BE" dirty="0"/>
              <a:t>Steeds mogelijk om </a:t>
            </a:r>
            <a:r>
              <a:rPr lang="nl-BE" u="sng" dirty="0"/>
              <a:t>in en uit </a:t>
            </a:r>
            <a:r>
              <a:rPr lang="nl-BE" dirty="0"/>
              <a:t>te </a:t>
            </a:r>
            <a:r>
              <a:rPr lang="nl-BE" dirty="0" smtClean="0"/>
              <a:t>stappen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37130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M</a:t>
            </a:r>
            <a:r>
              <a:rPr lang="nl-BE" dirty="0" smtClean="0"/>
              <a:t>amagroep: </a:t>
            </a:r>
            <a:r>
              <a:rPr lang="nl-BE" u="sng" dirty="0" smtClean="0"/>
              <a:t>waar</a:t>
            </a:r>
            <a:r>
              <a:rPr lang="nl-BE" dirty="0" smtClean="0"/>
              <a:t> en </a:t>
            </a:r>
            <a:r>
              <a:rPr lang="nl-BE" u="sng" dirty="0" smtClean="0"/>
              <a:t>wanneer</a:t>
            </a:r>
            <a:r>
              <a:rPr lang="nl-BE" dirty="0" smtClean="0"/>
              <a:t>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5113" indent="-265113">
              <a:buFont typeface="Wingdings" panose="05000000000000000000" pitchFamily="2" charset="2"/>
              <a:buChar char="§"/>
            </a:pPr>
            <a:r>
              <a:rPr lang="nl-BE" dirty="0"/>
              <a:t>In Sint-Niklaas en </a:t>
            </a:r>
            <a:r>
              <a:rPr lang="nl-BE" dirty="0" smtClean="0"/>
              <a:t>Stekene</a:t>
            </a:r>
          </a:p>
          <a:p>
            <a:pPr marL="265113" indent="-265113">
              <a:buFont typeface="Wingdings" panose="05000000000000000000" pitchFamily="2" charset="2"/>
              <a:buChar char="§"/>
            </a:pPr>
            <a:r>
              <a:rPr lang="nl-BE" dirty="0" smtClean="0"/>
              <a:t>1 keer per week</a:t>
            </a:r>
            <a:endParaRPr lang="nl-BE" dirty="0"/>
          </a:p>
          <a:p>
            <a:pPr marL="265113" indent="-265113">
              <a:buFont typeface="Wingdings" panose="05000000000000000000" pitchFamily="2" charset="2"/>
              <a:buChar char="§"/>
            </a:pPr>
            <a:r>
              <a:rPr lang="nl-BE" dirty="0"/>
              <a:t>9:00 uur - 11:15 uur (Koffie </a:t>
            </a:r>
            <a:r>
              <a:rPr lang="nl-BE" dirty="0" smtClean="0"/>
              <a:t>8:30 uur)</a:t>
            </a:r>
          </a:p>
          <a:p>
            <a:pPr marL="265113" indent="-265113">
              <a:buFont typeface="Wingdings" panose="05000000000000000000" pitchFamily="2" charset="2"/>
              <a:buChar char="§"/>
            </a:pPr>
            <a:r>
              <a:rPr lang="nl-BE" dirty="0" smtClean="0"/>
              <a:t>Gratis</a:t>
            </a:r>
          </a:p>
          <a:p>
            <a:pPr marL="265113" indent="-265113">
              <a:buFont typeface="Wingdings" panose="05000000000000000000" pitchFamily="2" charset="2"/>
              <a:buChar char="§"/>
            </a:pPr>
            <a:r>
              <a:rPr lang="nl-BE" dirty="0" smtClean="0"/>
              <a:t>Dag voordien: sms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7185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u="sng" dirty="0" smtClean="0"/>
              <a:t>Doelen</a:t>
            </a:r>
            <a:r>
              <a:rPr lang="nl-BE" dirty="0" smtClean="0"/>
              <a:t> van de mamagroep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BE" sz="2400" b="1" dirty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nl-BE" sz="2400" b="1" dirty="0" smtClean="0">
                <a:solidFill>
                  <a:schemeClr val="accent1">
                    <a:lumMod val="75000"/>
                  </a:schemeClr>
                </a:solidFill>
              </a:rPr>
              <a:t>ama’s maken kennis met nuttige </a:t>
            </a:r>
            <a:r>
              <a:rPr lang="nl-BE" sz="2400" b="1" u="sng" dirty="0" smtClean="0">
                <a:solidFill>
                  <a:schemeClr val="accent1">
                    <a:lumMod val="75000"/>
                  </a:schemeClr>
                </a:solidFill>
              </a:rPr>
              <a:t>diensten en plaatsen</a:t>
            </a:r>
            <a:r>
              <a:rPr lang="nl-BE" sz="2400" b="1" dirty="0" smtClean="0">
                <a:solidFill>
                  <a:schemeClr val="accent1">
                    <a:lumMod val="75000"/>
                  </a:schemeClr>
                </a:solidFill>
              </a:rPr>
              <a:t> in Sint-Niklaas</a:t>
            </a: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308732"/>
              </p:ext>
            </p:extLst>
          </p:nvPr>
        </p:nvGraphicFramePr>
        <p:xfrm>
          <a:off x="1513357" y="2971186"/>
          <a:ext cx="8143194" cy="2969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5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1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204">
                <a:tc>
                  <a:txBody>
                    <a:bodyPr/>
                    <a:lstStyle/>
                    <a:p>
                      <a:r>
                        <a:rPr lang="nl-BE" dirty="0" smtClean="0"/>
                        <a:t>Voor hun kinderen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Voor zichzelf</a:t>
                      </a:r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2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dirty="0" smtClean="0"/>
                        <a:t>Speel-o-</a:t>
                      </a:r>
                      <a:r>
                        <a:rPr lang="nl-BE" dirty="0" err="1" smtClean="0"/>
                        <a:t>theek</a:t>
                      </a:r>
                      <a:endParaRPr lang="nl-B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Sportdienst</a:t>
                      </a:r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2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dirty="0" smtClean="0"/>
                        <a:t>kinderopvang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dirty="0" smtClean="0"/>
                        <a:t>Welzijnshuis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2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dirty="0" smtClean="0"/>
                        <a:t>Speelhuis Huppel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kansenpas</a:t>
                      </a:r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204">
                <a:tc>
                  <a:txBody>
                    <a:bodyPr/>
                    <a:lstStyle/>
                    <a:p>
                      <a:r>
                        <a:rPr lang="nl-BE" dirty="0" smtClean="0"/>
                        <a:t>Recreatiedomein</a:t>
                      </a:r>
                      <a:r>
                        <a:rPr lang="nl-BE" baseline="0" dirty="0" smtClean="0"/>
                        <a:t> </a:t>
                      </a:r>
                      <a:r>
                        <a:rPr lang="nl-BE" dirty="0" smtClean="0"/>
                        <a:t>De Ster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Inloopcentrum Den Durpel</a:t>
                      </a:r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204">
                <a:tc>
                  <a:txBody>
                    <a:bodyPr/>
                    <a:lstStyle/>
                    <a:p>
                      <a:r>
                        <a:rPr lang="nl-BE" dirty="0" smtClean="0"/>
                        <a:t>Sportkampen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Bibliotheek</a:t>
                      </a:r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204">
                <a:tc>
                  <a:txBody>
                    <a:bodyPr/>
                    <a:lstStyle/>
                    <a:p>
                      <a:r>
                        <a:rPr lang="nl-BE" dirty="0" smtClean="0"/>
                        <a:t>Hobby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Wijkgezondheidscentrum De Vlier</a:t>
                      </a:r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204">
                <a:tc>
                  <a:txBody>
                    <a:bodyPr/>
                    <a:lstStyle/>
                    <a:p>
                      <a:r>
                        <a:rPr lang="nl-BE" dirty="0" smtClean="0"/>
                        <a:t>…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…</a:t>
                      </a:r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268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u="sng" dirty="0">
                <a:solidFill>
                  <a:prstClr val="black">
                    <a:lumMod val="95000"/>
                    <a:lumOff val="5000"/>
                  </a:prstClr>
                </a:solidFill>
              </a:rPr>
              <a:t>Doelen</a:t>
            </a:r>
            <a:r>
              <a:rPr lang="nl-BE" dirty="0">
                <a:solidFill>
                  <a:prstClr val="black">
                    <a:lumMod val="95000"/>
                    <a:lumOff val="5000"/>
                  </a:prstClr>
                </a:solidFill>
              </a:rPr>
              <a:t> van de mamagroep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BE" sz="2400" b="1" dirty="0">
                <a:solidFill>
                  <a:schemeClr val="accent1">
                    <a:lumMod val="75000"/>
                  </a:schemeClr>
                </a:solidFill>
              </a:rPr>
              <a:t>Mama’s bouwen hun </a:t>
            </a:r>
            <a:r>
              <a:rPr lang="nl-BE" sz="2400" b="1" u="sng" dirty="0">
                <a:solidFill>
                  <a:schemeClr val="accent1">
                    <a:lumMod val="75000"/>
                  </a:schemeClr>
                </a:solidFill>
              </a:rPr>
              <a:t>sociaal netwerk </a:t>
            </a:r>
            <a:r>
              <a:rPr lang="nl-BE" sz="2400" b="1" dirty="0" smtClean="0">
                <a:solidFill>
                  <a:schemeClr val="accent1">
                    <a:lumMod val="75000"/>
                  </a:schemeClr>
                </a:solidFill>
              </a:rPr>
              <a:t>uit</a:t>
            </a:r>
          </a:p>
          <a:p>
            <a:pPr lvl="3"/>
            <a:endParaRPr lang="nl-BE" sz="1600" dirty="0" smtClean="0"/>
          </a:p>
          <a:p>
            <a:pPr lvl="3"/>
            <a:r>
              <a:rPr lang="nl-BE" sz="2000" dirty="0" smtClean="0"/>
              <a:t>Andere </a:t>
            </a:r>
            <a:r>
              <a:rPr lang="nl-BE" sz="2000" dirty="0"/>
              <a:t>mama’s leren </a:t>
            </a:r>
            <a:r>
              <a:rPr lang="nl-BE" sz="2000" dirty="0" smtClean="0"/>
              <a:t>kennen</a:t>
            </a:r>
          </a:p>
          <a:p>
            <a:pPr lvl="3"/>
            <a:r>
              <a:rPr lang="nl-BE" sz="2000" dirty="0" smtClean="0"/>
              <a:t>Weten waar naartoe met welk probleem</a:t>
            </a:r>
          </a:p>
          <a:p>
            <a:pPr marL="822960" lvl="3" indent="0">
              <a:buNone/>
            </a:pPr>
            <a:endParaRPr lang="nl-BE" sz="2000" dirty="0"/>
          </a:p>
        </p:txBody>
      </p:sp>
    </p:spTree>
    <p:extLst>
      <p:ext uri="{BB962C8B-B14F-4D97-AF65-F5344CB8AC3E}">
        <p14:creationId xmlns:p14="http://schemas.microsoft.com/office/powerpoint/2010/main" val="302993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u="sng" dirty="0">
                <a:solidFill>
                  <a:prstClr val="black">
                    <a:lumMod val="95000"/>
                    <a:lumOff val="5000"/>
                  </a:prstClr>
                </a:solidFill>
              </a:rPr>
              <a:t>Doelen</a:t>
            </a:r>
            <a:r>
              <a:rPr lang="nl-BE" dirty="0">
                <a:solidFill>
                  <a:prstClr val="black">
                    <a:lumMod val="95000"/>
                    <a:lumOff val="5000"/>
                  </a:prstClr>
                </a:solidFill>
              </a:rPr>
              <a:t> van de mamagroep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sz="2400" b="1" dirty="0">
                <a:solidFill>
                  <a:schemeClr val="accent1">
                    <a:lumMod val="75000"/>
                  </a:schemeClr>
                </a:solidFill>
              </a:rPr>
              <a:t>Mama’s voelen zich </a:t>
            </a:r>
            <a:r>
              <a:rPr lang="nl-BE" sz="2400" b="1" u="sng" dirty="0">
                <a:solidFill>
                  <a:schemeClr val="accent1">
                    <a:lumMod val="75000"/>
                  </a:schemeClr>
                </a:solidFill>
              </a:rPr>
              <a:t>beter ‘in hun vel’</a:t>
            </a:r>
          </a:p>
          <a:p>
            <a:pPr lvl="3"/>
            <a:endParaRPr lang="nl-BE" sz="2000" dirty="0" smtClean="0"/>
          </a:p>
          <a:p>
            <a:pPr lvl="3"/>
            <a:r>
              <a:rPr lang="nl-BE" sz="2000" dirty="0" smtClean="0"/>
              <a:t>Een </a:t>
            </a:r>
            <a:r>
              <a:rPr lang="nl-BE" sz="2000" dirty="0"/>
              <a:t>luisterend oor </a:t>
            </a:r>
            <a:r>
              <a:rPr lang="nl-BE" sz="2000" dirty="0" smtClean="0"/>
              <a:t>(lesgever en andere mama’s)</a:t>
            </a:r>
          </a:p>
          <a:p>
            <a:pPr lvl="3"/>
            <a:r>
              <a:rPr lang="nl-BE" sz="2000" dirty="0" smtClean="0"/>
              <a:t>Tips </a:t>
            </a:r>
            <a:r>
              <a:rPr lang="nl-BE" sz="2000" dirty="0"/>
              <a:t>krijgen van elkaar</a:t>
            </a:r>
          </a:p>
          <a:p>
            <a:pPr lvl="3"/>
            <a:r>
              <a:rPr lang="nl-BE" sz="2000" dirty="0"/>
              <a:t>Zich minder alleen voelen</a:t>
            </a:r>
          </a:p>
          <a:p>
            <a:pPr lvl="3"/>
            <a:r>
              <a:rPr lang="nl-BE" sz="2000" dirty="0"/>
              <a:t>Samen plezier </a:t>
            </a:r>
            <a:r>
              <a:rPr lang="nl-BE" sz="2000" dirty="0" smtClean="0"/>
              <a:t>maken</a:t>
            </a:r>
          </a:p>
          <a:p>
            <a:pPr marL="457200" lvl="3" indent="0">
              <a:buNone/>
            </a:pPr>
            <a:endParaRPr lang="nl-BE" sz="2000" dirty="0" smtClean="0"/>
          </a:p>
          <a:p>
            <a:pPr lvl="3"/>
            <a:r>
              <a:rPr lang="nl-BE" sz="2000" i="1" dirty="0" smtClean="0"/>
              <a:t>Bv. handmassage, uitstap naar De Ster, naar de markt, samen koken, gezelschapsspel</a:t>
            </a:r>
            <a:endParaRPr lang="nl-BE" sz="2000" i="1" dirty="0"/>
          </a:p>
        </p:txBody>
      </p:sp>
    </p:spTree>
    <p:extLst>
      <p:ext uri="{BB962C8B-B14F-4D97-AF65-F5344CB8AC3E}">
        <p14:creationId xmlns:p14="http://schemas.microsoft.com/office/powerpoint/2010/main" val="217805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u="sng" dirty="0">
                <a:solidFill>
                  <a:prstClr val="black">
                    <a:lumMod val="95000"/>
                    <a:lumOff val="5000"/>
                  </a:prstClr>
                </a:solidFill>
              </a:rPr>
              <a:t>Doelen</a:t>
            </a:r>
            <a:r>
              <a:rPr lang="nl-BE" dirty="0">
                <a:solidFill>
                  <a:prstClr val="black">
                    <a:lumMod val="95000"/>
                    <a:lumOff val="5000"/>
                  </a:prstClr>
                </a:solidFill>
              </a:rPr>
              <a:t> van de mamagroep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sz="2400" b="1" dirty="0">
                <a:solidFill>
                  <a:schemeClr val="accent1">
                    <a:lumMod val="75000"/>
                  </a:schemeClr>
                </a:solidFill>
              </a:rPr>
              <a:t>Mama’s krijgen informatie over </a:t>
            </a:r>
            <a:r>
              <a:rPr lang="nl-BE" sz="2400" b="1" u="sng" dirty="0">
                <a:solidFill>
                  <a:schemeClr val="accent1">
                    <a:lumMod val="75000"/>
                  </a:schemeClr>
                </a:solidFill>
              </a:rPr>
              <a:t>dingen die nieuw zijn </a:t>
            </a:r>
            <a:r>
              <a:rPr lang="nl-BE" sz="2400" b="1" dirty="0">
                <a:solidFill>
                  <a:schemeClr val="accent1">
                    <a:lumMod val="75000"/>
                  </a:schemeClr>
                </a:solidFill>
              </a:rPr>
              <a:t>voor </a:t>
            </a:r>
            <a:r>
              <a:rPr lang="nl-BE" sz="2400" b="1" dirty="0" smtClean="0">
                <a:solidFill>
                  <a:schemeClr val="accent1">
                    <a:lumMod val="75000"/>
                  </a:schemeClr>
                </a:solidFill>
              </a:rPr>
              <a:t>hen</a:t>
            </a:r>
          </a:p>
          <a:p>
            <a:pPr marL="0" indent="0">
              <a:buNone/>
            </a:pPr>
            <a:endParaRPr lang="nl-BE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58775" indent="-358775">
              <a:buFont typeface="Wingdings" panose="05000000000000000000" pitchFamily="2" charset="2"/>
              <a:buChar char="v"/>
            </a:pPr>
            <a:r>
              <a:rPr lang="nl-BE" dirty="0" smtClean="0"/>
              <a:t>Belang van oudercontacten</a:t>
            </a:r>
          </a:p>
          <a:p>
            <a:pPr marL="358775" indent="-358775">
              <a:buFont typeface="Wingdings" panose="05000000000000000000" pitchFamily="2" charset="2"/>
              <a:buChar char="v"/>
            </a:pPr>
            <a:r>
              <a:rPr lang="nl-BE" dirty="0" smtClean="0"/>
              <a:t>Hoe een afspraak maken bij een dokter, de wachtpost, …</a:t>
            </a:r>
          </a:p>
          <a:p>
            <a:pPr marL="358775" indent="-358775">
              <a:buFont typeface="Wingdings" panose="05000000000000000000" pitchFamily="2" charset="2"/>
              <a:buChar char="v"/>
            </a:pPr>
            <a:r>
              <a:rPr lang="nl-BE" dirty="0" smtClean="0"/>
              <a:t>Wat als mijn kind een probleem heeft op school? (CLB, zorgleerkracht, …)</a:t>
            </a:r>
          </a:p>
          <a:p>
            <a:pPr marL="358775" indent="-358775">
              <a:buFont typeface="Wingdings" panose="05000000000000000000" pitchFamily="2" charset="2"/>
              <a:buChar char="v"/>
            </a:pPr>
            <a:r>
              <a:rPr lang="nl-BE" dirty="0" smtClean="0"/>
              <a:t>Onderwijssysteem</a:t>
            </a:r>
          </a:p>
          <a:p>
            <a:pPr marL="358775" indent="-358775">
              <a:buFont typeface="Wingdings" panose="05000000000000000000" pitchFamily="2" charset="2"/>
              <a:buChar char="v"/>
            </a:pPr>
            <a:r>
              <a:rPr lang="nl-BE" dirty="0" smtClean="0"/>
              <a:t>…</a:t>
            </a:r>
          </a:p>
          <a:p>
            <a:endParaRPr lang="nl-BE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nl-BE" sz="2400" b="1" dirty="0" smtClean="0">
                <a:solidFill>
                  <a:schemeClr val="accent1">
                    <a:lumMod val="75000"/>
                  </a:schemeClr>
                </a:solidFill>
              </a:rPr>
              <a:t>We </a:t>
            </a:r>
            <a:r>
              <a:rPr lang="nl-BE" sz="2400" b="1" dirty="0">
                <a:solidFill>
                  <a:schemeClr val="accent1">
                    <a:lumMod val="75000"/>
                  </a:schemeClr>
                </a:solidFill>
              </a:rPr>
              <a:t>spelen in op de noden van de mama’s zelf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22427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ep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</TotalTime>
  <Words>451</Words>
  <Application>Microsoft Office PowerPoint</Application>
  <PresentationFormat>Breedbeeld</PresentationFormat>
  <Paragraphs>132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2" baseType="lpstr">
      <vt:lpstr>Century Gothic</vt:lpstr>
      <vt:lpstr>Garamond</vt:lpstr>
      <vt:lpstr>Wingdings</vt:lpstr>
      <vt:lpstr>Zeep</vt:lpstr>
      <vt:lpstr>Mamagroep ‘Wel in je vel’</vt:lpstr>
      <vt:lpstr>Mamagroep: een samenwerking</vt:lpstr>
      <vt:lpstr>Mamagroep: lesgever?</vt:lpstr>
      <vt:lpstr>Mamagroep: voor wie?</vt:lpstr>
      <vt:lpstr>Mamagroep: waar en wanneer?</vt:lpstr>
      <vt:lpstr>Doelen van de mamagroep</vt:lpstr>
      <vt:lpstr>Doelen van de mamagroep</vt:lpstr>
      <vt:lpstr>Doelen van de mamagroep</vt:lpstr>
      <vt:lpstr>Doelen van de mamagroep</vt:lpstr>
      <vt:lpstr>Doelen van de mamagroep</vt:lpstr>
      <vt:lpstr>Mamagroep: werving</vt:lpstr>
      <vt:lpstr>AMIF - groep</vt:lpstr>
      <vt:lpstr>AMIF-groep: een samenwerking</vt:lpstr>
      <vt:lpstr>AMIF-groep: lesgever?</vt:lpstr>
      <vt:lpstr>AMIF-groep: voor wie?</vt:lpstr>
      <vt:lpstr>AMIV-groep: waar en wanneer?</vt:lpstr>
      <vt:lpstr>AMIF-groep: de werving</vt:lpstr>
      <vt:lpstr>Doelen van de AMIF-groep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Annelies  Coorevits</dc:creator>
  <cp:lastModifiedBy>Annelies  Coorevits</cp:lastModifiedBy>
  <cp:revision>16</cp:revision>
  <dcterms:created xsi:type="dcterms:W3CDTF">2019-02-04T19:52:28Z</dcterms:created>
  <dcterms:modified xsi:type="dcterms:W3CDTF">2019-02-07T13:13:53Z</dcterms:modified>
</cp:coreProperties>
</file>