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4" r:id="rId5"/>
    <p:sldId id="263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249">
          <p15:clr>
            <a:srgbClr val="A4A3A4"/>
          </p15:clr>
        </p15:guide>
        <p15:guide id="3" pos="428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5C"/>
    <a:srgbClr val="D4DBE9"/>
    <a:srgbClr val="60C3E2"/>
    <a:srgbClr val="A2B6F0"/>
    <a:srgbClr val="DAC9FB"/>
    <a:srgbClr val="BFA2F8"/>
    <a:srgbClr val="96C8E9"/>
    <a:srgbClr val="40B7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06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orient="horz" pos="3249"/>
        <p:guide pos="42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717925"/>
            <a:ext cx="5902325" cy="747713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Titel Powerpoint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4581525"/>
            <a:ext cx="5975350" cy="504825"/>
          </a:xfrm>
        </p:spPr>
        <p:txBody>
          <a:bodyPr/>
          <a:lstStyle>
            <a:lvl1pPr marL="0" indent="0">
              <a:buFont typeface="Wingdings" pitchFamily="2" charset="2"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Naam spreker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453188"/>
            <a:ext cx="6130925" cy="26828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23075C"/>
                </a:solidFill>
              </a:defRPr>
            </a:lvl1pPr>
          </a:lstStyle>
          <a:p>
            <a:pPr>
              <a:defRPr/>
            </a:pPr>
            <a:r>
              <a:rPr lang="nl-NL" dirty="0" smtClean="0"/>
              <a:t>00-00-2013 </a:t>
            </a:r>
            <a:r>
              <a:rPr lang="nl-NL" dirty="0" smtClean="0">
                <a:solidFill>
                  <a:srgbClr val="60C3E2"/>
                </a:solidFill>
              </a:rPr>
              <a:t>|</a:t>
            </a:r>
            <a:r>
              <a:rPr lang="nl-NL" dirty="0" smtClean="0"/>
              <a:t> pagina </a:t>
            </a:r>
            <a:fld id="{9EED3F92-37B1-408D-BDE1-4151E2E3295C}" type="slidenum">
              <a:rPr lang="nl-NL" smtClean="0"/>
              <a:pPr>
                <a:defRPr/>
              </a:pPr>
              <a:t>‹nr.›</a:t>
            </a:fld>
            <a:r>
              <a:rPr lang="nl-NL" dirty="0" smtClean="0"/>
              <a:t>/x </a:t>
            </a:r>
            <a:r>
              <a:rPr lang="nl-NL" dirty="0" smtClean="0">
                <a:solidFill>
                  <a:srgbClr val="60C3E2"/>
                </a:solidFill>
              </a:rPr>
              <a:t>|</a:t>
            </a:r>
            <a:r>
              <a:rPr lang="nl-NL" dirty="0" smtClean="0"/>
              <a:t> Afdeling Communicatie</a:t>
            </a:r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4DB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SER_Footer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08520" y="6049963"/>
            <a:ext cx="9144000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8" descr="SER_top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13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57200" y="6453188"/>
            <a:ext cx="613092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sz="1200" dirty="0" smtClean="0">
                <a:solidFill>
                  <a:srgbClr val="23075C"/>
                </a:solidFill>
              </a:rPr>
              <a:t>2019 </a:t>
            </a:r>
            <a:r>
              <a:rPr lang="nl-NL" sz="1200" dirty="0" smtClean="0">
                <a:solidFill>
                  <a:srgbClr val="60C3E2"/>
                </a:solidFill>
              </a:rPr>
              <a:t>|</a:t>
            </a:r>
            <a:r>
              <a:rPr lang="nl-NL" sz="1200" dirty="0" smtClean="0">
                <a:solidFill>
                  <a:srgbClr val="23075C"/>
                </a:solidFill>
              </a:rPr>
              <a:t> Raadsvergadering 12 april</a:t>
            </a:r>
            <a:r>
              <a:rPr lang="nl-NL" sz="1200" dirty="0" smtClean="0">
                <a:solidFill>
                  <a:srgbClr val="60C3E2"/>
                </a:solidFill>
              </a:rPr>
              <a:t>|</a:t>
            </a:r>
            <a:r>
              <a:rPr lang="nl-NL" sz="1200" dirty="0" smtClean="0">
                <a:solidFill>
                  <a:srgbClr val="23075C"/>
                </a:solidFill>
              </a:rPr>
              <a:t> </a:t>
            </a:r>
            <a:r>
              <a:rPr lang="nl-NL" sz="1200" kern="1200" dirty="0" smtClean="0">
                <a:solidFill>
                  <a:srgbClr val="23075C"/>
                </a:solidFill>
                <a:latin typeface="Verdana" pitchFamily="34" charset="0"/>
                <a:ea typeface="+mn-ea"/>
                <a:cs typeface="+mn-cs"/>
              </a:rPr>
              <a:t>Samenwerken</a:t>
            </a:r>
            <a:r>
              <a:rPr lang="nl-NL" sz="1200" kern="1200" baseline="0" dirty="0" smtClean="0">
                <a:solidFill>
                  <a:srgbClr val="23075C"/>
                </a:solidFill>
                <a:latin typeface="Verdana" pitchFamily="34" charset="0"/>
                <a:ea typeface="+mn-ea"/>
                <a:cs typeface="+mn-cs"/>
              </a:rPr>
              <a:t> aan taal</a:t>
            </a:r>
            <a:endParaRPr lang="nl-NL" sz="1200" kern="1200" dirty="0" smtClean="0">
              <a:solidFill>
                <a:srgbClr val="23075C"/>
              </a:solidFill>
              <a:latin typeface="Verdana" pitchFamily="34" charset="0"/>
              <a:ea typeface="+mn-ea"/>
              <a:cs typeface="+mn-cs"/>
            </a:endParaRPr>
          </a:p>
          <a:p>
            <a:pPr>
              <a:defRPr/>
            </a:pPr>
            <a:endParaRPr lang="nl-NL" sz="1200" kern="1200" dirty="0">
              <a:solidFill>
                <a:srgbClr val="23075C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49275"/>
            <a:ext cx="82296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het opmaakprofiel te bewerken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Klik</a:t>
            </a:r>
            <a:r>
              <a:rPr lang="en-US" dirty="0" smtClean="0"/>
              <a:t> om de </a:t>
            </a:r>
            <a:r>
              <a:rPr lang="en-US" dirty="0" err="1" smtClean="0"/>
              <a:t>opmaakprofielen</a:t>
            </a:r>
            <a:r>
              <a:rPr lang="en-US" dirty="0" smtClean="0"/>
              <a:t> van de </a:t>
            </a:r>
            <a:r>
              <a:rPr lang="en-US" dirty="0" err="1" smtClean="0"/>
              <a:t>modeltekst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bewerken</a:t>
            </a:r>
            <a:endParaRPr lang="en-US" dirty="0" smtClean="0"/>
          </a:p>
          <a:p>
            <a:pPr lvl="1"/>
            <a:r>
              <a:rPr lang="en-US" dirty="0" err="1" smtClean="0"/>
              <a:t>Tweede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Derde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Vierde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Vijfde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8085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8085C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8085C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8085C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8085C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08085C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08085C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08085C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08085C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40B7DC"/>
        </a:buClr>
        <a:buFont typeface="Wingdings" pitchFamily="2" charset="2"/>
        <a:buChar char="§"/>
        <a:defRPr sz="1600">
          <a:solidFill>
            <a:srgbClr val="08085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40B7DC"/>
        </a:buClr>
        <a:buFont typeface="Arial" charset="0"/>
        <a:buChar char="-"/>
        <a:defRPr sz="1600">
          <a:solidFill>
            <a:srgbClr val="08085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40B7DC"/>
        </a:buClr>
        <a:buFont typeface="Arial" charset="0"/>
        <a:buChar char="-"/>
        <a:defRPr sz="1600">
          <a:solidFill>
            <a:srgbClr val="08085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40B7DC"/>
        </a:buClr>
        <a:buFont typeface="Arial" charset="0"/>
        <a:buChar char="-"/>
        <a:defRPr sz="1600">
          <a:solidFill>
            <a:srgbClr val="08085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40B7DC"/>
        </a:buClr>
        <a:buFont typeface="Arial" charset="0"/>
        <a:buChar char="-"/>
        <a:defRPr sz="1600">
          <a:solidFill>
            <a:srgbClr val="08085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40B7DC"/>
        </a:buClr>
        <a:buFont typeface="Arial" charset="0"/>
        <a:buChar char="-"/>
        <a:defRPr sz="1400">
          <a:solidFill>
            <a:srgbClr val="08085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40B7DC"/>
        </a:buClr>
        <a:buFont typeface="Arial" charset="0"/>
        <a:buChar char="-"/>
        <a:defRPr sz="1400">
          <a:solidFill>
            <a:srgbClr val="08085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40B7DC"/>
        </a:buClr>
        <a:buFont typeface="Arial" charset="0"/>
        <a:buChar char="-"/>
        <a:defRPr sz="1400">
          <a:solidFill>
            <a:srgbClr val="08085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40B7DC"/>
        </a:buClr>
        <a:buFont typeface="Arial" charset="0"/>
        <a:buChar char="-"/>
        <a:defRPr sz="1400">
          <a:solidFill>
            <a:srgbClr val="08085C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nl-NL" smtClean="0"/>
              <a:t>00-00-2009 </a:t>
            </a:r>
            <a:r>
              <a:rPr lang="nl-NL" smtClean="0">
                <a:solidFill>
                  <a:srgbClr val="60C3E2"/>
                </a:solidFill>
              </a:rPr>
              <a:t>|</a:t>
            </a:r>
            <a:r>
              <a:rPr lang="nl-NL" smtClean="0"/>
              <a:t> pagina </a:t>
            </a:r>
            <a:fld id="{8A761978-4129-4779-9879-00011EDAB0B3}" type="slidenum">
              <a:rPr lang="nl-NL" smtClean="0"/>
              <a:pPr/>
              <a:t>1</a:t>
            </a:fld>
            <a:r>
              <a:rPr lang="nl-NL" smtClean="0"/>
              <a:t>/x </a:t>
            </a:r>
            <a:r>
              <a:rPr lang="nl-NL" smtClean="0">
                <a:solidFill>
                  <a:srgbClr val="60C3E2"/>
                </a:solidFill>
              </a:rPr>
              <a:t>|</a:t>
            </a:r>
            <a:r>
              <a:rPr lang="nl-NL" smtClean="0"/>
              <a:t> Afdeling Communicatie</a:t>
            </a:r>
          </a:p>
        </p:txBody>
      </p:sp>
      <p:pic>
        <p:nvPicPr>
          <p:cNvPr id="3075" name="Picture 2" descr="04904564"/>
          <p:cNvPicPr>
            <a:picLocks noChangeAspect="1" noChangeArrowheads="1"/>
          </p:cNvPicPr>
          <p:nvPr/>
        </p:nvPicPr>
        <p:blipFill>
          <a:blip r:embed="rId2" cstate="print"/>
          <a:srcRect r="6961"/>
          <a:stretch>
            <a:fillRect/>
          </a:stretch>
        </p:blipFill>
        <p:spPr bwMode="auto">
          <a:xfrm>
            <a:off x="0" y="260350"/>
            <a:ext cx="914400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0" y="3429000"/>
            <a:ext cx="6804025" cy="1728788"/>
          </a:xfrm>
          <a:prstGeom prst="rect">
            <a:avLst/>
          </a:prstGeom>
          <a:solidFill>
            <a:srgbClr val="60C3E2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3077" name="Picture 4" descr="SER_Foo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49963"/>
            <a:ext cx="9144000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5" descr="SER_to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13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l-NL" dirty="0" smtClean="0"/>
              <a:t>Titel van het advies</a:t>
            </a:r>
            <a:endParaRPr lang="en-US" dirty="0" smtClean="0"/>
          </a:p>
        </p:txBody>
      </p:sp>
      <p:sp>
        <p:nvSpPr>
          <p:cNvPr id="3080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dirty="0" smtClean="0"/>
              <a:t>Aanleiding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250000"/>
              </a:lnSpc>
            </a:pPr>
            <a:r>
              <a:rPr lang="nl-NL" sz="2000" b="1" dirty="0"/>
              <a:t>Leren en ontwikkelen tijdens de </a:t>
            </a:r>
            <a:r>
              <a:rPr lang="nl-NL" sz="2000" b="1" dirty="0" smtClean="0"/>
              <a:t>loopbaan </a:t>
            </a:r>
            <a:endParaRPr lang="nl-NL" sz="2000" b="1" dirty="0"/>
          </a:p>
          <a:p>
            <a:pPr eaLnBrk="1" hangingPunct="1">
              <a:lnSpc>
                <a:spcPct val="250000"/>
              </a:lnSpc>
            </a:pPr>
            <a:r>
              <a:rPr lang="nl-NL" sz="2000" b="1" dirty="0" smtClean="0"/>
              <a:t>Gelijk </a:t>
            </a:r>
            <a:r>
              <a:rPr lang="nl-NL" sz="2000" b="1" dirty="0"/>
              <a:t>goed van </a:t>
            </a:r>
            <a:r>
              <a:rPr lang="nl-NL" sz="2000" b="1" dirty="0" smtClean="0"/>
              <a:t>start</a:t>
            </a:r>
          </a:p>
          <a:p>
            <a:pPr eaLnBrk="1" hangingPunct="1">
              <a:lnSpc>
                <a:spcPct val="250000"/>
              </a:lnSpc>
            </a:pPr>
            <a:r>
              <a:rPr lang="nl-NL" sz="2000" b="1" dirty="0" smtClean="0"/>
              <a:t>Aanjaagfunctie </a:t>
            </a:r>
            <a:r>
              <a:rPr lang="nl-NL" sz="2000" b="1" dirty="0"/>
              <a:t>Leven Lang Ontwikkelen </a:t>
            </a:r>
            <a:endParaRPr lang="nl-NL" sz="2000" b="1" dirty="0" smtClean="0"/>
          </a:p>
          <a:p>
            <a:pPr eaLnBrk="1" hangingPunct="1">
              <a:buNone/>
            </a:pPr>
            <a:endParaRPr lang="nl-NL" sz="2000" b="1" dirty="0"/>
          </a:p>
        </p:txBody>
      </p:sp>
      <p:pic>
        <p:nvPicPr>
          <p:cNvPr id="4100" name="Afbeelding 4" descr="handenschudpolder.jpg"/>
          <p:cNvPicPr>
            <a:picLocks/>
          </p:cNvPicPr>
          <p:nvPr/>
        </p:nvPicPr>
        <p:blipFill>
          <a:blip r:embed="rId2" cstate="print"/>
          <a:srcRect l="29675" t="2" r="20232" b="-2"/>
          <a:stretch>
            <a:fillRect/>
          </a:stretch>
        </p:blipFill>
        <p:spPr bwMode="auto">
          <a:xfrm>
            <a:off x="7337425" y="2105025"/>
            <a:ext cx="1439863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Urgentie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nl-NL" sz="2000" b="1" dirty="0"/>
              <a:t>Taal, rekenen en digitale vaardigheden</a:t>
            </a:r>
          </a:p>
          <a:p>
            <a:pPr>
              <a:lnSpc>
                <a:spcPct val="200000"/>
              </a:lnSpc>
            </a:pPr>
            <a:r>
              <a:rPr lang="nl-NL" sz="2000" b="1" dirty="0"/>
              <a:t>2,5 of 1,3 miljoen </a:t>
            </a:r>
            <a:r>
              <a:rPr lang="nl-NL" sz="2000" b="1" dirty="0" smtClean="0"/>
              <a:t>mensen</a:t>
            </a:r>
            <a:endParaRPr lang="nl-NL" sz="2000" b="1" dirty="0"/>
          </a:p>
          <a:p>
            <a:pPr>
              <a:lnSpc>
                <a:spcPct val="200000"/>
              </a:lnSpc>
            </a:pPr>
            <a:r>
              <a:rPr lang="nl-NL" sz="2000" b="1" dirty="0" smtClean="0"/>
              <a:t>Maatschappelijke kosten € 1,1 </a:t>
            </a:r>
            <a:r>
              <a:rPr lang="nl-NL" sz="2000" b="1" dirty="0"/>
              <a:t>miljard</a:t>
            </a:r>
          </a:p>
          <a:p>
            <a:pPr>
              <a:lnSpc>
                <a:spcPct val="200000"/>
              </a:lnSpc>
            </a:pPr>
            <a:r>
              <a:rPr lang="nl-NL" sz="2000" b="1" dirty="0"/>
              <a:t>Sociale en economische </a:t>
            </a:r>
            <a:r>
              <a:rPr lang="nl-NL" sz="2000" b="1" dirty="0" smtClean="0"/>
              <a:t>urgentie</a:t>
            </a:r>
          </a:p>
          <a:p>
            <a:pPr>
              <a:lnSpc>
                <a:spcPct val="200000"/>
              </a:lnSpc>
            </a:pPr>
            <a:r>
              <a:rPr lang="nl-NL" sz="2000" b="1" smtClean="0"/>
              <a:t>Inspectie </a:t>
            </a:r>
            <a:r>
              <a:rPr lang="nl-NL" sz="2000" b="1" dirty="0" smtClean="0"/>
              <a:t>van het onderwijs</a:t>
            </a:r>
            <a:endParaRPr lang="nl-NL" sz="2000" b="1" dirty="0"/>
          </a:p>
          <a:p>
            <a:pPr marL="0" indent="0">
              <a:buNone/>
            </a:pPr>
            <a:endParaRPr lang="nl-NL" b="1" dirty="0" smtClean="0"/>
          </a:p>
          <a:p>
            <a:pPr marL="0" indent="0">
              <a:buNone/>
            </a:pP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101761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nl-NL" sz="2000" b="1" dirty="0"/>
              <a:t>Tel mee met </a:t>
            </a:r>
            <a:r>
              <a:rPr lang="nl-NL" sz="2000" b="1" dirty="0" smtClean="0"/>
              <a:t>taal:</a:t>
            </a:r>
            <a:endParaRPr lang="nl-NL" sz="2000" b="1" dirty="0"/>
          </a:p>
          <a:p>
            <a:pPr marL="400050" lvl="1" indent="0">
              <a:lnSpc>
                <a:spcPct val="200000"/>
              </a:lnSpc>
              <a:buNone/>
            </a:pPr>
            <a:r>
              <a:rPr lang="nl-NL" sz="2000" b="1" dirty="0"/>
              <a:t>1.	Meer mensen bereiken</a:t>
            </a:r>
          </a:p>
          <a:p>
            <a:pPr marL="400050" lvl="1" indent="0">
              <a:lnSpc>
                <a:spcPct val="200000"/>
              </a:lnSpc>
              <a:buNone/>
            </a:pPr>
            <a:r>
              <a:rPr lang="nl-NL" sz="2000" b="1" dirty="0"/>
              <a:t>2.	Weten wat werkt</a:t>
            </a:r>
          </a:p>
          <a:p>
            <a:pPr marL="400050" lvl="1" indent="0">
              <a:lnSpc>
                <a:spcPct val="200000"/>
              </a:lnSpc>
              <a:buNone/>
            </a:pPr>
            <a:r>
              <a:rPr lang="nl-NL" sz="2000" b="1" dirty="0"/>
              <a:t>3.	</a:t>
            </a:r>
            <a:r>
              <a:rPr lang="nl-NL" sz="2000" b="1" dirty="0" smtClean="0"/>
              <a:t>Samenwerken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nl-NL" sz="2000" b="1" dirty="0"/>
              <a:t>€</a:t>
            </a:r>
            <a:r>
              <a:rPr lang="nl-NL" sz="2000" b="1" dirty="0" smtClean="0"/>
              <a:t> </a:t>
            </a:r>
            <a:r>
              <a:rPr lang="nl-NL" sz="2000" b="1" dirty="0"/>
              <a:t>84 miljoen/jaar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51498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Aanbevelingen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>
              <a:lnSpc>
                <a:spcPct val="250000"/>
              </a:lnSpc>
            </a:pPr>
            <a:r>
              <a:rPr lang="nl-NL" sz="2000" b="1" dirty="0"/>
              <a:t>Landelijke regie voor </a:t>
            </a:r>
            <a:r>
              <a:rPr lang="nl-NL" sz="2000" b="1" dirty="0" smtClean="0"/>
              <a:t>toegankelijke </a:t>
            </a:r>
            <a:r>
              <a:rPr lang="nl-NL" sz="2000" b="1" dirty="0"/>
              <a:t>structuur</a:t>
            </a:r>
          </a:p>
          <a:p>
            <a:pPr>
              <a:lnSpc>
                <a:spcPct val="250000"/>
              </a:lnSpc>
            </a:pPr>
            <a:r>
              <a:rPr lang="nl-NL" sz="2000" b="1" dirty="0"/>
              <a:t>Landelijk dekkend professioneel aanbod </a:t>
            </a:r>
          </a:p>
          <a:p>
            <a:pPr>
              <a:lnSpc>
                <a:spcPct val="250000"/>
              </a:lnSpc>
            </a:pPr>
            <a:r>
              <a:rPr lang="nl-NL" sz="2000" b="1" dirty="0"/>
              <a:t>Ondersteuning voor deelnemers en </a:t>
            </a:r>
            <a:r>
              <a:rPr lang="nl-NL" sz="2000" b="1" dirty="0" err="1"/>
              <a:t>toeleiders</a:t>
            </a:r>
            <a:endParaRPr lang="nl-NL" sz="2000" b="1" dirty="0"/>
          </a:p>
          <a:p>
            <a:pPr>
              <a:lnSpc>
                <a:spcPct val="250000"/>
              </a:lnSpc>
            </a:pPr>
            <a:r>
              <a:rPr lang="nl-NL" sz="2000" b="1" dirty="0"/>
              <a:t>Dubbele financiële inzet </a:t>
            </a:r>
            <a:r>
              <a:rPr lang="nl-NL" sz="2000" b="1" dirty="0" smtClean="0"/>
              <a:t> (€ 176 M)</a:t>
            </a:r>
            <a:endParaRPr lang="nl-NL" sz="2000" b="1" dirty="0"/>
          </a:p>
        </p:txBody>
      </p:sp>
    </p:spTree>
    <p:extLst>
      <p:ext uri="{BB962C8B-B14F-4D97-AF65-F5344CB8AC3E}">
        <p14:creationId xmlns:p14="http://schemas.microsoft.com/office/powerpoint/2010/main" val="703359969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1738</TotalTime>
  <Words>82</Words>
  <Application>Microsoft Office PowerPoint</Application>
  <PresentationFormat>Diavoorstelling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Verdana</vt:lpstr>
      <vt:lpstr>Wingdings</vt:lpstr>
      <vt:lpstr>Standaardontwerp</vt:lpstr>
      <vt:lpstr>Titel van het advies</vt:lpstr>
      <vt:lpstr>Aanleiding</vt:lpstr>
      <vt:lpstr>Urgentie</vt:lpstr>
      <vt:lpstr>Beleid</vt:lpstr>
      <vt:lpstr>Aanbevelingen</vt:lpstr>
    </vt:vector>
  </TitlesOfParts>
  <Company>MacOsXP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Presentatie SER specifiek</dc:title>
  <dc:creator>SER</dc:creator>
  <cp:lastModifiedBy>Groen, Jos de</cp:lastModifiedBy>
  <cp:revision>23</cp:revision>
  <dcterms:created xsi:type="dcterms:W3CDTF">2009-08-13T11:58:53Z</dcterms:created>
  <dcterms:modified xsi:type="dcterms:W3CDTF">2019-11-07T12:27:02Z</dcterms:modified>
</cp:coreProperties>
</file>