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85" r:id="rId6"/>
    <p:sldMasterId id="2147483653" r:id="rId7"/>
    <p:sldMasterId id="2147483675" r:id="rId8"/>
  </p:sldMasterIdLst>
  <p:notesMasterIdLst>
    <p:notesMasterId r:id="rId38"/>
  </p:notesMasterIdLst>
  <p:sldIdLst>
    <p:sldId id="283" r:id="rId9"/>
    <p:sldId id="258" r:id="rId10"/>
    <p:sldId id="376" r:id="rId11"/>
    <p:sldId id="259" r:id="rId12"/>
    <p:sldId id="294" r:id="rId13"/>
    <p:sldId id="333" r:id="rId14"/>
    <p:sldId id="265" r:id="rId15"/>
    <p:sldId id="361" r:id="rId16"/>
    <p:sldId id="322" r:id="rId17"/>
    <p:sldId id="323" r:id="rId18"/>
    <p:sldId id="321" r:id="rId19"/>
    <p:sldId id="327" r:id="rId20"/>
    <p:sldId id="378" r:id="rId21"/>
    <p:sldId id="365" r:id="rId22"/>
    <p:sldId id="345" r:id="rId23"/>
    <p:sldId id="350" r:id="rId24"/>
    <p:sldId id="348" r:id="rId25"/>
    <p:sldId id="366" r:id="rId26"/>
    <p:sldId id="373" r:id="rId27"/>
    <p:sldId id="368" r:id="rId28"/>
    <p:sldId id="375" r:id="rId29"/>
    <p:sldId id="344" r:id="rId30"/>
    <p:sldId id="364" r:id="rId31"/>
    <p:sldId id="379" r:id="rId32"/>
    <p:sldId id="337" r:id="rId33"/>
    <p:sldId id="297" r:id="rId34"/>
    <p:sldId id="352" r:id="rId35"/>
    <p:sldId id="318" r:id="rId36"/>
    <p:sldId id="314" r:id="rId37"/>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ke Valcke" initials="MV" lastIdx="1" clrIdx="0">
    <p:extLst>
      <p:ext uri="{19B8F6BF-5375-455C-9EA6-DF929625EA0E}">
        <p15:presenceInfo xmlns:p15="http://schemas.microsoft.com/office/powerpoint/2012/main" userId="S::mvalcke@serv.be::7c62720d-432c-4c5b-a695-301dadad8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44546A"/>
    <a:srgbClr val="FF0000"/>
    <a:srgbClr val="333F50"/>
    <a:srgbClr val="E5000D"/>
    <a:srgbClr val="F2F2F2"/>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72806" autoAdjust="0"/>
  </p:normalViewPr>
  <p:slideViewPr>
    <p:cSldViewPr snapToGrid="0">
      <p:cViewPr varScale="1">
        <p:scale>
          <a:sx n="68" d="100"/>
          <a:sy n="68" d="100"/>
        </p:scale>
        <p:origin x="1604" y="56"/>
      </p:cViewPr>
      <p:guideLst/>
    </p:cSldViewPr>
  </p:slideViewPr>
  <p:notesTextViewPr>
    <p:cViewPr>
      <p:scale>
        <a:sx n="1" d="1"/>
        <a:sy n="1" d="1"/>
      </p:scale>
      <p:origin x="0" y="0"/>
    </p:cViewPr>
  </p:notesTextViewPr>
  <p:sorterViewPr>
    <p:cViewPr>
      <p:scale>
        <a:sx n="100" d="100"/>
        <a:sy n="100" d="100"/>
      </p:scale>
      <p:origin x="0" y="-57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31T13:35:56.692"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89938" cy="498056"/>
          </a:xfrm>
          <a:prstGeom prst="rect">
            <a:avLst/>
          </a:prstGeom>
        </p:spPr>
        <p:txBody>
          <a:bodyPr vert="horz" lIns="91332" tIns="45666" rIns="91332" bIns="45666" rtlCol="0"/>
          <a:lstStyle>
            <a:lvl1pPr algn="l">
              <a:defRPr sz="1200"/>
            </a:lvl1pPr>
          </a:lstStyle>
          <a:p>
            <a:endParaRPr lang="nl-BE"/>
          </a:p>
        </p:txBody>
      </p:sp>
      <p:sp>
        <p:nvSpPr>
          <p:cNvPr id="3" name="Tijdelijke aanduiding voor datum 2"/>
          <p:cNvSpPr>
            <a:spLocks noGrp="1"/>
          </p:cNvSpPr>
          <p:nvPr>
            <p:ph type="dt" idx="1"/>
          </p:nvPr>
        </p:nvSpPr>
        <p:spPr>
          <a:xfrm>
            <a:off x="3777607" y="1"/>
            <a:ext cx="2889938" cy="498056"/>
          </a:xfrm>
          <a:prstGeom prst="rect">
            <a:avLst/>
          </a:prstGeom>
        </p:spPr>
        <p:txBody>
          <a:bodyPr vert="horz" lIns="91332" tIns="45666" rIns="91332" bIns="45666" rtlCol="0"/>
          <a:lstStyle>
            <a:lvl1pPr algn="r">
              <a:defRPr sz="1200"/>
            </a:lvl1pPr>
          </a:lstStyle>
          <a:p>
            <a:fld id="{80C82C28-FF70-4A61-ADCC-CD4766C253C6}" type="datetimeFigureOut">
              <a:rPr lang="nl-BE" smtClean="0"/>
              <a:t>7/11/2019</a:t>
            </a:fld>
            <a:endParaRPr lang="nl-BE"/>
          </a:p>
        </p:txBody>
      </p:sp>
      <p:sp>
        <p:nvSpPr>
          <p:cNvPr id="4" name="Tijdelijke aanduiding voor dia-afbeelding 3"/>
          <p:cNvSpPr>
            <a:spLocks noGrp="1" noRot="1" noChangeAspect="1"/>
          </p:cNvSpPr>
          <p:nvPr>
            <p:ph type="sldImg" idx="2"/>
          </p:nvPr>
        </p:nvSpPr>
        <p:spPr>
          <a:xfrm>
            <a:off x="357188" y="1239838"/>
            <a:ext cx="5954712" cy="3349625"/>
          </a:xfrm>
          <a:prstGeom prst="rect">
            <a:avLst/>
          </a:prstGeom>
          <a:noFill/>
          <a:ln w="12700">
            <a:solidFill>
              <a:prstClr val="black"/>
            </a:solidFill>
          </a:ln>
        </p:spPr>
        <p:txBody>
          <a:bodyPr vert="horz" lIns="91332" tIns="45666" rIns="91332" bIns="45666" rtlCol="0" anchor="ctr"/>
          <a:lstStyle/>
          <a:p>
            <a:endParaRPr lang="nl-BE"/>
          </a:p>
        </p:txBody>
      </p:sp>
      <p:sp>
        <p:nvSpPr>
          <p:cNvPr id="5" name="Tijdelijke aanduiding voor notities 4"/>
          <p:cNvSpPr>
            <a:spLocks noGrp="1"/>
          </p:cNvSpPr>
          <p:nvPr>
            <p:ph type="body" sz="quarter" idx="3"/>
          </p:nvPr>
        </p:nvSpPr>
        <p:spPr>
          <a:xfrm>
            <a:off x="666909" y="4777195"/>
            <a:ext cx="5335270" cy="3908613"/>
          </a:xfrm>
          <a:prstGeom prst="rect">
            <a:avLst/>
          </a:prstGeom>
        </p:spPr>
        <p:txBody>
          <a:bodyPr vert="horz" lIns="91332" tIns="45666" rIns="91332" bIns="45666"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6"/>
            <a:ext cx="2889938" cy="498055"/>
          </a:xfrm>
          <a:prstGeom prst="rect">
            <a:avLst/>
          </a:prstGeom>
        </p:spPr>
        <p:txBody>
          <a:bodyPr vert="horz" lIns="91332" tIns="45666" rIns="91332" bIns="45666"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428586"/>
            <a:ext cx="2889938" cy="498055"/>
          </a:xfrm>
          <a:prstGeom prst="rect">
            <a:avLst/>
          </a:prstGeom>
        </p:spPr>
        <p:txBody>
          <a:bodyPr vert="horz" lIns="91332" tIns="45666" rIns="91332" bIns="45666" rtlCol="0" anchor="b"/>
          <a:lstStyle>
            <a:lvl1pPr algn="r">
              <a:defRPr sz="1200"/>
            </a:lvl1pPr>
          </a:lstStyle>
          <a:p>
            <a:fld id="{460E0823-F176-4033-A492-462537A0CEE4}" type="slidenum">
              <a:rPr lang="nl-BE" smtClean="0"/>
              <a:t>‹nr.›</a:t>
            </a:fld>
            <a:endParaRPr lang="nl-BE"/>
          </a:p>
        </p:txBody>
      </p:sp>
    </p:spTree>
    <p:extLst>
      <p:ext uri="{BB962C8B-B14F-4D97-AF65-F5344CB8AC3E}">
        <p14:creationId xmlns:p14="http://schemas.microsoft.com/office/powerpoint/2010/main" val="271496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ecd.org/skills/piaa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Thema vandaag ‘wat is dat’; dit komt zeker aan bod, maar deze presentatie gaat eerder over ‘wat vraagt dat’ van de overheid, onderwijs en opleidingsinstellingen, sociale partners en burgers; volgens de Vlaamse interprofessionele sociale partners</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a:t>
            </a:fld>
            <a:endParaRPr lang="nl-BE"/>
          </a:p>
        </p:txBody>
      </p:sp>
    </p:spTree>
    <p:extLst>
      <p:ext uri="{BB962C8B-B14F-4D97-AF65-F5344CB8AC3E}">
        <p14:creationId xmlns:p14="http://schemas.microsoft.com/office/powerpoint/2010/main" val="116503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dan ook is </a:t>
            </a:r>
            <a:r>
              <a:rPr lang="nl-BE" b="1" dirty="0"/>
              <a:t>een goede mix nodig, aan </a:t>
            </a:r>
            <a:r>
              <a:rPr lang="nl-BE" dirty="0"/>
              <a:t>basisgeletterdheid om te kunnen participeren aan de samenleving, aan beroepsgerichte kennis om een beroep te kunnen uitoefenen, aan sociale vaardigheden om te kunnen communiceren. Het is hier een </a:t>
            </a:r>
            <a:r>
              <a:rPr lang="nl-BE" b="1" dirty="0"/>
              <a:t>open deur intrappen om te zeggen dat niet iedereen over die juiste mix beschikt.</a:t>
            </a:r>
          </a:p>
          <a:p>
            <a:endParaRPr lang="nl-BE" dirty="0"/>
          </a:p>
          <a:p>
            <a:pPr defTabSz="905713">
              <a:defRPr/>
            </a:pPr>
            <a:r>
              <a:rPr lang="nl-BE" dirty="0"/>
              <a:t>Kijken we in het bijzonder naar digitale basisvaardigheden dan zien we dat een </a:t>
            </a:r>
            <a:r>
              <a:rPr lang="nl-BE" b="1" dirty="0"/>
              <a:t>belangrijk deel van de Vlaamse bevolking - zo’n 40% - beschikt niet over digitale basisvaard</a:t>
            </a:r>
            <a:r>
              <a:rPr lang="nl-BE" dirty="0"/>
              <a:t>igheden.</a:t>
            </a:r>
          </a:p>
          <a:p>
            <a:endParaRPr lang="nl-BE" dirty="0"/>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10</a:t>
            </a:fld>
            <a:endParaRPr lang="nl-BE"/>
          </a:p>
        </p:txBody>
      </p:sp>
    </p:spTree>
    <p:extLst>
      <p:ext uri="{BB962C8B-B14F-4D97-AF65-F5344CB8AC3E}">
        <p14:creationId xmlns:p14="http://schemas.microsoft.com/office/powerpoint/2010/main" val="19495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Jan 2009: 3% in 2020</a:t>
            </a:r>
          </a:p>
          <a:p>
            <a:r>
              <a:rPr lang="nl-BE" dirty="0"/>
              <a:t>Nu: 10% in 2022, is eigenlijk wel </a:t>
            </a:r>
            <a:r>
              <a:rPr lang="nl-BE" dirty="0" err="1"/>
              <a:t>realistich</a:t>
            </a:r>
            <a:r>
              <a:rPr lang="nl-BE" dirty="0"/>
              <a:t> als je weet dat er elk jaar jongeren onvoldoende geletterd uit het onderwijs stromen</a:t>
            </a:r>
          </a:p>
          <a:p>
            <a:r>
              <a:rPr lang="nl-BE" dirty="0"/>
              <a:t>Ook jongeren uit BSO bv. die zich graag verder willen kwalificeren maar voor wie de slaagkansen zeer laag zijn</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11</a:t>
            </a:fld>
            <a:endParaRPr lang="nl-BE"/>
          </a:p>
        </p:txBody>
      </p:sp>
    </p:spTree>
    <p:extLst>
      <p:ext uri="{BB962C8B-B14F-4D97-AF65-F5344CB8AC3E}">
        <p14:creationId xmlns:p14="http://schemas.microsoft.com/office/powerpoint/2010/main" val="2129008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B15A4F08-A788-43EF-8D69-30E206FF1D0F}"/>
              </a:ext>
            </a:extLst>
          </p:cNvPr>
          <p:cNvSpPr>
            <a:spLocks noGrp="1"/>
          </p:cNvSpPr>
          <p:nvPr>
            <p:ph type="body" idx="1"/>
          </p:nvPr>
        </p:nvSpPr>
        <p:spPr/>
        <p:txBody>
          <a:bodyPr/>
          <a:lstStyle/>
          <a:p>
            <a:pPr marL="169821" marR="0" lvl="0" indent="-1698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0" dirty="0"/>
              <a:t>Het is een goede zaak dat er nieuwe eindtermen zijn die rekening houden met wat de digitale samenleving aan brede geletterdheid verwacht, </a:t>
            </a:r>
            <a:r>
              <a:rPr lang="nl-BE" b="1" dirty="0"/>
              <a:t>maar ze moeten natuurlijk ook gerealiseerd worden</a:t>
            </a:r>
            <a:r>
              <a:rPr lang="nl-BE" b="0" dirty="0"/>
              <a:t>, </a:t>
            </a:r>
            <a:r>
              <a:rPr lang="nl-BE" b="1" dirty="0"/>
              <a:t>ambitie voor elke leerling, ook TSO? BSO en DBSO</a:t>
            </a:r>
            <a:r>
              <a:rPr lang="nl-BE" b="0" dirty="0"/>
              <a:t>. </a:t>
            </a:r>
            <a:r>
              <a:rPr lang="nl-BE" i="1" dirty="0"/>
              <a:t>De vraag stelt zich dan ook of (formeel) onderwijs wel een voldoende hefboom is voor het wegwerken van het geletterdheidsdeficit?!! (wetenschappelijk rapport!) </a:t>
            </a:r>
            <a:r>
              <a:rPr lang="nl-BE" i="1" dirty="0" err="1"/>
              <a:t>fons</a:t>
            </a:r>
            <a:r>
              <a:rPr lang="nl-BE" i="1" dirty="0"/>
              <a:t> Leroy: geen eindtermen maar begintermen, waar je mee start – sokkel om op verder te bouwen</a:t>
            </a:r>
            <a:endParaRPr lang="nl-BE" b="0" i="1" dirty="0"/>
          </a:p>
          <a:p>
            <a:pPr marL="169821" indent="-169821">
              <a:buFont typeface="Arial" panose="020B0604020202020204" pitchFamily="34" charset="0"/>
              <a:buChar char="•"/>
            </a:pPr>
            <a:r>
              <a:rPr lang="nl-BE" b="1" dirty="0"/>
              <a:t>Anticiperen op nieuwe ontwikkelingen </a:t>
            </a:r>
            <a:r>
              <a:rPr lang="nl-BE" b="0" dirty="0"/>
              <a:t>voor een up </a:t>
            </a:r>
            <a:r>
              <a:rPr lang="nl-BE" b="0" dirty="0" err="1"/>
              <a:t>to</a:t>
            </a:r>
            <a:r>
              <a:rPr lang="nl-BE" b="0" dirty="0"/>
              <a:t> date opleidingsaanbod, sterke link met de praktijk, belangrijke rol voor de sectoren, ook dwarsverbanden tussen sectoren </a:t>
            </a:r>
          </a:p>
          <a:p>
            <a:pPr marL="169821" indent="-169821">
              <a:buFont typeface="Arial" panose="020B0604020202020204" pitchFamily="34" charset="0"/>
              <a:buChar char="•"/>
            </a:pPr>
            <a:r>
              <a:rPr lang="nl-BE" b="1" dirty="0"/>
              <a:t>Vernieuwingen vallen niet stil, leren </a:t>
            </a:r>
            <a:r>
              <a:rPr lang="nl-BE" b="1" dirty="0" err="1"/>
              <a:t>leren</a:t>
            </a:r>
            <a:r>
              <a:rPr lang="nl-BE" b="1" dirty="0"/>
              <a:t> en leercultuur worden nog belangrijke, wendbaar en weerbaar </a:t>
            </a:r>
          </a:p>
          <a:p>
            <a:pPr marL="169821" marR="0" lvl="0" indent="-1698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1" dirty="0"/>
              <a:t>Mensen zullen </a:t>
            </a:r>
            <a:r>
              <a:rPr lang="nl-BE" b="1" dirty="0" err="1"/>
              <a:t>vaken</a:t>
            </a:r>
            <a:r>
              <a:rPr lang="nl-BE" b="1" dirty="0"/>
              <a:t> van job moeten veranderen, ze daar op voorbereiden</a:t>
            </a:r>
            <a:r>
              <a:rPr lang="nl-BE" b="0" dirty="0"/>
              <a:t>; veel</a:t>
            </a:r>
            <a:r>
              <a:rPr lang="nl-BE" dirty="0"/>
              <a:t> functies vereisen vandaag al (minimale) digitale skills en die ICT-component wordt (steeds) groter. Brede geletterdheid, invulling verschillend van sector. Maar is in elke sector en voor iedereen, wat ook je opleidingsniveau is, zeer belangrijk. </a:t>
            </a:r>
            <a:r>
              <a:rPr lang="nl-BE" sz="1200" b="1" dirty="0"/>
              <a:t>Intersectorale samenwerking op vlak van opleiding om overstap naar andere onderneming of sector te vergemakkelijken </a:t>
            </a:r>
          </a:p>
          <a:p>
            <a:pPr marL="169821" indent="-169821">
              <a:buFont typeface="Arial" panose="020B0604020202020204" pitchFamily="34" charset="0"/>
              <a:buChar char="•"/>
            </a:pPr>
            <a:endParaRPr lang="nl-B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vorige legislatuur hebben de Vlaamse regering en de sociale partners het betaald educatief verlof hervormd en dit zijn de opleidingen die erkend worden zowel voor het VOV, de opleidingscheques en het opleidingskrediet. </a:t>
            </a:r>
          </a:p>
          <a:p>
            <a:r>
              <a:rPr lang="nl-BE" dirty="0"/>
              <a:t>Deze inhoudelijke criteria weerspiegelen goed de aanbevelingen die ik net vermelde en geven ook aan dat dit de competenties zijn die je nodig hebt om op de werkvloer te kunnen functioneren</a:t>
            </a:r>
          </a:p>
          <a:p>
            <a:pPr marL="171450" indent="-171450">
              <a:buFontTx/>
              <a:buChar char="-"/>
            </a:pPr>
            <a:r>
              <a:rPr lang="nl-BE" dirty="0"/>
              <a:t>Basisgeletterdheid: laaggeletterden op de werkvloer kunnen VOV opnemen om basiscompetenties te verwerven</a:t>
            </a:r>
          </a:p>
          <a:p>
            <a:pPr marL="171450" indent="-171450">
              <a:buFontTx/>
              <a:buChar char="-"/>
            </a:pPr>
            <a:r>
              <a:rPr lang="nl-BE" dirty="0"/>
              <a:t>Beroepsgerichte competenties in de sectoren die </a:t>
            </a:r>
          </a:p>
          <a:p>
            <a:pPr marL="171450" indent="-171450">
              <a:buFontTx/>
              <a:buChar char="-"/>
            </a:pPr>
            <a:r>
              <a:rPr lang="nl-BE" b="1" dirty="0"/>
              <a:t>21</a:t>
            </a:r>
            <a:r>
              <a:rPr lang="nl-BE" b="1" baseline="30000" dirty="0"/>
              <a:t>ste</a:t>
            </a:r>
            <a:r>
              <a:rPr lang="nl-BE" b="1" dirty="0"/>
              <a:t> </a:t>
            </a:r>
            <a:r>
              <a:rPr lang="nl-BE" b="1" dirty="0" err="1"/>
              <a:t>eeuwse</a:t>
            </a:r>
            <a:r>
              <a:rPr lang="nl-BE" b="1" dirty="0"/>
              <a:t> vaardigheden zoals samenwerking</a:t>
            </a:r>
            <a:r>
              <a:rPr lang="nl-BE" dirty="0"/>
              <a:t>, mediawijsheid, ondernemerschap en loopbaancompetenties = </a:t>
            </a:r>
          </a:p>
          <a:p>
            <a:pPr marL="171450" indent="-171450">
              <a:buFontTx/>
              <a:buChar char="-"/>
            </a:pPr>
            <a:r>
              <a:rPr lang="nl-BE" dirty="0"/>
              <a:t>Belang van kwalificaties blijft ook gelden en </a:t>
            </a:r>
            <a:r>
              <a:rPr lang="nl-BE" b="1" dirty="0"/>
              <a:t>loopbaanontwikkeling door bijkomende kwalificering </a:t>
            </a:r>
            <a:r>
              <a:rPr lang="nl-BE" dirty="0"/>
              <a:t>wordt ondersteund, ook al zijn diploma’s niet altijd noodzakelijk om aan de slag te kunnen</a:t>
            </a:r>
          </a:p>
          <a:p>
            <a:pPr marL="0" indent="0">
              <a:buFontTx/>
              <a:buNone/>
            </a:pPr>
            <a:r>
              <a:rPr lang="nl-BE" dirty="0"/>
              <a:t>In elk geval blijft het VOV een instrument om rond basisgeletterdheid te werken voor die het aanzienlijk aandeel laaggeletterden dat aan het werk is. </a:t>
            </a:r>
          </a:p>
          <a:p>
            <a:pPr marL="0" indent="0">
              <a:buFontTx/>
              <a:buNone/>
            </a:pPr>
            <a:r>
              <a:rPr lang="nl-BE" dirty="0"/>
              <a:t>Een remediërende benadering, tot slot, bouwt op het identificeren van laaggeletterde jongvolwassenen en volwassenen en/of het bieden van mogelijkheden en ondersteuning om geletterdheidscompetenties (verder) te ontwikkelen. Binnen deze benadering kan mogelijk nog verder onderscheid gemaakt worden tussen vroege compensatie (onmiddellijk na schooluitval), en late compensatie (volwassenenprogramma’s) (Nicaise et al., 2013). </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13</a:t>
            </a:fld>
            <a:endParaRPr lang="nl-BE"/>
          </a:p>
        </p:txBody>
      </p:sp>
    </p:spTree>
    <p:extLst>
      <p:ext uri="{BB962C8B-B14F-4D97-AF65-F5344CB8AC3E}">
        <p14:creationId xmlns:p14="http://schemas.microsoft.com/office/powerpoint/2010/main" val="1230245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tweede deugd is het zorgen voor rechtvaardigheid, inclusie en gelijke kansen</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14</a:t>
            </a:fld>
            <a:endParaRPr lang="nl-BE"/>
          </a:p>
        </p:txBody>
      </p:sp>
    </p:spTree>
    <p:extLst>
      <p:ext uri="{BB962C8B-B14F-4D97-AF65-F5344CB8AC3E}">
        <p14:creationId xmlns:p14="http://schemas.microsoft.com/office/powerpoint/2010/main" val="2640974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0" kern="1200" dirty="0">
                <a:solidFill>
                  <a:schemeClr val="tx1"/>
                </a:solidFill>
                <a:effectLst/>
                <a:latin typeface="+mn-lt"/>
                <a:ea typeface="+mn-ea"/>
                <a:cs typeface="+mn-cs"/>
              </a:rPr>
              <a:t>De digitalisering biedt voordelen. Maar niet iedereen is mee</a:t>
            </a:r>
            <a:r>
              <a:rPr lang="nl-BE" sz="1200" b="0" i="0" kern="1200" dirty="0">
                <a:solidFill>
                  <a:schemeClr val="tx1"/>
                </a:solidFill>
                <a:effectLst/>
                <a:latin typeface="+mn-lt"/>
                <a:ea typeface="+mn-ea"/>
                <a:cs typeface="+mn-cs"/>
              </a:rPr>
              <a:t>. 25% van de alleenstaanden heeft thuis geen toegang tot het internet. 18% van de actieve werkzoekenden ingeschreven bij de VDAB heeft geen e-mailadres. Het gaat dan vooral om 55plussers, kortgeschoolden en mensen met een taalachterstand (resp. 32%, 30%, 36% zonder e-mailadres). 40% van hen geeft als reden dat ze niet met een computer kunnen werken.</a:t>
            </a:r>
          </a:p>
          <a:p>
            <a:r>
              <a:rPr lang="nl-BE" sz="1200" b="1" i="0" kern="1200" dirty="0">
                <a:solidFill>
                  <a:schemeClr val="tx1"/>
                </a:solidFill>
                <a:effectLst/>
                <a:latin typeface="+mn-lt"/>
                <a:ea typeface="+mn-ea"/>
                <a:cs typeface="+mn-cs"/>
              </a:rPr>
              <a:t>Bij de werkzoekenden heeft 18% geen e-mailadres bij VDAB, bij werkzoekenden met een taalachterstand heeft 36% geen emailadres bij VDAB. S</a:t>
            </a:r>
            <a:r>
              <a:rPr lang="nl-BE" dirty="0"/>
              <a:t>inds oktober 2018 schakelde VDAB over naar de Digital First aanpak met een breder digitaal dienstverleningspakket.</a:t>
            </a:r>
          </a:p>
          <a:p>
            <a:endParaRPr lang="nl-BE" b="1" dirty="0"/>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15</a:t>
            </a:fld>
            <a:endParaRPr lang="nl-BE"/>
          </a:p>
        </p:txBody>
      </p:sp>
    </p:spTree>
    <p:extLst>
      <p:ext uri="{BB962C8B-B14F-4D97-AF65-F5344CB8AC3E}">
        <p14:creationId xmlns:p14="http://schemas.microsoft.com/office/powerpoint/2010/main" val="46519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r>
              <a:rPr lang="en-US" dirty="0" err="1"/>
              <a:t>En</a:t>
            </a:r>
            <a:r>
              <a:rPr lang="en-US" dirty="0"/>
              <a:t> </a:t>
            </a:r>
            <a:r>
              <a:rPr lang="en-US" dirty="0" err="1"/>
              <a:t>toch</a:t>
            </a:r>
            <a:r>
              <a:rPr lang="en-US" dirty="0"/>
              <a:t> </a:t>
            </a:r>
            <a:r>
              <a:rPr lang="en-US" dirty="0" err="1"/>
              <a:t>zijn</a:t>
            </a:r>
            <a:r>
              <a:rPr lang="en-US" dirty="0"/>
              <a:t> het net de lager </a:t>
            </a:r>
            <a:r>
              <a:rPr lang="en-US" dirty="0" err="1"/>
              <a:t>geschoolden</a:t>
            </a:r>
            <a:r>
              <a:rPr lang="en-US" dirty="0"/>
              <a:t>, de </a:t>
            </a:r>
            <a:r>
              <a:rPr lang="en-US" dirty="0" err="1"/>
              <a:t>oudere</a:t>
            </a:r>
            <a:r>
              <a:rPr lang="en-US" dirty="0"/>
              <a:t> </a:t>
            </a:r>
            <a:r>
              <a:rPr lang="en-US" dirty="0" err="1"/>
              <a:t>werknemers</a:t>
            </a:r>
            <a:r>
              <a:rPr lang="en-US" dirty="0"/>
              <a:t>, de </a:t>
            </a:r>
            <a:r>
              <a:rPr lang="en-US" dirty="0" err="1"/>
              <a:t>werknemers</a:t>
            </a:r>
            <a:r>
              <a:rPr lang="en-US" dirty="0"/>
              <a:t> die </a:t>
            </a:r>
            <a:r>
              <a:rPr lang="en-US" dirty="0" err="1"/>
              <a:t>meer</a:t>
            </a:r>
            <a:r>
              <a:rPr lang="en-US" dirty="0"/>
              <a:t> </a:t>
            </a:r>
            <a:r>
              <a:rPr lang="en-US" dirty="0" err="1"/>
              <a:t>kans</a:t>
            </a:r>
            <a:r>
              <a:rPr lang="en-US" dirty="0"/>
              <a:t> </a:t>
            </a:r>
            <a:r>
              <a:rPr lang="en-US" dirty="0" err="1"/>
              <a:t>lopen</a:t>
            </a:r>
            <a:r>
              <a:rPr lang="en-US" dirty="0"/>
              <a:t> dan </a:t>
            </a:r>
            <a:r>
              <a:rPr lang="en-US" dirty="0" err="1"/>
              <a:t>hun</a:t>
            </a:r>
            <a:r>
              <a:rPr lang="en-US" dirty="0"/>
              <a:t> job </a:t>
            </a:r>
            <a:r>
              <a:rPr lang="en-US" dirty="0" err="1"/>
              <a:t>geautomatiseerd</a:t>
            </a:r>
            <a:r>
              <a:rPr lang="en-US" dirty="0"/>
              <a:t> </a:t>
            </a:r>
            <a:r>
              <a:rPr lang="en-US" dirty="0" err="1"/>
              <a:t>wordt</a:t>
            </a:r>
            <a:r>
              <a:rPr lang="en-US" dirty="0"/>
              <a:t> </a:t>
            </a:r>
            <a:r>
              <a:rPr lang="en-US" dirty="0" err="1"/>
              <a:t>en</a:t>
            </a:r>
            <a:r>
              <a:rPr lang="en-US" dirty="0"/>
              <a:t> de </a:t>
            </a:r>
            <a:r>
              <a:rPr lang="en-US" dirty="0" err="1"/>
              <a:t>parttime</a:t>
            </a:r>
            <a:r>
              <a:rPr lang="en-US" dirty="0"/>
              <a:t> </a:t>
            </a:r>
            <a:r>
              <a:rPr lang="en-US" dirty="0" err="1"/>
              <a:t>werkenden</a:t>
            </a:r>
            <a:r>
              <a:rPr lang="en-US" dirty="0"/>
              <a:t> die minder </a:t>
            </a:r>
            <a:r>
              <a:rPr lang="en-US" dirty="0" err="1"/>
              <a:t>participeren</a:t>
            </a:r>
            <a:r>
              <a:rPr lang="en-US" dirty="0"/>
              <a:t> aan </a:t>
            </a:r>
            <a:r>
              <a:rPr lang="en-US" dirty="0" err="1"/>
              <a:t>opleidingen</a:t>
            </a:r>
            <a:r>
              <a:rPr lang="en-US" dirty="0"/>
              <a:t> op de </a:t>
            </a:r>
            <a:r>
              <a:rPr lang="en-US" dirty="0" err="1"/>
              <a:t>werkvloer</a:t>
            </a:r>
            <a:r>
              <a:rPr lang="en-US" dirty="0"/>
              <a:t>. </a:t>
            </a:r>
            <a:r>
              <a:rPr lang="nl-BE" dirty="0"/>
              <a:t>dat deelname van laaggeletterden aan formeel of non-formeel onderwijs lager ligt in Vlaanderen dan in de andere landen. </a:t>
            </a:r>
            <a:endParaRPr lang="en-US" dirty="0"/>
          </a:p>
          <a:p>
            <a:endParaRPr lang="en-US" dirty="0"/>
          </a:p>
          <a:p>
            <a:r>
              <a:rPr lang="en-US" sz="800" dirty="0"/>
              <a:t>over the previous 12 months. Low (high) skilled refers to adults who score at level 1 or below (levels 4 or 5) on the PIAAC literacy scale. High (low) automation refers to adults at high (low) risk of automation. Own-account workers: self-employed without employees. workers on fixed term or temporary work agency contracts. Part-time less than 30 hours per week. Unemployed refers to all unemployed who have not been dismissed for economic reasons in their last job; displaced refers to unemployed adults who have been dismissed for economic reasons in the last job. The OECD average (40%) refers to the unweighted average participation in job-related training among all adults among OECD countries participating in the Survey for Adult Skills (PIAAC).</a:t>
            </a:r>
          </a:p>
          <a:p>
            <a:r>
              <a:rPr lang="en-US" sz="800" dirty="0"/>
              <a:t>Source: Survey of Adult Skills (PIAAC) (2012, 2015), </a:t>
            </a:r>
            <a:r>
              <a:rPr lang="en-US" sz="800" dirty="0">
                <a:hlinkClick r:id="rId3"/>
              </a:rPr>
              <a:t>http://www.oecd.org/skills/piaac/</a:t>
            </a:r>
            <a:r>
              <a:rPr lang="en-US" sz="800" dirty="0"/>
              <a:t>.</a:t>
            </a:r>
            <a:endParaRPr lang="nl-BE" dirty="0"/>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16</a:t>
            </a:fld>
            <a:endParaRPr lang="nl-BE"/>
          </a:p>
        </p:txBody>
      </p:sp>
    </p:spTree>
    <p:extLst>
      <p:ext uri="{BB962C8B-B14F-4D97-AF65-F5344CB8AC3E}">
        <p14:creationId xmlns:p14="http://schemas.microsoft.com/office/powerpoint/2010/main" val="311403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B15A4F08-A788-43EF-8D69-30E206FF1D0F}"/>
              </a:ext>
            </a:extLst>
          </p:cNvPr>
          <p:cNvSpPr>
            <a:spLocks noGrp="1"/>
          </p:cNvSpPr>
          <p:nvPr>
            <p:ph type="body" idx="1"/>
          </p:nvPr>
        </p:nvSpPr>
        <p:spPr/>
        <p:txBody>
          <a:bodyPr/>
          <a:lstStyle/>
          <a:p>
            <a:pPr defTabSz="905713">
              <a:defRPr/>
            </a:pPr>
            <a:r>
              <a:rPr lang="nl-BE" dirty="0"/>
              <a:t>Toegang tot technologie is maar 1 aspect, </a:t>
            </a:r>
            <a:r>
              <a:rPr lang="nl-BE" b="1" dirty="0"/>
              <a:t>maar 15% van de gezinnen heeft geen pc of laptop thuis </a:t>
            </a:r>
          </a:p>
          <a:p>
            <a:pPr marL="0" marR="0" lvl="0" indent="0" algn="l" defTabSz="905713" rtl="0" eaLnBrk="1" fontAlgn="auto" latinLnBrk="0" hangingPunct="1">
              <a:lnSpc>
                <a:spcPct val="100000"/>
              </a:lnSpc>
              <a:spcBef>
                <a:spcPts val="0"/>
              </a:spcBef>
              <a:spcAft>
                <a:spcPts val="0"/>
              </a:spcAft>
              <a:buClrTx/>
              <a:buSzTx/>
              <a:buFontTx/>
              <a:buNone/>
              <a:tabLst/>
              <a:defRPr/>
            </a:pPr>
            <a:r>
              <a:rPr lang="nl-BE" dirty="0"/>
              <a:t>Vaardighedengarantie: </a:t>
            </a:r>
            <a:r>
              <a:rPr lang="nl-BE" b="1" dirty="0"/>
              <a:t>brede basisgeletterdheid als grondrecht </a:t>
            </a:r>
            <a:r>
              <a:rPr lang="nl-BE" dirty="0"/>
              <a:t>en verweven in elk aanbod</a:t>
            </a:r>
          </a:p>
          <a:p>
            <a:pPr defTabSz="905713">
              <a:defRPr/>
            </a:pPr>
            <a:r>
              <a:rPr lang="nl-BE" dirty="0"/>
              <a:t>Nieuwe risicogroepen: kwetsbare werknemers (in routinematige jobs)</a:t>
            </a:r>
          </a:p>
          <a:p>
            <a:pPr marL="0" marR="0" lvl="0" indent="0" algn="l" defTabSz="905713" rtl="0" eaLnBrk="1" fontAlgn="auto" latinLnBrk="0" hangingPunct="1">
              <a:lnSpc>
                <a:spcPct val="100000"/>
              </a:lnSpc>
              <a:spcBef>
                <a:spcPts val="0"/>
              </a:spcBef>
              <a:spcAft>
                <a:spcPts val="0"/>
              </a:spcAft>
              <a:buClrTx/>
              <a:buSzTx/>
              <a:buFontTx/>
              <a:buNone/>
              <a:tabLst/>
              <a:defRPr/>
            </a:pPr>
            <a:r>
              <a:rPr lang="nl-BE" dirty="0"/>
              <a:t>Digital first (snellere dienstverlening) maar niet digital </a:t>
            </a:r>
            <a:r>
              <a:rPr lang="nl-BE" dirty="0" err="1"/>
              <a:t>only</a:t>
            </a:r>
            <a:r>
              <a:rPr lang="nl-BE" dirty="0"/>
              <a:t> + bijscholing voor wie daar niet mee om kan (opstap naar andere opleidingen) een dienstverleningsmengeling van volwaardige digitale en niet-digitale alternatieven.</a:t>
            </a:r>
          </a:p>
          <a:p>
            <a:pPr marL="0" marR="0" lvl="0" indent="0" algn="l" defTabSz="905713" rtl="0" eaLnBrk="1" fontAlgn="auto" latinLnBrk="0" hangingPunct="1">
              <a:lnSpc>
                <a:spcPct val="100000"/>
              </a:lnSpc>
              <a:spcBef>
                <a:spcPts val="0"/>
              </a:spcBef>
              <a:spcAft>
                <a:spcPts val="0"/>
              </a:spcAft>
              <a:buClrTx/>
              <a:buSzTx/>
              <a:buFontTx/>
              <a:buNone/>
              <a:tabLst/>
              <a:defRPr/>
            </a:pPr>
            <a:endParaRPr lang="nl-BE" dirty="0"/>
          </a:p>
          <a:p>
            <a:pPr defTabSz="905713">
              <a:defRPr/>
            </a:pPr>
            <a:endParaRPr lang="nl-BE" i="1" dirty="0"/>
          </a:p>
          <a:p>
            <a:pPr defTabSz="905713">
              <a:defRPr/>
            </a:pPr>
            <a:endParaRPr lang="nl-BE" dirty="0"/>
          </a:p>
          <a:p>
            <a:pPr defTabSz="905713">
              <a:defRPr/>
            </a:pPr>
            <a:endParaRPr lang="nl-BE" dirty="0"/>
          </a:p>
          <a:p>
            <a:pPr defTabSz="905713">
              <a:defRPr/>
            </a:pPr>
            <a:endParaRPr lang="nl-BE" dirty="0"/>
          </a:p>
          <a:p>
            <a:endParaRPr lang="nl-BE" dirty="0"/>
          </a:p>
        </p:txBody>
      </p:sp>
    </p:spTree>
    <p:extLst>
      <p:ext uri="{BB962C8B-B14F-4D97-AF65-F5344CB8AC3E}">
        <p14:creationId xmlns:p14="http://schemas.microsoft.com/office/powerpoint/2010/main" val="39086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De verwachtingen naar burgers en instellingen zijn hoog; er is echter ook begrip nodig voor de aanpassingen </a:t>
            </a:r>
            <a:r>
              <a:rPr lang="nl-BE" dirty="0"/>
              <a:t>en wendbaarheid die dat vraagt en er is ook </a:t>
            </a:r>
            <a:r>
              <a:rPr lang="nl-BE" b="1" dirty="0"/>
              <a:t>moed nodig om dingen anders aan te pakken</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18</a:t>
            </a:fld>
            <a:endParaRPr lang="nl-BE"/>
          </a:p>
        </p:txBody>
      </p:sp>
    </p:spTree>
    <p:extLst>
      <p:ext uri="{BB962C8B-B14F-4D97-AF65-F5344CB8AC3E}">
        <p14:creationId xmlns:p14="http://schemas.microsoft.com/office/powerpoint/2010/main" val="1166878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Begrip voor leraren waarvan uit de meting van de ICT integratie in het secundair onderwijs blijkt dat </a:t>
            </a:r>
            <a:r>
              <a:rPr lang="nl-BE" dirty="0" err="1"/>
              <a:t>ieets</a:t>
            </a:r>
            <a:r>
              <a:rPr lang="nl-BE" dirty="0"/>
              <a:t> meer dan 30%van de leraren ICT wekelijks gebruiken voor lesvoorbereiding maar dat slechts 25% dit ook wekelijks gebruikt in de les.</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19</a:t>
            </a:fld>
            <a:endParaRPr lang="nl-BE"/>
          </a:p>
        </p:txBody>
      </p:sp>
    </p:spTree>
    <p:extLst>
      <p:ext uri="{BB962C8B-B14F-4D97-AF65-F5344CB8AC3E}">
        <p14:creationId xmlns:p14="http://schemas.microsoft.com/office/powerpoint/2010/main" val="68831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stel eerst graag de SERV aan u voor. De SERV heeft twee opdrachten</a:t>
            </a:r>
          </a:p>
          <a:p>
            <a:pPr marL="228600" indent="-228600">
              <a:buAutoNum type="arabicParenR"/>
            </a:pPr>
            <a:r>
              <a:rPr lang="nl-BE" dirty="0"/>
              <a:t>Organiseren van het overleg tussen sociale partners</a:t>
            </a:r>
          </a:p>
          <a:p>
            <a:pPr marL="228600" indent="-228600">
              <a:buAutoNum type="arabicParenR"/>
            </a:pPr>
            <a:r>
              <a:rPr lang="nl-BE" dirty="0"/>
              <a:t>adviseren</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a:t>
            </a:fld>
            <a:endParaRPr lang="nl-BE"/>
          </a:p>
        </p:txBody>
      </p:sp>
    </p:spTree>
    <p:extLst>
      <p:ext uri="{BB962C8B-B14F-4D97-AF65-F5344CB8AC3E}">
        <p14:creationId xmlns:p14="http://schemas.microsoft.com/office/powerpoint/2010/main" val="3027725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Begrip voor burgers waarvan 80% van de Vlamingen niet bereid zou zijn om deel te nemen aan formele of niet formele opleiding.</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20</a:t>
            </a:fld>
            <a:endParaRPr lang="nl-BE"/>
          </a:p>
        </p:txBody>
      </p:sp>
    </p:spTree>
    <p:extLst>
      <p:ext uri="{BB962C8B-B14F-4D97-AF65-F5344CB8AC3E}">
        <p14:creationId xmlns:p14="http://schemas.microsoft.com/office/powerpoint/2010/main" val="3875624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Begrip voor ondernemingen die nog niet allemaal lerende organisaties zijn, volgens onderzoek van mijn collega’s van de Stichting Innovatie en Arbeid is 55% een competentiegerichte onderneming, wat betekent dat ze voldoen aan 8 van 15 voorwaarden (bv, is er een opleidingsplan). </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21</a:t>
            </a:fld>
            <a:endParaRPr lang="nl-BE"/>
          </a:p>
        </p:txBody>
      </p:sp>
    </p:spTree>
    <p:extLst>
      <p:ext uri="{BB962C8B-B14F-4D97-AF65-F5344CB8AC3E}">
        <p14:creationId xmlns:p14="http://schemas.microsoft.com/office/powerpoint/2010/main" val="3586502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B15A4F08-A788-43EF-8D69-30E206FF1D0F}"/>
              </a:ext>
            </a:extLst>
          </p:cNvPr>
          <p:cNvSpPr>
            <a:spLocks noGrp="1"/>
          </p:cNvSpPr>
          <p:nvPr>
            <p:ph type="body" idx="1"/>
          </p:nvPr>
        </p:nvSpPr>
        <p:spPr/>
        <p:txBody>
          <a:bodyPr/>
          <a:lstStyle/>
          <a:p>
            <a:r>
              <a:rPr lang="nl-BE" b="1" dirty="0"/>
              <a:t>Begrip is goed maar we mogen het daar natuurlijk bij laten. </a:t>
            </a:r>
          </a:p>
          <a:p>
            <a:r>
              <a:rPr lang="nl-BE" dirty="0"/>
              <a:t>- Leraren moeten zelf over voldoende ICT-vaardigheden kunnen beschikken en daar de nodige opleiding toe krijgen BV Open Universiteit Nl heeft micromodules van 2 tot 4u, online, geen toegangsvoorwaarden, gratis, voor onderwijsprofessionals, over VR en leren, over hoe online onderwijs organiseren, leren in de virtuele klas Digitale vaardigheden bij leraren zijn nodig om het informatica onderwijs op een hoger niveau te brengen (</a:t>
            </a:r>
            <a:r>
              <a:rPr lang="nl-BE" dirty="0" err="1"/>
              <a:t>vlor</a:t>
            </a:r>
            <a:r>
              <a:rPr lang="nl-BE" dirty="0"/>
              <a:t> – </a:t>
            </a:r>
            <a:r>
              <a:rPr lang="nl-BE" dirty="0" err="1"/>
              <a:t>serv</a:t>
            </a:r>
            <a:r>
              <a:rPr lang="nl-BE" dirty="0"/>
              <a:t> oproep)</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 Om mensen te motiveren om opleiding te volgen moet er op andere manieren les gegeven worden, Voor nieuwkomers: duaal leren: ervaren en voelen wat het is om hier aan de slag te zijn en zo bij te leren, </a:t>
            </a:r>
            <a:r>
              <a:rPr lang="nl-BE" dirty="0" err="1"/>
              <a:t>upskilling</a:t>
            </a:r>
            <a:r>
              <a:rPr lang="nl-BE" dirty="0"/>
              <a:t> </a:t>
            </a:r>
            <a:r>
              <a:rPr lang="nl-BE" dirty="0" err="1"/>
              <a:t>pathways</a:t>
            </a:r>
            <a:r>
              <a:rPr lang="nl-BE" dirty="0"/>
              <a:t> </a:t>
            </a:r>
          </a:p>
          <a:p>
            <a:r>
              <a:rPr lang="nl-BE" dirty="0"/>
              <a:t>- In ondernemingen voluit gaan voor permanente vorming en opleiding, de opleidingsincentives benutten, </a:t>
            </a:r>
            <a:r>
              <a:rPr lang="nl-BE" b="1" dirty="0"/>
              <a:t>opleidingscoaches</a:t>
            </a:r>
            <a:r>
              <a:rPr lang="nl-BE" dirty="0"/>
              <a:t> binnen de onderneming, idee van leercoaches in ondernemingen, bv werken met </a:t>
            </a:r>
            <a:r>
              <a:rPr lang="nl-BE" b="1" dirty="0"/>
              <a:t>leervacatures</a:t>
            </a:r>
          </a:p>
          <a:p>
            <a:pPr marL="0" indent="0">
              <a:buFontTx/>
              <a:buNone/>
            </a:pPr>
            <a:endParaRPr lang="nl-BE" dirty="0"/>
          </a:p>
          <a:p>
            <a:endParaRPr lang="nl-BE" dirty="0"/>
          </a:p>
        </p:txBody>
      </p:sp>
    </p:spTree>
    <p:extLst>
      <p:ext uri="{BB962C8B-B14F-4D97-AF65-F5344CB8AC3E}">
        <p14:creationId xmlns:p14="http://schemas.microsoft.com/office/powerpoint/2010/main" val="3432450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laatste twee deugden zijn gematigdheid en wijsheid. Er zijn </a:t>
            </a:r>
            <a:r>
              <a:rPr lang="nl-BE" b="1" dirty="0"/>
              <a:t>veel middelen nodig op veel beleidsdomeinen dus we moeten verstandig beslissen waar we de middelen inzetten</a:t>
            </a:r>
            <a:r>
              <a:rPr lang="nl-BE" dirty="0"/>
              <a:t>. </a:t>
            </a:r>
          </a:p>
          <a:p>
            <a:r>
              <a:rPr lang="nl-BE" dirty="0"/>
              <a:t>Er moet wijsheid zijn </a:t>
            </a:r>
          </a:p>
          <a:p>
            <a:r>
              <a:rPr lang="nl-BE" dirty="0"/>
              <a:t>bij burgers, wat wil ik doen en welke competenties heb ik daarvoor nodig,</a:t>
            </a:r>
          </a:p>
          <a:p>
            <a:r>
              <a:rPr lang="nl-BE" dirty="0"/>
              <a:t>bij onderwijsinstellingen, welke vorming bieden we onze leerlingen, cursisten en studenten, hoe spelen we in op wat ze nodig hebben</a:t>
            </a:r>
          </a:p>
          <a:p>
            <a:r>
              <a:rPr lang="nl-BE" dirty="0"/>
              <a:t>Bij ondernemingen, wat hebben werknemers nodig om hun job goed te kunnen blijven doen en in de toekomst aan de slag te kunnen blijven</a:t>
            </a:r>
          </a:p>
          <a:p>
            <a:r>
              <a:rPr lang="nl-BE" dirty="0"/>
              <a:t>Bij de overheid: welke ondersteuning bieden we waar</a:t>
            </a:r>
          </a:p>
          <a:p>
            <a:r>
              <a:rPr lang="nl-BE" dirty="0"/>
              <a:t>Wijsheid staat ook voor geletterdheid</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23</a:t>
            </a:fld>
            <a:endParaRPr lang="nl-BE"/>
          </a:p>
        </p:txBody>
      </p:sp>
    </p:spTree>
    <p:extLst>
      <p:ext uri="{BB962C8B-B14F-4D97-AF65-F5344CB8AC3E}">
        <p14:creationId xmlns:p14="http://schemas.microsoft.com/office/powerpoint/2010/main" val="2936476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Dat is absoluut nodig; de motivatie is laag en dus zijn ook de deelnamecijfers aan levenslang leren laag, onder het EU gemiddelde</a:t>
            </a:r>
          </a:p>
          <a:p>
            <a:r>
              <a:rPr lang="nl-BE" dirty="0"/>
              <a:t>Ook geen beterschap: schommelt sinds 2006 tussen de 7 en de 9%</a:t>
            </a:r>
          </a:p>
          <a:p>
            <a:r>
              <a:rPr lang="nl-BE" dirty="0"/>
              <a:t>Vier weken is een korte periode, in een periode van 1 jaar is dat 22%; hooggeschoolden 14%, laaggeschoolden 3%</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24</a:t>
            </a:fld>
            <a:endParaRPr lang="nl-BE"/>
          </a:p>
        </p:txBody>
      </p:sp>
    </p:spTree>
    <p:extLst>
      <p:ext uri="{BB962C8B-B14F-4D97-AF65-F5344CB8AC3E}">
        <p14:creationId xmlns:p14="http://schemas.microsoft.com/office/powerpoint/2010/main" val="2939589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Weinig Vlamingen halen nog al dan niet bijkomende kwalificaties bv. in het volwassenenonderwijs en het hoger onderwijs telt weinig studenten boven de 30</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25</a:t>
            </a:fld>
            <a:endParaRPr lang="nl-BE"/>
          </a:p>
        </p:txBody>
      </p:sp>
    </p:spTree>
    <p:extLst>
      <p:ext uri="{BB962C8B-B14F-4D97-AF65-F5344CB8AC3E}">
        <p14:creationId xmlns:p14="http://schemas.microsoft.com/office/powerpoint/2010/main" val="3709116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1250950"/>
            <a:ext cx="5994400" cy="3371850"/>
          </a:xfrm>
        </p:spPr>
      </p:sp>
      <p:sp>
        <p:nvSpPr>
          <p:cNvPr id="3" name="Tijdelijke aanduiding voor notities 2"/>
          <p:cNvSpPr>
            <a:spLocks noGrp="1"/>
          </p:cNvSpPr>
          <p:nvPr>
            <p:ph type="body" idx="1"/>
          </p:nvPr>
        </p:nvSpPr>
        <p:spPr/>
        <p:txBody>
          <a:bodyPr/>
          <a:lstStyle/>
          <a:p>
            <a:r>
              <a:rPr lang="nl-BE" dirty="0"/>
              <a:t>En in dit schema zien we dat Vlaanderen tot de top 20 behoort, bv. het aantal jongeren dat voortgezet onderwijs volgt maar veel beter kan doen op vlak van inclusie op onze arbeidsmarkt</a:t>
            </a:r>
          </a:p>
          <a:p>
            <a:r>
              <a:rPr lang="nl-BE" dirty="0"/>
              <a:t>OECD review hiervoor gebruiken</a:t>
            </a:r>
          </a:p>
        </p:txBody>
      </p:sp>
      <p:sp>
        <p:nvSpPr>
          <p:cNvPr id="4" name="Tijdelijke aanduiding voor dianummer 3"/>
          <p:cNvSpPr>
            <a:spLocks noGrp="1"/>
          </p:cNvSpPr>
          <p:nvPr>
            <p:ph type="sldNum" sz="quarter" idx="5"/>
          </p:nvPr>
        </p:nvSpPr>
        <p:spPr/>
        <p:txBody>
          <a:bodyPr/>
          <a:lstStyle/>
          <a:p>
            <a:pPr defTabSz="913321">
              <a:defRPr/>
            </a:pPr>
            <a:fld id="{22C31CE8-0D7F-4CB1-9554-26024D4FF93D}" type="slidenum">
              <a:rPr lang="nl-BE">
                <a:solidFill>
                  <a:prstClr val="black"/>
                </a:solidFill>
                <a:latin typeface="Calibri" panose="020F0502020204030204"/>
              </a:rPr>
              <a:pPr defTabSz="913321">
                <a:defRPr/>
              </a:pPr>
              <a:t>26</a:t>
            </a:fld>
            <a:endParaRPr lang="nl-BE">
              <a:solidFill>
                <a:prstClr val="black"/>
              </a:solidFill>
              <a:latin typeface="Calibri" panose="020F0502020204030204"/>
            </a:endParaRPr>
          </a:p>
        </p:txBody>
      </p:sp>
    </p:spTree>
    <p:extLst>
      <p:ext uri="{BB962C8B-B14F-4D97-AF65-F5344CB8AC3E}">
        <p14:creationId xmlns:p14="http://schemas.microsoft.com/office/powerpoint/2010/main" val="259345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B15A4F08-A788-43EF-8D69-30E206FF1D0F}"/>
              </a:ext>
            </a:extLst>
          </p:cNvPr>
          <p:cNvSpPr>
            <a:spLocks noGrp="1"/>
          </p:cNvSpPr>
          <p:nvPr>
            <p:ph type="body" idx="1"/>
          </p:nvPr>
        </p:nvSpPr>
        <p:spPr/>
        <p:txBody>
          <a:bodyPr/>
          <a:lstStyle/>
          <a:p>
            <a:pPr defTabSz="905713">
              <a:defRPr/>
            </a:pPr>
            <a:r>
              <a:rPr lang="nl-BE" dirty="0"/>
              <a:t>Gematigd in onze afwegingen maar er zijn aanzienlijke investeringen nodig. Digitale School: goed dat er investeringen zijn 1,6mio E </a:t>
            </a:r>
            <a:r>
              <a:rPr lang="nl-BE" dirty="0" err="1"/>
              <a:t>ikv</a:t>
            </a:r>
            <a:r>
              <a:rPr lang="nl-BE" dirty="0"/>
              <a:t> het actieplan AI en Cybersecurity, zie ook regeerakkoord</a:t>
            </a:r>
          </a:p>
          <a:p>
            <a:r>
              <a:rPr lang="nl-BE" dirty="0"/>
              <a:t>Er is een groot aanbod aan opleiding en vorming in Vlaanderen, maar nog meer en radicaal de deuren open gooien voor niet </a:t>
            </a:r>
            <a:r>
              <a:rPr lang="nl-BE" dirty="0" err="1"/>
              <a:t>generatie-studenten</a:t>
            </a:r>
            <a:r>
              <a:rPr lang="nl-BE" dirty="0"/>
              <a:t>, voor nieuwkomers, kansen bieden door EVC en EVK trajecten, door soepeler toelatingsvoorwaarden </a:t>
            </a:r>
          </a:p>
          <a:p>
            <a:r>
              <a:rPr lang="nl-BE" b="1" dirty="0"/>
              <a:t>Kernpunten/eyecatchers</a:t>
            </a:r>
          </a:p>
          <a:p>
            <a:pPr lvl="0"/>
            <a:r>
              <a:rPr lang="nl-BE" dirty="0"/>
              <a:t>Tweede deel over competenties gaat over de aanbodzijde: Een responsief onderwijs- en opleidingsaanbod (slides 5 – 9). De uitdaging hier is enorm (aanbod is er vaak niet, cf. sectorconvenanten: “Er wordt echter ook aangegeven dat dit aanbod vaak nog beperkt is”) en vergt wijzigingen in wie, waar, hoe en wat wordt geleerd. </a:t>
            </a:r>
          </a:p>
          <a:p>
            <a:pPr marL="627909" lvl="1" indent="-171248">
              <a:buFont typeface="Arial" panose="020B0604020202020204" pitchFamily="34" charset="0"/>
              <a:buChar char="•"/>
            </a:pPr>
            <a:r>
              <a:rPr lang="nl-BE" dirty="0"/>
              <a:t>Wanneer: niet enkel in scholen, meer in bedrijven, op de werkvloer zelf, leren en werken combineren: De werkomgeving is vaak de belangrijkste en meest effectieve plek om te leren. Leren op de werkvloer moet worden ondersteund door gepaste organisatieculturen, organisatiemodellen en managementpraktijken. Ondernemingen, leidinggevenden en werknemers moeten daarin worden ondersteund via onder meer de KMO-portefeuille, de Strategische Transformatiesteun en FOCUS op Talent.</a:t>
            </a:r>
          </a:p>
          <a:p>
            <a:pPr marL="627909" lvl="1" indent="-171248">
              <a:buFont typeface="Arial" panose="020B0604020202020204" pitchFamily="34" charset="0"/>
              <a:buChar char="•"/>
            </a:pPr>
            <a:r>
              <a:rPr lang="nl-BE" dirty="0"/>
              <a:t>Waar: Meer intersectorale samenwerking bij opleidingen is nodig. Elke sector kent zijn eigen dynamiek maar veel knelpunten blijken toch </a:t>
            </a:r>
            <a:r>
              <a:rPr lang="nl-BE" dirty="0" err="1"/>
              <a:t>sectoroverschrijdend</a:t>
            </a:r>
            <a:r>
              <a:rPr lang="nl-BE" dirty="0"/>
              <a:t> te zijn, zoals het gebrek aan instroom in technische opleidingen, knelpuntberoepen zoals operatoren. Intersectorale samenwerking is ook nodig om </a:t>
            </a:r>
            <a:r>
              <a:rPr lang="nl-BE" dirty="0" err="1"/>
              <a:t>competentiebrede</a:t>
            </a:r>
            <a:r>
              <a:rPr lang="nl-BE" dirty="0"/>
              <a:t> investeringen te ondersteunen die verschuivingen tussen bedrijven en sectoren vereenvoudigen;</a:t>
            </a:r>
          </a:p>
          <a:p>
            <a:pPr marL="627909" lvl="1" indent="-171248">
              <a:buFont typeface="Arial" panose="020B0604020202020204" pitchFamily="34" charset="0"/>
              <a:buChar char="•"/>
            </a:pPr>
            <a:r>
              <a:rPr lang="nl-BE" dirty="0"/>
              <a:t>Hoe: meer flexibel en vraaggericht, met gebruik van moderne </a:t>
            </a:r>
            <a:r>
              <a:rPr lang="nl-BE" dirty="0" err="1"/>
              <a:t>ict</a:t>
            </a:r>
            <a:r>
              <a:rPr lang="nl-BE" dirty="0"/>
              <a:t>-mogelijkheden voor afstandsonderwijs en persoonlijke begeleiding, nieuwe leervormen en –methoden aangepast aan de nieuwe skills die nodig zijn. Voorbeelden zijn </a:t>
            </a:r>
            <a:r>
              <a:rPr lang="nl-BE" dirty="0" err="1"/>
              <a:t>projectgestuurd</a:t>
            </a:r>
            <a:r>
              <a:rPr lang="nl-BE" dirty="0"/>
              <a:t>, </a:t>
            </a:r>
            <a:r>
              <a:rPr lang="nl-BE" dirty="0" err="1"/>
              <a:t>vraaggestuurd</a:t>
            </a:r>
            <a:r>
              <a:rPr lang="nl-BE" dirty="0"/>
              <a:t>, probleemgestuurd onderwijs, intense korte opleidingen, flexibele leervormen en vormingsmethoden waarin meer plaats is voor creativiteit, teamwerk, samenwerking en zelfleren. Maar ook meer ruimte voor technologie in de manier waarop we leren (</a:t>
            </a:r>
            <a:r>
              <a:rPr lang="nl-BE" dirty="0" err="1"/>
              <a:t>EduTech</a:t>
            </a:r>
            <a:r>
              <a:rPr lang="nl-BE" dirty="0"/>
              <a:t>). Een kenniscentrum rond digitalisering en leren is gewenst. Men verwacht de komende 10-15 jaar ontzettend veel veranderingen in de manier waarop men leert, in wat men leert, wanneer men leert en waar men leert. We gaan een toekomst tegemoet waarin technologie een prominente rol zal spelen in de manier waarop we leren (</a:t>
            </a:r>
            <a:r>
              <a:rPr lang="nl-BE" dirty="0" err="1"/>
              <a:t>EduTech</a:t>
            </a:r>
            <a:r>
              <a:rPr lang="nl-BE" dirty="0"/>
              <a:t>). Digitalisering in/van het onderwijs mag immers geen doel op zich zijn maar moet worden ingezet om te komen tot goede leerresultaten.</a:t>
            </a:r>
          </a:p>
          <a:p>
            <a:pPr marL="627909" lvl="1" indent="-171248">
              <a:buFont typeface="Arial" panose="020B0604020202020204" pitchFamily="34" charset="0"/>
              <a:buChar char="•"/>
            </a:pPr>
            <a:r>
              <a:rPr lang="nl-BE" dirty="0"/>
              <a:t>Wat: informatica, techniek (STEM) en soft skills. We vragen dat de informatica-vakken in het leerplichtonderwijs op een hoger niveau komen, dat techniek ook meer en beter aan bod komt in niet technische richtingen (want techniek zit overal), meer toeleiding naar STEM en dat er een ambitieus programma komt voor scholing en bijscholing in ICT, ook van volwassenen en bestaande ICT professionals (er is nu al een groot tekort aan ICT-profielen; dat geldt niet enkel voor de pure </a:t>
            </a:r>
            <a:r>
              <a:rPr lang="nl-BE" dirty="0" err="1"/>
              <a:t>techbedrijven</a:t>
            </a:r>
            <a:r>
              <a:rPr lang="nl-BE" dirty="0"/>
              <a:t> maar in zowat elke sector. Alle sectoren geraken doordrongen van digitale technologie en is er een duidelijke versnelling voelbaar. Meer en meer vormt dit tekort aan geschikt ICT-profielen en competenties een rem op de groei van bedrijven, en wordt het stilaan zelfs de grootste bedreiging voor de groei van bedrijven en de economie in zijn geheel). </a:t>
            </a:r>
          </a:p>
          <a:p>
            <a:pPr lvl="0"/>
            <a:r>
              <a:rPr lang="nl-BE" dirty="0"/>
              <a:t>ICT en onderwijs (spraakverwarring)</a:t>
            </a:r>
          </a:p>
          <a:p>
            <a:pPr lvl="1"/>
            <a:r>
              <a:rPr lang="nl-BE" dirty="0"/>
              <a:t>Digitalisering / ICT als vak in het aanbod (basisvaardigheden, vaardighedengarantie, specialisatie bv. AI)</a:t>
            </a:r>
          </a:p>
          <a:p>
            <a:pPr lvl="1"/>
            <a:r>
              <a:rPr lang="nl-BE" dirty="0"/>
              <a:t>Digitale tools / infrastructuur in de onderwijspraktijk</a:t>
            </a:r>
          </a:p>
          <a:p>
            <a:pPr lvl="1"/>
            <a:r>
              <a:rPr lang="nl-BE" dirty="0"/>
              <a:t>Digitale toepassingen in de onderwijsadministratie (plaslasten </a:t>
            </a:r>
            <a:r>
              <a:rPr lang="nl-BE" dirty="0" err="1"/>
              <a:t>ed</a:t>
            </a:r>
            <a:r>
              <a:rPr lang="nl-BE" dirty="0"/>
              <a:t>)</a:t>
            </a:r>
          </a:p>
          <a:p>
            <a:pPr lvl="1"/>
            <a:r>
              <a:rPr lang="nl-BE" dirty="0"/>
              <a:t>Rol onderwijs in de digitale transformatie van economie en maatschappij (bv. soft skills, STEM, aanbod volwassenen)</a:t>
            </a:r>
          </a:p>
          <a:p>
            <a:endParaRPr lang="nl-BE" dirty="0"/>
          </a:p>
        </p:txBody>
      </p:sp>
    </p:spTree>
    <p:extLst>
      <p:ext uri="{BB962C8B-B14F-4D97-AF65-F5344CB8AC3E}">
        <p14:creationId xmlns:p14="http://schemas.microsoft.com/office/powerpoint/2010/main" val="131821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Om te eindigen verwijs ik nog naar een studie van een collega van me naar hoe basisgeletterdheid cruciaal is om aan de slag te kunnen maar ook hoe ondernemingen kansen bieden aan kortgeschoolden om duurzaam aan de slag te blijven</a:t>
            </a:r>
          </a:p>
          <a:p>
            <a:r>
              <a:rPr lang="nl-BE" dirty="0"/>
              <a:t>Sectorconvenants met een jaar verlengd. Blijven een belangrijk instrument in deze legislatuur. </a:t>
            </a:r>
            <a:r>
              <a:rPr lang="nl-BE" b="1" dirty="0"/>
              <a:t>Invulling moet nog gebeuren maar geletterdheid zeker plaats blijven geven.  </a:t>
            </a:r>
            <a:r>
              <a:rPr lang="nl-BE" dirty="0"/>
              <a:t>En naar de acties die sectoren nemen in het kader van de sectorconvenants. Zij zijn ook vragende partij voor partnerschappen en samenwerking met onderwijs, waaronder basiseducatie en het secundair volwassenenonderwijs. </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28</a:t>
            </a:fld>
            <a:endParaRPr lang="nl-BE"/>
          </a:p>
        </p:txBody>
      </p:sp>
    </p:spTree>
    <p:extLst>
      <p:ext uri="{BB962C8B-B14F-4D97-AF65-F5344CB8AC3E}">
        <p14:creationId xmlns:p14="http://schemas.microsoft.com/office/powerpoint/2010/main" val="3875688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fontAlgn="base"/>
            <a:r>
              <a:rPr lang="nl-BE" dirty="0"/>
              <a:t>De sociale partners blijven dit thema opvolgen. Op 11 dec is er een studiedag rond de </a:t>
            </a:r>
            <a:r>
              <a:rPr lang="nl-BE" dirty="0" err="1"/>
              <a:t>etische</a:t>
            </a:r>
            <a:r>
              <a:rPr lang="nl-BE" dirty="0"/>
              <a:t> aspecten van digitalisering. </a:t>
            </a:r>
            <a:r>
              <a:rPr lang="nl-BE" sz="1200" kern="1200" dirty="0" err="1">
                <a:solidFill>
                  <a:schemeClr val="tx1"/>
                </a:solidFill>
                <a:effectLst/>
                <a:latin typeface="+mn-lt"/>
                <a:ea typeface="+mn-ea"/>
                <a:cs typeface="+mn-cs"/>
              </a:rPr>
              <a:t>Katleen</a:t>
            </a:r>
            <a:r>
              <a:rPr lang="nl-BE" sz="1200" kern="1200" dirty="0">
                <a:solidFill>
                  <a:schemeClr val="tx1"/>
                </a:solidFill>
                <a:effectLst/>
                <a:latin typeface="+mn-lt"/>
                <a:ea typeface="+mn-ea"/>
                <a:cs typeface="+mn-cs"/>
              </a:rPr>
              <a:t> Gabriels (assistent professor Universiteit Maastricht)</a:t>
            </a:r>
          </a:p>
          <a:p>
            <a:pPr fontAlgn="base"/>
            <a:r>
              <a:rPr lang="nl-BE" sz="1200" kern="1200" dirty="0">
                <a:solidFill>
                  <a:schemeClr val="tx1"/>
                </a:solidFill>
                <a:effectLst/>
                <a:latin typeface="+mn-lt"/>
                <a:ea typeface="+mn-ea"/>
                <a:cs typeface="+mn-cs"/>
              </a:rPr>
              <a:t>zal het daar hebben over ethisch bewust omgaan met digitale technologie in onderwijs.</a:t>
            </a:r>
          </a:p>
          <a:p>
            <a:endParaRPr lang="nl-BE" dirty="0"/>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29</a:t>
            </a:fld>
            <a:endParaRPr lang="nl-BE"/>
          </a:p>
        </p:txBody>
      </p:sp>
    </p:spTree>
    <p:extLst>
      <p:ext uri="{BB962C8B-B14F-4D97-AF65-F5344CB8AC3E}">
        <p14:creationId xmlns:p14="http://schemas.microsoft.com/office/powerpoint/2010/main" val="119490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Onderwijs: duaal leren, modernisering </a:t>
            </a:r>
            <a:r>
              <a:rPr lang="nl-BE" dirty="0" err="1"/>
              <a:t>so</a:t>
            </a:r>
            <a:r>
              <a:rPr lang="nl-BE" dirty="0"/>
              <a:t>, leerloopbaanbegeleiding …</a:t>
            </a:r>
          </a:p>
          <a:p>
            <a:r>
              <a:rPr lang="nl-BE" dirty="0"/>
              <a:t>Uit de adviezen over geletterdheid</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3</a:t>
            </a:fld>
            <a:endParaRPr lang="nl-BE"/>
          </a:p>
        </p:txBody>
      </p:sp>
    </p:spTree>
    <p:extLst>
      <p:ext uri="{BB962C8B-B14F-4D97-AF65-F5344CB8AC3E}">
        <p14:creationId xmlns:p14="http://schemas.microsoft.com/office/powerpoint/2010/main" val="417828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de thematische commissies die enkel uit sociale partners bestaan, zijn er een aantal bijzondere commissies zoals bv de commissie diversiteit waar niet enkel de sociale partners vertegenwoordigd zijn maar ook een vertegenwoordiging van de personen met een migratieachtergrond en personen met een arbeidshandicap.</a:t>
            </a:r>
          </a:p>
          <a:p>
            <a:r>
              <a:rPr lang="nl-BE" dirty="0"/>
              <a:t>Maar ook de commissies die enkel bestaan uit sociale partners nodigen derden uit; deze manier van werken nog meer inzetten rond het thema geletterdheid.</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4</a:t>
            </a:fld>
            <a:endParaRPr lang="nl-BE"/>
          </a:p>
        </p:txBody>
      </p:sp>
    </p:spTree>
    <p:extLst>
      <p:ext uri="{BB962C8B-B14F-4D97-AF65-F5344CB8AC3E}">
        <p14:creationId xmlns:p14="http://schemas.microsoft.com/office/powerpoint/2010/main" val="83377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1250950"/>
            <a:ext cx="5994400" cy="3371850"/>
          </a:xfrm>
        </p:spPr>
      </p:sp>
      <p:sp>
        <p:nvSpPr>
          <p:cNvPr id="3" name="Tijdelijke aanduiding voor notities 2"/>
          <p:cNvSpPr>
            <a:spLocks noGrp="1"/>
          </p:cNvSpPr>
          <p:nvPr>
            <p:ph type="body" idx="1"/>
          </p:nvPr>
        </p:nvSpPr>
        <p:spPr/>
        <p:txBody>
          <a:bodyPr/>
          <a:lstStyle/>
          <a:p>
            <a:r>
              <a:rPr lang="nl-BE" b="0" dirty="0"/>
              <a:t>In 2017 is de SERV gestart met een horizontaal thema’s over al die beleidsdomeinen heen: de impact van de digitale samenleving. </a:t>
            </a:r>
          </a:p>
          <a:p>
            <a:r>
              <a:rPr lang="nl-BE" b="0" dirty="0"/>
              <a:t>De aanleiding spreekt voor zich: de </a:t>
            </a:r>
            <a:r>
              <a:rPr lang="nl-BE" dirty="0"/>
              <a:t>digitalisering is volop bezig en het is heel ingrijpend. Alle sectoren geraken doordrongen van digitale technologie. </a:t>
            </a:r>
          </a:p>
          <a:p>
            <a:r>
              <a:rPr lang="nl-BE" dirty="0"/>
              <a:t>Er worden grote verschuivingen verwacht, in technologieën die worden gebruikt, in taken en jobs, in benodigde competenties, in arbeidsvormen en arbeidsrelaties, in verdienmodellen en organisatiestructuren, enzovoort.</a:t>
            </a:r>
          </a:p>
          <a:p>
            <a:endParaRPr lang="nl-BE" sz="900" i="1" dirty="0">
              <a:solidFill>
                <a:schemeClr val="bg1">
                  <a:lumMod val="65000"/>
                </a:schemeClr>
              </a:solidFill>
            </a:endParaRPr>
          </a:p>
        </p:txBody>
      </p:sp>
      <p:sp>
        <p:nvSpPr>
          <p:cNvPr id="4" name="Tijdelijke aanduiding voor dianummer 3"/>
          <p:cNvSpPr>
            <a:spLocks noGrp="1"/>
          </p:cNvSpPr>
          <p:nvPr>
            <p:ph type="sldNum" sz="quarter" idx="10"/>
          </p:nvPr>
        </p:nvSpPr>
        <p:spPr/>
        <p:txBody>
          <a:bodyPr/>
          <a:lstStyle/>
          <a:p>
            <a:pPr defTabSz="913321" fontAlgn="base">
              <a:spcBef>
                <a:spcPct val="0"/>
              </a:spcBef>
              <a:spcAft>
                <a:spcPct val="0"/>
              </a:spcAft>
              <a:defRPr/>
            </a:pPr>
            <a:fld id="{B2C2D55F-607D-4352-8AE3-AF198114F271}" type="slidenum">
              <a:rPr lang="nl-BE">
                <a:solidFill>
                  <a:prstClr val="black"/>
                </a:solidFill>
                <a:latin typeface="Arial" charset="0"/>
                <a:cs typeface="Arial" charset="0"/>
              </a:rPr>
              <a:pPr defTabSz="913321" fontAlgn="base">
                <a:spcBef>
                  <a:spcPct val="0"/>
                </a:spcBef>
                <a:spcAft>
                  <a:spcPct val="0"/>
                </a:spcAft>
                <a:defRPr/>
              </a:pPr>
              <a:t>5</a:t>
            </a:fld>
            <a:endParaRPr lang="nl-BE">
              <a:solidFill>
                <a:prstClr val="black"/>
              </a:solidFill>
              <a:latin typeface="Arial" charset="0"/>
              <a:cs typeface="Arial" charset="0"/>
            </a:endParaRPr>
          </a:p>
        </p:txBody>
      </p:sp>
    </p:spTree>
    <p:extLst>
      <p:ext uri="{BB962C8B-B14F-4D97-AF65-F5344CB8AC3E}">
        <p14:creationId xmlns:p14="http://schemas.microsoft.com/office/powerpoint/2010/main" val="148685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zijn veel voordelen aan die digitalisering. Economisch, sociaal, breed maatschappelijk. We mogen die boot niet missen én we moeten als regio de ambitie hebben om mee te zijn of voorop te lopen. De vraag is of we daar klaar voor zijn? Om de voordelen ten volle te benutten? </a:t>
            </a:r>
          </a:p>
          <a:p>
            <a:r>
              <a:rPr lang="nl-BE" dirty="0"/>
              <a:t>Er zijn niet alleen voordelen. Er zijn ook nog veel onzekerheden, vragen, bezorgdheden. </a:t>
            </a:r>
          </a:p>
          <a:p>
            <a:r>
              <a:rPr lang="nl-BE" b="1" dirty="0"/>
              <a:t>Zijn we klaar om de ontwikkelingen te sturen in de goede richting en ongewenste effecten op te vangen?</a:t>
            </a:r>
          </a:p>
          <a:p>
            <a:r>
              <a:rPr lang="nl-BE" b="1" dirty="0"/>
              <a:t>We denken van niet, dat we niet op alle vlakken even klaar zijn.</a:t>
            </a:r>
            <a:r>
              <a:rPr lang="nl-BE" dirty="0"/>
              <a:t> Er gebeuren veel goede dingen in Vlaanderen, maar er zijn ook zaken waar we ons zorgen over moeten maken. </a:t>
            </a:r>
          </a:p>
          <a:p>
            <a:endParaRPr lang="nl-BE" dirty="0"/>
          </a:p>
          <a:p>
            <a:r>
              <a:rPr lang="nl-BE" dirty="0"/>
              <a:t>De digitaliseringsagenda omvat 7 thema’s, het gaat ook over regelgeving en innovatie maar, gezien het thema van vandaag, wil ik het vooral hebben over het </a:t>
            </a:r>
            <a:r>
              <a:rPr lang="nl-BE" b="1" dirty="0"/>
              <a:t>thema ‘toekomstgerichte competenties ontwikkelen’. Welke vaststellingen</a:t>
            </a:r>
          </a:p>
          <a:p>
            <a:r>
              <a:rPr lang="nl-BE" b="1" dirty="0"/>
              <a:t>In welke mate is de bevolking, zijn de werknemers, het onderwijs en de ondernemingen klaar om in een digitale samenleving geletterd naar en op de werkvloer te kunnen en welke aanbevelingen doen we als SERV.</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6</a:t>
            </a:fld>
            <a:endParaRPr lang="nl-BE"/>
          </a:p>
        </p:txBody>
      </p:sp>
    </p:spTree>
    <p:extLst>
      <p:ext uri="{BB962C8B-B14F-4D97-AF65-F5344CB8AC3E}">
        <p14:creationId xmlns:p14="http://schemas.microsoft.com/office/powerpoint/2010/main" val="58996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doe dit aan de hand van de 7 deugden van het sociaal overleg, zoals ze ook aan bod komen in een gloednieuwe voorstellingsbrochure van de </a:t>
            </a:r>
            <a:r>
              <a:rPr lang="nl-BE" dirty="0" err="1"/>
              <a:t>sERV</a:t>
            </a:r>
            <a:endParaRPr lang="nl-BE" dirty="0"/>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7</a:t>
            </a:fld>
            <a:endParaRPr lang="nl-BE"/>
          </a:p>
        </p:txBody>
      </p:sp>
    </p:spTree>
    <p:extLst>
      <p:ext uri="{BB962C8B-B14F-4D97-AF65-F5344CB8AC3E}">
        <p14:creationId xmlns:p14="http://schemas.microsoft.com/office/powerpoint/2010/main" val="49365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bieden van hoop/perspectief en vertrouwen</a:t>
            </a:r>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8</a:t>
            </a:fld>
            <a:endParaRPr lang="nl-BE"/>
          </a:p>
        </p:txBody>
      </p:sp>
    </p:spTree>
    <p:extLst>
      <p:ext uri="{BB962C8B-B14F-4D97-AF65-F5344CB8AC3E}">
        <p14:creationId xmlns:p14="http://schemas.microsoft.com/office/powerpoint/2010/main" val="395198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Geen 70% van de jobs die zullen verdwijnen maar zeker verschuivingen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vooral laag- en midden geschoolden wereldwijd het grootste risico lopen, maar in Vlaanderen lijken vooral ook de </a:t>
            </a:r>
            <a:r>
              <a:rPr lang="nl-BE" b="1" dirty="0"/>
              <a:t>laaggeschoolden bijzonder kwetsbaar</a:t>
            </a:r>
            <a:r>
              <a:rPr lang="nl-BE" dirty="0"/>
              <a:t>. Er is vandaag reeds een hoge werkloosheid bij laaggeschoolden</a:t>
            </a:r>
            <a:r>
              <a:rPr lang="nl-BE" baseline="30000" dirty="0"/>
              <a:t>1, </a:t>
            </a:r>
            <a:r>
              <a:rPr lang="nl-BE" dirty="0"/>
              <a:t>de industrie staat in voor een groot aandeel van de jobs voor laaggeschoolden (35%). Aangezien digitalisering vooral voor verlies van jobs in de industrie lijkt te zullen zorgen, en er sprake zou kunnen zijn van verdringing door midden geschoolden die geen werk ‘op hun niveau’ vinden, dreigt een nog hogere werkloosheid voor laaggeschoolden. </a:t>
            </a:r>
          </a:p>
          <a:p>
            <a:endParaRPr lang="nl-BE" dirty="0"/>
          </a:p>
          <a:p>
            <a:r>
              <a:rPr lang="nl-BE" dirty="0"/>
              <a:t>. </a:t>
            </a:r>
            <a:r>
              <a:rPr lang="nl-BE" b="1" dirty="0"/>
              <a:t>het gevraagde profiel van veel functies zal wijzigen, .</a:t>
            </a:r>
          </a:p>
          <a:p>
            <a:endParaRPr lang="nl-BE" dirty="0"/>
          </a:p>
        </p:txBody>
      </p:sp>
      <p:sp>
        <p:nvSpPr>
          <p:cNvPr id="4" name="Tijdelijke aanduiding voor dianummer 3"/>
          <p:cNvSpPr>
            <a:spLocks noGrp="1"/>
          </p:cNvSpPr>
          <p:nvPr>
            <p:ph type="sldNum" sz="quarter" idx="5"/>
          </p:nvPr>
        </p:nvSpPr>
        <p:spPr/>
        <p:txBody>
          <a:bodyPr/>
          <a:lstStyle/>
          <a:p>
            <a:fld id="{460E0823-F176-4033-A492-462537A0CEE4}" type="slidenum">
              <a:rPr lang="nl-BE" smtClean="0"/>
              <a:t>9</a:t>
            </a:fld>
            <a:endParaRPr lang="nl-BE"/>
          </a:p>
        </p:txBody>
      </p:sp>
    </p:spTree>
    <p:extLst>
      <p:ext uri="{BB962C8B-B14F-4D97-AF65-F5344CB8AC3E}">
        <p14:creationId xmlns:p14="http://schemas.microsoft.com/office/powerpoint/2010/main" val="416276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EB5402E8-C6DE-4190-A605-9FB9EDBD3781}" type="datetimeFigureOut">
              <a:rPr lang="nl-BE" smtClean="0"/>
              <a:t>7/11/2019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6060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B5402E8-C6DE-4190-A605-9FB9EDBD3781}" type="datetimeFigureOut">
              <a:rPr lang="nl-BE" smtClean="0"/>
              <a:t>7/11/2019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363827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B5402E8-C6DE-4190-A605-9FB9EDBD3781}" type="datetimeFigureOut">
              <a:rPr lang="nl-BE" smtClean="0"/>
              <a:t>7/11/2019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1285383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6E66BBB-3EA3-4F43-9CD9-CD2AE4F3EADE}" type="datetimeFigureOut">
              <a:rPr lang="nl-BE" smtClean="0">
                <a:solidFill>
                  <a:prstClr val="black">
                    <a:tint val="75000"/>
                  </a:prstClr>
                </a:solidFill>
              </a:rPr>
              <a:pPr/>
              <a:t>7/11/2019</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F00A32E4-093A-4ED8-9058-385B8253491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42931925"/>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e Cover Slide ">
    <p:spTree>
      <p:nvGrpSpPr>
        <p:cNvPr id="1" name=""/>
        <p:cNvGrpSpPr/>
        <p:nvPr/>
      </p:nvGrpSpPr>
      <p:grpSpPr>
        <a:xfrm>
          <a:off x="0" y="0"/>
          <a:ext cx="0" cy="0"/>
          <a:chOff x="0" y="0"/>
          <a:chExt cx="0" cy="0"/>
        </a:xfrm>
      </p:grpSpPr>
      <p:sp>
        <p:nvSpPr>
          <p:cNvPr id="2" name="Titel 1"/>
          <p:cNvSpPr>
            <a:spLocks noGrp="1"/>
          </p:cNvSpPr>
          <p:nvPr>
            <p:ph type="title"/>
          </p:nvPr>
        </p:nvSpPr>
        <p:spPr>
          <a:xfrm>
            <a:off x="1753364" y="2276872"/>
            <a:ext cx="9820672" cy="1143000"/>
          </a:xfrm>
          <a:prstGeom prst="rect">
            <a:avLst/>
          </a:prstGeom>
        </p:spPr>
        <p:txBody>
          <a:bodyPr/>
          <a:lstStyle>
            <a:lvl1pPr algn="l">
              <a:defRPr>
                <a:solidFill>
                  <a:srgbClr val="E7501E"/>
                </a:solidFill>
              </a:defRPr>
            </a:lvl1pPr>
          </a:lstStyle>
          <a:p>
            <a:r>
              <a:rPr lang="nl-NL"/>
              <a:t>Klik om de stijl te bewerken</a:t>
            </a:r>
            <a:endParaRPr lang="nl-BE" dirty="0"/>
          </a:p>
        </p:txBody>
      </p:sp>
      <p:sp>
        <p:nvSpPr>
          <p:cNvPr id="10" name="Tijdelijke aanduiding voor tekst 9"/>
          <p:cNvSpPr>
            <a:spLocks noGrp="1"/>
          </p:cNvSpPr>
          <p:nvPr>
            <p:ph type="body" sz="quarter" idx="10"/>
          </p:nvPr>
        </p:nvSpPr>
        <p:spPr>
          <a:xfrm>
            <a:off x="1752600" y="4076701"/>
            <a:ext cx="9838164" cy="792163"/>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3200">
                <a:latin typeface="Arial" panose="020B0604020202020204" pitchFamily="34" charset="0"/>
                <a:cs typeface="Arial" panose="020B0604020202020204" pitchFamily="34" charset="0"/>
              </a:defRPr>
            </a:lvl1pPr>
          </a:lstStyle>
          <a:p>
            <a:pPr lvl="0"/>
            <a:r>
              <a:rPr lang="nl-NL"/>
              <a:t>Klik om de modelstijlen te bewerken</a:t>
            </a:r>
          </a:p>
        </p:txBody>
      </p:sp>
      <p:sp>
        <p:nvSpPr>
          <p:cNvPr id="4" name="Tijdelijke aanduiding voor datum 3"/>
          <p:cNvSpPr>
            <a:spLocks noGrp="1"/>
          </p:cNvSpPr>
          <p:nvPr>
            <p:ph type="dt" sz="half" idx="11"/>
          </p:nvPr>
        </p:nvSpPr>
        <p:spPr>
          <a:xfrm>
            <a:off x="1752601" y="5516564"/>
            <a:ext cx="2844800" cy="365125"/>
          </a:xfrm>
          <a:prstGeom prst="rect">
            <a:avLst/>
          </a:prstGeom>
        </p:spPr>
        <p:txBody>
          <a:bodyPr vert="horz" lIns="91440" tIns="45720" rIns="91440" bIns="45720" rtlCol="0" anchor="ctr"/>
          <a:lstStyle>
            <a:lvl1pPr algn="l">
              <a:defRPr sz="1800" smtClean="0">
                <a:solidFill>
                  <a:schemeClr val="tx1"/>
                </a:solidFill>
              </a:defRPr>
            </a:lvl1pPr>
          </a:lstStyle>
          <a:p>
            <a:pPr>
              <a:defRPr/>
            </a:pPr>
            <a:r>
              <a:rPr lang="nl-BE"/>
              <a:t>Datum</a:t>
            </a:r>
            <a:endParaRPr lang="nl-BE" dirty="0"/>
          </a:p>
        </p:txBody>
      </p:sp>
      <p:pic>
        <p:nvPicPr>
          <p:cNvPr id="5" name="Picture 2"/>
          <p:cNvPicPr>
            <a:picLocks noChangeAspect="1" noChangeArrowheads="1"/>
          </p:cNvPicPr>
          <p:nvPr userDrawn="1"/>
        </p:nvPicPr>
        <p:blipFill>
          <a:blip r:embed="rId2" cstate="print"/>
          <a:srcRect/>
          <a:stretch>
            <a:fillRect/>
          </a:stretch>
        </p:blipFill>
        <p:spPr bwMode="auto">
          <a:xfrm>
            <a:off x="601236" y="476673"/>
            <a:ext cx="5074747" cy="885949"/>
          </a:xfrm>
          <a:prstGeom prst="rect">
            <a:avLst/>
          </a:prstGeom>
          <a:noFill/>
          <a:ln w="9525">
            <a:noFill/>
            <a:miter lim="800000"/>
            <a:headEnd/>
            <a:tailEnd/>
          </a:ln>
          <a:effectLst/>
        </p:spPr>
      </p:pic>
      <p:pic>
        <p:nvPicPr>
          <p:cNvPr id="6" name="Picture 8"/>
          <p:cNvPicPr>
            <a:picLocks noChangeAspect="1" noChangeArrowheads="1"/>
          </p:cNvPicPr>
          <p:nvPr userDrawn="1"/>
        </p:nvPicPr>
        <p:blipFill>
          <a:blip r:embed="rId3" cstate="print"/>
          <a:srcRect t="50000" r="50000"/>
          <a:stretch>
            <a:fillRect/>
          </a:stretch>
        </p:blipFill>
        <p:spPr bwMode="auto">
          <a:xfrm>
            <a:off x="10706978" y="0"/>
            <a:ext cx="1485023" cy="1206580"/>
          </a:xfrm>
          <a:prstGeom prst="rect">
            <a:avLst/>
          </a:prstGeom>
          <a:noFill/>
          <a:ln w="9525">
            <a:noFill/>
            <a:miter lim="800000"/>
            <a:headEnd/>
            <a:tailEnd/>
          </a:ln>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5" name="Titel 1"/>
          <p:cNvSpPr>
            <a:spLocks noGrp="1"/>
          </p:cNvSpPr>
          <p:nvPr>
            <p:ph type="title"/>
          </p:nvPr>
        </p:nvSpPr>
        <p:spPr>
          <a:xfrm>
            <a:off x="423985" y="303472"/>
            <a:ext cx="9732047" cy="792088"/>
          </a:xfrm>
          <a:prstGeom prst="rect">
            <a:avLst/>
          </a:prstGeom>
        </p:spPr>
        <p:txBody>
          <a:bodyPr/>
          <a:lstStyle>
            <a:lvl1pPr algn="l">
              <a:defRPr sz="3600" b="1">
                <a:solidFill>
                  <a:srgbClr val="E7501E"/>
                </a:solidFill>
              </a:defRPr>
            </a:lvl1pPr>
          </a:lstStyle>
          <a:p>
            <a:r>
              <a:rPr lang="nl-NL" dirty="0"/>
              <a:t>Klik om de stijl te bewerken</a:t>
            </a:r>
            <a:endParaRPr lang="nl-BE" dirty="0"/>
          </a:p>
        </p:txBody>
      </p:sp>
      <p:sp>
        <p:nvSpPr>
          <p:cNvPr id="7" name="Tijdelijke aanduiding voor tekst 26"/>
          <p:cNvSpPr>
            <a:spLocks noGrp="1"/>
          </p:cNvSpPr>
          <p:nvPr>
            <p:ph type="body" sz="quarter" idx="17"/>
          </p:nvPr>
        </p:nvSpPr>
        <p:spPr>
          <a:xfrm>
            <a:off x="423985" y="1340768"/>
            <a:ext cx="11521280" cy="4392488"/>
          </a:xfrm>
          <a:prstGeom prst="rect">
            <a:avLst/>
          </a:prstGeom>
        </p:spPr>
        <p:txBody>
          <a:bodyPr/>
          <a:lstStyle>
            <a:lvl1pPr marL="360000" indent="-360000">
              <a:lnSpc>
                <a:spcPct val="100000"/>
              </a:lnSpc>
              <a:spcBef>
                <a:spcPts val="0"/>
              </a:spcBef>
              <a:buFontTx/>
              <a:buBlip>
                <a:blip r:embed="rId2"/>
              </a:buBlip>
              <a:defRPr sz="2400" b="0">
                <a:solidFill>
                  <a:schemeClr val="tx1"/>
                </a:solidFill>
              </a:defRPr>
            </a:lvl1pPr>
            <a:lvl2pPr marL="702900" indent="-342900">
              <a:lnSpc>
                <a:spcPct val="100000"/>
              </a:lnSpc>
              <a:spcBef>
                <a:spcPts val="0"/>
              </a:spcBef>
              <a:buFont typeface="Arial" panose="020B0604020202020204" pitchFamily="34" charset="0"/>
              <a:buChar char="•"/>
              <a:defRPr sz="2000" baseline="0"/>
            </a:lvl2pPr>
            <a:lvl3pPr marL="720000" indent="0">
              <a:lnSpc>
                <a:spcPct val="100000"/>
              </a:lnSpc>
              <a:spcBef>
                <a:spcPts val="0"/>
              </a:spcBef>
              <a:buFont typeface="Arial" pitchFamily="34" charset="0"/>
              <a:buNone/>
              <a:defRPr sz="1800" i="0"/>
            </a:lvl3pPr>
            <a:lvl4pPr marL="1440000" indent="-360000">
              <a:lnSpc>
                <a:spcPct val="100000"/>
              </a:lnSpc>
              <a:spcBef>
                <a:spcPts val="0"/>
              </a:spcBef>
              <a:buFont typeface="Arial" pitchFamily="34" charset="0"/>
              <a:buChar char="•"/>
              <a:defRPr sz="1600" b="0" i="0">
                <a:solidFill>
                  <a:schemeClr val="tx1"/>
                </a:solidFill>
              </a:defRPr>
            </a:lvl4pPr>
            <a:lvl5pPr marL="273050" indent="-273050">
              <a:lnSpc>
                <a:spcPts val="2400"/>
              </a:lnSpc>
              <a:spcBef>
                <a:spcPts val="0"/>
              </a:spcBef>
              <a:buFont typeface="Arial" pitchFamily="34" charset="0"/>
              <a:buChar char="•"/>
              <a:defRPr b="1" baseline="0">
                <a:solidFill>
                  <a:srgbClr val="E7501E"/>
                </a:solidFill>
              </a:defRPr>
            </a:lvl5pPr>
          </a:lstStyle>
          <a:p>
            <a:pPr lvl="0"/>
            <a:r>
              <a:rPr lang="nl-NL" dirty="0"/>
              <a:t>Klik om de modelstijlen te bewerken</a:t>
            </a:r>
          </a:p>
          <a:p>
            <a:pPr lvl="1"/>
            <a:r>
              <a:rPr lang="nl-NL"/>
              <a:t>Tweede niveau</a:t>
            </a:r>
          </a:p>
        </p:txBody>
      </p:sp>
      <p:pic>
        <p:nvPicPr>
          <p:cNvPr id="9" name="Picture 2"/>
          <p:cNvPicPr>
            <a:picLocks noChangeAspect="1" noChangeArrowheads="1"/>
          </p:cNvPicPr>
          <p:nvPr userDrawn="1"/>
        </p:nvPicPr>
        <p:blipFill>
          <a:blip r:embed="rId3" cstate="print"/>
          <a:srcRect/>
          <a:stretch>
            <a:fillRect/>
          </a:stretch>
        </p:blipFill>
        <p:spPr bwMode="auto">
          <a:xfrm>
            <a:off x="423985" y="6309320"/>
            <a:ext cx="2038380" cy="355860"/>
          </a:xfrm>
          <a:prstGeom prst="rect">
            <a:avLst/>
          </a:prstGeom>
          <a:noFill/>
          <a:ln w="9525">
            <a:noFill/>
            <a:miter lim="800000"/>
            <a:headEnd/>
            <a:tailEnd/>
          </a:ln>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B5402E8-C6DE-4190-A605-9FB9EDBD3781}" type="datetimeFigureOut">
              <a:rPr lang="nl-BE" smtClean="0"/>
              <a:t>7/11/2019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385870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EB5402E8-C6DE-4190-A605-9FB9EDBD3781}" type="datetimeFigureOut">
              <a:rPr lang="nl-BE" smtClean="0"/>
              <a:t>7/11/2019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79668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EB5402E8-C6DE-4190-A605-9FB9EDBD3781}" type="datetimeFigureOut">
              <a:rPr lang="nl-BE" smtClean="0"/>
              <a:t>7/11/2019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131946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EB5402E8-C6DE-4190-A605-9FB9EDBD3781}" type="datetimeFigureOut">
              <a:rPr lang="nl-BE" smtClean="0"/>
              <a:t>7/11/2019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33098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EB5402E8-C6DE-4190-A605-9FB9EDBD3781}" type="datetimeFigureOut">
              <a:rPr lang="nl-BE" smtClean="0"/>
              <a:t>7/11/2019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46734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402E8-C6DE-4190-A605-9FB9EDBD3781}" type="datetimeFigureOut">
              <a:rPr lang="nl-BE" smtClean="0"/>
              <a:t>7/11/2019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29772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EB5402E8-C6DE-4190-A605-9FB9EDBD3781}" type="datetimeFigureOut">
              <a:rPr lang="nl-BE" smtClean="0"/>
              <a:t>7/11/2019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64317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EB5402E8-C6DE-4190-A605-9FB9EDBD3781}" type="datetimeFigureOut">
              <a:rPr lang="nl-BE" smtClean="0"/>
              <a:t>7/11/2019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C66A778-70C1-4B19-B3B7-AE4596202EB2}" type="slidenum">
              <a:rPr lang="nl-BE" smtClean="0"/>
              <a:t>‹nr.›</a:t>
            </a:fld>
            <a:endParaRPr lang="nl-BE"/>
          </a:p>
        </p:txBody>
      </p:sp>
    </p:spTree>
    <p:extLst>
      <p:ext uri="{BB962C8B-B14F-4D97-AF65-F5344CB8AC3E}">
        <p14:creationId xmlns:p14="http://schemas.microsoft.com/office/powerpoint/2010/main" val="360882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402E8-C6DE-4190-A605-9FB9EDBD3781}" type="datetimeFigureOut">
              <a:rPr lang="nl-BE" smtClean="0"/>
              <a:t>7/11/2019</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6A778-70C1-4B19-B3B7-AE4596202EB2}" type="slidenum">
              <a:rPr lang="nl-BE" smtClean="0"/>
              <a:t>‹nr.›</a:t>
            </a:fld>
            <a:endParaRPr lang="nl-BE"/>
          </a:p>
        </p:txBody>
      </p:sp>
    </p:spTree>
    <p:extLst>
      <p:ext uri="{BB962C8B-B14F-4D97-AF65-F5344CB8AC3E}">
        <p14:creationId xmlns:p14="http://schemas.microsoft.com/office/powerpoint/2010/main" val="423730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93"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E66BBB-3EA3-4F43-9CD9-CD2AE4F3EADE}" type="datetimeFigureOut">
              <a:rPr lang="nl-BE" smtClean="0">
                <a:solidFill>
                  <a:prstClr val="black">
                    <a:tint val="75000"/>
                  </a:prstClr>
                </a:solidFill>
              </a:rPr>
              <a:pPr/>
              <a:t>7/11/2019</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0A32E4-093A-4ED8-9058-385B8253491A}" type="slidenum">
              <a:rPr lang="nl-BE" smtClean="0">
                <a:solidFill>
                  <a:prstClr val="black">
                    <a:tint val="75000"/>
                  </a:prstClr>
                </a:solidFill>
              </a:rPr>
              <a:pPr/>
              <a:t>‹nr.›</a:t>
            </a:fld>
            <a:endParaRPr lang="nl-BE">
              <a:solidFill>
                <a:prstClr val="black">
                  <a:tint val="75000"/>
                </a:prstClr>
              </a:solidFill>
            </a:endParaRPr>
          </a:p>
        </p:txBody>
      </p:sp>
      <p:pic>
        <p:nvPicPr>
          <p:cNvPr id="7" name="Picture 2" descr="logo SERV" title="logo SERV"/>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5353" y="6307200"/>
            <a:ext cx="1618307"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455705"/>
      </p:ext>
    </p:extLst>
  </p:cSld>
  <p:clrMap bg1="lt1" tx1="dk1" bg2="lt2" tx2="dk2" accent1="accent1" accent2="accent2" accent3="accent3" accent4="accent4" accent5="accent5" accent6="accent6" hlink="hlink" folHlink="folHlink"/>
  <p:sldLayoutIdLst>
    <p:sldLayoutId id="2147483792" r:id="rId1"/>
  </p:sldLayoutIdLst>
  <p:hf sldNum="0" hdr="0" ftr="0"/>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5" indent="-171455"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3" indent="-171455"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2" indent="-171455"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5"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5"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8" indent="-171455"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3" indent="-171455"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3"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Cirkel 7"/>
          <p:cNvSpPr>
            <a:spLocks noChangeAspect="1"/>
          </p:cNvSpPr>
          <p:nvPr userDrawn="1"/>
        </p:nvSpPr>
        <p:spPr>
          <a:xfrm>
            <a:off x="10576136" y="-1341576"/>
            <a:ext cx="3274338" cy="2661649"/>
          </a:xfrm>
          <a:prstGeom prst="pie">
            <a:avLst>
              <a:gd name="adj1" fmla="val 5385017"/>
              <a:gd name="adj2" fmla="val 108269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5" name="Picture 2"/>
          <p:cNvPicPr>
            <a:picLocks noChangeAspect="1" noChangeArrowheads="1"/>
          </p:cNvPicPr>
          <p:nvPr/>
        </p:nvPicPr>
        <p:blipFill>
          <a:blip r:embed="rId3" cstate="print"/>
          <a:srcRect/>
          <a:stretch>
            <a:fillRect/>
          </a:stretch>
        </p:blipFill>
        <p:spPr bwMode="auto">
          <a:xfrm>
            <a:off x="601236" y="476673"/>
            <a:ext cx="5074747" cy="885949"/>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69" r:id="rId1"/>
  </p:sldLayoutIdLst>
  <p:hf sldNum="0"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Cirkel 9"/>
          <p:cNvSpPr>
            <a:spLocks noChangeAspect="1"/>
          </p:cNvSpPr>
          <p:nvPr userDrawn="1"/>
        </p:nvSpPr>
        <p:spPr>
          <a:xfrm>
            <a:off x="10576136" y="-1341576"/>
            <a:ext cx="3274338" cy="2661649"/>
          </a:xfrm>
          <a:prstGeom prst="pie">
            <a:avLst>
              <a:gd name="adj1" fmla="val 5385017"/>
              <a:gd name="adj2" fmla="val 108269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Picture 2" descr="logo Stichting Innovatie en Arbeid" title="logo Stichting Innovatie en Arbeid"/>
          <p:cNvPicPr>
            <a:picLocks noChangeAspect="1" noChangeArrowheads="1"/>
          </p:cNvPicPr>
          <p:nvPr/>
        </p:nvPicPr>
        <p:blipFill>
          <a:blip r:embed="rId3" cstate="print"/>
          <a:srcRect/>
          <a:stretch>
            <a:fillRect/>
          </a:stretch>
        </p:blipFill>
        <p:spPr bwMode="auto">
          <a:xfrm>
            <a:off x="423985" y="6309320"/>
            <a:ext cx="2038380" cy="355860"/>
          </a:xfrm>
          <a:prstGeom prst="rect">
            <a:avLst/>
          </a:prstGeom>
          <a:noFill/>
          <a:ln w="9525">
            <a:noFill/>
            <a:miter lim="800000"/>
            <a:headEnd/>
            <a:tailEnd/>
          </a:ln>
          <a:effectLst/>
        </p:spPr>
      </p:pic>
      <p:sp>
        <p:nvSpPr>
          <p:cNvPr id="11" name="Tijdelijke aanduiding voor dianummer 5"/>
          <p:cNvSpPr txBox="1">
            <a:spLocks/>
          </p:cNvSpPr>
          <p:nvPr userDrawn="1"/>
        </p:nvSpPr>
        <p:spPr>
          <a:xfrm>
            <a:off x="11236723" y="188914"/>
            <a:ext cx="974418" cy="503783"/>
          </a:xfrm>
          <a:prstGeom prst="rect">
            <a:avLst/>
          </a:prstGeom>
        </p:spPr>
        <p:txBody>
          <a:bodyPr/>
          <a:lstStyle>
            <a:defPPr>
              <a:defRPr lang="nl-BE"/>
            </a:defPPr>
            <a:lvl1pPr algn="l" rtl="0" fontAlgn="base">
              <a:spcBef>
                <a:spcPct val="0"/>
              </a:spcBef>
              <a:spcAft>
                <a:spcPct val="0"/>
              </a:spcAft>
              <a:defRPr sz="1800" kern="1200" smtClean="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F2D958C-3BAB-48C0-953E-6C41AE49C913}" type="slidenum">
              <a:rPr lang="nl-BE" sz="1400" smtClean="0"/>
              <a:pPr>
                <a:defRPr/>
              </a:pPr>
              <a:t>‹nr.›</a:t>
            </a:fld>
            <a:endParaRPr lang="nl-BE" sz="1400" dirty="0"/>
          </a:p>
        </p:txBody>
      </p:sp>
      <p:sp>
        <p:nvSpPr>
          <p:cNvPr id="12" name="Cirkel 11"/>
          <p:cNvSpPr>
            <a:spLocks noChangeAspect="1"/>
          </p:cNvSpPr>
          <p:nvPr userDrawn="1"/>
        </p:nvSpPr>
        <p:spPr>
          <a:xfrm flipH="1">
            <a:off x="-296862" y="476672"/>
            <a:ext cx="593723" cy="482400"/>
          </a:xfrm>
          <a:prstGeom prst="pie">
            <a:avLst>
              <a:gd name="adj1" fmla="val 5440369"/>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cSld>
  <p:clrMap bg1="lt1" tx1="dk1" bg2="lt2" tx2="dk2" accent1="accent1" accent2="accent2" accent3="accent3" accent4="accent4" accent5="accent5" accent6="accent6" hlink="hlink" folHlink="folHlink"/>
  <p:sldLayoutIdLst>
    <p:sldLayoutId id="2147483682" r:id="rId1"/>
  </p:sldLayoutIdLst>
  <p:hf sldNum="0" hdr="0" ft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mp"/><Relationship Id="rId11" Type="http://schemas.openxmlformats.org/officeDocument/2006/relationships/image" Target="../media/image14.png"/><Relationship Id="rId5" Type="http://schemas.openxmlformats.org/officeDocument/2006/relationships/image" Target="../media/image7.tmp"/><Relationship Id="rId10" Type="http://schemas.openxmlformats.org/officeDocument/2006/relationships/image" Target="../media/image13.png"/><Relationship Id="rId4" Type="http://schemas.openxmlformats.org/officeDocument/2006/relationships/image" Target="../media/image6.tm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s://maken.wikiwijs.nl/45662/Waar_wil_ik_werken_"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serv.be/"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mailto:mvalcke@serv.be" TargetMode="External"/><Relationship Id="rId4" Type="http://schemas.openxmlformats.org/officeDocument/2006/relationships/hyperlink" Target="http://www.serv.be/sticht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tmp"/><Relationship Id="rId3" Type="http://schemas.openxmlformats.org/officeDocument/2006/relationships/image" Target="../media/image15.png"/><Relationship Id="rId7" Type="http://schemas.openxmlformats.org/officeDocument/2006/relationships/image" Target="../media/image19.tm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rubyturquoise/4636904207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5B8917-9C91-4105-A694-516CEEC3C3A5}"/>
              </a:ext>
            </a:extLst>
          </p:cNvPr>
          <p:cNvSpPr>
            <a:spLocks noGrp="1"/>
          </p:cNvSpPr>
          <p:nvPr>
            <p:ph type="ctrTitle"/>
          </p:nvPr>
        </p:nvSpPr>
        <p:spPr>
          <a:xfrm>
            <a:off x="4380588" y="965199"/>
            <a:ext cx="6766078" cy="4927601"/>
          </a:xfrm>
        </p:spPr>
        <p:txBody>
          <a:bodyPr anchor="ctr">
            <a:normAutofit/>
          </a:bodyPr>
          <a:lstStyle/>
          <a:p>
            <a:pPr algn="l"/>
            <a:r>
              <a:rPr lang="nl-BE" sz="5400" dirty="0">
                <a:solidFill>
                  <a:schemeClr val="tx1">
                    <a:lumMod val="85000"/>
                    <a:lumOff val="15000"/>
                  </a:schemeClr>
                </a:solidFill>
              </a:rPr>
              <a:t>geletterd naar en op de werkvloer in een digitale samenleving</a:t>
            </a:r>
          </a:p>
        </p:txBody>
      </p:sp>
      <p:sp>
        <p:nvSpPr>
          <p:cNvPr id="3" name="Ondertitel 2">
            <a:extLst>
              <a:ext uri="{FF2B5EF4-FFF2-40B4-BE49-F238E27FC236}">
                <a16:creationId xmlns:a16="http://schemas.microsoft.com/office/drawing/2014/main" id="{14AB0F59-322D-49A2-951A-F54A59094B77}"/>
              </a:ext>
            </a:extLst>
          </p:cNvPr>
          <p:cNvSpPr>
            <a:spLocks noGrp="1"/>
          </p:cNvSpPr>
          <p:nvPr>
            <p:ph type="subTitle" idx="1"/>
          </p:nvPr>
        </p:nvSpPr>
        <p:spPr>
          <a:xfrm>
            <a:off x="1023257" y="965198"/>
            <a:ext cx="2707937" cy="4927602"/>
          </a:xfrm>
        </p:spPr>
        <p:txBody>
          <a:bodyPr anchor="ctr">
            <a:normAutofit/>
          </a:bodyPr>
          <a:lstStyle/>
          <a:p>
            <a:pPr algn="r"/>
            <a:r>
              <a:rPr lang="nl-BE" sz="2000" dirty="0" err="1">
                <a:solidFill>
                  <a:schemeClr val="accent1"/>
                </a:solidFill>
              </a:rPr>
              <a:t>Trefdag</a:t>
            </a:r>
            <a:r>
              <a:rPr lang="nl-BE" sz="2000" dirty="0">
                <a:solidFill>
                  <a:schemeClr val="accent1"/>
                </a:solidFill>
              </a:rPr>
              <a:t> DO&amp;V en VOCVO</a:t>
            </a:r>
          </a:p>
          <a:p>
            <a:pPr algn="r"/>
            <a:r>
              <a:rPr lang="nl-BE" sz="1400" dirty="0">
                <a:solidFill>
                  <a:schemeClr val="accent1"/>
                </a:solidFill>
              </a:rPr>
              <a:t>8 november 2019</a:t>
            </a:r>
          </a:p>
          <a:p>
            <a:pPr algn="r"/>
            <a:r>
              <a:rPr lang="nl-BE" sz="1400" dirty="0">
                <a:solidFill>
                  <a:schemeClr val="accent1"/>
                </a:solidFill>
              </a:rPr>
              <a:t>SERV</a:t>
            </a: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50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schermafbeelding&#10;&#10;Automatisch gegenereerde beschrijving">
            <a:extLst>
              <a:ext uri="{FF2B5EF4-FFF2-40B4-BE49-F238E27FC236}">
                <a16:creationId xmlns:a16="http://schemas.microsoft.com/office/drawing/2014/main" id="{8EFCFCB7-31C0-4684-834B-B2053D47DD52}"/>
              </a:ext>
            </a:extLst>
          </p:cNvPr>
          <p:cNvPicPr>
            <a:picLocks noGrp="1" noChangeAspect="1"/>
          </p:cNvPicPr>
          <p:nvPr>
            <p:ph idx="1"/>
          </p:nvPr>
        </p:nvPicPr>
        <p:blipFill>
          <a:blip r:embed="rId3"/>
          <a:stretch>
            <a:fillRect/>
          </a:stretch>
        </p:blipFill>
        <p:spPr>
          <a:xfrm>
            <a:off x="266893" y="643466"/>
            <a:ext cx="6793984" cy="5571067"/>
          </a:xfrm>
          <a:prstGeom prst="rect">
            <a:avLst/>
          </a:prstGeom>
        </p:spPr>
      </p:pic>
      <p:pic>
        <p:nvPicPr>
          <p:cNvPr id="2" name="Afbeelding 1">
            <a:extLst>
              <a:ext uri="{FF2B5EF4-FFF2-40B4-BE49-F238E27FC236}">
                <a16:creationId xmlns:a16="http://schemas.microsoft.com/office/drawing/2014/main" id="{0B0A10DA-4852-4527-9E0C-340F29E56762}"/>
              </a:ext>
            </a:extLst>
          </p:cNvPr>
          <p:cNvPicPr>
            <a:picLocks noChangeAspect="1"/>
          </p:cNvPicPr>
          <p:nvPr/>
        </p:nvPicPr>
        <p:blipFill>
          <a:blip r:embed="rId4"/>
          <a:stretch>
            <a:fillRect/>
          </a:stretch>
        </p:blipFill>
        <p:spPr>
          <a:xfrm>
            <a:off x="6344240" y="1680082"/>
            <a:ext cx="5438628" cy="3705225"/>
          </a:xfrm>
          <a:prstGeom prst="rect">
            <a:avLst/>
          </a:prstGeom>
        </p:spPr>
      </p:pic>
    </p:spTree>
    <p:extLst>
      <p:ext uri="{BB962C8B-B14F-4D97-AF65-F5344CB8AC3E}">
        <p14:creationId xmlns:p14="http://schemas.microsoft.com/office/powerpoint/2010/main" val="180890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E07A584-FBFF-4B50-BAAB-040281B37055}"/>
              </a:ext>
            </a:extLst>
          </p:cNvPr>
          <p:cNvSpPr>
            <a:spLocks noGrp="1"/>
          </p:cNvSpPr>
          <p:nvPr>
            <p:ph type="title"/>
          </p:nvPr>
        </p:nvSpPr>
        <p:spPr>
          <a:xfrm>
            <a:off x="6392598" y="640263"/>
            <a:ext cx="5221266" cy="1344975"/>
          </a:xfrm>
        </p:spPr>
        <p:txBody>
          <a:bodyPr>
            <a:normAutofit/>
          </a:bodyPr>
          <a:lstStyle/>
          <a:p>
            <a:pPr algn="ctr"/>
            <a:endParaRPr lang="nl-BE" sz="4000" dirty="0"/>
          </a:p>
        </p:txBody>
      </p:sp>
      <p:pic>
        <p:nvPicPr>
          <p:cNvPr id="4" name="Afbeelding 3">
            <a:extLst>
              <a:ext uri="{FF2B5EF4-FFF2-40B4-BE49-F238E27FC236}">
                <a16:creationId xmlns:a16="http://schemas.microsoft.com/office/drawing/2014/main" id="{77ED7A57-1445-4C04-B706-FAC3272FE221}"/>
              </a:ext>
            </a:extLst>
          </p:cNvPr>
          <p:cNvPicPr>
            <a:picLocks noChangeAspect="1"/>
          </p:cNvPicPr>
          <p:nvPr/>
        </p:nvPicPr>
        <p:blipFill>
          <a:blip r:embed="rId3"/>
          <a:stretch>
            <a:fillRect/>
          </a:stretch>
        </p:blipFill>
        <p:spPr>
          <a:xfrm>
            <a:off x="484632" y="1858114"/>
            <a:ext cx="5126736" cy="2986323"/>
          </a:xfrm>
          <a:prstGeom prst="rect">
            <a:avLst/>
          </a:prstGeom>
        </p:spPr>
      </p:pic>
      <p:sp>
        <p:nvSpPr>
          <p:cNvPr id="7" name="Tijdelijke aanduiding voor inhoud 2">
            <a:extLst>
              <a:ext uri="{FF2B5EF4-FFF2-40B4-BE49-F238E27FC236}">
                <a16:creationId xmlns:a16="http://schemas.microsoft.com/office/drawing/2014/main" id="{218AA260-2A7C-4787-9C50-215AB98154B0}"/>
              </a:ext>
            </a:extLst>
          </p:cNvPr>
          <p:cNvSpPr>
            <a:spLocks noGrp="1"/>
          </p:cNvSpPr>
          <p:nvPr>
            <p:ph idx="1"/>
          </p:nvPr>
        </p:nvSpPr>
        <p:spPr>
          <a:xfrm>
            <a:off x="6391903" y="2121763"/>
            <a:ext cx="5235490" cy="3773010"/>
          </a:xfrm>
        </p:spPr>
        <p:txBody>
          <a:bodyPr>
            <a:normAutofit fontScale="85000" lnSpcReduction="20000"/>
          </a:bodyPr>
          <a:lstStyle/>
          <a:p>
            <a:endParaRPr lang="nl-BE" sz="1300" dirty="0"/>
          </a:p>
          <a:p>
            <a:endParaRPr lang="nl-BE" sz="1300" dirty="0"/>
          </a:p>
          <a:p>
            <a:r>
              <a:rPr lang="nl-BE" sz="2600" b="1" dirty="0"/>
              <a:t>bij de jongeren tussen 16 en 24 jaar stijgt het aantal laaggeletterden tussen 1996 en 2011 van 5% naar 9%</a:t>
            </a:r>
          </a:p>
          <a:p>
            <a:r>
              <a:rPr lang="nl-BE" sz="2600" b="1" dirty="0"/>
              <a:t>groep jongeren mét diploma SO bij de laagst </a:t>
            </a:r>
            <a:r>
              <a:rPr lang="nl-BE" sz="2600" b="1" dirty="0" err="1"/>
              <a:t>presterenden</a:t>
            </a:r>
            <a:r>
              <a:rPr lang="nl-BE" sz="2600" b="1" dirty="0"/>
              <a:t>. Diploma SO biedt vandaag onvoldoende garanties om voldoende geletterd te zijn </a:t>
            </a:r>
          </a:p>
          <a:p>
            <a:r>
              <a:rPr lang="nl-BE" sz="2600" b="1" dirty="0"/>
              <a:t>recente resultaten peilingstoetsen </a:t>
            </a:r>
          </a:p>
          <a:p>
            <a:pPr marL="0" indent="0">
              <a:buNone/>
            </a:pPr>
            <a:endParaRPr lang="nl-BE" sz="1300" i="1" dirty="0"/>
          </a:p>
          <a:p>
            <a:pPr marL="0" indent="0">
              <a:buNone/>
            </a:pPr>
            <a:endParaRPr lang="nl-BE" sz="1300" i="1" dirty="0"/>
          </a:p>
          <a:p>
            <a:pPr marL="0" indent="0">
              <a:buNone/>
            </a:pPr>
            <a:endParaRPr lang="nl-BE" sz="1300" i="1" dirty="0"/>
          </a:p>
          <a:p>
            <a:pPr marL="0" indent="0">
              <a:buNone/>
            </a:pPr>
            <a:r>
              <a:rPr lang="nl-BE" sz="1300" i="1" dirty="0"/>
              <a:t>Beleidsevaluatie ‘Strategisch Plan Geletterdheid Verhogen’ 2012-2016. </a:t>
            </a:r>
          </a:p>
        </p:txBody>
      </p:sp>
    </p:spTree>
    <p:extLst>
      <p:ext uri="{BB962C8B-B14F-4D97-AF65-F5344CB8AC3E}">
        <p14:creationId xmlns:p14="http://schemas.microsoft.com/office/powerpoint/2010/main" val="262297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0135A-193E-4C5F-9039-536BB015A772}"/>
              </a:ext>
            </a:extLst>
          </p:cNvPr>
          <p:cNvSpPr>
            <a:spLocks noGrp="1"/>
          </p:cNvSpPr>
          <p:nvPr>
            <p:ph type="title"/>
          </p:nvPr>
        </p:nvSpPr>
        <p:spPr>
          <a:xfrm>
            <a:off x="1136428" y="627564"/>
            <a:ext cx="7474172" cy="1325563"/>
          </a:xfrm>
        </p:spPr>
        <p:txBody>
          <a:bodyPr>
            <a:normAutofit/>
          </a:bodyPr>
          <a:lstStyle/>
          <a:p>
            <a:r>
              <a:rPr lang="nl-BE" sz="4400" dirty="0"/>
              <a:t>Aanbevelingen   </a:t>
            </a:r>
          </a:p>
        </p:txBody>
      </p:sp>
      <p:sp>
        <p:nvSpPr>
          <p:cNvPr id="3" name="Tijdelijke aanduiding voor inhoud 2">
            <a:extLst>
              <a:ext uri="{FF2B5EF4-FFF2-40B4-BE49-F238E27FC236}">
                <a16:creationId xmlns:a16="http://schemas.microsoft.com/office/drawing/2014/main" id="{09F86A48-9310-4815-AE73-995D3C952DAC}"/>
              </a:ext>
            </a:extLst>
          </p:cNvPr>
          <p:cNvSpPr>
            <a:spLocks noGrp="1"/>
          </p:cNvSpPr>
          <p:nvPr>
            <p:ph idx="1"/>
          </p:nvPr>
        </p:nvSpPr>
        <p:spPr>
          <a:xfrm>
            <a:off x="1136428" y="2278173"/>
            <a:ext cx="6467867" cy="3450613"/>
          </a:xfrm>
        </p:spPr>
        <p:txBody>
          <a:bodyPr anchor="ctr">
            <a:normAutofit lnSpcReduction="10000"/>
          </a:bodyPr>
          <a:lstStyle/>
          <a:p>
            <a:r>
              <a:rPr lang="nl-BE" sz="2400" dirty="0"/>
              <a:t>Verwerven basisgeletterdheid en basis aan sleutelcompetenties om te kunnen participeren aan de samenleving van jongeren cruciaal</a:t>
            </a:r>
          </a:p>
          <a:p>
            <a:r>
              <a:rPr lang="nl-BE" sz="2400" dirty="0"/>
              <a:t>Ondersteuning competentie- en beroepenprognoses + snel vertalen in beroepskwalificaties, onderwijs- en opleidingsprogramma’s</a:t>
            </a:r>
          </a:p>
          <a:p>
            <a:r>
              <a:rPr lang="nl-BE" sz="2400" dirty="0"/>
              <a:t>Inzet op 21</a:t>
            </a:r>
            <a:r>
              <a:rPr lang="nl-BE" sz="2400" baseline="30000" dirty="0"/>
              <a:t>ste</a:t>
            </a:r>
            <a:r>
              <a:rPr lang="nl-BE" sz="2400" dirty="0"/>
              <a:t> </a:t>
            </a:r>
            <a:r>
              <a:rPr lang="nl-BE" sz="2400" dirty="0" err="1"/>
              <a:t>eeuwse</a:t>
            </a:r>
            <a:r>
              <a:rPr lang="nl-BE" sz="2400" dirty="0"/>
              <a:t> vaardigheden, waaronder leren </a:t>
            </a:r>
            <a:r>
              <a:rPr lang="nl-BE" sz="2400" dirty="0" err="1"/>
              <a:t>leren</a:t>
            </a:r>
            <a:r>
              <a:rPr lang="nl-BE" sz="2400" dirty="0"/>
              <a:t> - leercultuur bij burgers bevorderen</a:t>
            </a:r>
          </a:p>
          <a:p>
            <a:r>
              <a:rPr lang="nl-BE" sz="2400" dirty="0"/>
              <a:t>Ondersteuning van loopbaantransities </a:t>
            </a:r>
          </a:p>
          <a:p>
            <a:endParaRPr lang="nl-BE" sz="2400" dirty="0"/>
          </a:p>
          <a:p>
            <a:endParaRPr lang="nl-BE" sz="2400" dirty="0"/>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C17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9292E393-49C0-4226-9709-9B75BBE5F16F}"/>
              </a:ext>
            </a:extLst>
          </p:cNvPr>
          <p:cNvPicPr>
            <a:picLocks noChangeAspect="1"/>
          </p:cNvPicPr>
          <p:nvPr/>
        </p:nvPicPr>
        <p:blipFill>
          <a:blip r:embed="rId3"/>
          <a:stretch>
            <a:fillRect/>
          </a:stretch>
        </p:blipFill>
        <p:spPr>
          <a:xfrm>
            <a:off x="9364981" y="2685758"/>
            <a:ext cx="1320340" cy="964196"/>
          </a:xfrm>
          <a:prstGeom prst="rect">
            <a:avLst/>
          </a:prstGeom>
        </p:spPr>
      </p:pic>
      <p:pic>
        <p:nvPicPr>
          <p:cNvPr id="7" name="Afbeelding 6" descr="Afbeelding met tafel, tekening&#10;&#10;Automatisch gegenereerde beschrijving">
            <a:extLst>
              <a:ext uri="{FF2B5EF4-FFF2-40B4-BE49-F238E27FC236}">
                <a16:creationId xmlns:a16="http://schemas.microsoft.com/office/drawing/2014/main" id="{D8227E4B-17B9-4DF8-B3A3-DFD2C915D9D7}"/>
              </a:ext>
            </a:extLst>
          </p:cNvPr>
          <p:cNvPicPr>
            <a:picLocks noChangeAspect="1"/>
          </p:cNvPicPr>
          <p:nvPr/>
        </p:nvPicPr>
        <p:blipFill>
          <a:blip r:embed="rId4"/>
          <a:stretch>
            <a:fillRect/>
          </a:stretch>
        </p:blipFill>
        <p:spPr>
          <a:xfrm>
            <a:off x="9451181" y="3457576"/>
            <a:ext cx="1035844" cy="821838"/>
          </a:xfrm>
          <a:prstGeom prst="rect">
            <a:avLst/>
          </a:prstGeom>
        </p:spPr>
      </p:pic>
    </p:spTree>
    <p:extLst>
      <p:ext uri="{BB962C8B-B14F-4D97-AF65-F5344CB8AC3E}">
        <p14:creationId xmlns:p14="http://schemas.microsoft.com/office/powerpoint/2010/main" val="401382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91B34EF5-0551-4C2B-8DA2-6F1988FC97C1}"/>
              </a:ext>
            </a:extLst>
          </p:cNvPr>
          <p:cNvGraphicFramePr>
            <a:graphicFrameLocks noGrp="1"/>
          </p:cNvGraphicFramePr>
          <p:nvPr>
            <p:extLst>
              <p:ext uri="{D42A27DB-BD31-4B8C-83A1-F6EECF244321}">
                <p14:modId xmlns:p14="http://schemas.microsoft.com/office/powerpoint/2010/main" val="2476233737"/>
              </p:ext>
            </p:extLst>
          </p:nvPr>
        </p:nvGraphicFramePr>
        <p:xfrm>
          <a:off x="1065228" y="719666"/>
          <a:ext cx="10048972" cy="5096672"/>
        </p:xfrm>
        <a:graphic>
          <a:graphicData uri="http://schemas.openxmlformats.org/drawingml/2006/table">
            <a:tbl>
              <a:tblPr firstRow="1" bandRow="1">
                <a:tableStyleId>{5C22544A-7EE6-4342-B048-85BDC9FD1C3A}</a:tableStyleId>
              </a:tblPr>
              <a:tblGrid>
                <a:gridCol w="2512243">
                  <a:extLst>
                    <a:ext uri="{9D8B030D-6E8A-4147-A177-3AD203B41FA5}">
                      <a16:colId xmlns:a16="http://schemas.microsoft.com/office/drawing/2014/main" val="2303746361"/>
                    </a:ext>
                  </a:extLst>
                </a:gridCol>
                <a:gridCol w="2512243">
                  <a:extLst>
                    <a:ext uri="{9D8B030D-6E8A-4147-A177-3AD203B41FA5}">
                      <a16:colId xmlns:a16="http://schemas.microsoft.com/office/drawing/2014/main" val="2558683653"/>
                    </a:ext>
                  </a:extLst>
                </a:gridCol>
                <a:gridCol w="2512243">
                  <a:extLst>
                    <a:ext uri="{9D8B030D-6E8A-4147-A177-3AD203B41FA5}">
                      <a16:colId xmlns:a16="http://schemas.microsoft.com/office/drawing/2014/main" val="2739889456"/>
                    </a:ext>
                  </a:extLst>
                </a:gridCol>
                <a:gridCol w="2512243">
                  <a:extLst>
                    <a:ext uri="{9D8B030D-6E8A-4147-A177-3AD203B41FA5}">
                      <a16:colId xmlns:a16="http://schemas.microsoft.com/office/drawing/2014/main" val="702231304"/>
                    </a:ext>
                  </a:extLst>
                </a:gridCol>
              </a:tblGrid>
              <a:tr h="1019334">
                <a:tc>
                  <a:txBody>
                    <a:bodyPr/>
                    <a:lstStyle/>
                    <a:p>
                      <a:r>
                        <a:rPr lang="nl-BE" dirty="0"/>
                        <a:t>Basiscompetenties </a:t>
                      </a:r>
                    </a:p>
                  </a:txBody>
                  <a:tcPr/>
                </a:tc>
                <a:tc>
                  <a:txBody>
                    <a:bodyPr/>
                    <a:lstStyle/>
                    <a:p>
                      <a:r>
                        <a:rPr lang="nl-BE" dirty="0" err="1"/>
                        <a:t>Beroepsspecifieke</a:t>
                      </a:r>
                      <a:r>
                        <a:rPr lang="nl-BE" dirty="0"/>
                        <a:t> competenties</a:t>
                      </a:r>
                    </a:p>
                  </a:txBody>
                  <a:tcPr/>
                </a:tc>
                <a:tc>
                  <a:txBody>
                    <a:bodyPr/>
                    <a:lstStyle/>
                    <a:p>
                      <a:r>
                        <a:rPr lang="nl-BE" dirty="0"/>
                        <a:t>Algemene arbeidsmarkt- competenties (min. 3)</a:t>
                      </a:r>
                    </a:p>
                  </a:txBody>
                  <a:tcPr/>
                </a:tc>
                <a:tc>
                  <a:txBody>
                    <a:bodyPr/>
                    <a:lstStyle/>
                    <a:p>
                      <a:r>
                        <a:rPr lang="nl-BE" dirty="0"/>
                        <a:t>eerste diploma van een</a:t>
                      </a:r>
                    </a:p>
                    <a:p>
                      <a:r>
                        <a:rPr lang="nl-BE" dirty="0"/>
                        <a:t>bepaald niveau</a:t>
                      </a:r>
                    </a:p>
                    <a:p>
                      <a:endParaRPr lang="nl-BE" dirty="0"/>
                    </a:p>
                  </a:txBody>
                  <a:tcPr/>
                </a:tc>
                <a:extLst>
                  <a:ext uri="{0D108BD9-81ED-4DB2-BD59-A6C34878D82A}">
                    <a16:rowId xmlns:a16="http://schemas.microsoft.com/office/drawing/2014/main" val="3588618845"/>
                  </a:ext>
                </a:extLst>
              </a:tr>
              <a:tr h="4077338">
                <a:tc>
                  <a:txBody>
                    <a:bodyPr/>
                    <a:lstStyle/>
                    <a:p>
                      <a:r>
                        <a:rPr lang="nl-BE" dirty="0"/>
                        <a:t>basisgeletterdheid, rekenvaardigheid en/of ICT basisvaardigheid</a:t>
                      </a:r>
                    </a:p>
                    <a:p>
                      <a:endParaRPr lang="nl-BE" dirty="0"/>
                    </a:p>
                    <a:p>
                      <a:r>
                        <a:rPr lang="nl-BE" dirty="0"/>
                        <a:t>Nederlands, Frans, Duits of Engels</a:t>
                      </a:r>
                    </a:p>
                    <a:p>
                      <a:endParaRPr lang="nl-BE" dirty="0"/>
                    </a:p>
                    <a:p>
                      <a:r>
                        <a:rPr lang="nl-BE" dirty="0"/>
                        <a:t>opleiding Nederlands voor anderstaligen</a:t>
                      </a:r>
                    </a:p>
                  </a:txBody>
                  <a:tcPr/>
                </a:tc>
                <a:tc>
                  <a:txBody>
                    <a:bodyPr/>
                    <a:lstStyle/>
                    <a:p>
                      <a:r>
                        <a:rPr lang="nl-BE" dirty="0"/>
                        <a:t>competenties knelpuntberoepen</a:t>
                      </a:r>
                    </a:p>
                    <a:p>
                      <a:endParaRPr lang="nl-BE" dirty="0"/>
                    </a:p>
                    <a:p>
                      <a:r>
                        <a:rPr lang="nl-BE" dirty="0"/>
                        <a:t>STEM-opleiding of STEM-zorgopleiding</a:t>
                      </a:r>
                    </a:p>
                    <a:p>
                      <a:endParaRPr lang="nl-BE" dirty="0"/>
                    </a:p>
                    <a:p>
                      <a:r>
                        <a:rPr lang="nl-BE" dirty="0"/>
                        <a:t>wettelijk verplicht attest of certificaat</a:t>
                      </a:r>
                    </a:p>
                    <a:p>
                      <a:endParaRPr lang="nl-BE" dirty="0"/>
                    </a:p>
                    <a:p>
                      <a:r>
                        <a:rPr lang="nl-BE" dirty="0"/>
                        <a:t>toekomstig tekort aan competenties volgens competentieprognose</a:t>
                      </a:r>
                    </a:p>
                  </a:txBody>
                  <a:tcPr/>
                </a:tc>
                <a:tc>
                  <a:txBody>
                    <a:bodyPr/>
                    <a:lstStyle/>
                    <a:p>
                      <a:r>
                        <a:rPr lang="nl-BE" dirty="0"/>
                        <a:t>communicatie en samenwerking</a:t>
                      </a:r>
                    </a:p>
                    <a:p>
                      <a:endParaRPr lang="nl-BE" dirty="0"/>
                    </a:p>
                    <a:p>
                      <a:r>
                        <a:rPr lang="nl-BE" dirty="0"/>
                        <a:t>omgaan met informatie</a:t>
                      </a:r>
                    </a:p>
                    <a:p>
                      <a:endParaRPr lang="nl-BE" dirty="0"/>
                    </a:p>
                    <a:p>
                      <a:r>
                        <a:rPr lang="nl-BE" dirty="0"/>
                        <a:t>ontwikkelingspotentieel</a:t>
                      </a:r>
                    </a:p>
                    <a:p>
                      <a:endParaRPr lang="nl-BE" dirty="0"/>
                    </a:p>
                    <a:p>
                      <a:r>
                        <a:rPr lang="nl-BE" dirty="0"/>
                        <a:t>ondernemerschap</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sociaal overleg en arbeidsverhoudingen in de onderneming</a:t>
                      </a:r>
                    </a:p>
                    <a:p>
                      <a:endParaRPr lang="nl-BE" dirty="0"/>
                    </a:p>
                  </a:txBody>
                  <a:tcPr/>
                </a:tc>
                <a:tc>
                  <a:txBody>
                    <a:bodyPr/>
                    <a:lstStyle/>
                    <a:p>
                      <a:r>
                        <a:rPr lang="nl-BE" dirty="0"/>
                        <a:t>diploma secundair onderwijs</a:t>
                      </a:r>
                    </a:p>
                    <a:p>
                      <a:endParaRPr lang="nl-BE" dirty="0"/>
                    </a:p>
                    <a:p>
                      <a:r>
                        <a:rPr lang="nl-BE" dirty="0"/>
                        <a:t>diploma gegradueerde</a:t>
                      </a:r>
                    </a:p>
                    <a:p>
                      <a:endParaRPr lang="nl-BE" dirty="0"/>
                    </a:p>
                    <a:p>
                      <a:r>
                        <a:rPr lang="nl-BE" dirty="0" err="1"/>
                        <a:t>bachelordiploma</a:t>
                      </a:r>
                      <a:endParaRPr lang="nl-BE" dirty="0"/>
                    </a:p>
                    <a:p>
                      <a:endParaRPr lang="nl-BE" dirty="0"/>
                    </a:p>
                    <a:p>
                      <a:r>
                        <a:rPr lang="nl-BE" dirty="0"/>
                        <a:t>masterdiploma</a:t>
                      </a:r>
                    </a:p>
                    <a:p>
                      <a:endParaRPr lang="nl-BE" dirty="0"/>
                    </a:p>
                    <a:p>
                      <a:r>
                        <a:rPr lang="nl-BE" dirty="0"/>
                        <a:t>beroepskwalificatie van hoogste niveau 7 van de Vlaamse kwalificatiestructuur</a:t>
                      </a:r>
                    </a:p>
                  </a:txBody>
                  <a:tcPr/>
                </a:tc>
                <a:extLst>
                  <a:ext uri="{0D108BD9-81ED-4DB2-BD59-A6C34878D82A}">
                    <a16:rowId xmlns:a16="http://schemas.microsoft.com/office/drawing/2014/main" val="716253692"/>
                  </a:ext>
                </a:extLst>
              </a:tr>
            </a:tbl>
          </a:graphicData>
        </a:graphic>
      </p:graphicFrame>
      <p:sp>
        <p:nvSpPr>
          <p:cNvPr id="6" name="Tekstvak 5">
            <a:extLst>
              <a:ext uri="{FF2B5EF4-FFF2-40B4-BE49-F238E27FC236}">
                <a16:creationId xmlns:a16="http://schemas.microsoft.com/office/drawing/2014/main" id="{0FE19422-C9CE-432E-864A-A139462F1C90}"/>
              </a:ext>
            </a:extLst>
          </p:cNvPr>
          <p:cNvSpPr txBox="1"/>
          <p:nvPr/>
        </p:nvSpPr>
        <p:spPr>
          <a:xfrm>
            <a:off x="1077800" y="6183984"/>
            <a:ext cx="10272071" cy="369332"/>
          </a:xfrm>
          <a:prstGeom prst="rect">
            <a:avLst/>
          </a:prstGeom>
          <a:noFill/>
        </p:spPr>
        <p:txBody>
          <a:bodyPr wrap="square" rtlCol="0">
            <a:spAutoFit/>
          </a:bodyPr>
          <a:lstStyle/>
          <a:p>
            <a:r>
              <a:rPr lang="nl-BE" dirty="0"/>
              <a:t>Welke opleidingen geven recht op Vlaams Opleidingsverlof, Opleidingscheques en Vlaams Opleidingskrediet</a:t>
            </a:r>
          </a:p>
        </p:txBody>
      </p:sp>
    </p:spTree>
    <p:extLst>
      <p:ext uri="{BB962C8B-B14F-4D97-AF65-F5344CB8AC3E}">
        <p14:creationId xmlns:p14="http://schemas.microsoft.com/office/powerpoint/2010/main" val="3351000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177A3EB-2F83-42DA-A84D-41743947EB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D12A3228-D321-48FA-B850-FD3CB9F4BB8F}"/>
              </a:ext>
            </a:extLst>
          </p:cNvPr>
          <p:cNvSpPr/>
          <p:nvPr/>
        </p:nvSpPr>
        <p:spPr>
          <a:xfrm>
            <a:off x="169682" y="4434959"/>
            <a:ext cx="10766338" cy="1754326"/>
          </a:xfrm>
          <a:prstGeom prst="rect">
            <a:avLst/>
          </a:prstGeom>
        </p:spPr>
        <p:txBody>
          <a:bodyPr wrap="square">
            <a:spAutoFit/>
          </a:bodyPr>
          <a:lstStyle/>
          <a:p>
            <a:r>
              <a:rPr lang="nl-BE" sz="5400" b="1" dirty="0">
                <a:solidFill>
                  <a:schemeClr val="bg1"/>
                </a:solidFill>
              </a:rPr>
              <a:t>rechtvaardigheid (inclusie en gelijke kansen</a:t>
            </a:r>
            <a:r>
              <a:rPr lang="nl-BE" sz="4400" b="1" dirty="0">
                <a:solidFill>
                  <a:schemeClr val="bg1"/>
                </a:solidFill>
              </a:rPr>
              <a:t>)</a:t>
            </a:r>
            <a:endParaRPr lang="nl-BE" b="1" dirty="0">
              <a:solidFill>
                <a:schemeClr val="bg1"/>
              </a:solidFill>
            </a:endParaRPr>
          </a:p>
        </p:txBody>
      </p:sp>
    </p:spTree>
    <p:extLst>
      <p:ext uri="{BB962C8B-B14F-4D97-AF65-F5344CB8AC3E}">
        <p14:creationId xmlns:p14="http://schemas.microsoft.com/office/powerpoint/2010/main" val="1460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F7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438695A-ADE0-4F0D-8A21-B933F1384F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38600" y="1127082"/>
            <a:ext cx="7188199" cy="4600447"/>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FE88C14C-4084-461C-A338-F83F5AFE65C2}"/>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155771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998FE1D-8196-4D5C-A183-455D95637DCC}"/>
              </a:ext>
            </a:extLst>
          </p:cNvPr>
          <p:cNvPicPr>
            <a:picLocks noChangeAspect="1"/>
          </p:cNvPicPr>
          <p:nvPr/>
        </p:nvPicPr>
        <p:blipFill>
          <a:blip r:embed="rId3"/>
          <a:stretch>
            <a:fillRect/>
          </a:stretch>
        </p:blipFill>
        <p:spPr>
          <a:xfrm>
            <a:off x="542925" y="795337"/>
            <a:ext cx="11106150" cy="5267325"/>
          </a:xfrm>
          <a:prstGeom prst="rect">
            <a:avLst/>
          </a:prstGeom>
        </p:spPr>
      </p:pic>
    </p:spTree>
    <p:extLst>
      <p:ext uri="{BB962C8B-B14F-4D97-AF65-F5344CB8AC3E}">
        <p14:creationId xmlns:p14="http://schemas.microsoft.com/office/powerpoint/2010/main" val="221586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0135A-193E-4C5F-9039-536BB015A772}"/>
              </a:ext>
            </a:extLst>
          </p:cNvPr>
          <p:cNvSpPr>
            <a:spLocks noGrp="1"/>
          </p:cNvSpPr>
          <p:nvPr>
            <p:ph type="title"/>
          </p:nvPr>
        </p:nvSpPr>
        <p:spPr>
          <a:xfrm>
            <a:off x="1136428" y="627564"/>
            <a:ext cx="7474172" cy="1325563"/>
          </a:xfrm>
        </p:spPr>
        <p:txBody>
          <a:bodyPr>
            <a:normAutofit/>
          </a:bodyPr>
          <a:lstStyle/>
          <a:p>
            <a:r>
              <a:rPr lang="nl-BE" sz="4400" dirty="0"/>
              <a:t>Aanbevelingen  </a:t>
            </a:r>
            <a:br>
              <a:rPr lang="nl-BE" sz="4400" dirty="0"/>
            </a:br>
            <a:endParaRPr lang="nl-BE" sz="2700" dirty="0"/>
          </a:p>
        </p:txBody>
      </p:sp>
      <p:sp>
        <p:nvSpPr>
          <p:cNvPr id="3" name="Tijdelijke aanduiding voor inhoud 2">
            <a:extLst>
              <a:ext uri="{FF2B5EF4-FFF2-40B4-BE49-F238E27FC236}">
                <a16:creationId xmlns:a16="http://schemas.microsoft.com/office/drawing/2014/main" id="{09F86A48-9310-4815-AE73-995D3C952DAC}"/>
              </a:ext>
            </a:extLst>
          </p:cNvPr>
          <p:cNvSpPr>
            <a:spLocks noGrp="1"/>
          </p:cNvSpPr>
          <p:nvPr>
            <p:ph idx="1"/>
          </p:nvPr>
        </p:nvSpPr>
        <p:spPr>
          <a:xfrm>
            <a:off x="1136428" y="1461155"/>
            <a:ext cx="6467867" cy="4700159"/>
          </a:xfrm>
        </p:spPr>
        <p:txBody>
          <a:bodyPr anchor="ctr">
            <a:normAutofit/>
          </a:bodyPr>
          <a:lstStyle/>
          <a:p>
            <a:r>
              <a:rPr lang="nl-BE" sz="2400" dirty="0"/>
              <a:t>Toegang tot leermiddelen eindtermen digitale geletterdheid is kosteloos</a:t>
            </a:r>
          </a:p>
          <a:p>
            <a:r>
              <a:rPr lang="nl-BE" sz="2400" dirty="0"/>
              <a:t>Vaardighedengarantie: brede (digitale) geletterdheid voor iedereen </a:t>
            </a:r>
          </a:p>
          <a:p>
            <a:r>
              <a:rPr lang="nl-BE" sz="2400" dirty="0"/>
              <a:t>Hogere participatie levenslang leren door ‘oude’ en nieuwe risicogroepen </a:t>
            </a:r>
            <a:endParaRPr lang="nl-BE" sz="2500" dirty="0"/>
          </a:p>
          <a:p>
            <a:r>
              <a:rPr lang="nl-BE" sz="2400" dirty="0"/>
              <a:t>Volwaardig e-inclusiebeleid</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C17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C8097216-A93B-48F5-8372-5B51B3CA7E90}"/>
              </a:ext>
            </a:extLst>
          </p:cNvPr>
          <p:cNvPicPr>
            <a:picLocks noChangeAspect="1"/>
          </p:cNvPicPr>
          <p:nvPr/>
        </p:nvPicPr>
        <p:blipFill>
          <a:blip r:embed="rId3"/>
          <a:stretch>
            <a:fillRect/>
          </a:stretch>
        </p:blipFill>
        <p:spPr>
          <a:xfrm>
            <a:off x="9238269" y="3095188"/>
            <a:ext cx="1270406" cy="1052606"/>
          </a:xfrm>
          <a:prstGeom prst="rect">
            <a:avLst/>
          </a:prstGeom>
        </p:spPr>
      </p:pic>
    </p:spTree>
    <p:extLst>
      <p:ext uri="{BB962C8B-B14F-4D97-AF65-F5344CB8AC3E}">
        <p14:creationId xmlns:p14="http://schemas.microsoft.com/office/powerpoint/2010/main" val="1648086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D2FFF65-18A2-4204-AFD7-2D4C2DE62D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51C4B1F-9A1F-46ED-9B37-983CD370DDDB}"/>
              </a:ext>
            </a:extLst>
          </p:cNvPr>
          <p:cNvSpPr txBox="1"/>
          <p:nvPr/>
        </p:nvSpPr>
        <p:spPr>
          <a:xfrm>
            <a:off x="1009650" y="1152525"/>
            <a:ext cx="8714822" cy="923330"/>
          </a:xfrm>
          <a:prstGeom prst="rect">
            <a:avLst/>
          </a:prstGeom>
          <a:noFill/>
        </p:spPr>
        <p:txBody>
          <a:bodyPr wrap="none" rtlCol="0">
            <a:spAutoFit/>
          </a:bodyPr>
          <a:lstStyle/>
          <a:p>
            <a:r>
              <a:rPr lang="nl-BE" sz="5400" b="1" dirty="0">
                <a:solidFill>
                  <a:schemeClr val="bg1"/>
                </a:solidFill>
              </a:rPr>
              <a:t>mededogen (begrip) en moed</a:t>
            </a:r>
          </a:p>
        </p:txBody>
      </p:sp>
    </p:spTree>
    <p:extLst>
      <p:ext uri="{BB962C8B-B14F-4D97-AF65-F5344CB8AC3E}">
        <p14:creationId xmlns:p14="http://schemas.microsoft.com/office/powerpoint/2010/main" val="1168228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ijdelijke aanduiding voor inhoud 9">
            <a:extLst>
              <a:ext uri="{FF2B5EF4-FFF2-40B4-BE49-F238E27FC236}">
                <a16:creationId xmlns:a16="http://schemas.microsoft.com/office/drawing/2014/main" id="{46298EA1-1FCE-434B-AAC7-4BBA68BE1D8E}"/>
              </a:ext>
            </a:extLst>
          </p:cNvPr>
          <p:cNvPicPr>
            <a:picLocks noChangeAspect="1"/>
          </p:cNvPicPr>
          <p:nvPr/>
        </p:nvPicPr>
        <p:blipFill rotWithShape="1">
          <a:blip r:embed="rId3">
            <a:extLst>
              <a:ext uri="{28A0092B-C50C-407E-A947-70E740481C1C}">
                <a14:useLocalDpi xmlns:a14="http://schemas.microsoft.com/office/drawing/2010/main" val="0"/>
              </a:ext>
            </a:extLst>
          </a:blip>
          <a:srcRect t="881"/>
          <a:stretch/>
        </p:blipFill>
        <p:spPr>
          <a:xfrm>
            <a:off x="20" y="10"/>
            <a:ext cx="12191980" cy="6325376"/>
          </a:xfrm>
          <a:prstGeom prst="rect">
            <a:avLst/>
          </a:prstGeom>
        </p:spPr>
      </p:pic>
      <p:sp>
        <p:nvSpPr>
          <p:cNvPr id="3" name="Tekstvak 2">
            <a:extLst>
              <a:ext uri="{FF2B5EF4-FFF2-40B4-BE49-F238E27FC236}">
                <a16:creationId xmlns:a16="http://schemas.microsoft.com/office/drawing/2014/main" id="{61BF1F3A-6675-4EF5-95CF-093F7F12A13C}"/>
              </a:ext>
            </a:extLst>
          </p:cNvPr>
          <p:cNvSpPr txBox="1"/>
          <p:nvPr/>
        </p:nvSpPr>
        <p:spPr>
          <a:xfrm flipH="1">
            <a:off x="366231" y="6325386"/>
            <a:ext cx="4290610" cy="307777"/>
          </a:xfrm>
          <a:prstGeom prst="rect">
            <a:avLst/>
          </a:prstGeom>
          <a:noFill/>
        </p:spPr>
        <p:txBody>
          <a:bodyPr wrap="square" rtlCol="0">
            <a:spAutoFit/>
          </a:bodyPr>
          <a:lstStyle/>
          <a:p>
            <a:r>
              <a:rPr lang="nl-BE" sz="1400" dirty="0"/>
              <a:t>MICTIVO 2018 </a:t>
            </a:r>
          </a:p>
        </p:txBody>
      </p:sp>
    </p:spTree>
    <p:extLst>
      <p:ext uri="{BB962C8B-B14F-4D97-AF65-F5344CB8AC3E}">
        <p14:creationId xmlns:p14="http://schemas.microsoft.com/office/powerpoint/2010/main" val="12756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illustratie&#10;&#10;Automatisch gegenereerde beschrijving">
            <a:extLst>
              <a:ext uri="{FF2B5EF4-FFF2-40B4-BE49-F238E27FC236}">
                <a16:creationId xmlns:a16="http://schemas.microsoft.com/office/drawing/2014/main" id="{835B39F8-6722-4C88-A40C-D5400B8FA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6524" y="1888645"/>
            <a:ext cx="1384150" cy="560312"/>
          </a:xfrm>
          <a:prstGeom prst="rect">
            <a:avLst/>
          </a:prstGeom>
        </p:spPr>
      </p:pic>
      <p:pic>
        <p:nvPicPr>
          <p:cNvPr id="8" name="Afbeelding 7">
            <a:extLst>
              <a:ext uri="{FF2B5EF4-FFF2-40B4-BE49-F238E27FC236}">
                <a16:creationId xmlns:a16="http://schemas.microsoft.com/office/drawing/2014/main" id="{DAD9318F-FB9D-45CC-99AC-C6604E454D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28023" y="848731"/>
            <a:ext cx="2779998" cy="720000"/>
          </a:xfrm>
          <a:prstGeom prst="rect">
            <a:avLst/>
          </a:prstGeom>
        </p:spPr>
      </p:pic>
      <p:pic>
        <p:nvPicPr>
          <p:cNvPr id="12" name="Afbeelding 11" descr="Afbeelding met illustratie&#10;&#10;Automatisch gegenereerde beschrijving">
            <a:extLst>
              <a:ext uri="{FF2B5EF4-FFF2-40B4-BE49-F238E27FC236}">
                <a16:creationId xmlns:a16="http://schemas.microsoft.com/office/drawing/2014/main" id="{88305A82-82A3-41D1-BDE1-5FEA880289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3935" y="1666041"/>
            <a:ext cx="1325042" cy="720000"/>
          </a:xfrm>
          <a:prstGeom prst="rect">
            <a:avLst/>
          </a:prstGeom>
        </p:spPr>
      </p:pic>
      <p:pic>
        <p:nvPicPr>
          <p:cNvPr id="15" name="Afbeelding 14" descr="Afbeelding met object&#10;&#10;Automatisch gegenereerde beschrijving">
            <a:extLst>
              <a:ext uri="{FF2B5EF4-FFF2-40B4-BE49-F238E27FC236}">
                <a16:creationId xmlns:a16="http://schemas.microsoft.com/office/drawing/2014/main" id="{3CEDA3E5-91B9-46B1-BFA2-AE0745AD81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8667" y="2575703"/>
            <a:ext cx="768722" cy="720000"/>
          </a:xfrm>
          <a:prstGeom prst="rect">
            <a:avLst/>
          </a:prstGeom>
        </p:spPr>
      </p:pic>
      <p:pic>
        <p:nvPicPr>
          <p:cNvPr id="19" name="Afbeelding 18" descr="Afbeelding met illustratie&#10;&#10;Automatisch gegenereerde beschrijving">
            <a:extLst>
              <a:ext uri="{FF2B5EF4-FFF2-40B4-BE49-F238E27FC236}">
                <a16:creationId xmlns:a16="http://schemas.microsoft.com/office/drawing/2014/main" id="{7CD6E9BB-C4F8-4DC7-ADF1-6256C2CB72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5970" y="3539936"/>
            <a:ext cx="1496978" cy="720000"/>
          </a:xfrm>
          <a:prstGeom prst="rect">
            <a:avLst/>
          </a:prstGeom>
        </p:spPr>
      </p:pic>
      <p:pic>
        <p:nvPicPr>
          <p:cNvPr id="21" name="Afbeelding 20">
            <a:extLst>
              <a:ext uri="{FF2B5EF4-FFF2-40B4-BE49-F238E27FC236}">
                <a16:creationId xmlns:a16="http://schemas.microsoft.com/office/drawing/2014/main" id="{52863E42-724A-4D70-B708-78D521A2C4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86321" y="2656110"/>
            <a:ext cx="1632366" cy="720000"/>
          </a:xfrm>
          <a:prstGeom prst="rect">
            <a:avLst/>
          </a:prstGeom>
        </p:spPr>
      </p:pic>
      <p:sp>
        <p:nvSpPr>
          <p:cNvPr id="62" name="Tekstvak 61">
            <a:extLst>
              <a:ext uri="{FF2B5EF4-FFF2-40B4-BE49-F238E27FC236}">
                <a16:creationId xmlns:a16="http://schemas.microsoft.com/office/drawing/2014/main" id="{E4C47870-84E7-4905-81F1-88A103D9E2D9}"/>
              </a:ext>
            </a:extLst>
          </p:cNvPr>
          <p:cNvSpPr txBox="1"/>
          <p:nvPr/>
        </p:nvSpPr>
        <p:spPr>
          <a:xfrm>
            <a:off x="4770345" y="1937042"/>
            <a:ext cx="328936" cy="400110"/>
          </a:xfrm>
          <a:prstGeom prst="rect">
            <a:avLst/>
          </a:prstGeom>
          <a:noFill/>
        </p:spPr>
        <p:txBody>
          <a:bodyPr wrap="none" rtlCol="0">
            <a:spAutoFit/>
          </a:bodyPr>
          <a:lstStyle/>
          <a:p>
            <a:r>
              <a:rPr lang="nl-BE" sz="2000">
                <a:latin typeface="Interstate Light" pitchFamily="50" charset="0"/>
              </a:rPr>
              <a:t>3</a:t>
            </a:r>
          </a:p>
        </p:txBody>
      </p:sp>
      <p:sp>
        <p:nvSpPr>
          <p:cNvPr id="63" name="Tekstvak 62">
            <a:extLst>
              <a:ext uri="{FF2B5EF4-FFF2-40B4-BE49-F238E27FC236}">
                <a16:creationId xmlns:a16="http://schemas.microsoft.com/office/drawing/2014/main" id="{63365575-6EAB-4A15-B755-3A36EE5CE7E3}"/>
              </a:ext>
            </a:extLst>
          </p:cNvPr>
          <p:cNvSpPr txBox="1"/>
          <p:nvPr/>
        </p:nvSpPr>
        <p:spPr>
          <a:xfrm>
            <a:off x="4770345" y="2755889"/>
            <a:ext cx="341760" cy="400110"/>
          </a:xfrm>
          <a:prstGeom prst="rect">
            <a:avLst/>
          </a:prstGeom>
          <a:noFill/>
        </p:spPr>
        <p:txBody>
          <a:bodyPr wrap="none" rtlCol="0">
            <a:spAutoFit/>
          </a:bodyPr>
          <a:lstStyle/>
          <a:p>
            <a:r>
              <a:rPr lang="nl-BE" sz="2000">
                <a:latin typeface="Interstate Light" pitchFamily="50" charset="0"/>
              </a:rPr>
              <a:t>6</a:t>
            </a:r>
          </a:p>
        </p:txBody>
      </p:sp>
      <p:sp>
        <p:nvSpPr>
          <p:cNvPr id="64" name="Tekstvak 63">
            <a:extLst>
              <a:ext uri="{FF2B5EF4-FFF2-40B4-BE49-F238E27FC236}">
                <a16:creationId xmlns:a16="http://schemas.microsoft.com/office/drawing/2014/main" id="{B4899BF7-DD87-4999-BBC4-CBA0DFF15F82}"/>
              </a:ext>
            </a:extLst>
          </p:cNvPr>
          <p:cNvSpPr txBox="1"/>
          <p:nvPr/>
        </p:nvSpPr>
        <p:spPr>
          <a:xfrm>
            <a:off x="4760674" y="3724530"/>
            <a:ext cx="264816" cy="400110"/>
          </a:xfrm>
          <a:prstGeom prst="rect">
            <a:avLst/>
          </a:prstGeom>
          <a:noFill/>
        </p:spPr>
        <p:txBody>
          <a:bodyPr wrap="none" rtlCol="0">
            <a:spAutoFit/>
          </a:bodyPr>
          <a:lstStyle/>
          <a:p>
            <a:r>
              <a:rPr lang="nl-BE" sz="2000">
                <a:latin typeface="Interstate Light" pitchFamily="50" charset="0"/>
              </a:rPr>
              <a:t>1</a:t>
            </a:r>
          </a:p>
        </p:txBody>
      </p:sp>
      <p:sp>
        <p:nvSpPr>
          <p:cNvPr id="65" name="Tekstvak 64">
            <a:extLst>
              <a:ext uri="{FF2B5EF4-FFF2-40B4-BE49-F238E27FC236}">
                <a16:creationId xmlns:a16="http://schemas.microsoft.com/office/drawing/2014/main" id="{C90273EF-8D68-44B6-98C7-BDEC17CC2B27}"/>
              </a:ext>
            </a:extLst>
          </p:cNvPr>
          <p:cNvSpPr txBox="1"/>
          <p:nvPr/>
        </p:nvSpPr>
        <p:spPr>
          <a:xfrm>
            <a:off x="6355187" y="2894193"/>
            <a:ext cx="340158" cy="400110"/>
          </a:xfrm>
          <a:prstGeom prst="rect">
            <a:avLst/>
          </a:prstGeom>
          <a:noFill/>
        </p:spPr>
        <p:txBody>
          <a:bodyPr wrap="none" rtlCol="0">
            <a:spAutoFit/>
          </a:bodyPr>
          <a:lstStyle/>
          <a:p>
            <a:r>
              <a:rPr lang="nl-BE" sz="2000">
                <a:latin typeface="Interstate Light" pitchFamily="50" charset="0"/>
              </a:rPr>
              <a:t>5</a:t>
            </a:r>
          </a:p>
        </p:txBody>
      </p:sp>
      <p:sp>
        <p:nvSpPr>
          <p:cNvPr id="66" name="Tekstvak 65">
            <a:extLst>
              <a:ext uri="{FF2B5EF4-FFF2-40B4-BE49-F238E27FC236}">
                <a16:creationId xmlns:a16="http://schemas.microsoft.com/office/drawing/2014/main" id="{8D1EF790-8C9E-49A1-8997-511EF5787D95}"/>
              </a:ext>
            </a:extLst>
          </p:cNvPr>
          <p:cNvSpPr txBox="1"/>
          <p:nvPr/>
        </p:nvSpPr>
        <p:spPr>
          <a:xfrm>
            <a:off x="6326337" y="2059675"/>
            <a:ext cx="264816" cy="400110"/>
          </a:xfrm>
          <a:prstGeom prst="rect">
            <a:avLst/>
          </a:prstGeom>
          <a:noFill/>
        </p:spPr>
        <p:txBody>
          <a:bodyPr wrap="none" rtlCol="0">
            <a:spAutoFit/>
          </a:bodyPr>
          <a:lstStyle/>
          <a:p>
            <a:r>
              <a:rPr lang="nl-BE" sz="2000">
                <a:latin typeface="Interstate Light" pitchFamily="50" charset="0"/>
              </a:rPr>
              <a:t>1</a:t>
            </a:r>
          </a:p>
        </p:txBody>
      </p:sp>
      <p:sp>
        <p:nvSpPr>
          <p:cNvPr id="67" name="Tekstvak 66">
            <a:extLst>
              <a:ext uri="{FF2B5EF4-FFF2-40B4-BE49-F238E27FC236}">
                <a16:creationId xmlns:a16="http://schemas.microsoft.com/office/drawing/2014/main" id="{BD3080E0-094F-4D28-BD45-D7C8D4A0D088}"/>
              </a:ext>
            </a:extLst>
          </p:cNvPr>
          <p:cNvSpPr txBox="1"/>
          <p:nvPr/>
        </p:nvSpPr>
        <p:spPr>
          <a:xfrm>
            <a:off x="6326337" y="1040491"/>
            <a:ext cx="330540" cy="400110"/>
          </a:xfrm>
          <a:prstGeom prst="rect">
            <a:avLst/>
          </a:prstGeom>
          <a:noFill/>
        </p:spPr>
        <p:txBody>
          <a:bodyPr wrap="none" rtlCol="0">
            <a:spAutoFit/>
          </a:bodyPr>
          <a:lstStyle/>
          <a:p>
            <a:r>
              <a:rPr lang="nl-BE" sz="2000">
                <a:latin typeface="Interstate Light" pitchFamily="50" charset="0"/>
              </a:rPr>
              <a:t>2</a:t>
            </a:r>
          </a:p>
        </p:txBody>
      </p:sp>
      <p:sp>
        <p:nvSpPr>
          <p:cNvPr id="68" name="Tekstvak 67">
            <a:extLst>
              <a:ext uri="{FF2B5EF4-FFF2-40B4-BE49-F238E27FC236}">
                <a16:creationId xmlns:a16="http://schemas.microsoft.com/office/drawing/2014/main" id="{E0992C81-8128-4045-83E2-557962954A99}"/>
              </a:ext>
            </a:extLst>
          </p:cNvPr>
          <p:cNvSpPr txBox="1"/>
          <p:nvPr/>
        </p:nvSpPr>
        <p:spPr>
          <a:xfrm>
            <a:off x="6326337" y="3715270"/>
            <a:ext cx="330540" cy="400110"/>
          </a:xfrm>
          <a:prstGeom prst="rect">
            <a:avLst/>
          </a:prstGeom>
          <a:noFill/>
        </p:spPr>
        <p:txBody>
          <a:bodyPr wrap="none" rtlCol="0">
            <a:spAutoFit/>
          </a:bodyPr>
          <a:lstStyle/>
          <a:p>
            <a:r>
              <a:rPr lang="nl-BE" sz="2000">
                <a:latin typeface="Interstate Light" pitchFamily="50" charset="0"/>
              </a:rPr>
              <a:t>2</a:t>
            </a:r>
          </a:p>
        </p:txBody>
      </p:sp>
      <p:sp>
        <p:nvSpPr>
          <p:cNvPr id="69" name="Tekstvak 68">
            <a:extLst>
              <a:ext uri="{FF2B5EF4-FFF2-40B4-BE49-F238E27FC236}">
                <a16:creationId xmlns:a16="http://schemas.microsoft.com/office/drawing/2014/main" id="{0D22EA72-3B26-4A3F-904B-878021F63DD6}"/>
              </a:ext>
            </a:extLst>
          </p:cNvPr>
          <p:cNvSpPr txBox="1"/>
          <p:nvPr/>
        </p:nvSpPr>
        <p:spPr>
          <a:xfrm>
            <a:off x="1" y="4764022"/>
            <a:ext cx="12191999" cy="276999"/>
          </a:xfrm>
          <a:prstGeom prst="rect">
            <a:avLst/>
          </a:prstGeom>
          <a:solidFill>
            <a:schemeClr val="tx2">
              <a:lumMod val="60000"/>
              <a:lumOff val="40000"/>
              <a:alpha val="25098"/>
            </a:schemeClr>
          </a:solidFill>
        </p:spPr>
        <p:txBody>
          <a:bodyPr wrap="square" rtlCol="0" anchor="t">
            <a:spAutoFit/>
          </a:bodyPr>
          <a:lstStyle/>
          <a:p>
            <a:endParaRPr lang="nl-BE" sz="1200" dirty="0">
              <a:solidFill>
                <a:schemeClr val="tx2"/>
              </a:solidFill>
              <a:latin typeface="Interstate Light" pitchFamily="50" charset="0"/>
            </a:endParaRPr>
          </a:p>
        </p:txBody>
      </p:sp>
      <p:cxnSp>
        <p:nvCxnSpPr>
          <p:cNvPr id="22" name="Rechte verbindingslijn 21">
            <a:extLst>
              <a:ext uri="{FF2B5EF4-FFF2-40B4-BE49-F238E27FC236}">
                <a16:creationId xmlns:a16="http://schemas.microsoft.com/office/drawing/2014/main" id="{F1A1B6A2-9FE0-4B90-841B-61A4C9916E0B}"/>
              </a:ext>
            </a:extLst>
          </p:cNvPr>
          <p:cNvCxnSpPr>
            <a:cxnSpLocks/>
          </p:cNvCxnSpPr>
          <p:nvPr/>
        </p:nvCxnSpPr>
        <p:spPr>
          <a:xfrm>
            <a:off x="5684766" y="898358"/>
            <a:ext cx="0" cy="33615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98941783-BD8C-4132-A94B-13349E53BB5E}"/>
                  </a:ext>
                </a:extLst>
              </p:cNvPr>
              <p:cNvSpPr txBox="1"/>
              <p:nvPr/>
            </p:nvSpPr>
            <p:spPr>
              <a:xfrm>
                <a:off x="466203" y="2243101"/>
                <a:ext cx="2630936" cy="1015663"/>
              </a:xfrm>
              <a:prstGeom prst="rect">
                <a:avLst/>
              </a:prstGeom>
              <a:solidFill>
                <a:schemeClr val="tx2">
                  <a:lumMod val="20000"/>
                  <a:lumOff val="80000"/>
                </a:schemeClr>
              </a:solidFill>
              <a:ln>
                <a:noFill/>
              </a:ln>
            </p:spPr>
            <p:txBody>
              <a:bodyPr wrap="square" rtlCol="0">
                <a:spAutoFit/>
              </a:bodyPr>
              <a:lstStyle/>
              <a:p>
                <a:pPr algn="ctr"/>
                <a14:m>
                  <m:oMath xmlns:m="http://schemas.openxmlformats.org/officeDocument/2006/math">
                    <m:r>
                      <a:rPr lang="nl-BE" sz="2000" b="0" i="1" smtClean="0">
                        <a:solidFill>
                          <a:schemeClr val="tx2"/>
                        </a:solidFill>
                        <a:latin typeface="Cambria Math" panose="02040503050406030204" pitchFamily="18" charset="0"/>
                      </a:rPr>
                      <m:t>± </m:t>
                    </m:r>
                  </m:oMath>
                </a14:m>
                <a:r>
                  <a:rPr lang="nl-BE" sz="2000" dirty="0">
                    <a:solidFill>
                      <a:schemeClr val="tx2"/>
                    </a:solidFill>
                  </a:rPr>
                  <a:t>2.000.000 </a:t>
                </a:r>
                <a:br>
                  <a:rPr lang="nl-BE" sz="2000" dirty="0">
                    <a:solidFill>
                      <a:schemeClr val="tx2"/>
                    </a:solidFill>
                  </a:rPr>
                </a:br>
                <a:r>
                  <a:rPr lang="nl-BE" sz="2000" dirty="0">
                    <a:solidFill>
                      <a:schemeClr val="tx2"/>
                    </a:solidFill>
                  </a:rPr>
                  <a:t>werknemers en werkzoekenden</a:t>
                </a:r>
              </a:p>
            </p:txBody>
          </p:sp>
        </mc:Choice>
        <mc:Fallback xmlns="">
          <p:sp>
            <p:nvSpPr>
              <p:cNvPr id="27" name="Tekstvak 26">
                <a:extLst>
                  <a:ext uri="{FF2B5EF4-FFF2-40B4-BE49-F238E27FC236}">
                    <a16:creationId xmlns:a16="http://schemas.microsoft.com/office/drawing/2014/main" id="{98941783-BD8C-4132-A94B-13349E53BB5E}"/>
                  </a:ext>
                </a:extLst>
              </p:cNvPr>
              <p:cNvSpPr txBox="1">
                <a:spLocks noRot="1" noChangeAspect="1" noMove="1" noResize="1" noEditPoints="1" noAdjustHandles="1" noChangeArrowheads="1" noChangeShapeType="1" noTextEdit="1"/>
              </p:cNvSpPr>
              <p:nvPr/>
            </p:nvSpPr>
            <p:spPr>
              <a:xfrm>
                <a:off x="466203" y="2243101"/>
                <a:ext cx="2630936" cy="1015663"/>
              </a:xfrm>
              <a:prstGeom prst="rect">
                <a:avLst/>
              </a:prstGeom>
              <a:blipFill>
                <a:blip r:embed="rId10"/>
                <a:stretch>
                  <a:fillRect t="-3593" b="-9581"/>
                </a:stretch>
              </a:blipFill>
              <a:ln>
                <a:noFill/>
              </a:ln>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29" name="Tekstvak 28">
                <a:extLst>
                  <a:ext uri="{FF2B5EF4-FFF2-40B4-BE49-F238E27FC236}">
                    <a16:creationId xmlns:a16="http://schemas.microsoft.com/office/drawing/2014/main" id="{BF1B8AC4-33BD-4FE5-A11B-16E8BFE919BE}"/>
                  </a:ext>
                </a:extLst>
              </p:cNvPr>
              <p:cNvSpPr txBox="1"/>
              <p:nvPr/>
            </p:nvSpPr>
            <p:spPr>
              <a:xfrm>
                <a:off x="8624335" y="2269041"/>
                <a:ext cx="3225300" cy="707886"/>
              </a:xfrm>
              <a:prstGeom prst="rect">
                <a:avLst/>
              </a:prstGeom>
              <a:solidFill>
                <a:schemeClr val="tx2">
                  <a:lumMod val="20000"/>
                  <a:lumOff val="80000"/>
                </a:schemeClr>
              </a:solidFill>
              <a:ln>
                <a:noFill/>
              </a:ln>
            </p:spPr>
            <p:txBody>
              <a:bodyPr wrap="square" rtlCol="0">
                <a:spAutoFit/>
              </a:bodyPr>
              <a:lstStyle/>
              <a:p>
                <a:pPr algn="ctr"/>
                <a14:m>
                  <m:oMath xmlns:m="http://schemas.openxmlformats.org/officeDocument/2006/math">
                    <m:r>
                      <a:rPr lang="nl-BE" sz="2000" b="0" i="1" smtClean="0">
                        <a:solidFill>
                          <a:schemeClr val="tx2"/>
                        </a:solidFill>
                        <a:latin typeface="Cambria Math" panose="02040503050406030204" pitchFamily="18" charset="0"/>
                      </a:rPr>
                      <m:t>± </m:t>
                    </m:r>
                  </m:oMath>
                </a14:m>
                <a:r>
                  <a:rPr lang="nl-BE" sz="2000" dirty="0">
                    <a:solidFill>
                      <a:schemeClr val="tx2"/>
                    </a:solidFill>
                  </a:rPr>
                  <a:t>150.000 ondernemingen, bedrijven en organisaties</a:t>
                </a:r>
              </a:p>
            </p:txBody>
          </p:sp>
        </mc:Choice>
        <mc:Fallback xmlns="">
          <p:sp>
            <p:nvSpPr>
              <p:cNvPr id="29" name="Tekstvak 28">
                <a:extLst>
                  <a:ext uri="{FF2B5EF4-FFF2-40B4-BE49-F238E27FC236}">
                    <a16:creationId xmlns:a16="http://schemas.microsoft.com/office/drawing/2014/main" id="{BF1B8AC4-33BD-4FE5-A11B-16E8BFE919BE}"/>
                  </a:ext>
                </a:extLst>
              </p:cNvPr>
              <p:cNvSpPr txBox="1">
                <a:spLocks noRot="1" noChangeAspect="1" noMove="1" noResize="1" noEditPoints="1" noAdjustHandles="1" noChangeArrowheads="1" noChangeShapeType="1" noTextEdit="1"/>
              </p:cNvSpPr>
              <p:nvPr/>
            </p:nvSpPr>
            <p:spPr>
              <a:xfrm>
                <a:off x="8624335" y="2269041"/>
                <a:ext cx="3225300" cy="707886"/>
              </a:xfrm>
              <a:prstGeom prst="rect">
                <a:avLst/>
              </a:prstGeom>
              <a:blipFill>
                <a:blip r:embed="rId11"/>
                <a:stretch>
                  <a:fillRect t="-4310" r="-378" b="-14655"/>
                </a:stretch>
              </a:blipFill>
              <a:ln>
                <a:noFill/>
              </a:ln>
            </p:spPr>
            <p:txBody>
              <a:bodyPr/>
              <a:lstStyle/>
              <a:p>
                <a:r>
                  <a:rPr lang="nl-BE">
                    <a:noFill/>
                  </a:rPr>
                  <a:t> </a:t>
                </a:r>
              </a:p>
            </p:txBody>
          </p:sp>
        </mc:Fallback>
      </mc:AlternateContent>
      <p:pic>
        <p:nvPicPr>
          <p:cNvPr id="1026" name="Picture 2">
            <a:extLst>
              <a:ext uri="{FF2B5EF4-FFF2-40B4-BE49-F238E27FC236}">
                <a16:creationId xmlns:a16="http://schemas.microsoft.com/office/drawing/2014/main" id="{5891D500-E0AD-4BF2-8DBA-8708ACDBAC1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12424" y="3549196"/>
            <a:ext cx="714855" cy="72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a:extLst>
              <a:ext uri="{FF2B5EF4-FFF2-40B4-BE49-F238E27FC236}">
                <a16:creationId xmlns:a16="http://schemas.microsoft.com/office/drawing/2014/main" id="{60B12296-6824-473B-9A95-1466345C2C3B}"/>
              </a:ext>
            </a:extLst>
          </p:cNvPr>
          <p:cNvSpPr txBox="1"/>
          <p:nvPr/>
        </p:nvSpPr>
        <p:spPr>
          <a:xfrm>
            <a:off x="1035135" y="318077"/>
            <a:ext cx="6998481" cy="1015663"/>
          </a:xfrm>
          <a:prstGeom prst="rect">
            <a:avLst/>
          </a:prstGeom>
          <a:noFill/>
        </p:spPr>
        <p:txBody>
          <a:bodyPr wrap="square" rtlCol="0">
            <a:spAutoFit/>
          </a:bodyPr>
          <a:lstStyle/>
          <a:p>
            <a:pPr marL="0" lvl="2">
              <a:lnSpc>
                <a:spcPct val="100000"/>
              </a:lnSpc>
            </a:pPr>
            <a:r>
              <a:rPr lang="nl-BE" sz="4000" b="1" dirty="0">
                <a:solidFill>
                  <a:schemeClr val="tx2"/>
                </a:solidFill>
              </a:rPr>
              <a:t>overleg en advisering </a:t>
            </a:r>
          </a:p>
          <a:p>
            <a:endParaRPr lang="nl-BE" sz="2000" dirty="0">
              <a:solidFill>
                <a:schemeClr val="tx2"/>
              </a:solidFill>
              <a:latin typeface="Interstate Light" pitchFamily="50" charset="0"/>
            </a:endParaRPr>
          </a:p>
        </p:txBody>
      </p:sp>
      <p:cxnSp>
        <p:nvCxnSpPr>
          <p:cNvPr id="26" name="Rechte verbindingslijn 25">
            <a:extLst>
              <a:ext uri="{FF2B5EF4-FFF2-40B4-BE49-F238E27FC236}">
                <a16:creationId xmlns:a16="http://schemas.microsoft.com/office/drawing/2014/main" id="{2696C829-CF72-4CC8-A2DA-D8143EF83EDF}"/>
              </a:ext>
            </a:extLst>
          </p:cNvPr>
          <p:cNvCxnSpPr>
            <a:cxnSpLocks/>
          </p:cNvCxnSpPr>
          <p:nvPr/>
        </p:nvCxnSpPr>
        <p:spPr>
          <a:xfrm>
            <a:off x="991182" y="412126"/>
            <a:ext cx="0" cy="375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36A45BAB-5653-41E4-B98C-CE86EAE79AD9}"/>
              </a:ext>
            </a:extLst>
          </p:cNvPr>
          <p:cNvSpPr/>
          <p:nvPr/>
        </p:nvSpPr>
        <p:spPr>
          <a:xfrm>
            <a:off x="3048000" y="2690336"/>
            <a:ext cx="6096000" cy="369332"/>
          </a:xfrm>
          <a:prstGeom prst="rect">
            <a:avLst/>
          </a:prstGeom>
        </p:spPr>
        <p:txBody>
          <a:bodyPr>
            <a:spAutoFit/>
          </a:bodyPr>
          <a:lstStyle/>
          <a:p>
            <a:pPr marL="285750" indent="-285750">
              <a:buFont typeface="Arial" panose="020B0604020202020204" pitchFamily="34" charset="0"/>
              <a:buChar char="•"/>
            </a:pPr>
            <a:r>
              <a:rPr lang="nl-BE" dirty="0">
                <a:solidFill>
                  <a:schemeClr val="bg1"/>
                </a:solidFill>
              </a:rPr>
              <a:t>Adviezen, aanbevelingen en</a:t>
            </a:r>
          </a:p>
        </p:txBody>
      </p:sp>
      <p:sp>
        <p:nvSpPr>
          <p:cNvPr id="4" name="Tekstvak 3">
            <a:extLst>
              <a:ext uri="{FF2B5EF4-FFF2-40B4-BE49-F238E27FC236}">
                <a16:creationId xmlns:a16="http://schemas.microsoft.com/office/drawing/2014/main" id="{BD61925A-D75F-4C05-BDFF-96E16DAFEB02}"/>
              </a:ext>
            </a:extLst>
          </p:cNvPr>
          <p:cNvSpPr txBox="1"/>
          <p:nvPr/>
        </p:nvSpPr>
        <p:spPr>
          <a:xfrm>
            <a:off x="1791093" y="5316718"/>
            <a:ext cx="8644379" cy="1015663"/>
          </a:xfrm>
          <a:prstGeom prst="rect">
            <a:avLst/>
          </a:prstGeom>
          <a:noFill/>
        </p:spPr>
        <p:txBody>
          <a:bodyPr wrap="square" rtlCol="0">
            <a:spAutoFit/>
          </a:bodyPr>
          <a:lstStyle/>
          <a:p>
            <a:r>
              <a:rPr lang="nl-BE" sz="2000" b="1" dirty="0"/>
              <a:t>Adviezen, aanbevelingen en akkoorden in consensus</a:t>
            </a:r>
          </a:p>
          <a:p>
            <a:r>
              <a:rPr lang="nl-BE" sz="2000" b="1" dirty="0"/>
              <a:t>Op vraag van Vlaamse regering, Vlaams parlement of op eigen initiatief</a:t>
            </a:r>
          </a:p>
          <a:p>
            <a:r>
              <a:rPr lang="nl-BE" sz="2000" b="1" dirty="0"/>
              <a:t>Over werk, economie, omgeving, energie, begroting, onderwijs …</a:t>
            </a:r>
          </a:p>
        </p:txBody>
      </p:sp>
    </p:spTree>
    <p:extLst>
      <p:ext uri="{BB962C8B-B14F-4D97-AF65-F5344CB8AC3E}">
        <p14:creationId xmlns:p14="http://schemas.microsoft.com/office/powerpoint/2010/main" val="59545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76D774BF-7FE3-4ECE-AEAF-A692F9C48D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8191" y="643467"/>
            <a:ext cx="90956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2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59E1A4C-BCC3-420A-A294-20091507C6A9}"/>
              </a:ext>
            </a:extLst>
          </p:cNvPr>
          <p:cNvPicPr>
            <a:picLocks noChangeAspect="1"/>
          </p:cNvPicPr>
          <p:nvPr/>
        </p:nvPicPr>
        <p:blipFill>
          <a:blip r:embed="rId3"/>
          <a:stretch>
            <a:fillRect/>
          </a:stretch>
        </p:blipFill>
        <p:spPr>
          <a:xfrm>
            <a:off x="1794019" y="643466"/>
            <a:ext cx="8603962" cy="5571067"/>
          </a:xfrm>
          <a:prstGeom prst="rect">
            <a:avLst/>
          </a:prstGeom>
        </p:spPr>
      </p:pic>
    </p:spTree>
    <p:extLst>
      <p:ext uri="{BB962C8B-B14F-4D97-AF65-F5344CB8AC3E}">
        <p14:creationId xmlns:p14="http://schemas.microsoft.com/office/powerpoint/2010/main" val="1534552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0135A-193E-4C5F-9039-536BB015A772}"/>
              </a:ext>
            </a:extLst>
          </p:cNvPr>
          <p:cNvSpPr>
            <a:spLocks noGrp="1"/>
          </p:cNvSpPr>
          <p:nvPr>
            <p:ph type="title"/>
          </p:nvPr>
        </p:nvSpPr>
        <p:spPr>
          <a:xfrm>
            <a:off x="1136428" y="627564"/>
            <a:ext cx="7474172" cy="1325563"/>
          </a:xfrm>
        </p:spPr>
        <p:txBody>
          <a:bodyPr>
            <a:normAutofit/>
          </a:bodyPr>
          <a:lstStyle/>
          <a:p>
            <a:r>
              <a:rPr lang="nl-BE" dirty="0"/>
              <a:t>Aanbevelingen </a:t>
            </a:r>
            <a:endParaRPr lang="nl-BE" sz="4400" dirty="0"/>
          </a:p>
        </p:txBody>
      </p:sp>
      <p:sp>
        <p:nvSpPr>
          <p:cNvPr id="3" name="Tijdelijke aanduiding voor inhoud 2">
            <a:extLst>
              <a:ext uri="{FF2B5EF4-FFF2-40B4-BE49-F238E27FC236}">
                <a16:creationId xmlns:a16="http://schemas.microsoft.com/office/drawing/2014/main" id="{09F86A48-9310-4815-AE73-995D3C952DAC}"/>
              </a:ext>
            </a:extLst>
          </p:cNvPr>
          <p:cNvSpPr>
            <a:spLocks noGrp="1"/>
          </p:cNvSpPr>
          <p:nvPr>
            <p:ph idx="1"/>
          </p:nvPr>
        </p:nvSpPr>
        <p:spPr>
          <a:xfrm>
            <a:off x="1136428" y="2278173"/>
            <a:ext cx="6467867" cy="3754982"/>
          </a:xfrm>
        </p:spPr>
        <p:txBody>
          <a:bodyPr anchor="ctr">
            <a:normAutofit/>
          </a:bodyPr>
          <a:lstStyle/>
          <a:p>
            <a:r>
              <a:rPr lang="nl-BE" sz="2400" dirty="0"/>
              <a:t>Bij- en omscholing van leerkrachten = leercultuur in scholen</a:t>
            </a:r>
          </a:p>
          <a:p>
            <a:r>
              <a:rPr lang="nl-BE" sz="2400" dirty="0"/>
              <a:t>Leermotivatie verhogen door aantrekkelijke (nieuwe) leervormen en –trajecten o.a. dankzij nieuwe technologie</a:t>
            </a:r>
          </a:p>
          <a:p>
            <a:r>
              <a:rPr lang="nl-BE" sz="2400" dirty="0"/>
              <a:t>Organisatievernieuwing en meer leergerichte werkplaatsen = leercultuur in ondernemingen</a:t>
            </a:r>
          </a:p>
          <a:p>
            <a:endParaRPr lang="nl-BE" sz="2400" dirty="0"/>
          </a:p>
          <a:p>
            <a:endParaRPr lang="nl-BE" sz="2400" dirty="0"/>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C17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29F97CAA-3AA0-4576-ADEF-E8E814CD265F}"/>
              </a:ext>
            </a:extLst>
          </p:cNvPr>
          <p:cNvPicPr>
            <a:picLocks noChangeAspect="1"/>
          </p:cNvPicPr>
          <p:nvPr/>
        </p:nvPicPr>
        <p:blipFill>
          <a:blip r:embed="rId3"/>
          <a:stretch>
            <a:fillRect/>
          </a:stretch>
        </p:blipFill>
        <p:spPr>
          <a:xfrm>
            <a:off x="9484535" y="3383953"/>
            <a:ext cx="1019125" cy="957360"/>
          </a:xfrm>
          <a:prstGeom prst="rect">
            <a:avLst/>
          </a:prstGeom>
        </p:spPr>
      </p:pic>
      <p:pic>
        <p:nvPicPr>
          <p:cNvPr id="6" name="Afbeelding 5">
            <a:extLst>
              <a:ext uri="{FF2B5EF4-FFF2-40B4-BE49-F238E27FC236}">
                <a16:creationId xmlns:a16="http://schemas.microsoft.com/office/drawing/2014/main" id="{5FF4F504-B2E8-4BCB-8BC7-24310FF3F00C}"/>
              </a:ext>
            </a:extLst>
          </p:cNvPr>
          <p:cNvPicPr>
            <a:picLocks noChangeAspect="1"/>
          </p:cNvPicPr>
          <p:nvPr/>
        </p:nvPicPr>
        <p:blipFill>
          <a:blip r:embed="rId4"/>
          <a:stretch>
            <a:fillRect/>
          </a:stretch>
        </p:blipFill>
        <p:spPr>
          <a:xfrm>
            <a:off x="9482335" y="2544328"/>
            <a:ext cx="1019125" cy="928998"/>
          </a:xfrm>
          <a:prstGeom prst="rect">
            <a:avLst/>
          </a:prstGeom>
        </p:spPr>
      </p:pic>
    </p:spTree>
    <p:extLst>
      <p:ext uri="{BB962C8B-B14F-4D97-AF65-F5344CB8AC3E}">
        <p14:creationId xmlns:p14="http://schemas.microsoft.com/office/powerpoint/2010/main" val="705924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1D6C4E3-3509-4235-8256-936B6893B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9" b="45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373D3029-25DE-4320-8407-D916364248F3}"/>
              </a:ext>
            </a:extLst>
          </p:cNvPr>
          <p:cNvSpPr txBox="1"/>
          <p:nvPr/>
        </p:nvSpPr>
        <p:spPr>
          <a:xfrm>
            <a:off x="857839" y="3429000"/>
            <a:ext cx="8726300" cy="923330"/>
          </a:xfrm>
          <a:prstGeom prst="rect">
            <a:avLst/>
          </a:prstGeom>
          <a:noFill/>
        </p:spPr>
        <p:txBody>
          <a:bodyPr wrap="none" rtlCol="0">
            <a:spAutoFit/>
          </a:bodyPr>
          <a:lstStyle/>
          <a:p>
            <a:r>
              <a:rPr lang="nl-BE" sz="5400" b="1" dirty="0"/>
              <a:t>(on)gematigdheid en wijsheid</a:t>
            </a:r>
          </a:p>
        </p:txBody>
      </p:sp>
    </p:spTree>
    <p:extLst>
      <p:ext uri="{BB962C8B-B14F-4D97-AF65-F5344CB8AC3E}">
        <p14:creationId xmlns:p14="http://schemas.microsoft.com/office/powerpoint/2010/main" val="149972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67EE82AE-EB5B-437A-922E-57817ED4FA0B}"/>
              </a:ext>
            </a:extLst>
          </p:cNvPr>
          <p:cNvPicPr>
            <a:picLocks noChangeAspect="1"/>
          </p:cNvPicPr>
          <p:nvPr/>
        </p:nvPicPr>
        <p:blipFill>
          <a:blip r:embed="rId3"/>
          <a:stretch>
            <a:fillRect/>
          </a:stretch>
        </p:blipFill>
        <p:spPr>
          <a:xfrm>
            <a:off x="643467" y="934467"/>
            <a:ext cx="10905066" cy="4989066"/>
          </a:xfrm>
          <a:prstGeom prst="rect">
            <a:avLst/>
          </a:prstGeom>
        </p:spPr>
      </p:pic>
    </p:spTree>
    <p:extLst>
      <p:ext uri="{BB962C8B-B14F-4D97-AF65-F5344CB8AC3E}">
        <p14:creationId xmlns:p14="http://schemas.microsoft.com/office/powerpoint/2010/main" val="214140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1FA54840-565E-4BF5-8919-5D2EDFEC3C1E}"/>
              </a:ext>
            </a:extLst>
          </p:cNvPr>
          <p:cNvPicPr>
            <a:picLocks noChangeAspect="1"/>
          </p:cNvPicPr>
          <p:nvPr/>
        </p:nvPicPr>
        <p:blipFill>
          <a:blip r:embed="rId3"/>
          <a:stretch>
            <a:fillRect/>
          </a:stretch>
        </p:blipFill>
        <p:spPr>
          <a:xfrm>
            <a:off x="2186480" y="643467"/>
            <a:ext cx="7819040" cy="5571066"/>
          </a:xfrm>
          <a:prstGeom prst="rect">
            <a:avLst/>
          </a:prstGeom>
        </p:spPr>
      </p:pic>
    </p:spTree>
    <p:extLst>
      <p:ext uri="{BB962C8B-B14F-4D97-AF65-F5344CB8AC3E}">
        <p14:creationId xmlns:p14="http://schemas.microsoft.com/office/powerpoint/2010/main" val="1311568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9C498538-05BC-4825-B835-A7E5E483556C}"/>
              </a:ext>
            </a:extLst>
          </p:cNvPr>
          <p:cNvSpPr txBox="1"/>
          <p:nvPr/>
        </p:nvSpPr>
        <p:spPr>
          <a:xfrm>
            <a:off x="1524000" y="5886450"/>
            <a:ext cx="1847850" cy="97155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EC0C380E-DB88-41B9-B38B-B181DA7B0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Afbeelding 8">
            <a:extLst>
              <a:ext uri="{FF2B5EF4-FFF2-40B4-BE49-F238E27FC236}">
                <a16:creationId xmlns:a16="http://schemas.microsoft.com/office/drawing/2014/main" id="{569330C7-74D1-40B0-A0FE-2A0FCACFF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363" y="260096"/>
            <a:ext cx="8421275" cy="4867954"/>
          </a:xfrm>
          <a:prstGeom prst="rect">
            <a:avLst/>
          </a:prstGeom>
        </p:spPr>
      </p:pic>
      <p:sp>
        <p:nvSpPr>
          <p:cNvPr id="2" name="Tekstvak 1">
            <a:extLst>
              <a:ext uri="{FF2B5EF4-FFF2-40B4-BE49-F238E27FC236}">
                <a16:creationId xmlns:a16="http://schemas.microsoft.com/office/drawing/2014/main" id="{02D00E54-CDDD-485F-9D08-08292FDCD8E2}"/>
              </a:ext>
            </a:extLst>
          </p:cNvPr>
          <p:cNvSpPr txBox="1"/>
          <p:nvPr/>
        </p:nvSpPr>
        <p:spPr>
          <a:xfrm>
            <a:off x="2173809" y="5123391"/>
            <a:ext cx="2886323" cy="369332"/>
          </a:xfrm>
          <a:prstGeom prst="rect">
            <a:avLst/>
          </a:prstGeom>
          <a:noFill/>
        </p:spPr>
        <p:txBody>
          <a:bodyPr wrap="square" rtlCol="0">
            <a:spAutoFit/>
          </a:bodyPr>
          <a:lstStyle/>
          <a:p>
            <a:r>
              <a:rPr lang="nl-BE" sz="1800"/>
              <a:t>Bron: OESO</a:t>
            </a:r>
          </a:p>
        </p:txBody>
      </p:sp>
    </p:spTree>
    <p:extLst>
      <p:ext uri="{BB962C8B-B14F-4D97-AF65-F5344CB8AC3E}">
        <p14:creationId xmlns:p14="http://schemas.microsoft.com/office/powerpoint/2010/main" val="3813329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0135A-193E-4C5F-9039-536BB015A772}"/>
              </a:ext>
            </a:extLst>
          </p:cNvPr>
          <p:cNvSpPr>
            <a:spLocks noGrp="1"/>
          </p:cNvSpPr>
          <p:nvPr>
            <p:ph type="title"/>
          </p:nvPr>
        </p:nvSpPr>
        <p:spPr>
          <a:xfrm>
            <a:off x="1136428" y="627564"/>
            <a:ext cx="7474172" cy="1325563"/>
          </a:xfrm>
        </p:spPr>
        <p:txBody>
          <a:bodyPr>
            <a:normAutofit/>
          </a:bodyPr>
          <a:lstStyle/>
          <a:p>
            <a:r>
              <a:rPr lang="nl-BE" sz="4400" dirty="0"/>
              <a:t>Aanbevelingen </a:t>
            </a:r>
            <a:endParaRPr lang="nl-BE" sz="3200" dirty="0"/>
          </a:p>
        </p:txBody>
      </p:sp>
      <p:sp>
        <p:nvSpPr>
          <p:cNvPr id="3" name="Tijdelijke aanduiding voor inhoud 2">
            <a:extLst>
              <a:ext uri="{FF2B5EF4-FFF2-40B4-BE49-F238E27FC236}">
                <a16:creationId xmlns:a16="http://schemas.microsoft.com/office/drawing/2014/main" id="{09F86A48-9310-4815-AE73-995D3C952DAC}"/>
              </a:ext>
            </a:extLst>
          </p:cNvPr>
          <p:cNvSpPr>
            <a:spLocks noGrp="1"/>
          </p:cNvSpPr>
          <p:nvPr>
            <p:ph idx="1"/>
          </p:nvPr>
        </p:nvSpPr>
        <p:spPr>
          <a:xfrm>
            <a:off x="1136428" y="1800521"/>
            <a:ext cx="6467867" cy="4429916"/>
          </a:xfrm>
        </p:spPr>
        <p:txBody>
          <a:bodyPr anchor="ctr">
            <a:normAutofit fontScale="85000" lnSpcReduction="20000"/>
          </a:bodyPr>
          <a:lstStyle/>
          <a:p>
            <a:r>
              <a:rPr lang="nl-BE" sz="2400" b="1" dirty="0"/>
              <a:t>Investeren</a:t>
            </a:r>
            <a:r>
              <a:rPr lang="nl-BE" sz="2400" dirty="0"/>
              <a:t> </a:t>
            </a:r>
          </a:p>
          <a:p>
            <a:pPr lvl="1"/>
            <a:r>
              <a:rPr lang="nl-BE" sz="2000" dirty="0"/>
              <a:t>bijscholing in ICT</a:t>
            </a:r>
          </a:p>
          <a:p>
            <a:pPr lvl="1"/>
            <a:r>
              <a:rPr lang="nl-BE" sz="2000" dirty="0"/>
              <a:t>opleidingsinfrastructuur</a:t>
            </a:r>
          </a:p>
          <a:p>
            <a:pPr lvl="1"/>
            <a:r>
              <a:rPr lang="nl-BE" sz="2000" dirty="0"/>
              <a:t>ICT-integratie </a:t>
            </a:r>
          </a:p>
          <a:p>
            <a:pPr lvl="1"/>
            <a:r>
              <a:rPr lang="nl-BE" sz="2000" dirty="0"/>
              <a:t>goede praktijken geletterdheid </a:t>
            </a:r>
          </a:p>
          <a:p>
            <a:pPr lvl="1"/>
            <a:r>
              <a:rPr lang="nl-BE" sz="2000" dirty="0"/>
              <a:t>groter bereik opleidingsincentives</a:t>
            </a:r>
          </a:p>
          <a:p>
            <a:pPr lvl="1"/>
            <a:endParaRPr lang="nl-BE" sz="2000" dirty="0"/>
          </a:p>
          <a:p>
            <a:r>
              <a:rPr lang="nl-BE" sz="2400" b="1" dirty="0"/>
              <a:t>Opleidingsdeuren open voor (werkende) volwassenen </a:t>
            </a:r>
          </a:p>
          <a:p>
            <a:pPr lvl="1"/>
            <a:r>
              <a:rPr lang="nl-BE" sz="2000" dirty="0"/>
              <a:t>in volwassenen- en hoger onderwijs</a:t>
            </a:r>
          </a:p>
          <a:p>
            <a:pPr lvl="1"/>
            <a:r>
              <a:rPr lang="nl-BE" sz="2000" dirty="0"/>
              <a:t>flexibel, e-</a:t>
            </a:r>
            <a:r>
              <a:rPr lang="nl-BE" sz="2000" dirty="0" err="1"/>
              <a:t>learning</a:t>
            </a:r>
            <a:r>
              <a:rPr lang="nl-BE" sz="2000" dirty="0"/>
              <a:t>, teamwerk</a:t>
            </a:r>
          </a:p>
          <a:p>
            <a:pPr lvl="1"/>
            <a:r>
              <a:rPr lang="nl-BE" sz="2000" dirty="0"/>
              <a:t>kortlopende programma’s in informatica, techniek (STEM), soft skills</a:t>
            </a:r>
          </a:p>
          <a:p>
            <a:pPr lvl="1"/>
            <a:r>
              <a:rPr lang="nl-BE" sz="2000" dirty="0"/>
              <a:t>hybride leeromgevingen, werkend leren en lerend werken</a:t>
            </a:r>
          </a:p>
          <a:p>
            <a:pPr marL="457200" lvl="1" indent="0">
              <a:buNone/>
            </a:pPr>
            <a:endParaRPr lang="nl-BE" sz="2000" dirty="0"/>
          </a:p>
          <a:p>
            <a:r>
              <a:rPr lang="nl-BE" sz="2400" b="1" dirty="0"/>
              <a:t>Verdergaande en verregaande partnerschappen onderwijs en werk </a:t>
            </a:r>
            <a:r>
              <a:rPr lang="nl-BE" sz="2400" dirty="0"/>
              <a:t>(zie ook VLOR-SERV oproep)</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C17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9F15E547-4822-4E97-8A9E-A8B9CF46A65E}"/>
              </a:ext>
            </a:extLst>
          </p:cNvPr>
          <p:cNvPicPr>
            <a:picLocks noChangeAspect="1"/>
          </p:cNvPicPr>
          <p:nvPr/>
        </p:nvPicPr>
        <p:blipFill>
          <a:blip r:embed="rId3"/>
          <a:stretch>
            <a:fillRect/>
          </a:stretch>
        </p:blipFill>
        <p:spPr>
          <a:xfrm>
            <a:off x="9524544" y="2521033"/>
            <a:ext cx="931981" cy="933642"/>
          </a:xfrm>
          <a:prstGeom prst="rect">
            <a:avLst/>
          </a:prstGeom>
        </p:spPr>
      </p:pic>
      <p:pic>
        <p:nvPicPr>
          <p:cNvPr id="7" name="Afbeelding 6">
            <a:extLst>
              <a:ext uri="{FF2B5EF4-FFF2-40B4-BE49-F238E27FC236}">
                <a16:creationId xmlns:a16="http://schemas.microsoft.com/office/drawing/2014/main" id="{760331D4-565D-4F2E-8B6B-9D0E2E05B887}"/>
              </a:ext>
            </a:extLst>
          </p:cNvPr>
          <p:cNvPicPr>
            <a:picLocks noChangeAspect="1"/>
          </p:cNvPicPr>
          <p:nvPr/>
        </p:nvPicPr>
        <p:blipFill>
          <a:blip r:embed="rId4"/>
          <a:stretch>
            <a:fillRect/>
          </a:stretch>
        </p:blipFill>
        <p:spPr>
          <a:xfrm>
            <a:off x="9524544" y="3557780"/>
            <a:ext cx="851467" cy="838200"/>
          </a:xfrm>
          <a:prstGeom prst="rect">
            <a:avLst/>
          </a:prstGeom>
        </p:spPr>
      </p:pic>
    </p:spTree>
    <p:extLst>
      <p:ext uri="{BB962C8B-B14F-4D97-AF65-F5344CB8AC3E}">
        <p14:creationId xmlns:p14="http://schemas.microsoft.com/office/powerpoint/2010/main" val="265812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07EAA-A5DA-4525-B507-11C475D2E9BD}"/>
              </a:ext>
            </a:extLst>
          </p:cNvPr>
          <p:cNvSpPr>
            <a:spLocks noGrp="1"/>
          </p:cNvSpPr>
          <p:nvPr>
            <p:ph type="title"/>
          </p:nvPr>
        </p:nvSpPr>
        <p:spPr/>
        <p:txBody>
          <a:bodyPr/>
          <a:lstStyle/>
          <a:p>
            <a:r>
              <a:rPr lang="nl-BE" b="1" dirty="0"/>
              <a:t>Geletterdheid in de Sectorconvenants 2018-2019</a:t>
            </a:r>
          </a:p>
        </p:txBody>
      </p:sp>
      <p:sp>
        <p:nvSpPr>
          <p:cNvPr id="3" name="Tijdelijke aanduiding voor inhoud 2">
            <a:extLst>
              <a:ext uri="{FF2B5EF4-FFF2-40B4-BE49-F238E27FC236}">
                <a16:creationId xmlns:a16="http://schemas.microsoft.com/office/drawing/2014/main" id="{BF67017E-2B29-4CE7-B82A-4AB4B2DA31FE}"/>
              </a:ext>
            </a:extLst>
          </p:cNvPr>
          <p:cNvSpPr>
            <a:spLocks noGrp="1"/>
          </p:cNvSpPr>
          <p:nvPr>
            <p:ph idx="1"/>
          </p:nvPr>
        </p:nvSpPr>
        <p:spPr/>
        <p:txBody>
          <a:bodyPr>
            <a:normAutofit/>
          </a:bodyPr>
          <a:lstStyle/>
          <a:p>
            <a:pPr marL="0" indent="0">
              <a:buNone/>
            </a:pPr>
            <a:endParaRPr lang="nl-BE" sz="2800" dirty="0">
              <a:latin typeface="+mj-lt"/>
            </a:endParaRPr>
          </a:p>
          <a:p>
            <a:pPr marL="0" indent="0">
              <a:buNone/>
            </a:pPr>
            <a:endParaRPr lang="nl-BE" sz="2800" dirty="0">
              <a:latin typeface="+mj-lt"/>
            </a:endParaRPr>
          </a:p>
        </p:txBody>
      </p:sp>
      <p:sp>
        <p:nvSpPr>
          <p:cNvPr id="4" name="Tijdelijke aanduiding voor tekst 3">
            <a:extLst>
              <a:ext uri="{FF2B5EF4-FFF2-40B4-BE49-F238E27FC236}">
                <a16:creationId xmlns:a16="http://schemas.microsoft.com/office/drawing/2014/main" id="{604249E4-16D9-459A-AF18-ACA826A2905F}"/>
              </a:ext>
            </a:extLst>
          </p:cNvPr>
          <p:cNvSpPr>
            <a:spLocks noGrp="1"/>
          </p:cNvSpPr>
          <p:nvPr>
            <p:ph type="body" sz="half" idx="2"/>
          </p:nvPr>
        </p:nvSpPr>
        <p:spPr>
          <a:xfrm>
            <a:off x="839788" y="2057400"/>
            <a:ext cx="3932237" cy="3921382"/>
          </a:xfrm>
        </p:spPr>
        <p:txBody>
          <a:bodyPr>
            <a:normAutofit lnSpcReduction="10000"/>
          </a:bodyPr>
          <a:lstStyle/>
          <a:p>
            <a:r>
              <a:rPr lang="nl-BE" dirty="0"/>
              <a:t>Groene sectoren: aangepaste instapdrempel bij aanwerving; voortdurende aandacht voor taal, culturele achtergrond en geletterdheid bij opleiding</a:t>
            </a:r>
          </a:p>
          <a:p>
            <a:r>
              <a:rPr lang="nl-BE" dirty="0"/>
              <a:t>Schoonmaaksector: sectoraal plan om geletterdheid van werknemers te verhogen</a:t>
            </a:r>
          </a:p>
          <a:p>
            <a:r>
              <a:rPr lang="nl-BE" dirty="0"/>
              <a:t>Textielverzorging: opleidingen Nederlands op de werkvloer en ICT verhogen de basiskennis van de arbeid(st)</a:t>
            </a:r>
            <a:r>
              <a:rPr lang="nl-BE" dirty="0" err="1"/>
              <a:t>ers</a:t>
            </a:r>
            <a:r>
              <a:rPr lang="nl-BE" dirty="0"/>
              <a:t> </a:t>
            </a:r>
          </a:p>
          <a:p>
            <a:r>
              <a:rPr lang="nl-BE" dirty="0"/>
              <a:t>Papier en kartonindustrie: bedrijven informeren en sensibiliseren over geletterdheid en basiscompetenties </a:t>
            </a:r>
          </a:p>
          <a:p>
            <a:r>
              <a:rPr lang="nl-BE" dirty="0"/>
              <a:t>Houtsector: specifieke acties rond basiscompetenties en functionele geletterdheid (geletterdheid, </a:t>
            </a:r>
            <a:r>
              <a:rPr lang="nl-BE" dirty="0" err="1"/>
              <a:t>gecijferdheid</a:t>
            </a:r>
            <a:r>
              <a:rPr lang="nl-BE" dirty="0"/>
              <a:t>, multimediale en digitale vaardigheden)  </a:t>
            </a:r>
          </a:p>
        </p:txBody>
      </p:sp>
      <p:pic>
        <p:nvPicPr>
          <p:cNvPr id="6" name="Afbeelding 5" descr="Afbeelding met lucht, buiten, teken, tekst&#10;&#10;Automatisch gegenereerde beschrijving">
            <a:extLst>
              <a:ext uri="{FF2B5EF4-FFF2-40B4-BE49-F238E27FC236}">
                <a16:creationId xmlns:a16="http://schemas.microsoft.com/office/drawing/2014/main" id="{77A0BF88-F530-491F-BF72-29C3B72801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01559" y="3424237"/>
            <a:ext cx="4572000" cy="2554545"/>
          </a:xfrm>
          <a:prstGeom prst="rect">
            <a:avLst/>
          </a:prstGeom>
        </p:spPr>
      </p:pic>
      <p:sp>
        <p:nvSpPr>
          <p:cNvPr id="7" name="Tekstvak 6">
            <a:extLst>
              <a:ext uri="{FF2B5EF4-FFF2-40B4-BE49-F238E27FC236}">
                <a16:creationId xmlns:a16="http://schemas.microsoft.com/office/drawing/2014/main" id="{76F1F67B-3424-4AFB-9945-756F7631A386}"/>
              </a:ext>
            </a:extLst>
          </p:cNvPr>
          <p:cNvSpPr txBox="1"/>
          <p:nvPr/>
        </p:nvSpPr>
        <p:spPr>
          <a:xfrm>
            <a:off x="6545108" y="5248697"/>
            <a:ext cx="4572000" cy="230832"/>
          </a:xfrm>
          <a:prstGeom prst="rect">
            <a:avLst/>
          </a:prstGeom>
          <a:noFill/>
        </p:spPr>
        <p:txBody>
          <a:bodyPr wrap="square" rtlCol="0">
            <a:spAutoFit/>
          </a:bodyPr>
          <a:lstStyle/>
          <a:p>
            <a:r>
              <a:rPr lang="nl-BE" sz="900" dirty="0">
                <a:hlinkClick r:id="rId5" tooltip="https://creativecommons.org/licenses/by/3.0/"/>
              </a:rPr>
              <a:t>Foto’s CC BY</a:t>
            </a:r>
            <a:endParaRPr lang="nl-BE" sz="900" dirty="0"/>
          </a:p>
        </p:txBody>
      </p:sp>
      <p:sp>
        <p:nvSpPr>
          <p:cNvPr id="8" name="Tekstvak 7">
            <a:extLst>
              <a:ext uri="{FF2B5EF4-FFF2-40B4-BE49-F238E27FC236}">
                <a16:creationId xmlns:a16="http://schemas.microsoft.com/office/drawing/2014/main" id="{AD45669A-0A09-4CA6-BFA4-CE669A8744B7}"/>
              </a:ext>
            </a:extLst>
          </p:cNvPr>
          <p:cNvSpPr txBox="1"/>
          <p:nvPr/>
        </p:nvSpPr>
        <p:spPr>
          <a:xfrm>
            <a:off x="5401559" y="763571"/>
            <a:ext cx="6364992" cy="2554545"/>
          </a:xfrm>
          <a:prstGeom prst="rect">
            <a:avLst/>
          </a:prstGeom>
          <a:noFill/>
        </p:spPr>
        <p:txBody>
          <a:bodyPr wrap="square" rtlCol="0">
            <a:spAutoFit/>
          </a:bodyPr>
          <a:lstStyle/>
          <a:p>
            <a:r>
              <a:rPr lang="nl-BE" sz="3200" i="1" dirty="0"/>
              <a:t>Werken aan een inclusieve leercultuur. Inspirerende bedrijfspraktijken in de sectoren elektriciteit, hout en voeding – </a:t>
            </a:r>
            <a:r>
              <a:rPr lang="nl-BE" sz="3200" dirty="0" err="1"/>
              <a:t>StIA</a:t>
            </a:r>
            <a:r>
              <a:rPr lang="nl-BE" sz="3200" dirty="0"/>
              <a:t> , mei 20018</a:t>
            </a:r>
          </a:p>
        </p:txBody>
      </p:sp>
    </p:spTree>
    <p:extLst>
      <p:ext uri="{BB962C8B-B14F-4D97-AF65-F5344CB8AC3E}">
        <p14:creationId xmlns:p14="http://schemas.microsoft.com/office/powerpoint/2010/main" val="3717921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5B8917-9C91-4105-A694-516CEEC3C3A5}"/>
              </a:ext>
            </a:extLst>
          </p:cNvPr>
          <p:cNvSpPr>
            <a:spLocks noGrp="1"/>
          </p:cNvSpPr>
          <p:nvPr>
            <p:ph type="ctrTitle"/>
          </p:nvPr>
        </p:nvSpPr>
        <p:spPr>
          <a:xfrm>
            <a:off x="4380588" y="965199"/>
            <a:ext cx="6766078" cy="4927601"/>
          </a:xfrm>
        </p:spPr>
        <p:txBody>
          <a:bodyPr anchor="ctr">
            <a:normAutofit/>
          </a:bodyPr>
          <a:lstStyle/>
          <a:p>
            <a:pPr algn="l"/>
            <a:r>
              <a:rPr lang="nl-BE" sz="5400" dirty="0">
                <a:solidFill>
                  <a:schemeClr val="tx1">
                    <a:lumMod val="85000"/>
                    <a:lumOff val="15000"/>
                  </a:schemeClr>
                </a:solidFill>
              </a:rPr>
              <a:t>Meer info</a:t>
            </a:r>
          </a:p>
        </p:txBody>
      </p:sp>
      <p:sp>
        <p:nvSpPr>
          <p:cNvPr id="3" name="Ondertitel 2">
            <a:extLst>
              <a:ext uri="{FF2B5EF4-FFF2-40B4-BE49-F238E27FC236}">
                <a16:creationId xmlns:a16="http://schemas.microsoft.com/office/drawing/2014/main" id="{14AB0F59-322D-49A2-951A-F54A59094B77}"/>
              </a:ext>
            </a:extLst>
          </p:cNvPr>
          <p:cNvSpPr>
            <a:spLocks noGrp="1"/>
          </p:cNvSpPr>
          <p:nvPr>
            <p:ph type="subTitle" idx="1"/>
          </p:nvPr>
        </p:nvSpPr>
        <p:spPr>
          <a:xfrm>
            <a:off x="1023257" y="965198"/>
            <a:ext cx="2707937" cy="4927602"/>
          </a:xfrm>
        </p:spPr>
        <p:txBody>
          <a:bodyPr anchor="ctr">
            <a:normAutofit/>
          </a:bodyPr>
          <a:lstStyle/>
          <a:p>
            <a:pPr algn="r"/>
            <a:r>
              <a:rPr lang="nl-BE" sz="2000" dirty="0">
                <a:solidFill>
                  <a:schemeClr val="accent1"/>
                </a:solidFill>
              </a:rPr>
              <a:t> </a:t>
            </a:r>
          </a:p>
          <a:p>
            <a:pPr algn="r"/>
            <a:r>
              <a:rPr lang="nl-BE" sz="2000" dirty="0">
                <a:solidFill>
                  <a:schemeClr val="accent1"/>
                </a:solidFill>
                <a:hlinkClick r:id="rId3"/>
              </a:rPr>
              <a:t>www.serv.be</a:t>
            </a:r>
            <a:endParaRPr lang="nl-BE" sz="2000" dirty="0">
              <a:solidFill>
                <a:schemeClr val="accent1"/>
              </a:solidFill>
            </a:endParaRPr>
          </a:p>
          <a:p>
            <a:pPr algn="r"/>
            <a:r>
              <a:rPr lang="nl-BE" sz="2000" dirty="0">
                <a:solidFill>
                  <a:schemeClr val="accent1"/>
                </a:solidFill>
                <a:hlinkClick r:id="rId4"/>
              </a:rPr>
              <a:t>www.serv.be/stichting</a:t>
            </a:r>
            <a:r>
              <a:rPr lang="nl-BE" sz="2000" dirty="0">
                <a:solidFill>
                  <a:schemeClr val="accent1"/>
                </a:solidFill>
              </a:rPr>
              <a:t> </a:t>
            </a:r>
          </a:p>
          <a:p>
            <a:pPr algn="r"/>
            <a:r>
              <a:rPr lang="nl-BE" sz="2000" dirty="0">
                <a:solidFill>
                  <a:schemeClr val="accent1"/>
                </a:solidFill>
                <a:hlinkClick r:id="rId5"/>
              </a:rPr>
              <a:t>mvalcke@serv.be</a:t>
            </a:r>
            <a:endParaRPr lang="nl-BE" sz="2000" dirty="0">
              <a:solidFill>
                <a:schemeClr val="accent1"/>
              </a:solidFill>
            </a:endParaRPr>
          </a:p>
          <a:p>
            <a:pPr algn="r"/>
            <a:endParaRPr lang="nl-BE" sz="1400" dirty="0">
              <a:solidFill>
                <a:schemeClr val="accent1"/>
              </a:solidFill>
            </a:endParaRP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68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C05614EC-4578-47BF-AD26-063AEEE4E49F}"/>
              </a:ext>
            </a:extLst>
          </p:cNvPr>
          <p:cNvPicPr>
            <a:picLocks noChangeAspect="1"/>
          </p:cNvPicPr>
          <p:nvPr/>
        </p:nvPicPr>
        <p:blipFill>
          <a:blip r:embed="rId3"/>
          <a:stretch>
            <a:fillRect/>
          </a:stretch>
        </p:blipFill>
        <p:spPr>
          <a:xfrm>
            <a:off x="764836" y="643467"/>
            <a:ext cx="10662327" cy="5571066"/>
          </a:xfrm>
          <a:prstGeom prst="rect">
            <a:avLst/>
          </a:prstGeom>
        </p:spPr>
      </p:pic>
    </p:spTree>
    <p:extLst>
      <p:ext uri="{BB962C8B-B14F-4D97-AF65-F5344CB8AC3E}">
        <p14:creationId xmlns:p14="http://schemas.microsoft.com/office/powerpoint/2010/main" val="781735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EC3D93D-BEA4-4D9B-BD9E-15395C5A10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9062" y="3998400"/>
            <a:ext cx="2180308" cy="720000"/>
          </a:xfrm>
          <a:prstGeom prst="rect">
            <a:avLst/>
          </a:prstGeom>
        </p:spPr>
      </p:pic>
      <p:pic>
        <p:nvPicPr>
          <p:cNvPr id="16" name="Afbeelding 15">
            <a:extLst>
              <a:ext uri="{FF2B5EF4-FFF2-40B4-BE49-F238E27FC236}">
                <a16:creationId xmlns:a16="http://schemas.microsoft.com/office/drawing/2014/main" id="{3DF4341A-C453-4D2A-A146-D688E82385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704" y="2552530"/>
            <a:ext cx="3343380" cy="720000"/>
          </a:xfrm>
          <a:prstGeom prst="rect">
            <a:avLst/>
          </a:prstGeom>
        </p:spPr>
      </p:pic>
      <p:pic>
        <p:nvPicPr>
          <p:cNvPr id="21" name="Afbeelding 20">
            <a:extLst>
              <a:ext uri="{FF2B5EF4-FFF2-40B4-BE49-F238E27FC236}">
                <a16:creationId xmlns:a16="http://schemas.microsoft.com/office/drawing/2014/main" id="{00F2C07E-50F6-4995-A12E-F6DE64590B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6619" y="3999470"/>
            <a:ext cx="2625556" cy="662920"/>
          </a:xfrm>
          <a:prstGeom prst="rect">
            <a:avLst/>
          </a:prstGeom>
        </p:spPr>
      </p:pic>
      <p:grpSp>
        <p:nvGrpSpPr>
          <p:cNvPr id="7" name="Groep 6">
            <a:extLst>
              <a:ext uri="{FF2B5EF4-FFF2-40B4-BE49-F238E27FC236}">
                <a16:creationId xmlns:a16="http://schemas.microsoft.com/office/drawing/2014/main" id="{A6943B0F-7632-4103-BBAD-0DFA45DC5437}"/>
              </a:ext>
            </a:extLst>
          </p:cNvPr>
          <p:cNvGrpSpPr/>
          <p:nvPr/>
        </p:nvGrpSpPr>
        <p:grpSpPr>
          <a:xfrm>
            <a:off x="10622837" y="110944"/>
            <a:ext cx="1337729" cy="1368372"/>
            <a:chOff x="4491360" y="2499868"/>
            <a:chExt cx="1618541" cy="1658224"/>
          </a:xfrm>
        </p:grpSpPr>
        <p:pic>
          <p:nvPicPr>
            <p:cNvPr id="22" name="Picture 2">
              <a:extLst>
                <a:ext uri="{FF2B5EF4-FFF2-40B4-BE49-F238E27FC236}">
                  <a16:creationId xmlns:a16="http://schemas.microsoft.com/office/drawing/2014/main" id="{6127E0FA-FF51-4324-8AB5-8DE691910CE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59129" y="3036447"/>
              <a:ext cx="1086647" cy="1121645"/>
            </a:xfrm>
            <a:prstGeom prst="rect">
              <a:avLst/>
            </a:prstGeom>
            <a:noFill/>
            <a:ln w="9525">
              <a:noFill/>
              <a:miter lim="800000"/>
              <a:headEnd/>
              <a:tailEnd/>
            </a:ln>
            <a:effectLst/>
          </p:spPr>
        </p:pic>
        <p:cxnSp>
          <p:nvCxnSpPr>
            <p:cNvPr id="3" name="Rechte verbindingslijn 2">
              <a:extLst>
                <a:ext uri="{FF2B5EF4-FFF2-40B4-BE49-F238E27FC236}">
                  <a16:creationId xmlns:a16="http://schemas.microsoft.com/office/drawing/2014/main" id="{7EA63436-C46F-4494-B08C-2DC9DA9C28BA}"/>
                </a:ext>
              </a:extLst>
            </p:cNvPr>
            <p:cNvCxnSpPr/>
            <p:nvPr/>
          </p:nvCxnSpPr>
          <p:spPr>
            <a:xfrm flipV="1">
              <a:off x="4491360" y="2499868"/>
              <a:ext cx="841573" cy="720000"/>
            </a:xfrm>
            <a:prstGeom prst="line">
              <a:avLst/>
            </a:prstGeom>
            <a:ln w="57150">
              <a:solidFill>
                <a:srgbClr val="E5000D"/>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1850B4D7-A272-4279-A37A-32C673C704BE}"/>
                </a:ext>
              </a:extLst>
            </p:cNvPr>
            <p:cNvCxnSpPr>
              <a:cxnSpLocks/>
            </p:cNvCxnSpPr>
            <p:nvPr/>
          </p:nvCxnSpPr>
          <p:spPr>
            <a:xfrm flipH="1" flipV="1">
              <a:off x="5314427" y="2503400"/>
              <a:ext cx="795474" cy="720000"/>
            </a:xfrm>
            <a:prstGeom prst="line">
              <a:avLst/>
            </a:prstGeom>
            <a:ln w="57150">
              <a:solidFill>
                <a:srgbClr val="E5000D"/>
              </a:solidFill>
            </a:ln>
          </p:spPr>
          <p:style>
            <a:lnRef idx="1">
              <a:schemeClr val="accent1"/>
            </a:lnRef>
            <a:fillRef idx="0">
              <a:schemeClr val="accent1"/>
            </a:fillRef>
            <a:effectRef idx="0">
              <a:schemeClr val="accent1"/>
            </a:effectRef>
            <a:fontRef idx="minor">
              <a:schemeClr val="tx1"/>
            </a:fontRef>
          </p:style>
        </p:cxnSp>
      </p:grpSp>
      <p:cxnSp>
        <p:nvCxnSpPr>
          <p:cNvPr id="26" name="Rechte verbindingslijn 25">
            <a:extLst>
              <a:ext uri="{FF2B5EF4-FFF2-40B4-BE49-F238E27FC236}">
                <a16:creationId xmlns:a16="http://schemas.microsoft.com/office/drawing/2014/main" id="{951E035F-F305-4699-9C97-44C6A0CF155C}"/>
              </a:ext>
            </a:extLst>
          </p:cNvPr>
          <p:cNvCxnSpPr>
            <a:cxnSpLocks/>
          </p:cNvCxnSpPr>
          <p:nvPr/>
        </p:nvCxnSpPr>
        <p:spPr>
          <a:xfrm flipH="1">
            <a:off x="1275704" y="3673270"/>
            <a:ext cx="8782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0F611F25-5933-47EC-B6C6-CBC1831C85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43046" y="1532079"/>
            <a:ext cx="3220096" cy="788322"/>
          </a:xfrm>
          <a:prstGeom prst="rect">
            <a:avLst/>
          </a:prstGeom>
        </p:spPr>
      </p:pic>
      <p:pic>
        <p:nvPicPr>
          <p:cNvPr id="6" name="Afbeelding 5">
            <a:extLst>
              <a:ext uri="{FF2B5EF4-FFF2-40B4-BE49-F238E27FC236}">
                <a16:creationId xmlns:a16="http://schemas.microsoft.com/office/drawing/2014/main" id="{23B0ADA5-93E8-49B0-8F62-9A185B642F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2552530"/>
            <a:ext cx="2350772" cy="720000"/>
          </a:xfrm>
          <a:prstGeom prst="rect">
            <a:avLst/>
          </a:prstGeom>
        </p:spPr>
      </p:pic>
      <p:sp>
        <p:nvSpPr>
          <p:cNvPr id="23" name="Tekstvak 22">
            <a:extLst>
              <a:ext uri="{FF2B5EF4-FFF2-40B4-BE49-F238E27FC236}">
                <a16:creationId xmlns:a16="http://schemas.microsoft.com/office/drawing/2014/main" id="{81E4A444-235E-428A-B6D8-03219F236A4E}"/>
              </a:ext>
            </a:extLst>
          </p:cNvPr>
          <p:cNvSpPr txBox="1"/>
          <p:nvPr/>
        </p:nvSpPr>
        <p:spPr>
          <a:xfrm>
            <a:off x="1035135" y="318077"/>
            <a:ext cx="6998481" cy="830997"/>
          </a:xfrm>
          <a:prstGeom prst="rect">
            <a:avLst/>
          </a:prstGeom>
          <a:noFill/>
        </p:spPr>
        <p:txBody>
          <a:bodyPr wrap="square" rtlCol="0">
            <a:spAutoFit/>
          </a:bodyPr>
          <a:lstStyle/>
          <a:p>
            <a:pPr marL="0" lvl="2">
              <a:lnSpc>
                <a:spcPct val="100000"/>
              </a:lnSpc>
            </a:pPr>
            <a:r>
              <a:rPr lang="nl-BE" sz="2800" dirty="0">
                <a:solidFill>
                  <a:schemeClr val="tx2"/>
                </a:solidFill>
              </a:rPr>
              <a:t>Een huis met vele kamers</a:t>
            </a:r>
          </a:p>
          <a:p>
            <a:endParaRPr lang="nl-BE" sz="2000" dirty="0">
              <a:solidFill>
                <a:schemeClr val="tx2"/>
              </a:solidFill>
              <a:latin typeface="Interstate Light" pitchFamily="50" charset="0"/>
            </a:endParaRPr>
          </a:p>
        </p:txBody>
      </p:sp>
      <p:cxnSp>
        <p:nvCxnSpPr>
          <p:cNvPr id="25" name="Rechte verbindingslijn 24">
            <a:extLst>
              <a:ext uri="{FF2B5EF4-FFF2-40B4-BE49-F238E27FC236}">
                <a16:creationId xmlns:a16="http://schemas.microsoft.com/office/drawing/2014/main" id="{D7EE63CE-26EF-405E-8B17-CADB50F76FDF}"/>
              </a:ext>
            </a:extLst>
          </p:cNvPr>
          <p:cNvCxnSpPr>
            <a:cxnSpLocks/>
          </p:cNvCxnSpPr>
          <p:nvPr/>
        </p:nvCxnSpPr>
        <p:spPr>
          <a:xfrm>
            <a:off x="991182" y="412126"/>
            <a:ext cx="0" cy="375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D1E50A33-6190-4147-A47F-1FB85ABAAE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96000" y="1568699"/>
            <a:ext cx="3694671" cy="720000"/>
          </a:xfrm>
          <a:prstGeom prst="rect">
            <a:avLst/>
          </a:prstGeom>
        </p:spPr>
      </p:pic>
      <p:pic>
        <p:nvPicPr>
          <p:cNvPr id="19" name="Afbeelding 18">
            <a:extLst>
              <a:ext uri="{FF2B5EF4-FFF2-40B4-BE49-F238E27FC236}">
                <a16:creationId xmlns:a16="http://schemas.microsoft.com/office/drawing/2014/main" id="{51048029-93A9-4523-BDA4-AB8E94BE853B}"/>
              </a:ext>
            </a:extLst>
          </p:cNvPr>
          <p:cNvPicPr/>
          <p:nvPr/>
        </p:nvPicPr>
        <p:blipFill rotWithShape="1">
          <a:blip r:embed="rId10" cstate="print">
            <a:extLst>
              <a:ext uri="{28A0092B-C50C-407E-A947-70E740481C1C}">
                <a14:useLocalDpi xmlns:a14="http://schemas.microsoft.com/office/drawing/2010/main"/>
              </a:ext>
            </a:extLst>
          </a:blip>
          <a:srcRect/>
          <a:stretch/>
        </p:blipFill>
        <p:spPr bwMode="auto">
          <a:xfrm>
            <a:off x="7064786" y="3966461"/>
            <a:ext cx="3771547" cy="75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3503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524000" y="5090723"/>
            <a:ext cx="2843808" cy="159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0" lang="nl-BE" sz="1662"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ep 10">
            <a:extLst>
              <a:ext uri="{FF2B5EF4-FFF2-40B4-BE49-F238E27FC236}">
                <a16:creationId xmlns:a16="http://schemas.microsoft.com/office/drawing/2014/main" id="{9DB2D5AB-505A-4B02-8F19-35F50A6B9D0F}"/>
              </a:ext>
            </a:extLst>
          </p:cNvPr>
          <p:cNvGrpSpPr/>
          <p:nvPr/>
        </p:nvGrpSpPr>
        <p:grpSpPr>
          <a:xfrm>
            <a:off x="0" y="0"/>
            <a:ext cx="12264271" cy="6858000"/>
            <a:chOff x="-1" y="0"/>
            <a:chExt cx="8975099" cy="6164941"/>
          </a:xfrm>
        </p:grpSpPr>
        <p:pic>
          <p:nvPicPr>
            <p:cNvPr id="4" name="Picture 2">
              <a:extLst>
                <a:ext uri="{FF2B5EF4-FFF2-40B4-BE49-F238E27FC236}">
                  <a16:creationId xmlns:a16="http://schemas.microsoft.com/office/drawing/2014/main" id="{D6288117-FFEC-44C0-9102-7D44CE2CC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81" y="3711689"/>
              <a:ext cx="2640801" cy="230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2BCD3F8-94D6-46F2-8CD5-ADAAB3922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2869032" cy="3067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a:extLst>
                <a:ext uri="{FF2B5EF4-FFF2-40B4-BE49-F238E27FC236}">
                  <a16:creationId xmlns:a16="http://schemas.microsoft.com/office/drawing/2014/main" id="{F48E6462-A5F9-49D5-930B-D840ADFA7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0782" y="0"/>
              <a:ext cx="3094362" cy="3067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21442D0F-50C9-4977-97AC-FEC20DF7D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7940" y="0"/>
              <a:ext cx="3067158" cy="3067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04C6A902-8FBB-4EB6-B2C0-E067BEE730E6}"/>
                </a:ext>
              </a:extLst>
            </p:cNvPr>
            <p:cNvPicPr>
              <a:picLocks noChangeAspect="1"/>
            </p:cNvPicPr>
            <p:nvPr/>
          </p:nvPicPr>
          <p:blipFill rotWithShape="1">
            <a:blip r:embed="rId7"/>
            <a:srcRect l="37766" t="57998" r="38434"/>
            <a:stretch/>
          </p:blipFill>
          <p:spPr>
            <a:xfrm>
              <a:off x="5876861" y="3067153"/>
              <a:ext cx="3067158" cy="3097788"/>
            </a:xfrm>
            <a:prstGeom prst="rect">
              <a:avLst/>
            </a:prstGeom>
          </p:spPr>
        </p:pic>
        <p:pic>
          <p:nvPicPr>
            <p:cNvPr id="10" name="Afbeelding 9">
              <a:extLst>
                <a:ext uri="{FF2B5EF4-FFF2-40B4-BE49-F238E27FC236}">
                  <a16:creationId xmlns:a16="http://schemas.microsoft.com/office/drawing/2014/main" id="{43F82F09-7131-4E02-8A50-4246B79E386F}"/>
                </a:ext>
              </a:extLst>
            </p:cNvPr>
            <p:cNvPicPr>
              <a:picLocks noChangeAspect="1"/>
            </p:cNvPicPr>
            <p:nvPr/>
          </p:nvPicPr>
          <p:blipFill rotWithShape="1">
            <a:blip r:embed="rId8"/>
            <a:srcRect t="23326"/>
            <a:stretch/>
          </p:blipFill>
          <p:spPr>
            <a:xfrm>
              <a:off x="2839791" y="3040759"/>
              <a:ext cx="3098559" cy="3124182"/>
            </a:xfrm>
            <a:prstGeom prst="rect">
              <a:avLst/>
            </a:prstGeom>
          </p:spPr>
        </p:pic>
      </p:grpSp>
      <p:sp>
        <p:nvSpPr>
          <p:cNvPr id="9" name="Rechthoek 8">
            <a:extLst>
              <a:ext uri="{FF2B5EF4-FFF2-40B4-BE49-F238E27FC236}">
                <a16:creationId xmlns:a16="http://schemas.microsoft.com/office/drawing/2014/main" id="{053853A3-1BCE-439F-BBAF-391899240B08}"/>
              </a:ext>
            </a:extLst>
          </p:cNvPr>
          <p:cNvSpPr/>
          <p:nvPr/>
        </p:nvSpPr>
        <p:spPr>
          <a:xfrm>
            <a:off x="5974813" y="3244334"/>
            <a:ext cx="242374" cy="369332"/>
          </a:xfrm>
          <a:prstGeom prst="rect">
            <a:avLst/>
          </a:prstGeom>
        </p:spPr>
        <p:txBody>
          <a:bodyPr wrap="none">
            <a:spAutoFit/>
          </a:bodyPr>
          <a:lstStyle/>
          <a:p>
            <a:r>
              <a:rPr lang="nl-BE" dirty="0">
                <a:solidFill>
                  <a:srgbClr val="000000"/>
                </a:solidFill>
                <a:latin typeface="Times New Roman" panose="02020603050405020304" pitchFamily="18" charset="0"/>
              </a:rPr>
              <a:t> </a:t>
            </a:r>
            <a:endParaRPr lang="nl-BE" dirty="0"/>
          </a:p>
        </p:txBody>
      </p:sp>
      <p:sp>
        <p:nvSpPr>
          <p:cNvPr id="12" name="Rechthoek 11">
            <a:extLst>
              <a:ext uri="{FF2B5EF4-FFF2-40B4-BE49-F238E27FC236}">
                <a16:creationId xmlns:a16="http://schemas.microsoft.com/office/drawing/2014/main" id="{14A71ADB-4622-46F9-B65E-1E2C876804A9}"/>
              </a:ext>
            </a:extLst>
          </p:cNvPr>
          <p:cNvSpPr/>
          <p:nvPr/>
        </p:nvSpPr>
        <p:spPr>
          <a:xfrm>
            <a:off x="5977217" y="3244334"/>
            <a:ext cx="237566" cy="369332"/>
          </a:xfrm>
          <a:prstGeom prst="rect">
            <a:avLst/>
          </a:prstGeom>
        </p:spPr>
        <p:txBody>
          <a:bodyPr wrap="none">
            <a:spAutoFit/>
          </a:bodyPr>
          <a:lstStyle/>
          <a:p>
            <a:r>
              <a:rPr lang="nl-BE" dirty="0"/>
              <a:t> </a:t>
            </a:r>
          </a:p>
        </p:txBody>
      </p:sp>
      <p:sp>
        <p:nvSpPr>
          <p:cNvPr id="13" name="Rechthoek 12">
            <a:extLst>
              <a:ext uri="{FF2B5EF4-FFF2-40B4-BE49-F238E27FC236}">
                <a16:creationId xmlns:a16="http://schemas.microsoft.com/office/drawing/2014/main" id="{75117C98-664B-4F1F-9365-BF7687146EE3}"/>
              </a:ext>
            </a:extLst>
          </p:cNvPr>
          <p:cNvSpPr/>
          <p:nvPr/>
        </p:nvSpPr>
        <p:spPr>
          <a:xfrm>
            <a:off x="5974813" y="3244334"/>
            <a:ext cx="242374" cy="369332"/>
          </a:xfrm>
          <a:prstGeom prst="rect">
            <a:avLst/>
          </a:prstGeom>
        </p:spPr>
        <p:txBody>
          <a:bodyPr wrap="none">
            <a:spAutoFit/>
          </a:bodyPr>
          <a:lstStyle/>
          <a:p>
            <a:r>
              <a:rPr lang="nl-BE" dirty="0">
                <a:solidFill>
                  <a:srgbClr val="000000"/>
                </a:solidFill>
                <a:latin typeface="Times New Roman" panose="02020603050405020304" pitchFamily="18" charset="0"/>
              </a:rPr>
              <a:t> </a:t>
            </a:r>
            <a:endParaRPr lang="nl-BE" dirty="0"/>
          </a:p>
        </p:txBody>
      </p:sp>
      <p:sp>
        <p:nvSpPr>
          <p:cNvPr id="14" name="Rechthoek 13">
            <a:extLst>
              <a:ext uri="{FF2B5EF4-FFF2-40B4-BE49-F238E27FC236}">
                <a16:creationId xmlns:a16="http://schemas.microsoft.com/office/drawing/2014/main" id="{013DBAE7-293C-4733-A77C-A90C563E0B3B}"/>
              </a:ext>
            </a:extLst>
          </p:cNvPr>
          <p:cNvSpPr/>
          <p:nvPr/>
        </p:nvSpPr>
        <p:spPr>
          <a:xfrm>
            <a:off x="5974813" y="3244334"/>
            <a:ext cx="242374" cy="369332"/>
          </a:xfrm>
          <a:prstGeom prst="rect">
            <a:avLst/>
          </a:prstGeom>
        </p:spPr>
        <p:txBody>
          <a:bodyPr wrap="none">
            <a:spAutoFit/>
          </a:bodyPr>
          <a:lstStyle/>
          <a:p>
            <a:r>
              <a:rPr lang="nl-BE" dirty="0">
                <a:solidFill>
                  <a:srgbClr val="000000"/>
                </a:solidFill>
                <a:latin typeface="Times New Roman" panose="02020603050405020304" pitchFamily="18" charset="0"/>
              </a:rPr>
              <a:t> </a:t>
            </a:r>
            <a:endParaRPr lang="nl-BE" dirty="0"/>
          </a:p>
        </p:txBody>
      </p:sp>
    </p:spTree>
    <p:extLst>
      <p:ext uri="{BB962C8B-B14F-4D97-AF65-F5344CB8AC3E}">
        <p14:creationId xmlns:p14="http://schemas.microsoft.com/office/powerpoint/2010/main" val="274326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47685D-3ED7-4AAE-9664-EF0E57722B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DA343E5A-9964-4E2B-B28A-B0AC40DA6BEC}"/>
              </a:ext>
            </a:extLst>
          </p:cNvPr>
          <p:cNvSpPr/>
          <p:nvPr/>
        </p:nvSpPr>
        <p:spPr>
          <a:xfrm>
            <a:off x="5977217" y="3244334"/>
            <a:ext cx="237566" cy="369332"/>
          </a:xfrm>
          <a:prstGeom prst="rect">
            <a:avLst/>
          </a:prstGeom>
        </p:spPr>
        <p:txBody>
          <a:bodyPr wrap="none">
            <a:spAutoFit/>
          </a:bodyPr>
          <a:lstStyle/>
          <a:p>
            <a:pPr>
              <a:spcAft>
                <a:spcPts val="600"/>
              </a:spcAft>
            </a:pPr>
            <a:r>
              <a:rPr lang="nl-BE" sz="1800"/>
              <a:t> </a:t>
            </a:r>
          </a:p>
        </p:txBody>
      </p:sp>
    </p:spTree>
    <p:extLst>
      <p:ext uri="{BB962C8B-B14F-4D97-AF65-F5344CB8AC3E}">
        <p14:creationId xmlns:p14="http://schemas.microsoft.com/office/powerpoint/2010/main" val="135688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3E8FC74C-814F-4424-AD63-1D27EB83DCA5}"/>
              </a:ext>
            </a:extLst>
          </p:cNvPr>
          <p:cNvPicPr>
            <a:picLocks noChangeAspect="1"/>
          </p:cNvPicPr>
          <p:nvPr/>
        </p:nvPicPr>
        <p:blipFill>
          <a:blip r:embed="rId3"/>
          <a:stretch>
            <a:fillRect/>
          </a:stretch>
        </p:blipFill>
        <p:spPr>
          <a:xfrm>
            <a:off x="720595" y="1572667"/>
            <a:ext cx="5294716" cy="2647358"/>
          </a:xfrm>
          <a:prstGeom prst="rect">
            <a:avLst/>
          </a:prstGeom>
        </p:spPr>
      </p:pic>
      <p:cxnSp>
        <p:nvCxnSpPr>
          <p:cNvPr id="21" name="Straight Connector 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F709EC6B-BB23-42F6-A59F-F52285C439D6}"/>
              </a:ext>
            </a:extLst>
          </p:cNvPr>
          <p:cNvPicPr>
            <a:picLocks noChangeAspect="1"/>
          </p:cNvPicPr>
          <p:nvPr/>
        </p:nvPicPr>
        <p:blipFill rotWithShape="1">
          <a:blip r:embed="rId4" cstate="print">
            <a:extLst>
              <a:ext uri="{28A0092B-C50C-407E-A947-70E740481C1C}">
                <a14:useLocalDpi xmlns:a14="http://schemas.microsoft.com/office/drawing/2010/main"/>
              </a:ext>
            </a:extLst>
          </a:blip>
          <a:stretch/>
        </p:blipFill>
        <p:spPr>
          <a:xfrm>
            <a:off x="6253817" y="1939861"/>
            <a:ext cx="5294715" cy="2978278"/>
          </a:xfrm>
          <a:prstGeom prst="rect">
            <a:avLst/>
          </a:prstGeom>
        </p:spPr>
      </p:pic>
      <p:cxnSp>
        <p:nvCxnSpPr>
          <p:cNvPr id="12" name="Rechte verbindingslijn 11">
            <a:extLst>
              <a:ext uri="{FF2B5EF4-FFF2-40B4-BE49-F238E27FC236}">
                <a16:creationId xmlns:a16="http://schemas.microsoft.com/office/drawing/2014/main" id="{F21F5117-7E72-49C9-9594-5F6EC431501F}"/>
              </a:ext>
            </a:extLst>
          </p:cNvPr>
          <p:cNvCxnSpPr>
            <a:cxnSpLocks/>
          </p:cNvCxnSpPr>
          <p:nvPr/>
        </p:nvCxnSpPr>
        <p:spPr>
          <a:xfrm>
            <a:off x="991182" y="412126"/>
            <a:ext cx="0" cy="375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EDB1EF67-24FB-489B-9593-7359CBEE7127}"/>
              </a:ext>
            </a:extLst>
          </p:cNvPr>
          <p:cNvSpPr txBox="1"/>
          <p:nvPr/>
        </p:nvSpPr>
        <p:spPr>
          <a:xfrm>
            <a:off x="4637988" y="4147794"/>
            <a:ext cx="716437" cy="1319752"/>
          </a:xfrm>
          <a:prstGeom prst="rect">
            <a:avLst/>
          </a:prstGeom>
          <a:noFill/>
        </p:spPr>
        <p:txBody>
          <a:bodyPr wrap="square" rtlCol="0">
            <a:spAutoFit/>
          </a:bodyPr>
          <a:lstStyle/>
          <a:p>
            <a:endParaRPr lang="nl-BE" dirty="0"/>
          </a:p>
        </p:txBody>
      </p:sp>
      <p:pic>
        <p:nvPicPr>
          <p:cNvPr id="2" name="Afbeelding 1">
            <a:extLst>
              <a:ext uri="{FF2B5EF4-FFF2-40B4-BE49-F238E27FC236}">
                <a16:creationId xmlns:a16="http://schemas.microsoft.com/office/drawing/2014/main" id="{8F860550-223F-418C-86A0-5CFDD48C493B}"/>
              </a:ext>
            </a:extLst>
          </p:cNvPr>
          <p:cNvPicPr>
            <a:picLocks noChangeAspect="1"/>
          </p:cNvPicPr>
          <p:nvPr/>
        </p:nvPicPr>
        <p:blipFill>
          <a:blip r:embed="rId5"/>
          <a:stretch>
            <a:fillRect/>
          </a:stretch>
        </p:blipFill>
        <p:spPr>
          <a:xfrm>
            <a:off x="991182" y="4123459"/>
            <a:ext cx="1401184" cy="1319752"/>
          </a:xfrm>
          <a:prstGeom prst="rect">
            <a:avLst/>
          </a:prstGeom>
        </p:spPr>
      </p:pic>
      <p:sp>
        <p:nvSpPr>
          <p:cNvPr id="4" name="Tekstvak 3">
            <a:extLst>
              <a:ext uri="{FF2B5EF4-FFF2-40B4-BE49-F238E27FC236}">
                <a16:creationId xmlns:a16="http://schemas.microsoft.com/office/drawing/2014/main" id="{F469A4CA-DB1C-44A2-865B-7E0A65EDD70A}"/>
              </a:ext>
            </a:extLst>
          </p:cNvPr>
          <p:cNvSpPr txBox="1"/>
          <p:nvPr/>
        </p:nvSpPr>
        <p:spPr>
          <a:xfrm>
            <a:off x="1131216" y="1036948"/>
            <a:ext cx="5948313" cy="523220"/>
          </a:xfrm>
          <a:prstGeom prst="rect">
            <a:avLst/>
          </a:prstGeom>
          <a:noFill/>
        </p:spPr>
        <p:txBody>
          <a:bodyPr wrap="square" rtlCol="0">
            <a:spAutoFit/>
          </a:bodyPr>
          <a:lstStyle/>
          <a:p>
            <a:r>
              <a:rPr lang="nl-BE" sz="2800" b="1" dirty="0"/>
              <a:t>De 7 deugden van het sociaal overleg</a:t>
            </a:r>
          </a:p>
        </p:txBody>
      </p:sp>
    </p:spTree>
    <p:extLst>
      <p:ext uri="{BB962C8B-B14F-4D97-AF65-F5344CB8AC3E}">
        <p14:creationId xmlns:p14="http://schemas.microsoft.com/office/powerpoint/2010/main" val="41585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ersoon, binnen, tafel, vasthouden&#10;&#10;Automatisch gegenereerde beschrijving">
            <a:extLst>
              <a:ext uri="{FF2B5EF4-FFF2-40B4-BE49-F238E27FC236}">
                <a16:creationId xmlns:a16="http://schemas.microsoft.com/office/drawing/2014/main" id="{1A0D61AD-E77B-42A6-8BD5-72D4496DF0A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7897" b="29916"/>
          <a:stretch/>
        </p:blipFill>
        <p:spPr>
          <a:xfrm>
            <a:off x="20" y="10"/>
            <a:ext cx="12191980" cy="6857990"/>
          </a:xfrm>
          <a:prstGeom prst="rect">
            <a:avLst/>
          </a:prstGeom>
        </p:spPr>
      </p:pic>
      <p:sp>
        <p:nvSpPr>
          <p:cNvPr id="4" name="Tekstvak 3">
            <a:extLst>
              <a:ext uri="{FF2B5EF4-FFF2-40B4-BE49-F238E27FC236}">
                <a16:creationId xmlns:a16="http://schemas.microsoft.com/office/drawing/2014/main" id="{3DE25272-6614-41BA-BBA5-1D37403412EA}"/>
              </a:ext>
            </a:extLst>
          </p:cNvPr>
          <p:cNvSpPr txBox="1"/>
          <p:nvPr/>
        </p:nvSpPr>
        <p:spPr>
          <a:xfrm>
            <a:off x="9481001" y="6657945"/>
            <a:ext cx="2710999" cy="200055"/>
          </a:xfrm>
          <a:prstGeom prst="rect">
            <a:avLst/>
          </a:prstGeom>
          <a:solidFill>
            <a:srgbClr val="000000"/>
          </a:solidFill>
        </p:spPr>
        <p:txBody>
          <a:bodyPr wrap="none" rtlCol="0">
            <a:spAutoFit/>
          </a:bodyPr>
          <a:lstStyle/>
          <a:p>
            <a:pPr algn="r">
              <a:spcAft>
                <a:spcPts val="600"/>
              </a:spcAft>
            </a:pPr>
            <a:r>
              <a:rPr lang="nl-BE" sz="700">
                <a:solidFill>
                  <a:srgbClr val="FFFFFF"/>
                </a:solidFill>
                <a:hlinkClick r:id="rId4" tooltip="https://www.flickr.com/photos/rubyturquoise/46369042075/">
                  <a:extLst>
                    <a:ext uri="{A12FA001-AC4F-418D-AE19-62706E023703}">
                      <ahyp:hlinkClr xmlns:ahyp="http://schemas.microsoft.com/office/drawing/2018/hyperlinkcolor" val="tx"/>
                    </a:ext>
                  </a:extLst>
                </a:hlinkClick>
              </a:rPr>
              <a:t>Deze foto</a:t>
            </a:r>
            <a:r>
              <a:rPr lang="nl-BE" sz="700">
                <a:solidFill>
                  <a:srgbClr val="FFFFFF"/>
                </a:solidFill>
              </a:rPr>
              <a:t> van Onbekende auteur is gelicentieerd onder </a:t>
            </a:r>
            <a:r>
              <a:rPr lang="nl-BE"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nl-BE" sz="700">
              <a:solidFill>
                <a:srgbClr val="FFFFFF"/>
              </a:solidFill>
            </a:endParaRPr>
          </a:p>
        </p:txBody>
      </p:sp>
      <p:sp>
        <p:nvSpPr>
          <p:cNvPr id="5" name="Tekstvak 4">
            <a:extLst>
              <a:ext uri="{FF2B5EF4-FFF2-40B4-BE49-F238E27FC236}">
                <a16:creationId xmlns:a16="http://schemas.microsoft.com/office/drawing/2014/main" id="{137EC821-D589-48AF-9296-C7CF6F0753FA}"/>
              </a:ext>
            </a:extLst>
          </p:cNvPr>
          <p:cNvSpPr txBox="1"/>
          <p:nvPr/>
        </p:nvSpPr>
        <p:spPr>
          <a:xfrm>
            <a:off x="650449" y="2290713"/>
            <a:ext cx="9891234" cy="923330"/>
          </a:xfrm>
          <a:prstGeom prst="rect">
            <a:avLst/>
          </a:prstGeom>
          <a:noFill/>
        </p:spPr>
        <p:txBody>
          <a:bodyPr wrap="none" rtlCol="0">
            <a:spAutoFit/>
          </a:bodyPr>
          <a:lstStyle/>
          <a:p>
            <a:r>
              <a:rPr lang="nl-BE" sz="5400" b="1" dirty="0">
                <a:solidFill>
                  <a:schemeClr val="bg1"/>
                </a:solidFill>
              </a:rPr>
              <a:t>hoop (perspectief) en vertrouwen</a:t>
            </a:r>
          </a:p>
        </p:txBody>
      </p:sp>
    </p:spTree>
    <p:extLst>
      <p:ext uri="{BB962C8B-B14F-4D97-AF65-F5344CB8AC3E}">
        <p14:creationId xmlns:p14="http://schemas.microsoft.com/office/powerpoint/2010/main" val="354208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36535AF-B000-488F-906E-71D4809B0537}"/>
              </a:ext>
            </a:extLst>
          </p:cNvPr>
          <p:cNvSpPr/>
          <p:nvPr/>
        </p:nvSpPr>
        <p:spPr>
          <a:xfrm>
            <a:off x="5974813" y="3244334"/>
            <a:ext cx="242374" cy="369332"/>
          </a:xfrm>
          <a:prstGeom prst="rect">
            <a:avLst/>
          </a:prstGeom>
        </p:spPr>
        <p:txBody>
          <a:bodyPr wrap="none">
            <a:spAutoFit/>
          </a:bodyPr>
          <a:lstStyle/>
          <a:p>
            <a:r>
              <a:rPr lang="nl-BE" dirty="0">
                <a:solidFill>
                  <a:srgbClr val="000000"/>
                </a:solidFill>
                <a:latin typeface="Times New Roman" panose="02020603050405020304" pitchFamily="18" charset="0"/>
              </a:rPr>
              <a:t> </a:t>
            </a:r>
            <a:endParaRPr lang="nl-BE" dirty="0"/>
          </a:p>
        </p:txBody>
      </p:sp>
      <p:pic>
        <p:nvPicPr>
          <p:cNvPr id="3" name="Afbeelding 2">
            <a:extLst>
              <a:ext uri="{FF2B5EF4-FFF2-40B4-BE49-F238E27FC236}">
                <a16:creationId xmlns:a16="http://schemas.microsoft.com/office/drawing/2014/main" id="{B71F385E-A5E3-407F-B9F3-B0A62D0C7CF2}"/>
              </a:ext>
            </a:extLst>
          </p:cNvPr>
          <p:cNvPicPr>
            <a:picLocks noChangeAspect="1"/>
          </p:cNvPicPr>
          <p:nvPr/>
        </p:nvPicPr>
        <p:blipFill>
          <a:blip r:embed="rId3"/>
          <a:stretch>
            <a:fillRect/>
          </a:stretch>
        </p:blipFill>
        <p:spPr>
          <a:xfrm>
            <a:off x="1278795" y="549780"/>
            <a:ext cx="10032547" cy="5389108"/>
          </a:xfrm>
          <a:prstGeom prst="rect">
            <a:avLst/>
          </a:prstGeom>
        </p:spPr>
      </p:pic>
      <p:sp>
        <p:nvSpPr>
          <p:cNvPr id="4" name="Tekstvak 3">
            <a:extLst>
              <a:ext uri="{FF2B5EF4-FFF2-40B4-BE49-F238E27FC236}">
                <a16:creationId xmlns:a16="http://schemas.microsoft.com/office/drawing/2014/main" id="{C28984C9-E451-4366-86F1-49D1F570D0F8}"/>
              </a:ext>
            </a:extLst>
          </p:cNvPr>
          <p:cNvSpPr txBox="1"/>
          <p:nvPr/>
        </p:nvSpPr>
        <p:spPr>
          <a:xfrm>
            <a:off x="1800520" y="6202837"/>
            <a:ext cx="6627043" cy="369332"/>
          </a:xfrm>
          <a:prstGeom prst="rect">
            <a:avLst/>
          </a:prstGeom>
          <a:noFill/>
        </p:spPr>
        <p:txBody>
          <a:bodyPr wrap="square" rtlCol="0">
            <a:spAutoFit/>
          </a:bodyPr>
          <a:lstStyle/>
          <a:p>
            <a:r>
              <a:rPr lang="nl-BE" dirty="0" err="1"/>
              <a:t>Agoria</a:t>
            </a:r>
            <a:r>
              <a:rPr lang="nl-BE" dirty="0"/>
              <a:t> ‘Be </a:t>
            </a:r>
            <a:r>
              <a:rPr lang="nl-BE" dirty="0" err="1"/>
              <a:t>the</a:t>
            </a:r>
            <a:r>
              <a:rPr lang="nl-BE" dirty="0"/>
              <a:t> change’</a:t>
            </a:r>
          </a:p>
        </p:txBody>
      </p:sp>
    </p:spTree>
    <p:extLst>
      <p:ext uri="{BB962C8B-B14F-4D97-AF65-F5344CB8AC3E}">
        <p14:creationId xmlns:p14="http://schemas.microsoft.com/office/powerpoint/2010/main" val="3647966358"/>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e_STIA">
  <a:themeElements>
    <a:clrScheme name="03-StIA">
      <a:dk1>
        <a:sysClr val="windowText" lastClr="000000"/>
      </a:dk1>
      <a:lt1>
        <a:sysClr val="window" lastClr="FFFFFF"/>
      </a:lt1>
      <a:dk2>
        <a:srgbClr val="E7501E"/>
      </a:dk2>
      <a:lt2>
        <a:srgbClr val="868889"/>
      </a:lt2>
      <a:accent1>
        <a:srgbClr val="E7501E"/>
      </a:accent1>
      <a:accent2>
        <a:srgbClr val="0F9234"/>
      </a:accent2>
      <a:accent3>
        <a:srgbClr val="0071B9"/>
      </a:accent3>
      <a:accent4>
        <a:srgbClr val="B0004E"/>
      </a:accent4>
      <a:accent5>
        <a:srgbClr val="E31818"/>
      </a:accent5>
      <a:accent6>
        <a:srgbClr val="004C85"/>
      </a:accent6>
      <a:hlink>
        <a:srgbClr val="E7501E"/>
      </a:hlink>
      <a:folHlink>
        <a:srgbClr val="E7501E"/>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10F6C931-7EA1-4E75-BA1F-3CFE55BEAD5B}" vid="{828D9ED6-CDDE-4D0B-9172-948225DF95E9}"/>
    </a:ext>
  </a:extLst>
</a:theme>
</file>

<file path=ppt/theme/theme4.xml><?xml version="1.0" encoding="utf-8"?>
<a:theme xmlns:a="http://schemas.openxmlformats.org/drawingml/2006/main" name="1_Serv content slide">
  <a:themeElements>
    <a:clrScheme name="03-StIA">
      <a:dk1>
        <a:sysClr val="windowText" lastClr="000000"/>
      </a:dk1>
      <a:lt1>
        <a:sysClr val="window" lastClr="FFFFFF"/>
      </a:lt1>
      <a:dk2>
        <a:srgbClr val="E7501E"/>
      </a:dk2>
      <a:lt2>
        <a:srgbClr val="868889"/>
      </a:lt2>
      <a:accent1>
        <a:srgbClr val="E7501E"/>
      </a:accent1>
      <a:accent2>
        <a:srgbClr val="0F9234"/>
      </a:accent2>
      <a:accent3>
        <a:srgbClr val="0071B9"/>
      </a:accent3>
      <a:accent4>
        <a:srgbClr val="B0004E"/>
      </a:accent4>
      <a:accent5>
        <a:srgbClr val="E31818"/>
      </a:accent5>
      <a:accent6>
        <a:srgbClr val="004C85"/>
      </a:accent6>
      <a:hlink>
        <a:srgbClr val="E7501E"/>
      </a:hlink>
      <a:folHlink>
        <a:srgbClr val="E7501E"/>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10F6C931-7EA1-4E75-BA1F-3CFE55BEAD5B}" vid="{7C59E3B3-6094-4470-BCA7-AB905321FABB}"/>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61d4e419-7667-4ca3-9304-560b344eb500" ContentTypeId="0x010100D7435CBE1F24B24A9E33BF7F0CBA0654"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aamEvent xmlns="e85dfcd9-c5d6-4bac-8fdf-b09bef0d2fa4" xsi:nil="true"/>
    <Presentatiedatum xmlns="e85dfcd9-c5d6-4bac-8fdf-b09bef0d2fa4" xsi:nil="true"/>
    <DocLabel1 xmlns="e85dfcd9-c5d6-4bac-8fdf-b09bef0d2fa4" xsi:nil="true"/>
    <DocLabel2 xmlns="e85dfcd9-c5d6-4bac-8fdf-b09bef0d2fa4" xsi:nil="true"/>
    <ndb4a5edd3e0401f9391ff985f82e255 xmlns="e85dfcd9-c5d6-4bac-8fdf-b09bef0d2fa4">
      <Terms xmlns="http://schemas.microsoft.com/office/infopath/2007/PartnerControls"/>
    </ndb4a5edd3e0401f9391ff985f82e255>
    <TaxCatchAll xmlns="e85dfcd9-c5d6-4bac-8fdf-b09bef0d2fa4"/>
  </documentManagement>
</p:properties>
</file>

<file path=customXml/item4.xml><?xml version="1.0" encoding="utf-8"?>
<ct:contentTypeSchema xmlns:ct="http://schemas.microsoft.com/office/2006/metadata/contentType" xmlns:ma="http://schemas.microsoft.com/office/2006/metadata/properties/metaAttributes" ct:_="" ma:_="" ma:contentTypeName="Presentatie" ma:contentTypeID="0x010100D7435CBE1F24B24A9E33BF7F0CBA0654007D0FFD2EB5DFD342A5DF7C3D61706B48" ma:contentTypeVersion="216" ma:contentTypeDescription="" ma:contentTypeScope="" ma:versionID="22122c2ef18bdf5317152567efcb1acc">
  <xsd:schema xmlns:xsd="http://www.w3.org/2001/XMLSchema" xmlns:xs="http://www.w3.org/2001/XMLSchema" xmlns:p="http://schemas.microsoft.com/office/2006/metadata/properties" xmlns:ns2="e85dfcd9-c5d6-4bac-8fdf-b09bef0d2fa4" targetNamespace="http://schemas.microsoft.com/office/2006/metadata/properties" ma:root="true" ma:fieldsID="e9a37aac150b84de582c4ebd1bee6f83" ns2:_="">
    <xsd:import namespace="e85dfcd9-c5d6-4bac-8fdf-b09bef0d2fa4"/>
    <xsd:element name="properties">
      <xsd:complexType>
        <xsd:sequence>
          <xsd:element name="documentManagement">
            <xsd:complexType>
              <xsd:all>
                <xsd:element ref="ns2:ndb4a5edd3e0401f9391ff985f82e255" minOccurs="0"/>
                <xsd:element ref="ns2:TaxCatchAll" minOccurs="0"/>
                <xsd:element ref="ns2:TaxCatchAllLabel" minOccurs="0"/>
                <xsd:element ref="ns2:Presentatiedatum" minOccurs="0"/>
                <xsd:element ref="ns2:NaamEvent" minOccurs="0"/>
                <xsd:element ref="ns2:DocLabel1" minOccurs="0"/>
                <xsd:element ref="ns2:DocLabel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dfcd9-c5d6-4bac-8fdf-b09bef0d2fa4" elementFormDefault="qualified">
    <xsd:import namespace="http://schemas.microsoft.com/office/2006/documentManagement/types"/>
    <xsd:import namespace="http://schemas.microsoft.com/office/infopath/2007/PartnerControls"/>
    <xsd:element name="ndb4a5edd3e0401f9391ff985f82e255" ma:index="8" nillable="true" ma:taxonomy="true" ma:internalName="ndb4a5edd3e0401f9391ff985f82e255" ma:taxonomyFieldName="Bestemmeling" ma:displayName="Bestemmeling" ma:default="" ma:fieldId="{7db4a5ed-d3e0-401f-9391-ff985f82e255}" ma:taxonomyMulti="true" ma:sspId="61d4e419-7667-4ca3-9304-560b344eb500" ma:termSetId="ac9996f4-5d40-458a-aaf5-5ad801143214"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d1570229-63a6-465d-95f8-38e938ac3b64}" ma:internalName="TaxCatchAll" ma:showField="CatchAllData" ma:web="df46779c-8b97-4087-a9c6-f1d140c259c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d1570229-63a6-465d-95f8-38e938ac3b64}" ma:internalName="TaxCatchAllLabel" ma:readOnly="true" ma:showField="CatchAllDataLabel" ma:web="df46779c-8b97-4087-a9c6-f1d140c259c6">
      <xsd:complexType>
        <xsd:complexContent>
          <xsd:extension base="dms:MultiChoiceLookup">
            <xsd:sequence>
              <xsd:element name="Value" type="dms:Lookup" maxOccurs="unbounded" minOccurs="0" nillable="true"/>
            </xsd:sequence>
          </xsd:extension>
        </xsd:complexContent>
      </xsd:complexType>
    </xsd:element>
    <xsd:element name="Presentatiedatum" ma:index="12" nillable="true" ma:displayName="Presentatiedatum" ma:format="DateOnly" ma:internalName="Presentatiedatum">
      <xsd:simpleType>
        <xsd:restriction base="dms:DateTime"/>
      </xsd:simpleType>
    </xsd:element>
    <xsd:element name="NaamEvent" ma:index="13" nillable="true" ma:displayName="NaamEvent" ma:internalName="NaamEvent">
      <xsd:simpleType>
        <xsd:restriction base="dms:Text">
          <xsd:maxLength value="255"/>
        </xsd:restriction>
      </xsd:simpleType>
    </xsd:element>
    <xsd:element name="DocLabel1" ma:index="14" nillable="true" ma:displayName="DocLabel1" ma:internalName="DocLabel1">
      <xsd:simpleType>
        <xsd:restriction base="dms:Text">
          <xsd:maxLength value="255"/>
        </xsd:restriction>
      </xsd:simpleType>
    </xsd:element>
    <xsd:element name="DocLabel2" ma:index="15" nillable="true" ma:displayName="DocLabel2" ma:internalName="DocLabel2">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D678DA-C278-4519-BDF8-39C281C6F726}">
  <ds:schemaRefs>
    <ds:schemaRef ds:uri="Microsoft.SharePoint.Taxonomy.ContentTypeSync"/>
  </ds:schemaRefs>
</ds:datastoreItem>
</file>

<file path=customXml/itemProps2.xml><?xml version="1.0" encoding="utf-8"?>
<ds:datastoreItem xmlns:ds="http://schemas.openxmlformats.org/officeDocument/2006/customXml" ds:itemID="{BEE179A7-EFCB-4FB7-AB3F-80AD44E81313}">
  <ds:schemaRefs>
    <ds:schemaRef ds:uri="http://schemas.microsoft.com/sharepoint/v3/contenttype/forms"/>
  </ds:schemaRefs>
</ds:datastoreItem>
</file>

<file path=customXml/itemProps3.xml><?xml version="1.0" encoding="utf-8"?>
<ds:datastoreItem xmlns:ds="http://schemas.openxmlformats.org/officeDocument/2006/customXml" ds:itemID="{2B482B17-642C-4603-9612-96939232D6E0}">
  <ds:schemaRefs>
    <ds:schemaRef ds:uri="http://schemas.microsoft.com/office/infopath/2007/PartnerControls"/>
    <ds:schemaRef ds:uri="http://purl.org/dc/elements/1.1/"/>
    <ds:schemaRef ds:uri="http://schemas.microsoft.com/office/2006/metadata/properties"/>
    <ds:schemaRef ds:uri="e85dfcd9-c5d6-4bac-8fdf-b09bef0d2fa4"/>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4.xml><?xml version="1.0" encoding="utf-8"?>
<ds:datastoreItem xmlns:ds="http://schemas.openxmlformats.org/officeDocument/2006/customXml" ds:itemID="{DA5FFCDE-B4CA-41A4-A173-3BBFEAA21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dfcd9-c5d6-4bac-8fdf-b09bef0d2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3521</Words>
  <Application>Microsoft Office PowerPoint</Application>
  <PresentationFormat>Breedbeeld</PresentationFormat>
  <Paragraphs>242</Paragraphs>
  <Slides>29</Slides>
  <Notes>29</Notes>
  <HiddenSlides>0</HiddenSlides>
  <MMClips>0</MMClips>
  <ScaleCrop>false</ScaleCrop>
  <HeadingPairs>
    <vt:vector size="6" baseType="variant">
      <vt:variant>
        <vt:lpstr>Gebruikte lettertypen</vt:lpstr>
      </vt:variant>
      <vt:variant>
        <vt:i4>6</vt:i4>
      </vt:variant>
      <vt:variant>
        <vt:lpstr>Thema</vt:lpstr>
      </vt:variant>
      <vt:variant>
        <vt:i4>4</vt:i4>
      </vt:variant>
      <vt:variant>
        <vt:lpstr>Diatitels</vt:lpstr>
      </vt:variant>
      <vt:variant>
        <vt:i4>29</vt:i4>
      </vt:variant>
    </vt:vector>
  </HeadingPairs>
  <TitlesOfParts>
    <vt:vector size="39" baseType="lpstr">
      <vt:lpstr>Arial</vt:lpstr>
      <vt:lpstr>Calibri</vt:lpstr>
      <vt:lpstr>Calibri Light</vt:lpstr>
      <vt:lpstr>Cambria Math</vt:lpstr>
      <vt:lpstr>Interstate Light</vt:lpstr>
      <vt:lpstr>Times New Roman</vt:lpstr>
      <vt:lpstr>Office Theme</vt:lpstr>
      <vt:lpstr>6_Kantoorthema</vt:lpstr>
      <vt:lpstr>presentatie_STIA</vt:lpstr>
      <vt:lpstr>1_Serv content slide</vt:lpstr>
      <vt:lpstr>geletterd naar en op de werkvloer in een digitale samenleving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Aanbevelingen   </vt:lpstr>
      <vt:lpstr>PowerPoint-presentatie</vt:lpstr>
      <vt:lpstr>PowerPoint-presentatie</vt:lpstr>
      <vt:lpstr>PowerPoint-presentatie</vt:lpstr>
      <vt:lpstr>PowerPoint-presentatie</vt:lpstr>
      <vt:lpstr>Aanbevelingen   </vt:lpstr>
      <vt:lpstr>PowerPoint-presentatie</vt:lpstr>
      <vt:lpstr>PowerPoint-presentatie</vt:lpstr>
      <vt:lpstr>PowerPoint-presentatie</vt:lpstr>
      <vt:lpstr>PowerPoint-presentatie</vt:lpstr>
      <vt:lpstr>Aanbevelingen </vt:lpstr>
      <vt:lpstr>PowerPoint-presentatie</vt:lpstr>
      <vt:lpstr>PowerPoint-presentatie</vt:lpstr>
      <vt:lpstr>PowerPoint-presentatie</vt:lpstr>
      <vt:lpstr>PowerPoint-presentatie</vt:lpstr>
      <vt:lpstr>Aanbevelingen </vt:lpstr>
      <vt:lpstr>Geletterdheid in de Sectorconvenants 2018-2019</vt:lpstr>
      <vt:lpstr>Meer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geletterd naar en op de werkvloer in een digitale samenleving</dc:title>
  <dc:creator>Mieke Valcke</dc:creator>
  <cp:lastModifiedBy>Mieke Valcke</cp:lastModifiedBy>
  <cp:revision>3</cp:revision>
  <dcterms:created xsi:type="dcterms:W3CDTF">2019-11-07T13:55:34Z</dcterms:created>
  <dcterms:modified xsi:type="dcterms:W3CDTF">2019-11-07T14:21:55Z</dcterms:modified>
</cp:coreProperties>
</file>