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60"/>
    <p:restoredTop sz="94712"/>
  </p:normalViewPr>
  <p:slideViewPr>
    <p:cSldViewPr snapToGrid="0" snapToObjects="1">
      <p:cViewPr varScale="1">
        <p:scale>
          <a:sx n="81" d="100"/>
          <a:sy n="81" d="100"/>
        </p:scale>
        <p:origin x="11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51689-C85B-1C4F-B8C2-EDCD12ADF8BC}" type="datetimeFigureOut">
              <a:rPr lang="nl-NL" smtClean="0"/>
              <a:t>7-5-2020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1798-2088-FE49-BF1F-88C1C108B93D}" type="slidenum">
              <a:rPr lang="nl-NL" smtClean="0"/>
              <a:t>‹nr.›</a:t>
            </a:fld>
            <a:endParaRPr lang="nl-NL"/>
          </a:p>
        </p:txBody>
      </p:sp>
    </p:spTree>
    <p:extLst>
      <p:ext uri="{BB962C8B-B14F-4D97-AF65-F5344CB8AC3E}">
        <p14:creationId xmlns:p14="http://schemas.microsoft.com/office/powerpoint/2010/main" val="9023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5" name="Rechthoek 24"/>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5646420" y="3857101"/>
            <a:ext cx="5334000" cy="1397095"/>
          </a:xfrm>
          <a:prstGeom prst="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1379220" y="1779064"/>
            <a:ext cx="9144000" cy="2387600"/>
          </a:xfrm>
          <a:prstGeom prst="rect">
            <a:avLst/>
          </a:prstGeom>
          <a:solidFill>
            <a:schemeClr val="accent5"/>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userDrawn="1"/>
        </p:nvSpPr>
        <p:spPr>
          <a:xfrm>
            <a:off x="1211580" y="1603804"/>
            <a:ext cx="9144000" cy="2387600"/>
          </a:xfrm>
          <a:prstGeom prst="rect">
            <a:avLst/>
          </a:prstGeom>
          <a:solidFill>
            <a:schemeClr val="accent4"/>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2" name="Titel 1"/>
          <p:cNvSpPr>
            <a:spLocks noGrp="1"/>
          </p:cNvSpPr>
          <p:nvPr userDrawn="1">
            <p:ph type="ctrTitle" hasCustomPrompt="1"/>
          </p:nvPr>
        </p:nvSpPr>
        <p:spPr>
          <a:xfrm>
            <a:off x="1211580" y="1603263"/>
            <a:ext cx="9144000" cy="2387600"/>
          </a:xfrm>
        </p:spPr>
        <p:txBody>
          <a:bodyPr anchor="ctr">
            <a:noAutofit/>
          </a:bodyPr>
          <a:lstStyle>
            <a:lvl1pPr algn="ctr">
              <a:defRPr sz="4800">
                <a:solidFill>
                  <a:schemeClr val="tx2"/>
                </a:solidFill>
              </a:defRPr>
            </a:lvl1pPr>
          </a:lstStyle>
          <a:p>
            <a:r>
              <a:rPr lang="nl-NL" dirty="0"/>
              <a:t>JAC OOST-BRABANT</a:t>
            </a:r>
          </a:p>
        </p:txBody>
      </p:sp>
      <p:sp>
        <p:nvSpPr>
          <p:cNvPr id="3" name="Ondertitel 2"/>
          <p:cNvSpPr>
            <a:spLocks noGrp="1"/>
          </p:cNvSpPr>
          <p:nvPr userDrawn="1">
            <p:ph type="subTitle" idx="1" hasCustomPrompt="1"/>
          </p:nvPr>
        </p:nvSpPr>
        <p:spPr>
          <a:xfrm>
            <a:off x="5646420" y="4166664"/>
            <a:ext cx="5334000" cy="1087532"/>
          </a:xfrm>
        </p:spPr>
        <p:txBody>
          <a:bodyPr anchor="ct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Een kennismaking</a:t>
            </a:r>
          </a:p>
        </p:txBody>
      </p:sp>
      <p:grpSp>
        <p:nvGrpSpPr>
          <p:cNvPr id="34" name="Groeperen 33"/>
          <p:cNvGrpSpPr/>
          <p:nvPr userDrawn="1"/>
        </p:nvGrpSpPr>
        <p:grpSpPr>
          <a:xfrm>
            <a:off x="309776" y="5619525"/>
            <a:ext cx="1236009" cy="942639"/>
            <a:chOff x="268941" y="5634065"/>
            <a:chExt cx="1236009" cy="942639"/>
          </a:xfrm>
        </p:grpSpPr>
        <p:sp>
          <p:nvSpPr>
            <p:cNvPr id="32" name="Rechthoek 31"/>
            <p:cNvSpPr/>
            <p:nvPr userDrawn="1"/>
          </p:nvSpPr>
          <p:spPr>
            <a:xfrm>
              <a:off x="268941" y="5634065"/>
              <a:ext cx="1236009" cy="94263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Afbeelding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555" y="5789475"/>
              <a:ext cx="908779" cy="631818"/>
            </a:xfrm>
            <a:prstGeom prst="rect">
              <a:avLst/>
            </a:prstGeom>
          </p:spPr>
        </p:pic>
      </p:grpSp>
    </p:spTree>
    <p:extLst>
      <p:ext uri="{BB962C8B-B14F-4D97-AF65-F5344CB8AC3E}">
        <p14:creationId xmlns:p14="http://schemas.microsoft.com/office/powerpoint/2010/main" val="49865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2622"/>
          <a:stretch/>
        </p:blipFill>
        <p:spPr>
          <a:xfrm>
            <a:off x="8229763" y="2736342"/>
            <a:ext cx="3578520" cy="3683000"/>
          </a:xfrm>
          <a:prstGeom prst="rect">
            <a:avLst/>
          </a:prstGeom>
        </p:spPr>
      </p:pic>
      <p:sp>
        <p:nvSpPr>
          <p:cNvPr id="20"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Begeleiding</a:t>
            </a:r>
          </a:p>
        </p:txBody>
      </p:sp>
      <p:sp>
        <p:nvSpPr>
          <p:cNvPr id="21" name="Tijdelijke aanduiding voor inhoud 2"/>
          <p:cNvSpPr>
            <a:spLocks noGrp="1"/>
          </p:cNvSpPr>
          <p:nvPr>
            <p:ph idx="1" hasCustomPrompt="1"/>
          </p:nvPr>
        </p:nvSpPr>
        <p:spPr>
          <a:xfrm>
            <a:off x="601434" y="2146472"/>
            <a:ext cx="10787743" cy="3968577"/>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solidFill>
                  <a:schemeClr val="accent1"/>
                </a:solidFill>
              </a:defRPr>
            </a:lvl1pPr>
            <a:lvl2pPr>
              <a:defRPr baseline="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l-NL" dirty="0"/>
              <a:t>Instap naar begeleiding (intern of extern)</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nl-NL" dirty="0"/>
          </a:p>
          <a:p>
            <a:pPr lvl="1"/>
            <a:r>
              <a:rPr lang="nl-NL" dirty="0"/>
              <a:t>Intern:   Psychosociale begeleiding (PSB)</a:t>
            </a:r>
            <a:br>
              <a:rPr lang="nl-NL" dirty="0"/>
            </a:br>
            <a:r>
              <a:rPr lang="nl-NL" dirty="0"/>
              <a:t>		Begeleid Zelfstandig wonen (BZW)</a:t>
            </a:r>
            <a:br>
              <a:rPr lang="nl-NL" dirty="0"/>
            </a:br>
            <a:r>
              <a:rPr lang="nl-NL" dirty="0"/>
              <a:t>		Bemiddeling tussen jongere en ouders</a:t>
            </a:r>
          </a:p>
          <a:p>
            <a:pPr lvl="1"/>
            <a:endParaRPr lang="nl-NL" dirty="0"/>
          </a:p>
          <a:p>
            <a:pPr lvl="1"/>
            <a:r>
              <a:rPr lang="nl-NL" dirty="0"/>
              <a:t>Extern: </a:t>
            </a:r>
            <a:br>
              <a:rPr lang="nl-NL" dirty="0"/>
            </a:br>
            <a:r>
              <a:rPr lang="nl-NL" dirty="0"/>
              <a:t>Geschikte doorverwijzing op basis van hulpvraag</a:t>
            </a:r>
            <a:br>
              <a:rPr lang="nl-NL" dirty="0"/>
            </a:br>
            <a:br>
              <a:rPr lang="nl-NL" dirty="0"/>
            </a:br>
            <a:endParaRPr lang="nl-NL" dirty="0"/>
          </a:p>
          <a:p>
            <a:pPr lvl="1"/>
            <a:endParaRPr lang="nl-NL" dirty="0"/>
          </a:p>
        </p:txBody>
      </p:sp>
    </p:spTree>
    <p:extLst>
      <p:ext uri="{BB962C8B-B14F-4D97-AF65-F5344CB8AC3E}">
        <p14:creationId xmlns:p14="http://schemas.microsoft.com/office/powerpoint/2010/main" val="361500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0997"/>
          <a:stretch/>
        </p:blipFill>
        <p:spPr>
          <a:xfrm>
            <a:off x="8523516" y="2662866"/>
            <a:ext cx="3574800" cy="3756476"/>
          </a:xfrm>
          <a:prstGeom prst="rect">
            <a:avLst/>
          </a:prstGeom>
        </p:spPr>
      </p:pic>
      <p:sp>
        <p:nvSpPr>
          <p:cNvPr id="21"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Preventie &amp; bekendmaking</a:t>
            </a:r>
          </a:p>
        </p:txBody>
      </p:sp>
      <p:sp>
        <p:nvSpPr>
          <p:cNvPr id="22" name="Tijdelijke aanduiding voor inhoud 2"/>
          <p:cNvSpPr>
            <a:spLocks noGrp="1"/>
          </p:cNvSpPr>
          <p:nvPr>
            <p:ph idx="1" hasCustomPrompt="1"/>
          </p:nvPr>
        </p:nvSpPr>
        <p:spPr>
          <a:xfrm>
            <a:off x="601434" y="2146472"/>
            <a:ext cx="10787743" cy="3968577"/>
          </a:xfrm>
        </p:spPr>
        <p:txBody>
          <a:bodyPr/>
          <a:lstStyle>
            <a:lvl1pPr marL="457200" indent="-457200">
              <a:buFont typeface="Arial" panose="020B0604020202020204" pitchFamily="34" charset="0"/>
              <a:buChar char="•"/>
              <a:defRPr baseline="0">
                <a:solidFill>
                  <a:schemeClr val="accent1"/>
                </a:solidFill>
              </a:defRPr>
            </a:lvl1pPr>
            <a:lvl2pPr marL="800100" indent="-342900">
              <a:buFont typeface="Arial" panose="020B0604020202020204" pitchFamily="34" charset="0"/>
              <a:buChar char="•"/>
              <a:defRPr baseline="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dirty="0"/>
              <a:t>Preventie &amp; beleidssignalering: zie poster</a:t>
            </a:r>
          </a:p>
          <a:p>
            <a:pPr lvl="0"/>
            <a:r>
              <a:rPr lang="nl-NL" dirty="0"/>
              <a:t>Bekendmaking bij doelgroep</a:t>
            </a:r>
          </a:p>
          <a:p>
            <a:pPr lvl="1"/>
            <a:r>
              <a:rPr lang="nl-NL" dirty="0"/>
              <a:t>Jaarlijkse bekendmakingen op scholen (1e en 3e)</a:t>
            </a:r>
          </a:p>
          <a:p>
            <a:pPr lvl="1"/>
            <a:r>
              <a:rPr lang="nl-NL" dirty="0"/>
              <a:t>Tweejaarlijks BM bij leefgroepen</a:t>
            </a:r>
          </a:p>
          <a:p>
            <a:pPr lvl="1"/>
            <a:r>
              <a:rPr lang="nl-NL" dirty="0"/>
              <a:t>Deelname netwerktafel 18+ (</a:t>
            </a:r>
            <a:r>
              <a:rPr lang="nl-NL" dirty="0" err="1"/>
              <a:t>instellingsverlaters</a:t>
            </a:r>
            <a:r>
              <a:rPr lang="nl-NL" dirty="0"/>
              <a:t>)</a:t>
            </a:r>
          </a:p>
          <a:p>
            <a:pPr lvl="1"/>
            <a:r>
              <a:rPr lang="nl-NL" dirty="0"/>
              <a:t>Schoolbezoeken</a:t>
            </a:r>
          </a:p>
          <a:p>
            <a:pPr lvl="1"/>
            <a:r>
              <a:rPr lang="nl-NL" dirty="0" err="1"/>
              <a:t>Goodiebags</a:t>
            </a:r>
            <a:r>
              <a:rPr lang="nl-NL" dirty="0"/>
              <a:t> – 6e </a:t>
            </a:r>
            <a:r>
              <a:rPr lang="nl-NL" dirty="0" err="1"/>
              <a:t>lj</a:t>
            </a:r>
            <a:endParaRPr lang="nl-NL" dirty="0"/>
          </a:p>
          <a:p>
            <a:pPr lvl="1"/>
            <a:r>
              <a:rPr lang="nl-NL" dirty="0"/>
              <a:t>Facebook en Instagram</a:t>
            </a:r>
          </a:p>
          <a:p>
            <a:pPr lvl="0"/>
            <a:endParaRPr lang="nl-NL" dirty="0"/>
          </a:p>
        </p:txBody>
      </p:sp>
    </p:spTree>
    <p:extLst>
      <p:ext uri="{BB962C8B-B14F-4D97-AF65-F5344CB8AC3E}">
        <p14:creationId xmlns:p14="http://schemas.microsoft.com/office/powerpoint/2010/main" val="277920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4222"/>
          <a:stretch/>
        </p:blipFill>
        <p:spPr>
          <a:xfrm>
            <a:off x="8376714" y="2816174"/>
            <a:ext cx="3574800" cy="3603168"/>
          </a:xfrm>
          <a:prstGeom prst="rect">
            <a:avLst/>
          </a:prstGeom>
        </p:spPr>
      </p:pic>
      <p:sp>
        <p:nvSpPr>
          <p:cNvPr id="21"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Tools</a:t>
            </a:r>
          </a:p>
        </p:txBody>
      </p:sp>
      <p:sp>
        <p:nvSpPr>
          <p:cNvPr id="22" name="Tijdelijke aanduiding voor inhoud 2"/>
          <p:cNvSpPr>
            <a:spLocks noGrp="1"/>
          </p:cNvSpPr>
          <p:nvPr>
            <p:ph idx="1" hasCustomPrompt="1"/>
          </p:nvPr>
        </p:nvSpPr>
        <p:spPr>
          <a:xfrm>
            <a:off x="601434" y="2146472"/>
            <a:ext cx="10787743" cy="3968577"/>
          </a:xfrm>
        </p:spPr>
        <p:txBody>
          <a:bodyPr/>
          <a:lstStyle>
            <a:lvl1pPr marL="457200" indent="-457200">
              <a:buFont typeface="Arial" panose="020B0604020202020204" pitchFamily="34" charset="0"/>
              <a:buChar char="•"/>
              <a:defRPr baseline="0">
                <a:solidFill>
                  <a:schemeClr val="accent1"/>
                </a:solidFill>
              </a:defRPr>
            </a:lvl1pPr>
            <a:lvl2pPr marL="457200" indent="0">
              <a:buNone/>
              <a:defRPr baseline="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dirty="0"/>
              <a:t>Tool om hulpvraag te definiëren</a:t>
            </a:r>
          </a:p>
          <a:p>
            <a:pPr lvl="0"/>
            <a:r>
              <a:rPr lang="nl-NL" dirty="0"/>
              <a:t>Tool handelingsplanning traject</a:t>
            </a:r>
          </a:p>
          <a:p>
            <a:pPr lvl="2"/>
            <a:r>
              <a:rPr lang="nl-NL" dirty="0"/>
              <a:t>POP (Persoonlijk Ontwikkelingsplan)</a:t>
            </a:r>
          </a:p>
          <a:p>
            <a:pPr lvl="2"/>
            <a:r>
              <a:rPr lang="nl-NL" dirty="0"/>
              <a:t>Trajectplan</a:t>
            </a:r>
          </a:p>
          <a:p>
            <a:pPr lvl="2"/>
            <a:r>
              <a:rPr lang="nl-NL" dirty="0"/>
              <a:t>Waaier</a:t>
            </a:r>
          </a:p>
          <a:p>
            <a:pPr lvl="0"/>
            <a:r>
              <a:rPr lang="nl-NL" dirty="0"/>
              <a:t>Budgetmap (BZW)</a:t>
            </a:r>
          </a:p>
          <a:p>
            <a:pPr lvl="0"/>
            <a:r>
              <a:rPr lang="nl-NL" dirty="0"/>
              <a:t>App: Hey Day</a:t>
            </a:r>
          </a:p>
          <a:p>
            <a:pPr lvl="0"/>
            <a:r>
              <a:rPr lang="nl-NL" dirty="0"/>
              <a:t>Groepswerking: Eigen Benen Spel</a:t>
            </a:r>
          </a:p>
          <a:p>
            <a:pPr lvl="1"/>
            <a:endParaRPr lang="nl-NL" dirty="0"/>
          </a:p>
        </p:txBody>
      </p:sp>
    </p:spTree>
    <p:extLst>
      <p:ext uri="{BB962C8B-B14F-4D97-AF65-F5344CB8AC3E}">
        <p14:creationId xmlns:p14="http://schemas.microsoft.com/office/powerpoint/2010/main" val="146670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b="22665"/>
          <a:stretch/>
        </p:blipFill>
        <p:spPr>
          <a:xfrm>
            <a:off x="8414611" y="2746514"/>
            <a:ext cx="3574800" cy="3677147"/>
          </a:xfrm>
          <a:prstGeom prst="rect">
            <a:avLst/>
          </a:prstGeom>
        </p:spPr>
      </p:pic>
      <p:sp>
        <p:nvSpPr>
          <p:cNvPr id="27"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dirty="0">
                <a:solidFill>
                  <a:schemeClr val="accent4"/>
                </a:solidFill>
                <a:latin typeface="Museo Sans 900" charset="0"/>
                <a:ea typeface="Museo Sans 900" charset="0"/>
                <a:cs typeface="Museo Sans 900" charset="0"/>
              </a:defRPr>
            </a:lvl1pPr>
          </a:lstStyle>
          <a:p>
            <a:r>
              <a:rPr lang="nl-NL" dirty="0"/>
              <a:t>Groepswerking JAC</a:t>
            </a:r>
          </a:p>
        </p:txBody>
      </p:sp>
      <p:sp>
        <p:nvSpPr>
          <p:cNvPr id="28" name="Tijdelijke aanduiding voor inhoud 2"/>
          <p:cNvSpPr>
            <a:spLocks noGrp="1"/>
          </p:cNvSpPr>
          <p:nvPr>
            <p:ph idx="1" hasCustomPrompt="1"/>
          </p:nvPr>
        </p:nvSpPr>
        <p:spPr>
          <a:xfrm>
            <a:off x="654860" y="2146472"/>
            <a:ext cx="10787743" cy="3968577"/>
          </a:xfrm>
        </p:spPr>
        <p:txBody>
          <a:bodyPr/>
          <a:lstStyle>
            <a:lvl1pPr marL="673100" indent="-457200">
              <a:buFont typeface="Arial" panose="020B0604020202020204" pitchFamily="34" charset="0"/>
              <a:buChar char="•"/>
              <a:defRPr sz="2600" baseline="0">
                <a:solidFill>
                  <a:schemeClr val="accent1"/>
                </a:solidFill>
              </a:defRPr>
            </a:lvl1pPr>
            <a:lvl2pPr marL="5016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800" baseline="0">
                <a:solidFill>
                  <a:schemeClr val="accent1"/>
                </a:solidFill>
              </a:defRPr>
            </a:lvl2pPr>
            <a:lvl3pPr marL="1485900" indent="-342900">
              <a:buFont typeface="Arial" panose="020B0604020202020204" pitchFamily="34" charset="0"/>
              <a:buChar char="•"/>
              <a:defRPr sz="2000" baseline="0">
                <a:solidFill>
                  <a:schemeClr val="accent1"/>
                </a:solidFill>
              </a:defRPr>
            </a:lvl3pPr>
            <a:lvl4pPr marL="1358900" indent="0" algn="l" rtl="0">
              <a:spcBef>
                <a:spcPts val="0"/>
              </a:spcBef>
              <a:spcAft>
                <a:spcPts val="0"/>
              </a:spcAft>
              <a:buSzPts val="2000"/>
              <a:buNone/>
              <a:defRPr sz="100">
                <a:solidFill>
                  <a:schemeClr val="accent1"/>
                </a:solidFill>
              </a:defRPr>
            </a:lvl4pPr>
            <a:lvl5pPr>
              <a:defRPr sz="3700">
                <a:solidFill>
                  <a:schemeClr val="accent1"/>
                </a:solidFill>
              </a:defRPr>
            </a:lvl5pPr>
          </a:lstStyle>
          <a:p>
            <a:pPr lvl="0"/>
            <a:r>
              <a:rPr lang="nl-BE" dirty="0"/>
              <a:t>No Credit Game Over (JAC Diest)</a:t>
            </a:r>
          </a:p>
          <a:p>
            <a:pPr lvl="0"/>
            <a:endParaRPr lang="nl-BE" dirty="0"/>
          </a:p>
          <a:p>
            <a:pPr lvl="0"/>
            <a:r>
              <a:rPr lang="nl-BE" dirty="0"/>
              <a:t>Jeugdadviseurs (JAC Leuven – Tienen)</a:t>
            </a:r>
          </a:p>
          <a:p>
            <a:pPr lvl="2"/>
            <a:r>
              <a:rPr lang="nl-NL" dirty="0"/>
              <a:t>Focus: jongeren die jongeren op weg helpen</a:t>
            </a:r>
          </a:p>
          <a:p>
            <a:pPr lvl="2"/>
            <a:r>
              <a:rPr lang="nl-NL" dirty="0"/>
              <a:t>Kandidaten: 15 tot 25-jarigen</a:t>
            </a:r>
          </a:p>
          <a:p>
            <a:pPr lvl="2"/>
            <a:endParaRPr lang="nl-NL" dirty="0"/>
          </a:p>
          <a:p>
            <a:pPr lvl="1"/>
            <a:r>
              <a:rPr lang="nl-BE" dirty="0"/>
              <a:t>B-</a:t>
            </a:r>
            <a:r>
              <a:rPr lang="nl-BE" dirty="0" err="1"/>
              <a:t>bro</a:t>
            </a:r>
            <a:r>
              <a:rPr lang="nl-BE" dirty="0"/>
              <a:t> (JAC Leuven)</a:t>
            </a:r>
          </a:p>
          <a:p>
            <a:pPr lvl="2"/>
            <a:r>
              <a:rPr lang="nl-BE" dirty="0"/>
              <a:t>Focus: nadenken over gevoelens en frustraties (5 sessies)</a:t>
            </a:r>
          </a:p>
          <a:p>
            <a:pPr lvl="2"/>
            <a:r>
              <a:rPr lang="nl-BE" dirty="0"/>
              <a:t>Kandidaten: 16 tot 24-jarigen</a:t>
            </a:r>
            <a:br>
              <a:rPr lang="nl-BE" dirty="0"/>
            </a:br>
            <a:br>
              <a:rPr lang="nl-BE" dirty="0"/>
            </a:br>
            <a:endParaRPr lang="nl-BE" dirty="0"/>
          </a:p>
          <a:p>
            <a:pPr marL="1384300" lvl="2" indent="-241300">
              <a:spcBef>
                <a:spcPts val="0"/>
              </a:spcBef>
              <a:buSzPts val="2000"/>
              <a:buChar char="●"/>
            </a:pPr>
            <a:endParaRPr lang="nl-NL" dirty="0"/>
          </a:p>
        </p:txBody>
      </p:sp>
    </p:spTree>
    <p:extLst>
      <p:ext uri="{BB962C8B-B14F-4D97-AF65-F5344CB8AC3E}">
        <p14:creationId xmlns:p14="http://schemas.microsoft.com/office/powerpoint/2010/main" val="246480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2622"/>
          <a:stretch/>
        </p:blipFill>
        <p:spPr>
          <a:xfrm>
            <a:off x="8229763" y="2736342"/>
            <a:ext cx="3578520" cy="3683000"/>
          </a:xfrm>
          <a:prstGeom prst="rect">
            <a:avLst/>
          </a:prstGeom>
        </p:spPr>
      </p:pic>
      <p:sp>
        <p:nvSpPr>
          <p:cNvPr id="20"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Groepswerking JAC</a:t>
            </a:r>
          </a:p>
        </p:txBody>
      </p:sp>
      <p:sp>
        <p:nvSpPr>
          <p:cNvPr id="21" name="Tijdelijke aanduiding voor inhoud 2"/>
          <p:cNvSpPr>
            <a:spLocks noGrp="1"/>
          </p:cNvSpPr>
          <p:nvPr>
            <p:ph idx="1" hasCustomPrompt="1"/>
          </p:nvPr>
        </p:nvSpPr>
        <p:spPr>
          <a:xfrm>
            <a:off x="601434" y="2146472"/>
            <a:ext cx="10787743" cy="3968577"/>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solidFill>
                  <a:schemeClr val="accent1"/>
                </a:solidFill>
              </a:defRPr>
            </a:lvl1pPr>
            <a:lvl2pPr marL="800100" indent="-342900">
              <a:buFont typeface="Arial" panose="020B0604020202020204" pitchFamily="34" charset="0"/>
              <a:buChar char="•"/>
              <a:defRPr baseline="0">
                <a:solidFill>
                  <a:schemeClr val="accent1"/>
                </a:solidFill>
              </a:defRPr>
            </a:lvl2pPr>
            <a:lvl3pPr>
              <a:defRPr baseline="0">
                <a:solidFill>
                  <a:schemeClr val="accent1"/>
                </a:solidFill>
              </a:defRPr>
            </a:lvl3pPr>
            <a:lvl4pPr>
              <a:defRPr>
                <a:solidFill>
                  <a:schemeClr val="accent1"/>
                </a:solidFill>
              </a:defRPr>
            </a:lvl4pPr>
            <a:lvl5pPr>
              <a:defRPr>
                <a:solidFill>
                  <a:schemeClr val="accent1"/>
                </a:solidFill>
              </a:defRPr>
            </a:lvl5pPr>
          </a:lstStyle>
          <a:p>
            <a:pPr lvl="1"/>
            <a:r>
              <a:rPr lang="nl-NL" dirty="0" err="1"/>
              <a:t>Youth</a:t>
            </a:r>
            <a:r>
              <a:rPr lang="nl-NL" dirty="0"/>
              <a:t> Start (</a:t>
            </a:r>
            <a:r>
              <a:rPr lang="nl-NL" dirty="0" err="1"/>
              <a:t>OverKop</a:t>
            </a:r>
            <a:r>
              <a:rPr lang="nl-NL" dirty="0"/>
              <a:t> Tienen)</a:t>
            </a:r>
          </a:p>
          <a:p>
            <a:pPr lvl="2"/>
            <a:r>
              <a:rPr lang="nl-NL" dirty="0"/>
              <a:t>Focus: aanscherpen ondernemerschap (8-daagse training)</a:t>
            </a:r>
          </a:p>
          <a:p>
            <a:pPr lvl="2"/>
            <a:r>
              <a:rPr lang="nl-NL" dirty="0"/>
              <a:t>Kandidaten: 16 tot 30-jarigen die schoolverlater en niet werkend zijn</a:t>
            </a:r>
          </a:p>
          <a:p>
            <a:pPr lvl="2"/>
            <a:endParaRPr lang="nl-NL" dirty="0"/>
          </a:p>
          <a:p>
            <a:pPr lvl="1"/>
            <a:r>
              <a:rPr lang="nl-NL" dirty="0"/>
              <a:t>(ex)OKAN-jongeren</a:t>
            </a:r>
          </a:p>
          <a:p>
            <a:pPr lvl="2"/>
            <a:r>
              <a:rPr lang="nl-NL" dirty="0"/>
              <a:t>Focus: aanscherpen vaardigheden zelfstandigheid (4 sessies)</a:t>
            </a:r>
          </a:p>
          <a:p>
            <a:pPr lvl="2"/>
            <a:r>
              <a:rPr lang="nl-NL" dirty="0"/>
              <a:t>Kandidaten: (ex)OKAN-jongeren, niet-begeleide </a:t>
            </a:r>
            <a:br>
              <a:rPr lang="nl-NL" dirty="0"/>
            </a:br>
            <a:r>
              <a:rPr lang="nl-NL" dirty="0"/>
              <a:t>minderjarige vluchtelingen</a:t>
            </a:r>
            <a:br>
              <a:rPr lang="nl-NL" dirty="0"/>
            </a:br>
            <a:endParaRPr lang="nl-NL" dirty="0"/>
          </a:p>
          <a:p>
            <a:pPr lvl="2"/>
            <a:endParaRPr lang="nl-NL" dirty="0"/>
          </a:p>
        </p:txBody>
      </p:sp>
    </p:spTree>
    <p:extLst>
      <p:ext uri="{BB962C8B-B14F-4D97-AF65-F5344CB8AC3E}">
        <p14:creationId xmlns:p14="http://schemas.microsoft.com/office/powerpoint/2010/main" val="301593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0997"/>
          <a:stretch/>
        </p:blipFill>
        <p:spPr>
          <a:xfrm>
            <a:off x="8523516" y="2662866"/>
            <a:ext cx="3574800" cy="3756476"/>
          </a:xfrm>
          <a:prstGeom prst="rect">
            <a:avLst/>
          </a:prstGeom>
        </p:spPr>
      </p:pic>
      <p:sp>
        <p:nvSpPr>
          <p:cNvPr id="21"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Kernwaarden </a:t>
            </a:r>
          </a:p>
        </p:txBody>
      </p:sp>
      <p:sp>
        <p:nvSpPr>
          <p:cNvPr id="22" name="Tijdelijke aanduiding voor inhoud 2"/>
          <p:cNvSpPr>
            <a:spLocks noGrp="1"/>
          </p:cNvSpPr>
          <p:nvPr>
            <p:ph idx="1" hasCustomPrompt="1"/>
          </p:nvPr>
        </p:nvSpPr>
        <p:spPr>
          <a:xfrm>
            <a:off x="601435" y="2146472"/>
            <a:ext cx="10787743" cy="3968577"/>
          </a:xfrm>
        </p:spPr>
        <p:txBody>
          <a:bodyPr/>
          <a:lstStyle>
            <a:lvl1pPr marL="457200" indent="-457200">
              <a:buFont typeface="Arial" panose="020B0604020202020204" pitchFamily="34" charset="0"/>
              <a:buChar char="•"/>
              <a:defRPr baseline="0">
                <a:solidFill>
                  <a:schemeClr val="accent1"/>
                </a:solidFill>
              </a:defRPr>
            </a:lvl1pPr>
            <a:lvl2pPr marL="800100" indent="-342900">
              <a:buFont typeface="Arial" panose="020B0604020202020204" pitchFamily="34" charset="0"/>
              <a:buChar char="•"/>
              <a:defRPr baseline="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dirty="0"/>
              <a:t>Generalistisch</a:t>
            </a:r>
          </a:p>
          <a:p>
            <a:pPr lvl="0"/>
            <a:r>
              <a:rPr lang="nl-NL" dirty="0"/>
              <a:t>Verbindend met leefwereld jongere</a:t>
            </a:r>
          </a:p>
          <a:p>
            <a:pPr lvl="0"/>
            <a:r>
              <a:rPr lang="nl-NL" dirty="0"/>
              <a:t>Op maat van de jongere</a:t>
            </a:r>
          </a:p>
          <a:p>
            <a:pPr lvl="0"/>
            <a:r>
              <a:rPr lang="nl-NL" dirty="0"/>
              <a:t>Contextgericht</a:t>
            </a:r>
          </a:p>
          <a:p>
            <a:pPr lvl="0"/>
            <a:r>
              <a:rPr lang="nl-NL" dirty="0"/>
              <a:t>Krachtgericht</a:t>
            </a:r>
          </a:p>
          <a:p>
            <a:pPr lvl="0"/>
            <a:r>
              <a:rPr lang="nl-NL" dirty="0"/>
              <a:t>Nabijheid</a:t>
            </a:r>
          </a:p>
          <a:p>
            <a:pPr lvl="0"/>
            <a:endParaRPr lang="nl-NL" dirty="0"/>
          </a:p>
        </p:txBody>
      </p:sp>
    </p:spTree>
    <p:extLst>
      <p:ext uri="{BB962C8B-B14F-4D97-AF65-F5344CB8AC3E}">
        <p14:creationId xmlns:p14="http://schemas.microsoft.com/office/powerpoint/2010/main" val="414694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5" name="Rechthoek 24"/>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5646420" y="3857101"/>
            <a:ext cx="5334000" cy="1397095"/>
          </a:xfrm>
          <a:prstGeom prst="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1379220" y="1779064"/>
            <a:ext cx="9144000" cy="2387600"/>
          </a:xfrm>
          <a:prstGeom prst="rect">
            <a:avLst/>
          </a:prstGeom>
          <a:solidFill>
            <a:schemeClr val="accent5"/>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userDrawn="1"/>
        </p:nvSpPr>
        <p:spPr>
          <a:xfrm>
            <a:off x="1211580" y="1603804"/>
            <a:ext cx="9144000" cy="2387600"/>
          </a:xfrm>
          <a:prstGeom prst="rect">
            <a:avLst/>
          </a:prstGeom>
          <a:solidFill>
            <a:schemeClr val="accent4"/>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2" name="Titel 1"/>
          <p:cNvSpPr>
            <a:spLocks noGrp="1"/>
          </p:cNvSpPr>
          <p:nvPr userDrawn="1">
            <p:ph type="ctrTitle" hasCustomPrompt="1"/>
          </p:nvPr>
        </p:nvSpPr>
        <p:spPr>
          <a:xfrm>
            <a:off x="1211580" y="1603263"/>
            <a:ext cx="9144000" cy="2387600"/>
          </a:xfrm>
        </p:spPr>
        <p:txBody>
          <a:bodyPr anchor="ctr">
            <a:noAutofit/>
          </a:bodyPr>
          <a:lstStyle>
            <a:lvl1pPr algn="ctr">
              <a:defRPr sz="4800">
                <a:solidFill>
                  <a:schemeClr val="tx2"/>
                </a:solidFill>
              </a:defRPr>
            </a:lvl1pPr>
          </a:lstStyle>
          <a:p>
            <a:r>
              <a:rPr lang="nl-NL" dirty="0"/>
              <a:t>BEDANKT!</a:t>
            </a:r>
          </a:p>
        </p:txBody>
      </p:sp>
      <p:sp>
        <p:nvSpPr>
          <p:cNvPr id="3" name="Ondertitel 2"/>
          <p:cNvSpPr>
            <a:spLocks noGrp="1"/>
          </p:cNvSpPr>
          <p:nvPr userDrawn="1">
            <p:ph type="subTitle" idx="1" hasCustomPrompt="1"/>
          </p:nvPr>
        </p:nvSpPr>
        <p:spPr>
          <a:xfrm>
            <a:off x="5646420" y="4166664"/>
            <a:ext cx="5334000" cy="1087532"/>
          </a:xfrm>
        </p:spPr>
        <p:txBody>
          <a:bodyPr anchor="ctr"/>
          <a:lstStyle>
            <a:lvl1pPr marL="0" indent="0" algn="ctr">
              <a:buNone/>
              <a:defRPr sz="2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Om te luisteren naar ons verhaal en om het door te vertellen….</a:t>
            </a:r>
          </a:p>
        </p:txBody>
      </p:sp>
      <p:grpSp>
        <p:nvGrpSpPr>
          <p:cNvPr id="34" name="Groeperen 33"/>
          <p:cNvGrpSpPr/>
          <p:nvPr userDrawn="1"/>
        </p:nvGrpSpPr>
        <p:grpSpPr>
          <a:xfrm>
            <a:off x="309776" y="5619525"/>
            <a:ext cx="1236009" cy="942639"/>
            <a:chOff x="268941" y="5634065"/>
            <a:chExt cx="1236009" cy="942639"/>
          </a:xfrm>
        </p:grpSpPr>
        <p:sp>
          <p:nvSpPr>
            <p:cNvPr id="32" name="Rechthoek 31"/>
            <p:cNvSpPr/>
            <p:nvPr userDrawn="1"/>
          </p:nvSpPr>
          <p:spPr>
            <a:xfrm>
              <a:off x="268941" y="5634065"/>
              <a:ext cx="1236009" cy="94263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Afbeelding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555" y="5789475"/>
              <a:ext cx="908779" cy="631818"/>
            </a:xfrm>
            <a:prstGeom prst="rect">
              <a:avLst/>
            </a:prstGeom>
          </p:spPr>
        </p:pic>
      </p:grpSp>
    </p:spTree>
    <p:extLst>
      <p:ext uri="{BB962C8B-B14F-4D97-AF65-F5344CB8AC3E}">
        <p14:creationId xmlns:p14="http://schemas.microsoft.com/office/powerpoint/2010/main" val="163007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5" name="Rechthoek 24"/>
          <p:cNvSpPr/>
          <p:nvPr userDrawn="1"/>
        </p:nvSpPr>
        <p:spPr>
          <a:xfrm>
            <a:off x="0" y="-77273"/>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eperen 3"/>
          <p:cNvGrpSpPr/>
          <p:nvPr userDrawn="1"/>
        </p:nvGrpSpPr>
        <p:grpSpPr>
          <a:xfrm>
            <a:off x="1440180" y="2157927"/>
            <a:ext cx="9311640" cy="2542147"/>
            <a:chOff x="1211580" y="1611211"/>
            <a:chExt cx="9311640" cy="2542147"/>
          </a:xfrm>
        </p:grpSpPr>
        <p:sp>
          <p:nvSpPr>
            <p:cNvPr id="11" name="Rechthoek 10"/>
            <p:cNvSpPr/>
            <p:nvPr userDrawn="1"/>
          </p:nvSpPr>
          <p:spPr>
            <a:xfrm>
              <a:off x="1379220" y="1765758"/>
              <a:ext cx="9144000" cy="2387600"/>
            </a:xfrm>
            <a:prstGeom prst="rect">
              <a:avLst/>
            </a:prstGeom>
            <a:solidFill>
              <a:schemeClr val="accent5"/>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userDrawn="1"/>
          </p:nvSpPr>
          <p:spPr>
            <a:xfrm>
              <a:off x="1211580" y="1611211"/>
              <a:ext cx="9144000" cy="2387600"/>
            </a:xfrm>
            <a:prstGeom prst="rect">
              <a:avLst/>
            </a:prstGeom>
            <a:solidFill>
              <a:schemeClr val="accent4"/>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grpSp>
      <p:sp>
        <p:nvSpPr>
          <p:cNvPr id="2" name="Titel 1"/>
          <p:cNvSpPr>
            <a:spLocks noGrp="1"/>
          </p:cNvSpPr>
          <p:nvPr userDrawn="1">
            <p:ph type="ctrTitle" hasCustomPrompt="1"/>
          </p:nvPr>
        </p:nvSpPr>
        <p:spPr>
          <a:xfrm>
            <a:off x="1440180" y="2157927"/>
            <a:ext cx="9144000" cy="2387600"/>
          </a:xfrm>
        </p:spPr>
        <p:txBody>
          <a:bodyPr anchor="ctr">
            <a:noAutofit/>
          </a:bodyPr>
          <a:lstStyle>
            <a:lvl1pPr marL="228600" marR="0" indent="-228600" algn="l" defTabSz="914400" rtl="0" eaLnBrk="1" fontAlgn="auto" latinLnBrk="0" hangingPunct="1">
              <a:lnSpc>
                <a:spcPct val="90000"/>
              </a:lnSpc>
              <a:spcBef>
                <a:spcPts val="0"/>
              </a:spcBef>
              <a:spcAft>
                <a:spcPts val="0"/>
              </a:spcAft>
              <a:buClr>
                <a:schemeClr val="dk1"/>
              </a:buClr>
              <a:buSzPts val="2000"/>
              <a:buFont typeface="Arial"/>
              <a:buNone/>
              <a:tabLst/>
              <a:defRPr lang="nl-BE" sz="2000" b="1" i="0" kern="1200" baseline="0" dirty="0" smtClean="0">
                <a:solidFill>
                  <a:schemeClr val="dk1"/>
                </a:solidFill>
                <a:latin typeface="Arial"/>
                <a:ea typeface="Arial"/>
                <a:cs typeface="Arial"/>
                <a:sym typeface="Arial"/>
              </a:defRPr>
            </a:lvl1pPr>
          </a:lstStyle>
          <a:p>
            <a:pPr marL="228600" lvl="0" indent="-228600" algn="l" rtl="0">
              <a:lnSpc>
                <a:spcPct val="90000"/>
              </a:lnSpc>
              <a:spcBef>
                <a:spcPts val="0"/>
              </a:spcBef>
              <a:spcAft>
                <a:spcPts val="0"/>
              </a:spcAft>
              <a:buClr>
                <a:schemeClr val="dk1"/>
              </a:buClr>
              <a:buSzPts val="2000"/>
              <a:buFont typeface="Arial"/>
              <a:buNone/>
            </a:pPr>
            <a:r>
              <a:rPr lang="nl-BE" sz="2000" dirty="0">
                <a:latin typeface="Arial"/>
                <a:ea typeface="Arial"/>
                <a:cs typeface="Arial"/>
                <a:sym typeface="Arial"/>
              </a:rPr>
              <a:t>Momenteel woon ik nog bij mijn ouders. Zij laten me zo weinig alleen proberen. Ik zou zo graag zelfstandiger willen worden en alleen gaan wonen. Kan iemand me hierbij helpen? (Sara, 20 jaar)</a:t>
            </a:r>
            <a:br>
              <a:rPr lang="nl-BE" sz="2000" dirty="0">
                <a:latin typeface="Arial"/>
                <a:ea typeface="Arial"/>
                <a:cs typeface="Arial"/>
                <a:sym typeface="Arial"/>
              </a:rPr>
            </a:br>
            <a:endParaRPr lang="nl-NL" dirty="0"/>
          </a:p>
        </p:txBody>
      </p:sp>
      <p:grpSp>
        <p:nvGrpSpPr>
          <p:cNvPr id="15" name="Groeperen 14"/>
          <p:cNvGrpSpPr/>
          <p:nvPr userDrawn="1"/>
        </p:nvGrpSpPr>
        <p:grpSpPr>
          <a:xfrm>
            <a:off x="309776" y="5619525"/>
            <a:ext cx="1236009" cy="942639"/>
            <a:chOff x="268941" y="5634065"/>
            <a:chExt cx="1236009" cy="942639"/>
          </a:xfrm>
        </p:grpSpPr>
        <p:sp>
          <p:nvSpPr>
            <p:cNvPr id="16" name="Rechthoek 15"/>
            <p:cNvSpPr/>
            <p:nvPr userDrawn="1"/>
          </p:nvSpPr>
          <p:spPr>
            <a:xfrm>
              <a:off x="268941" y="5634065"/>
              <a:ext cx="1236009" cy="94263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555" y="5789475"/>
              <a:ext cx="908779" cy="631818"/>
            </a:xfrm>
            <a:prstGeom prst="rect">
              <a:avLst/>
            </a:prstGeom>
          </p:spPr>
        </p:pic>
      </p:grpSp>
      <p:pic>
        <p:nvPicPr>
          <p:cNvPr id="13" name="Google Shape;50;p8"/>
          <p:cNvPicPr preferRelativeResize="0">
            <a:picLocks/>
          </p:cNvPicPr>
          <p:nvPr userDrawn="1"/>
        </p:nvPicPr>
        <p:blipFill rotWithShape="1">
          <a:blip r:embed="rId3">
            <a:alphaModFix/>
          </a:blip>
          <a:srcRect/>
          <a:stretch/>
        </p:blipFill>
        <p:spPr>
          <a:xfrm>
            <a:off x="6776176" y="3708628"/>
            <a:ext cx="3581581" cy="2570660"/>
          </a:xfrm>
          <a:prstGeom prst="rect">
            <a:avLst/>
          </a:prstGeom>
          <a:noFill/>
          <a:ln>
            <a:noFill/>
          </a:ln>
        </p:spPr>
      </p:pic>
    </p:spTree>
    <p:extLst>
      <p:ext uri="{BB962C8B-B14F-4D97-AF65-F5344CB8AC3E}">
        <p14:creationId xmlns:p14="http://schemas.microsoft.com/office/powerpoint/2010/main" val="247853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5" name="Rechthoek 24"/>
          <p:cNvSpPr/>
          <p:nvPr userDrawn="1"/>
        </p:nvSpPr>
        <p:spPr>
          <a:xfrm>
            <a:off x="0" y="-77273"/>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eperen 3"/>
          <p:cNvGrpSpPr/>
          <p:nvPr userDrawn="1"/>
        </p:nvGrpSpPr>
        <p:grpSpPr>
          <a:xfrm>
            <a:off x="1440180" y="2157927"/>
            <a:ext cx="9311640" cy="2542147"/>
            <a:chOff x="1211580" y="1611211"/>
            <a:chExt cx="9311640" cy="2542147"/>
          </a:xfrm>
        </p:grpSpPr>
        <p:sp>
          <p:nvSpPr>
            <p:cNvPr id="11" name="Rechthoek 10"/>
            <p:cNvSpPr/>
            <p:nvPr userDrawn="1"/>
          </p:nvSpPr>
          <p:spPr>
            <a:xfrm>
              <a:off x="1379220" y="1765758"/>
              <a:ext cx="9144000" cy="2387600"/>
            </a:xfrm>
            <a:prstGeom prst="rect">
              <a:avLst/>
            </a:prstGeom>
            <a:solidFill>
              <a:schemeClr val="accent5"/>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userDrawn="1"/>
          </p:nvSpPr>
          <p:spPr>
            <a:xfrm>
              <a:off x="1211580" y="1611211"/>
              <a:ext cx="9144000" cy="2387600"/>
            </a:xfrm>
            <a:prstGeom prst="rect">
              <a:avLst/>
            </a:prstGeom>
            <a:solidFill>
              <a:schemeClr val="accent4"/>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grpSp>
      <p:sp>
        <p:nvSpPr>
          <p:cNvPr id="2" name="Titel 1"/>
          <p:cNvSpPr>
            <a:spLocks noGrp="1"/>
          </p:cNvSpPr>
          <p:nvPr userDrawn="1">
            <p:ph type="ctrTitle" hasCustomPrompt="1"/>
          </p:nvPr>
        </p:nvSpPr>
        <p:spPr>
          <a:xfrm>
            <a:off x="1440180" y="2157927"/>
            <a:ext cx="9144000" cy="2387600"/>
          </a:xfrm>
        </p:spPr>
        <p:txBody>
          <a:bodyPr anchor="ctr">
            <a:noAutofit/>
          </a:bodyPr>
          <a:lstStyle>
            <a:lvl1pPr marL="0" marR="0" indent="0" algn="l" defTabSz="914400" rtl="0" eaLnBrk="1" fontAlgn="auto" latinLnBrk="0" hangingPunct="1">
              <a:lnSpc>
                <a:spcPct val="100000"/>
              </a:lnSpc>
              <a:spcBef>
                <a:spcPts val="0"/>
              </a:spcBef>
              <a:spcAft>
                <a:spcPts val="0"/>
              </a:spcAft>
              <a:buNone/>
              <a:tabLst/>
              <a:defRPr lang="nl-BE" sz="2000" b="1" i="0" kern="1200" baseline="0" dirty="0" smtClean="0">
                <a:solidFill>
                  <a:schemeClr val="dk1"/>
                </a:solidFill>
                <a:latin typeface="Arial"/>
                <a:ea typeface="Arial"/>
                <a:cs typeface="Arial"/>
                <a:sym typeface="Arial"/>
              </a:defRPr>
            </a:lvl1pPr>
          </a:lstStyle>
          <a:p>
            <a:pPr marL="0" marR="0" lvl="0" indent="0" algn="l" rtl="0">
              <a:spcBef>
                <a:spcPts val="0"/>
              </a:spcBef>
              <a:spcAft>
                <a:spcPts val="0"/>
              </a:spcAft>
              <a:buNone/>
            </a:pPr>
            <a:r>
              <a:rPr lang="nl-BE" sz="2000" dirty="0">
                <a:solidFill>
                  <a:schemeClr val="dk1"/>
                </a:solidFill>
                <a:latin typeface="Arial"/>
                <a:ea typeface="Arial"/>
                <a:cs typeface="Arial"/>
                <a:sym typeface="Arial"/>
              </a:rPr>
              <a:t>Mijn vriendin heeft veel problemen thuis. Ze vertelt daar vaak over. Laatst zei ze me dat zichzelf soms kraste. Ik vind dat zo erg voor haar, maar ik weet soms echt niet wat ik daar mee moet doen…</a:t>
            </a:r>
            <a:br>
              <a:rPr lang="nl-BE" sz="2000" dirty="0"/>
            </a:br>
            <a:r>
              <a:rPr lang="nl-BE" sz="2000" dirty="0">
                <a:solidFill>
                  <a:schemeClr val="dk1"/>
                </a:solidFill>
                <a:latin typeface="Arial"/>
                <a:ea typeface="Arial"/>
                <a:cs typeface="Arial"/>
                <a:sym typeface="Arial"/>
              </a:rPr>
              <a:t>(Ann, 17 jaar)</a:t>
            </a:r>
            <a:br>
              <a:rPr lang="nl-BE" sz="2000" dirty="0"/>
            </a:br>
            <a:br>
              <a:rPr kumimoji="0" lang="nl-BE" sz="1400" b="0" i="0" u="none" strike="noStrike" kern="0" cap="none" spc="0" normalizeH="0" baseline="0" noProof="0" dirty="0">
                <a:ln>
                  <a:noFill/>
                </a:ln>
                <a:solidFill>
                  <a:srgbClr val="000000"/>
                </a:solidFill>
                <a:effectLst/>
                <a:uLnTx/>
                <a:uFillTx/>
                <a:latin typeface="Arial"/>
                <a:cs typeface="Arial"/>
                <a:sym typeface="Arial"/>
              </a:rPr>
            </a:br>
            <a:endParaRPr lang="nl-NL" dirty="0"/>
          </a:p>
        </p:txBody>
      </p:sp>
      <p:grpSp>
        <p:nvGrpSpPr>
          <p:cNvPr id="15" name="Groeperen 14"/>
          <p:cNvGrpSpPr/>
          <p:nvPr userDrawn="1"/>
        </p:nvGrpSpPr>
        <p:grpSpPr>
          <a:xfrm>
            <a:off x="309776" y="5619525"/>
            <a:ext cx="1236009" cy="942639"/>
            <a:chOff x="268941" y="5634065"/>
            <a:chExt cx="1236009" cy="942639"/>
          </a:xfrm>
        </p:grpSpPr>
        <p:sp>
          <p:nvSpPr>
            <p:cNvPr id="16" name="Rechthoek 15"/>
            <p:cNvSpPr/>
            <p:nvPr userDrawn="1"/>
          </p:nvSpPr>
          <p:spPr>
            <a:xfrm>
              <a:off x="268941" y="5634065"/>
              <a:ext cx="1236009" cy="94263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555" y="5789475"/>
              <a:ext cx="908779" cy="631818"/>
            </a:xfrm>
            <a:prstGeom prst="rect">
              <a:avLst/>
            </a:prstGeom>
          </p:spPr>
        </p:pic>
      </p:grpSp>
      <p:pic>
        <p:nvPicPr>
          <p:cNvPr id="12" name="Google Shape;56;p9"/>
          <p:cNvPicPr preferRelativeResize="0">
            <a:picLocks/>
          </p:cNvPicPr>
          <p:nvPr userDrawn="1"/>
        </p:nvPicPr>
        <p:blipFill rotWithShape="1">
          <a:blip r:embed="rId3">
            <a:alphaModFix/>
          </a:blip>
          <a:srcRect/>
          <a:stretch/>
        </p:blipFill>
        <p:spPr>
          <a:xfrm>
            <a:off x="6783976" y="3470827"/>
            <a:ext cx="3422951" cy="2767587"/>
          </a:xfrm>
          <a:prstGeom prst="rect">
            <a:avLst/>
          </a:prstGeom>
          <a:noFill/>
          <a:ln>
            <a:noFill/>
          </a:ln>
        </p:spPr>
      </p:pic>
    </p:spTree>
    <p:extLst>
      <p:ext uri="{BB962C8B-B14F-4D97-AF65-F5344CB8AC3E}">
        <p14:creationId xmlns:p14="http://schemas.microsoft.com/office/powerpoint/2010/main" val="136256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5" name="Rechthoek 24"/>
          <p:cNvSpPr/>
          <p:nvPr userDrawn="1"/>
        </p:nvSpPr>
        <p:spPr>
          <a:xfrm>
            <a:off x="0" y="-77273"/>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eperen 3"/>
          <p:cNvGrpSpPr/>
          <p:nvPr userDrawn="1"/>
        </p:nvGrpSpPr>
        <p:grpSpPr>
          <a:xfrm>
            <a:off x="1440180" y="2157927"/>
            <a:ext cx="9311640" cy="2542147"/>
            <a:chOff x="1211580" y="1611211"/>
            <a:chExt cx="9311640" cy="2542147"/>
          </a:xfrm>
        </p:grpSpPr>
        <p:sp>
          <p:nvSpPr>
            <p:cNvPr id="11" name="Rechthoek 10"/>
            <p:cNvSpPr/>
            <p:nvPr userDrawn="1"/>
          </p:nvSpPr>
          <p:spPr>
            <a:xfrm>
              <a:off x="1379220" y="1765758"/>
              <a:ext cx="9144000" cy="2387600"/>
            </a:xfrm>
            <a:prstGeom prst="rect">
              <a:avLst/>
            </a:prstGeom>
            <a:solidFill>
              <a:schemeClr val="accent5"/>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userDrawn="1"/>
          </p:nvSpPr>
          <p:spPr>
            <a:xfrm>
              <a:off x="1211580" y="1611211"/>
              <a:ext cx="9144000" cy="2387600"/>
            </a:xfrm>
            <a:prstGeom prst="rect">
              <a:avLst/>
            </a:prstGeom>
            <a:solidFill>
              <a:schemeClr val="accent4"/>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grpSp>
      <p:sp>
        <p:nvSpPr>
          <p:cNvPr id="2" name="Titel 1"/>
          <p:cNvSpPr>
            <a:spLocks noGrp="1"/>
          </p:cNvSpPr>
          <p:nvPr userDrawn="1">
            <p:ph type="ctrTitle" hasCustomPrompt="1"/>
          </p:nvPr>
        </p:nvSpPr>
        <p:spPr>
          <a:xfrm>
            <a:off x="1440180" y="2157927"/>
            <a:ext cx="9144000" cy="2387600"/>
          </a:xfrm>
        </p:spPr>
        <p:txBody>
          <a:bodyPr anchor="ctr">
            <a:noAutofit/>
          </a:bodyPr>
          <a:lstStyle>
            <a:lvl1pPr marL="228600" marR="0" indent="-228600" algn="l" defTabSz="914400" rtl="0" eaLnBrk="1" fontAlgn="auto" latinLnBrk="0" hangingPunct="1">
              <a:lnSpc>
                <a:spcPct val="90000"/>
              </a:lnSpc>
              <a:spcBef>
                <a:spcPts val="0"/>
              </a:spcBef>
              <a:spcAft>
                <a:spcPts val="0"/>
              </a:spcAft>
              <a:buClr>
                <a:schemeClr val="dk1"/>
              </a:buClr>
              <a:buSzPts val="2000"/>
              <a:buFont typeface="Arial"/>
              <a:buNone/>
              <a:tabLst/>
              <a:defRPr lang="nl-BE" sz="2000" b="1" i="0" kern="1200" baseline="0" dirty="0" smtClean="0">
                <a:solidFill>
                  <a:schemeClr val="dk1"/>
                </a:solidFill>
                <a:latin typeface="Arial"/>
                <a:ea typeface="Arial"/>
                <a:cs typeface="Arial"/>
                <a:sym typeface="Arial"/>
              </a:defRPr>
            </a:lvl1pPr>
          </a:lstStyle>
          <a:p>
            <a:pPr marL="228600" lvl="0" indent="-228600" algn="l" rtl="0">
              <a:lnSpc>
                <a:spcPct val="90000"/>
              </a:lnSpc>
              <a:spcBef>
                <a:spcPts val="0"/>
              </a:spcBef>
              <a:spcAft>
                <a:spcPts val="0"/>
              </a:spcAft>
              <a:buClr>
                <a:schemeClr val="dk1"/>
              </a:buClr>
              <a:buSzPts val="2000"/>
              <a:buFont typeface="Arial"/>
              <a:buNone/>
            </a:pPr>
            <a:r>
              <a:rPr lang="nl-BE" sz="2000" dirty="0">
                <a:latin typeface="Arial"/>
                <a:ea typeface="Arial"/>
                <a:cs typeface="Arial"/>
                <a:sym typeface="Arial"/>
              </a:rPr>
              <a:t>Mijn dochter en ik hebben zo vaak ruzie. Elk woord dat ik zeg lijkt verkeerd. Ze is heel opstandig geworden in België en ik verlies er vaak m’n geduld bij. Ze was in mijn land niet zo opstandig. De cultuur daar is anders dan hier. (Mina 16,Fateme 40)</a:t>
            </a:r>
            <a:br>
              <a:rPr lang="nl-BE" sz="2000" dirty="0"/>
            </a:br>
            <a:br>
              <a:rPr kumimoji="0" lang="nl-BE" sz="1400" b="0" i="0" u="none" strike="noStrike" kern="0" cap="none" spc="0" normalizeH="0" baseline="0" noProof="0" dirty="0">
                <a:ln>
                  <a:noFill/>
                </a:ln>
                <a:solidFill>
                  <a:srgbClr val="000000"/>
                </a:solidFill>
                <a:effectLst/>
                <a:uLnTx/>
                <a:uFillTx/>
                <a:latin typeface="Arial"/>
                <a:cs typeface="Arial"/>
                <a:sym typeface="Arial"/>
              </a:rPr>
            </a:br>
            <a:endParaRPr lang="nl-NL" dirty="0"/>
          </a:p>
        </p:txBody>
      </p:sp>
      <p:grpSp>
        <p:nvGrpSpPr>
          <p:cNvPr id="15" name="Groeperen 14"/>
          <p:cNvGrpSpPr/>
          <p:nvPr userDrawn="1"/>
        </p:nvGrpSpPr>
        <p:grpSpPr>
          <a:xfrm>
            <a:off x="309776" y="5619525"/>
            <a:ext cx="1236009" cy="942639"/>
            <a:chOff x="268941" y="5634065"/>
            <a:chExt cx="1236009" cy="942639"/>
          </a:xfrm>
        </p:grpSpPr>
        <p:sp>
          <p:nvSpPr>
            <p:cNvPr id="16" name="Rechthoek 15"/>
            <p:cNvSpPr/>
            <p:nvPr userDrawn="1"/>
          </p:nvSpPr>
          <p:spPr>
            <a:xfrm>
              <a:off x="268941" y="5634065"/>
              <a:ext cx="1236009" cy="94263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555" y="5789475"/>
              <a:ext cx="908779" cy="631818"/>
            </a:xfrm>
            <a:prstGeom prst="rect">
              <a:avLst/>
            </a:prstGeom>
          </p:spPr>
        </p:pic>
      </p:grpSp>
      <p:pic>
        <p:nvPicPr>
          <p:cNvPr id="12" name="Google Shape;64;p10"/>
          <p:cNvPicPr preferRelativeResize="0"/>
          <p:nvPr userDrawn="1"/>
        </p:nvPicPr>
        <p:blipFill rotWithShape="1">
          <a:blip r:embed="rId3">
            <a:alphaModFix/>
          </a:blip>
          <a:srcRect/>
          <a:stretch/>
        </p:blipFill>
        <p:spPr>
          <a:xfrm>
            <a:off x="6465394" y="3492485"/>
            <a:ext cx="3872276" cy="2550161"/>
          </a:xfrm>
          <a:prstGeom prst="rect">
            <a:avLst/>
          </a:prstGeom>
          <a:noFill/>
          <a:ln>
            <a:noFill/>
          </a:ln>
        </p:spPr>
      </p:pic>
    </p:spTree>
    <p:extLst>
      <p:ext uri="{BB962C8B-B14F-4D97-AF65-F5344CB8AC3E}">
        <p14:creationId xmlns:p14="http://schemas.microsoft.com/office/powerpoint/2010/main" val="110692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25" name="Rechthoek 24"/>
          <p:cNvSpPr/>
          <p:nvPr userDrawn="1"/>
        </p:nvSpPr>
        <p:spPr>
          <a:xfrm>
            <a:off x="0" y="-77273"/>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eperen 3"/>
          <p:cNvGrpSpPr/>
          <p:nvPr userDrawn="1"/>
        </p:nvGrpSpPr>
        <p:grpSpPr>
          <a:xfrm>
            <a:off x="1440180" y="2157927"/>
            <a:ext cx="9311640" cy="2542147"/>
            <a:chOff x="1211580" y="1611211"/>
            <a:chExt cx="9311640" cy="2542147"/>
          </a:xfrm>
        </p:grpSpPr>
        <p:sp>
          <p:nvSpPr>
            <p:cNvPr id="11" name="Rechthoek 10"/>
            <p:cNvSpPr/>
            <p:nvPr userDrawn="1"/>
          </p:nvSpPr>
          <p:spPr>
            <a:xfrm>
              <a:off x="1379220" y="1765758"/>
              <a:ext cx="9144000" cy="2387600"/>
            </a:xfrm>
            <a:prstGeom prst="rect">
              <a:avLst/>
            </a:prstGeom>
            <a:solidFill>
              <a:schemeClr val="accent5"/>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userDrawn="1"/>
          </p:nvSpPr>
          <p:spPr>
            <a:xfrm>
              <a:off x="1211580" y="1611211"/>
              <a:ext cx="9144000" cy="2387600"/>
            </a:xfrm>
            <a:prstGeom prst="rect">
              <a:avLst/>
            </a:prstGeom>
            <a:solidFill>
              <a:schemeClr val="accent4"/>
            </a:solidFill>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grpSp>
      <p:sp>
        <p:nvSpPr>
          <p:cNvPr id="2" name="Titel 1"/>
          <p:cNvSpPr>
            <a:spLocks noGrp="1"/>
          </p:cNvSpPr>
          <p:nvPr userDrawn="1">
            <p:ph type="ctrTitle" hasCustomPrompt="1"/>
          </p:nvPr>
        </p:nvSpPr>
        <p:spPr>
          <a:xfrm>
            <a:off x="1440180" y="2157927"/>
            <a:ext cx="9144000" cy="2387600"/>
          </a:xfrm>
        </p:spPr>
        <p:txBody>
          <a:bodyPr anchor="ctr">
            <a:noAutofit/>
          </a:bodyPr>
          <a:lstStyle>
            <a:lvl1pPr marL="0" marR="0" indent="0" algn="ctr" defTabSz="914400" rtl="0" eaLnBrk="1" fontAlgn="auto" latinLnBrk="0" hangingPunct="1">
              <a:lnSpc>
                <a:spcPct val="100000"/>
              </a:lnSpc>
              <a:spcBef>
                <a:spcPts val="0"/>
              </a:spcBef>
              <a:spcAft>
                <a:spcPts val="0"/>
              </a:spcAft>
              <a:tabLst/>
              <a:defRPr sz="1600">
                <a:solidFill>
                  <a:schemeClr val="tx2"/>
                </a:solidFill>
              </a:defRPr>
            </a:lvl1pPr>
          </a:lstStyle>
          <a:p>
            <a:pPr marL="0" marR="0" lvl="0" indent="0" defTabSz="914400" rtl="0" eaLnBrk="1" fontAlgn="auto" latinLnBrk="0" hangingPunct="1">
              <a:lnSpc>
                <a:spcPct val="100000"/>
              </a:lnSpc>
              <a:spcBef>
                <a:spcPts val="0"/>
              </a:spcBef>
              <a:spcAft>
                <a:spcPts val="0"/>
              </a:spcAft>
              <a:tabLst/>
              <a:defRPr/>
            </a:pPr>
            <a:r>
              <a:rPr kumimoji="0" lang="nl-BE" sz="2000" b="0" i="0" u="none" strike="noStrike" kern="0" cap="none" spc="0" normalizeH="0" baseline="0" noProof="0" dirty="0">
                <a:ln>
                  <a:noFill/>
                </a:ln>
                <a:solidFill>
                  <a:srgbClr val="000000"/>
                </a:solidFill>
                <a:effectLst/>
                <a:uLnTx/>
                <a:uFillTx/>
                <a:latin typeface="Arial"/>
                <a:ea typeface="Arial"/>
                <a:cs typeface="Arial"/>
                <a:sym typeface="Arial"/>
              </a:rPr>
              <a:t>Momenteel woon ik nog bij mijn ouders. Zij laten me zo weinig alleen proberen. Ik zou zo graag zelfstandiger willen worden en alleen gaan wonen. Kan iemand me hierbij helpen? </a:t>
            </a:r>
            <a:br>
              <a:rPr kumimoji="0" lang="nl-BE" sz="1400" b="0" i="0" u="none" strike="noStrike" kern="0" cap="none" spc="0" normalizeH="0" baseline="0" noProof="0" dirty="0">
                <a:ln>
                  <a:noFill/>
                </a:ln>
                <a:solidFill>
                  <a:srgbClr val="000000"/>
                </a:solidFill>
                <a:effectLst/>
                <a:uLnTx/>
                <a:uFillTx/>
                <a:latin typeface="Arial"/>
                <a:cs typeface="Arial"/>
                <a:sym typeface="Arial"/>
              </a:rPr>
            </a:br>
            <a:r>
              <a:rPr kumimoji="0" lang="nl-BE" sz="2000" b="0" i="0" u="none" strike="noStrike" kern="0" cap="none" spc="0" normalizeH="0" baseline="0" noProof="0" dirty="0">
                <a:ln>
                  <a:noFill/>
                </a:ln>
                <a:solidFill>
                  <a:srgbClr val="000000"/>
                </a:solidFill>
                <a:effectLst/>
                <a:uLnTx/>
                <a:uFillTx/>
                <a:latin typeface="Arial"/>
                <a:ea typeface="Arial"/>
                <a:cs typeface="Arial"/>
                <a:sym typeface="Arial"/>
              </a:rPr>
              <a:t>(Sara, 20 jaar)</a:t>
            </a:r>
            <a:br>
              <a:rPr kumimoji="0" lang="nl-BE" sz="1400" b="0" i="0" u="none" strike="noStrike" kern="0" cap="none" spc="0" normalizeH="0" baseline="0" noProof="0" dirty="0">
                <a:ln>
                  <a:noFill/>
                </a:ln>
                <a:solidFill>
                  <a:srgbClr val="000000"/>
                </a:solidFill>
                <a:effectLst/>
                <a:uLnTx/>
                <a:uFillTx/>
                <a:latin typeface="Arial"/>
                <a:cs typeface="Arial"/>
                <a:sym typeface="Arial"/>
              </a:rPr>
            </a:br>
            <a:endParaRPr lang="nl-NL" dirty="0"/>
          </a:p>
        </p:txBody>
      </p:sp>
      <p:grpSp>
        <p:nvGrpSpPr>
          <p:cNvPr id="15" name="Groeperen 14"/>
          <p:cNvGrpSpPr/>
          <p:nvPr userDrawn="1"/>
        </p:nvGrpSpPr>
        <p:grpSpPr>
          <a:xfrm>
            <a:off x="309776" y="5619525"/>
            <a:ext cx="1236009" cy="942639"/>
            <a:chOff x="268941" y="5634065"/>
            <a:chExt cx="1236009" cy="942639"/>
          </a:xfrm>
        </p:grpSpPr>
        <p:sp>
          <p:nvSpPr>
            <p:cNvPr id="16" name="Rechthoek 15"/>
            <p:cNvSpPr/>
            <p:nvPr userDrawn="1"/>
          </p:nvSpPr>
          <p:spPr>
            <a:xfrm>
              <a:off x="268941" y="5634065"/>
              <a:ext cx="1236009" cy="942639"/>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555" y="5789475"/>
              <a:ext cx="908779" cy="631818"/>
            </a:xfrm>
            <a:prstGeom prst="rect">
              <a:avLst/>
            </a:prstGeom>
          </p:spPr>
        </p:pic>
      </p:grpSp>
      <p:pic>
        <p:nvPicPr>
          <p:cNvPr id="13" name="Google Shape;50;p8"/>
          <p:cNvPicPr preferRelativeResize="0">
            <a:picLocks/>
          </p:cNvPicPr>
          <p:nvPr userDrawn="1"/>
        </p:nvPicPr>
        <p:blipFill rotWithShape="1">
          <a:blip r:embed="rId3">
            <a:alphaModFix/>
          </a:blip>
          <a:srcRect/>
          <a:stretch/>
        </p:blipFill>
        <p:spPr>
          <a:xfrm>
            <a:off x="7086419" y="3461736"/>
            <a:ext cx="3581581" cy="2570660"/>
          </a:xfrm>
          <a:prstGeom prst="rect">
            <a:avLst/>
          </a:prstGeom>
          <a:noFill/>
          <a:ln>
            <a:noFill/>
          </a:ln>
        </p:spPr>
      </p:pic>
      <p:sp>
        <p:nvSpPr>
          <p:cNvPr id="14" name="Rechthoek 13"/>
          <p:cNvSpPr/>
          <p:nvPr userDrawn="1"/>
        </p:nvSpPr>
        <p:spPr>
          <a:xfrm>
            <a:off x="152400" y="75127"/>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0881" y="1854268"/>
            <a:ext cx="9564638" cy="3929935"/>
          </a:xfrm>
          <a:prstGeom prst="rect">
            <a:avLst/>
          </a:prstGeom>
        </p:spPr>
      </p:pic>
      <p:sp>
        <p:nvSpPr>
          <p:cNvPr id="3" name="Tekstvak 2"/>
          <p:cNvSpPr txBox="1"/>
          <p:nvPr userDrawn="1"/>
        </p:nvSpPr>
        <p:spPr>
          <a:xfrm>
            <a:off x="1770881" y="426721"/>
            <a:ext cx="9564638" cy="369332"/>
          </a:xfrm>
          <a:prstGeom prst="rect">
            <a:avLst/>
          </a:prstGeom>
          <a:noFill/>
        </p:spPr>
        <p:txBody>
          <a:bodyPr wrap="square" rtlCol="0">
            <a:spAutoFit/>
          </a:bodyPr>
          <a:lstStyle/>
          <a:p>
            <a:r>
              <a:rPr lang="nl-NL" dirty="0"/>
              <a:t>JJONGEREN</a:t>
            </a:r>
            <a:endParaRPr lang="nl-BE" dirty="0"/>
          </a:p>
        </p:txBody>
      </p:sp>
      <p:sp>
        <p:nvSpPr>
          <p:cNvPr id="5" name="Tekstvak 4"/>
          <p:cNvSpPr txBox="1"/>
          <p:nvPr userDrawn="1"/>
        </p:nvSpPr>
        <p:spPr>
          <a:xfrm>
            <a:off x="1770882" y="709738"/>
            <a:ext cx="9564637" cy="830997"/>
          </a:xfrm>
          <a:prstGeom prst="rect">
            <a:avLst/>
          </a:prstGeom>
          <a:noFill/>
        </p:spPr>
        <p:txBody>
          <a:bodyPr wrap="square" rtlCol="0">
            <a:spAutoFit/>
          </a:bodyPr>
          <a:lstStyle/>
          <a:p>
            <a:pPr algn="ctr"/>
            <a:r>
              <a:rPr lang="nl-NL" sz="4800" b="1" dirty="0">
                <a:solidFill>
                  <a:schemeClr val="tx2"/>
                </a:solidFill>
                <a:latin typeface="Museo Sans 900"/>
              </a:rPr>
              <a:t>JONGERENCAMPAGNE</a:t>
            </a:r>
            <a:endParaRPr lang="nl-BE" sz="4400" b="1" dirty="0">
              <a:solidFill>
                <a:schemeClr val="tx2"/>
              </a:solidFill>
              <a:latin typeface="Museo Sans 900"/>
            </a:endParaRPr>
          </a:p>
        </p:txBody>
      </p:sp>
    </p:spTree>
    <p:extLst>
      <p:ext uri="{BB962C8B-B14F-4D97-AF65-F5344CB8AC3E}">
        <p14:creationId xmlns:p14="http://schemas.microsoft.com/office/powerpoint/2010/main" val="273353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2622"/>
          <a:stretch/>
        </p:blipFill>
        <p:spPr>
          <a:xfrm>
            <a:off x="8229763" y="2736342"/>
            <a:ext cx="3578520" cy="3683000"/>
          </a:xfrm>
          <a:prstGeom prst="rect">
            <a:avLst/>
          </a:prstGeom>
        </p:spPr>
      </p:pic>
      <p:sp>
        <p:nvSpPr>
          <p:cNvPr id="20"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JAC: jongerenaanbod CAW</a:t>
            </a:r>
          </a:p>
        </p:txBody>
      </p:sp>
      <p:sp>
        <p:nvSpPr>
          <p:cNvPr id="21" name="Tijdelijke aanduiding voor inhoud 2"/>
          <p:cNvSpPr>
            <a:spLocks noGrp="1"/>
          </p:cNvSpPr>
          <p:nvPr>
            <p:ph idx="1" hasCustomPrompt="1"/>
          </p:nvPr>
        </p:nvSpPr>
        <p:spPr>
          <a:xfrm>
            <a:off x="601434" y="2146472"/>
            <a:ext cx="10787743" cy="3968577"/>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l-BE" dirty="0"/>
              <a:t>Breed toegankelijk voor jongeren tussen 12 en 25 met om het even welke welzijnsvraag</a:t>
            </a:r>
            <a:br>
              <a:rPr lang="nl-BE" dirty="0"/>
            </a:br>
            <a:endParaRPr lang="nl-NL" dirty="0"/>
          </a:p>
          <a:p>
            <a:pPr lvl="1"/>
            <a:r>
              <a:rPr lang="nl-NL" dirty="0"/>
              <a:t>Vertrouwelijk</a:t>
            </a:r>
          </a:p>
          <a:p>
            <a:pPr lvl="1"/>
            <a:endParaRPr lang="nl-NL" dirty="0"/>
          </a:p>
          <a:p>
            <a:pPr lvl="1"/>
            <a:r>
              <a:rPr lang="nl-NL" dirty="0"/>
              <a:t>Vrijwillig</a:t>
            </a:r>
          </a:p>
          <a:p>
            <a:pPr lvl="1"/>
            <a:endParaRPr lang="nl-NL" dirty="0"/>
          </a:p>
          <a:p>
            <a:pPr lvl="1"/>
            <a:r>
              <a:rPr lang="nl-NL" dirty="0"/>
              <a:t>Gratis</a:t>
            </a:r>
          </a:p>
          <a:p>
            <a:pPr lvl="1"/>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0997"/>
          <a:stretch/>
        </p:blipFill>
        <p:spPr>
          <a:xfrm>
            <a:off x="8523516" y="2662866"/>
            <a:ext cx="3574800" cy="3756476"/>
          </a:xfrm>
          <a:prstGeom prst="rect">
            <a:avLst/>
          </a:prstGeom>
        </p:spPr>
      </p:pic>
      <p:sp>
        <p:nvSpPr>
          <p:cNvPr id="21"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Bereikbaarheid JAC</a:t>
            </a:r>
          </a:p>
        </p:txBody>
      </p:sp>
      <p:sp>
        <p:nvSpPr>
          <p:cNvPr id="22" name="Tijdelijke aanduiding voor inhoud 2"/>
          <p:cNvSpPr>
            <a:spLocks noGrp="1"/>
          </p:cNvSpPr>
          <p:nvPr>
            <p:ph idx="1" hasCustomPrompt="1"/>
          </p:nvPr>
        </p:nvSpPr>
        <p:spPr>
          <a:xfrm>
            <a:off x="601434" y="2146472"/>
            <a:ext cx="10787743" cy="3968577"/>
          </a:xfrm>
        </p:spPr>
        <p:txBody>
          <a:bodyPr/>
          <a:lstStyle>
            <a:lvl1pPr>
              <a:defRPr>
                <a:solidFill>
                  <a:schemeClr val="accent1"/>
                </a:solidFill>
              </a:defRPr>
            </a:lvl1pPr>
            <a:lvl2pPr marL="800100" indent="-342900">
              <a:buFont typeface="Arial" panose="020B0604020202020204" pitchFamily="34" charset="0"/>
              <a:buChar char="•"/>
              <a:defRPr baseline="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dirty="0"/>
              <a:t>Fysiek</a:t>
            </a:r>
          </a:p>
          <a:p>
            <a:pPr lvl="1"/>
            <a:r>
              <a:rPr lang="nl-NL" dirty="0"/>
              <a:t>Leuven, Tienen, Diest en Aarschot</a:t>
            </a:r>
          </a:p>
          <a:p>
            <a:pPr lvl="0"/>
            <a:r>
              <a:rPr lang="nl-NL" dirty="0"/>
              <a:t>Telefonisch</a:t>
            </a:r>
          </a:p>
          <a:p>
            <a:pPr lvl="0"/>
            <a:r>
              <a:rPr lang="nl-NL" dirty="0"/>
              <a:t>Email</a:t>
            </a:r>
          </a:p>
          <a:p>
            <a:pPr lvl="0"/>
            <a:r>
              <a:rPr lang="nl-NL" dirty="0"/>
              <a:t>Chat</a:t>
            </a:r>
          </a:p>
          <a:p>
            <a:pPr lvl="1"/>
            <a:r>
              <a:rPr lang="nl-NL" dirty="0"/>
              <a:t>Elke werkdag tussen 13 en 19u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b="24222"/>
          <a:stretch/>
        </p:blipFill>
        <p:spPr>
          <a:xfrm>
            <a:off x="8376714" y="2816174"/>
            <a:ext cx="3574800" cy="3603168"/>
          </a:xfrm>
          <a:prstGeom prst="rect">
            <a:avLst/>
          </a:prstGeom>
        </p:spPr>
      </p:pic>
      <p:sp>
        <p:nvSpPr>
          <p:cNvPr id="21"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baseline="0" dirty="0">
                <a:solidFill>
                  <a:schemeClr val="accent4"/>
                </a:solidFill>
                <a:latin typeface="Museo Sans 900" charset="0"/>
                <a:ea typeface="Museo Sans 900" charset="0"/>
                <a:cs typeface="Museo Sans 900" charset="0"/>
              </a:defRPr>
            </a:lvl1pPr>
          </a:lstStyle>
          <a:p>
            <a:r>
              <a:rPr lang="nl-NL" dirty="0"/>
              <a:t>Kernopdrachten JAC</a:t>
            </a:r>
          </a:p>
        </p:txBody>
      </p:sp>
      <p:sp>
        <p:nvSpPr>
          <p:cNvPr id="22" name="Tijdelijke aanduiding voor inhoud 2"/>
          <p:cNvSpPr>
            <a:spLocks noGrp="1"/>
          </p:cNvSpPr>
          <p:nvPr>
            <p:ph idx="1" hasCustomPrompt="1"/>
          </p:nvPr>
        </p:nvSpPr>
        <p:spPr>
          <a:xfrm>
            <a:off x="601434" y="2146472"/>
            <a:ext cx="10787743" cy="3968577"/>
          </a:xfrm>
        </p:spPr>
        <p:txBody>
          <a:bodyPr/>
          <a:lstStyle>
            <a:lvl1pPr marL="457200" indent="-457200">
              <a:buFont typeface="Arial" panose="020B0604020202020204" pitchFamily="34" charset="0"/>
              <a:buChar cha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dirty="0"/>
              <a:t>Onthaal</a:t>
            </a:r>
          </a:p>
          <a:p>
            <a:pPr lvl="0"/>
            <a:endParaRPr lang="nl-NL" dirty="0"/>
          </a:p>
          <a:p>
            <a:pPr lvl="0"/>
            <a:r>
              <a:rPr lang="nl-NL" dirty="0"/>
              <a:t>Begeleiding</a:t>
            </a:r>
          </a:p>
          <a:p>
            <a:pPr lvl="0"/>
            <a:endParaRPr lang="nl-NL" dirty="0"/>
          </a:p>
          <a:p>
            <a:pPr lvl="0"/>
            <a:r>
              <a:rPr lang="nl-NL" dirty="0"/>
              <a:t>Preventie &amp; Beleidssignalering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b="22665"/>
          <a:stretch/>
        </p:blipFill>
        <p:spPr>
          <a:xfrm>
            <a:off x="8414611" y="2746514"/>
            <a:ext cx="3574800" cy="3677147"/>
          </a:xfrm>
          <a:prstGeom prst="rect">
            <a:avLst/>
          </a:prstGeom>
        </p:spPr>
      </p:pic>
      <p:sp>
        <p:nvSpPr>
          <p:cNvPr id="27" name="Titel 1"/>
          <p:cNvSpPr>
            <a:spLocks noGrp="1"/>
          </p:cNvSpPr>
          <p:nvPr>
            <p:ph type="title" hasCustomPrompt="1"/>
          </p:nvPr>
        </p:nvSpPr>
        <p:spPr>
          <a:xfrm>
            <a:off x="601435" y="603136"/>
            <a:ext cx="10793187" cy="1325563"/>
          </a:xfrm>
        </p:spPr>
        <p:txBody>
          <a:bodyPr>
            <a:normAutofit/>
          </a:bodyPr>
          <a:lstStyle>
            <a:lvl1pPr algn="ctr" defTabSz="914400" rtl="0" eaLnBrk="1" latinLnBrk="0" hangingPunct="1">
              <a:lnSpc>
                <a:spcPct val="90000"/>
              </a:lnSpc>
              <a:spcBef>
                <a:spcPct val="0"/>
              </a:spcBef>
              <a:buNone/>
              <a:defRPr lang="nl-NL" sz="4400" b="1" i="0" kern="1200" dirty="0">
                <a:solidFill>
                  <a:schemeClr val="accent4"/>
                </a:solidFill>
                <a:latin typeface="Museo Sans 900" charset="0"/>
                <a:ea typeface="Museo Sans 900" charset="0"/>
                <a:cs typeface="Museo Sans 900" charset="0"/>
              </a:defRPr>
            </a:lvl1pPr>
          </a:lstStyle>
          <a:p>
            <a:r>
              <a:rPr lang="nl-NL" dirty="0"/>
              <a:t>Onthaal</a:t>
            </a:r>
          </a:p>
        </p:txBody>
      </p:sp>
      <p:sp>
        <p:nvSpPr>
          <p:cNvPr id="28" name="Tijdelijke aanduiding voor inhoud 2"/>
          <p:cNvSpPr>
            <a:spLocks noGrp="1"/>
          </p:cNvSpPr>
          <p:nvPr>
            <p:ph idx="1" hasCustomPrompt="1"/>
          </p:nvPr>
        </p:nvSpPr>
        <p:spPr>
          <a:xfrm>
            <a:off x="601434" y="2146472"/>
            <a:ext cx="10787743" cy="3968577"/>
          </a:xfrm>
        </p:spPr>
        <p:txBody>
          <a:bodyPr/>
          <a:lstStyle>
            <a:lvl1pPr>
              <a:defRPr baseline="0">
                <a:solidFill>
                  <a:schemeClr val="accent1"/>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baseline="0">
                <a:solidFill>
                  <a:schemeClr val="accent1"/>
                </a:solidFill>
              </a:defRPr>
            </a:lvl2pPr>
            <a:lvl3pPr marL="1143000" indent="0">
              <a:buNone/>
              <a:defRPr>
                <a:solidFill>
                  <a:schemeClr val="accent1"/>
                </a:solidFill>
              </a:defRPr>
            </a:lvl3pPr>
            <a:lvl4pPr>
              <a:defRPr>
                <a:solidFill>
                  <a:schemeClr val="accent1"/>
                </a:solidFill>
              </a:defRPr>
            </a:lvl4pPr>
            <a:lvl5pPr>
              <a:defRPr>
                <a:solidFill>
                  <a:schemeClr val="accent1"/>
                </a:solidFill>
              </a:defRPr>
            </a:lvl5pPr>
          </a:lstStyle>
          <a:p>
            <a:pPr lvl="0"/>
            <a:r>
              <a:rPr lang="nl-NL" dirty="0"/>
              <a:t>Directe hulp</a:t>
            </a:r>
          </a:p>
          <a:p>
            <a:pPr lvl="0"/>
            <a:endParaRPr lang="nl-NL" dirty="0"/>
          </a:p>
          <a:p>
            <a:pPr marL="914400" marR="0" lvl="1" indent="-457200" algn="l" defTabSz="914400" rtl="0" eaLnBrk="1" fontAlgn="auto" latinLnBrk="0" hangingPunct="1">
              <a:lnSpc>
                <a:spcPct val="90000"/>
              </a:lnSpc>
              <a:spcBef>
                <a:spcPts val="500"/>
              </a:spcBef>
              <a:spcAft>
                <a:spcPts val="0"/>
              </a:spcAft>
              <a:buClrTx/>
              <a:buSzTx/>
              <a:tabLst/>
              <a:defRPr/>
            </a:pPr>
            <a:r>
              <a:rPr lang="nl-BE" dirty="0"/>
              <a:t>Vraagverheldering</a:t>
            </a:r>
          </a:p>
          <a:p>
            <a:pPr marL="914400" marR="0" lvl="1" indent="-457200" algn="l" defTabSz="914400" rtl="0" eaLnBrk="1" fontAlgn="auto" latinLnBrk="0" hangingPunct="1">
              <a:lnSpc>
                <a:spcPct val="90000"/>
              </a:lnSpc>
              <a:spcBef>
                <a:spcPts val="500"/>
              </a:spcBef>
              <a:spcAft>
                <a:spcPts val="0"/>
              </a:spcAft>
              <a:buClrTx/>
              <a:buSzTx/>
              <a:tabLst/>
              <a:defRPr/>
            </a:pPr>
            <a:r>
              <a:rPr lang="nl-BE" dirty="0"/>
              <a:t>Informeren</a:t>
            </a:r>
          </a:p>
          <a:p>
            <a:pPr marL="914400" marR="0" lvl="1" indent="-457200" algn="l" defTabSz="914400" rtl="0" eaLnBrk="1" fontAlgn="auto" latinLnBrk="0" hangingPunct="1">
              <a:lnSpc>
                <a:spcPct val="90000"/>
              </a:lnSpc>
              <a:spcBef>
                <a:spcPts val="500"/>
              </a:spcBef>
              <a:spcAft>
                <a:spcPts val="0"/>
              </a:spcAft>
              <a:buClrTx/>
              <a:buSzTx/>
              <a:tabLst/>
              <a:defRPr/>
            </a:pPr>
            <a:r>
              <a:rPr lang="nl-BE" dirty="0"/>
              <a:t>Oriënterend adviseren</a:t>
            </a:r>
          </a:p>
          <a:p>
            <a:pPr marL="914400" marR="0" lvl="1" indent="-457200" algn="l" defTabSz="914400" rtl="0" eaLnBrk="1" fontAlgn="auto" latinLnBrk="0" hangingPunct="1">
              <a:lnSpc>
                <a:spcPct val="90000"/>
              </a:lnSpc>
              <a:spcBef>
                <a:spcPts val="500"/>
              </a:spcBef>
              <a:spcAft>
                <a:spcPts val="0"/>
              </a:spcAft>
              <a:buClrTx/>
              <a:buSzTx/>
              <a:tabLst/>
              <a:defRPr/>
            </a:pPr>
            <a:r>
              <a:rPr lang="nl-BE" dirty="0"/>
              <a:t>Sociaal administratieve hulp</a:t>
            </a:r>
          </a:p>
          <a:p>
            <a:pPr marL="914400" marR="0" lvl="1" indent="-457200" algn="l" defTabSz="914400" rtl="0" eaLnBrk="1" fontAlgn="auto" latinLnBrk="0" hangingPunct="1">
              <a:lnSpc>
                <a:spcPct val="90000"/>
              </a:lnSpc>
              <a:spcBef>
                <a:spcPts val="500"/>
              </a:spcBef>
              <a:spcAft>
                <a:spcPts val="0"/>
              </a:spcAft>
              <a:buClrTx/>
              <a:buSzTx/>
              <a:tabLst/>
              <a:defRPr/>
            </a:pPr>
            <a:r>
              <a:rPr lang="nl-BE" dirty="0"/>
              <a:t>Verwijzen – intern of extern</a:t>
            </a:r>
          </a:p>
          <a:p>
            <a:pPr marL="914400" marR="0" lvl="1" indent="-457200" algn="l" defTabSz="914400" rtl="0" eaLnBrk="1" fontAlgn="auto" latinLnBrk="0" hangingPunct="1">
              <a:lnSpc>
                <a:spcPct val="90000"/>
              </a:lnSpc>
              <a:spcBef>
                <a:spcPts val="500"/>
              </a:spcBef>
              <a:spcAft>
                <a:spcPts val="0"/>
              </a:spcAft>
              <a:buClrTx/>
              <a:buSzTx/>
              <a:tabLst/>
              <a:defRPr/>
            </a:pPr>
            <a:r>
              <a:rPr lang="nl-BE" dirty="0" err="1"/>
              <a:t>Toeleiden</a:t>
            </a:r>
            <a:r>
              <a:rPr lang="nl-BE" dirty="0"/>
              <a:t> – actief in contact brengen</a:t>
            </a:r>
            <a:br>
              <a:rPr lang="nl-BE" dirty="0"/>
            </a:br>
            <a:r>
              <a:rPr lang="nl-BE" dirty="0"/>
              <a:t>	</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eperen 9"/>
          <p:cNvGrpSpPr/>
          <p:nvPr userDrawn="1"/>
        </p:nvGrpSpPr>
        <p:grpSpPr>
          <a:xfrm>
            <a:off x="236764" y="240847"/>
            <a:ext cx="11718472" cy="6376307"/>
            <a:chOff x="269421" y="269420"/>
            <a:chExt cx="11718472" cy="6376307"/>
          </a:xfrm>
        </p:grpSpPr>
        <p:sp>
          <p:nvSpPr>
            <p:cNvPr id="8" name="Rechthoek 7"/>
            <p:cNvSpPr/>
            <p:nvPr userDrawn="1"/>
          </p:nvSpPr>
          <p:spPr>
            <a:xfrm>
              <a:off x="465364" y="440871"/>
              <a:ext cx="11522529" cy="6204856"/>
            </a:xfrm>
            <a:prstGeom prst="rect">
              <a:avLst/>
            </a:prstGeom>
            <a:solidFill>
              <a:schemeClr val="accent4"/>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269421" y="269420"/>
              <a:ext cx="11511643" cy="6196693"/>
            </a:xfrm>
            <a:prstGeom prst="rect">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jdelijke aanduiding voor titel 1"/>
          <p:cNvSpPr>
            <a:spLocks noGrp="1"/>
          </p:cNvSpPr>
          <p:nvPr>
            <p:ph type="title"/>
          </p:nvPr>
        </p:nvSpPr>
        <p:spPr>
          <a:xfrm>
            <a:off x="601435" y="603136"/>
            <a:ext cx="10793187" cy="1325563"/>
          </a:xfrm>
          <a:prstGeom prst="rect">
            <a:avLst/>
          </a:prstGeom>
        </p:spPr>
        <p:txBody>
          <a:bodyPr vert="horz" lIns="91440" tIns="45720" rIns="91440" bIns="45720" rtlCol="0" anchor="ctr">
            <a:normAutofit/>
          </a:bodyPr>
          <a:lstStyle/>
          <a:p>
            <a:pPr marL="0" marR="0" lvl="0" indent="0" algn="l" rtl="0">
              <a:lnSpc>
                <a:spcPct val="90000"/>
              </a:lnSpc>
              <a:spcBef>
                <a:spcPts val="0"/>
              </a:spcBef>
              <a:spcAft>
                <a:spcPts val="0"/>
              </a:spcAft>
              <a:buClr>
                <a:srgbClr val="002060"/>
              </a:buClr>
              <a:buSzPts val="6000"/>
              <a:buFont typeface="Arial"/>
              <a:buNone/>
            </a:pPr>
            <a:r>
              <a:rPr lang="nl-NL" sz="4400" b="0" i="0" u="none" strike="noStrike" cap="none" dirty="0">
                <a:solidFill>
                  <a:srgbClr val="002060"/>
                </a:solidFill>
                <a:latin typeface="Gill Sans"/>
                <a:sym typeface="Gill Sans"/>
              </a:rPr>
              <a:t>JAC Oost-Brabant</a:t>
            </a:r>
            <a:endParaRPr lang="nl-NL" dirty="0"/>
          </a:p>
        </p:txBody>
      </p:sp>
      <p:sp>
        <p:nvSpPr>
          <p:cNvPr id="3" name="Tijdelijke aanduiding voor tekst 2"/>
          <p:cNvSpPr>
            <a:spLocks noGrp="1"/>
          </p:cNvSpPr>
          <p:nvPr>
            <p:ph type="body" idx="1"/>
          </p:nvPr>
        </p:nvSpPr>
        <p:spPr>
          <a:xfrm>
            <a:off x="595992" y="2146472"/>
            <a:ext cx="10793186" cy="3968577"/>
          </a:xfrm>
          <a:prstGeom prst="rect">
            <a:avLst/>
          </a:prstGeom>
        </p:spPr>
        <p:txBody>
          <a:bodyPr vert="horz" lIns="91440" tIns="45720" rIns="91440" bIns="45720" rtlCol="0">
            <a:normAutofit/>
          </a:bodyPr>
          <a:lstStyle/>
          <a:p>
            <a:pPr lvl="0"/>
            <a:r>
              <a:rPr lang="nl-NL" dirty="0"/>
              <a:t>Een kennismaking</a:t>
            </a:r>
          </a:p>
          <a:p>
            <a:pPr lvl="0"/>
            <a:endParaRPr lang="nl-NL" dirty="0"/>
          </a:p>
        </p:txBody>
      </p:sp>
    </p:spTree>
    <p:extLst>
      <p:ext uri="{BB962C8B-B14F-4D97-AF65-F5344CB8AC3E}">
        <p14:creationId xmlns:p14="http://schemas.microsoft.com/office/powerpoint/2010/main" val="180099248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7" r:id="rId3"/>
    <p:sldLayoutId id="2147483668" r:id="rId4"/>
    <p:sldLayoutId id="2147483666" r:id="rId5"/>
    <p:sldLayoutId id="2147483658" r:id="rId6"/>
    <p:sldLayoutId id="2147483659" r:id="rId7"/>
    <p:sldLayoutId id="2147483660" r:id="rId8"/>
    <p:sldLayoutId id="2147483661" r:id="rId9"/>
    <p:sldLayoutId id="2147483671" r:id="rId10"/>
    <p:sldLayoutId id="2147483672" r:id="rId11"/>
    <p:sldLayoutId id="2147483673" r:id="rId12"/>
    <p:sldLayoutId id="2147483674" r:id="rId13"/>
    <p:sldLayoutId id="2147483675" r:id="rId14"/>
    <p:sldLayoutId id="2147483677" r:id="rId15"/>
    <p:sldLayoutId id="2147483679" r:id="rId16"/>
  </p:sldLayoutIdLst>
  <p:txStyles>
    <p:titleStyle>
      <a:lvl1pPr marL="0" marR="0" indent="0" algn="l" defTabSz="914400" rtl="0" eaLnBrk="1" latinLnBrk="0" hangingPunct="1">
        <a:lnSpc>
          <a:spcPct val="90000"/>
        </a:lnSpc>
        <a:spcBef>
          <a:spcPts val="0"/>
        </a:spcBef>
        <a:spcAft>
          <a:spcPts val="0"/>
        </a:spcAft>
        <a:buClr>
          <a:srgbClr val="002060"/>
        </a:buClr>
        <a:buSzPts val="6000"/>
        <a:buFont typeface="Arial"/>
        <a:buNone/>
        <a:defRPr sz="1800" b="1" i="0" kern="1200" baseline="0">
          <a:solidFill>
            <a:schemeClr val="accent4"/>
          </a:solidFill>
          <a:latin typeface="Museo Sans 900" charset="0"/>
          <a:ea typeface="Museo Sans 900" charset="0"/>
          <a:cs typeface="Museo Sans 900" charset="0"/>
        </a:defRPr>
      </a:lvl1pPr>
    </p:titleStyle>
    <p:bodyStyle>
      <a:lvl1pPr marL="0" indent="0" algn="l" defTabSz="914400" rtl="0" eaLnBrk="1" latinLnBrk="0" hangingPunct="1">
        <a:lnSpc>
          <a:spcPct val="90000"/>
        </a:lnSpc>
        <a:spcBef>
          <a:spcPts val="1000"/>
        </a:spcBef>
        <a:buFont typeface="Arial"/>
        <a:buNone/>
        <a:defRPr sz="2800" b="0" i="0" kern="1200" baseline="0">
          <a:solidFill>
            <a:schemeClr val="tx1"/>
          </a:solidFill>
          <a:latin typeface="Museo Sans 500" charset="0"/>
          <a:ea typeface="Museo Sans 500" charset="0"/>
          <a:cs typeface="Museo Sans 500"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useo Sans 500" charset="0"/>
          <a:ea typeface="Museo Sans 500" charset="0"/>
          <a:cs typeface="Museo Sans 500"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useo Sans 500" charset="0"/>
          <a:ea typeface="Museo Sans 500" charset="0"/>
          <a:cs typeface="Museo Sans 500"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useo Sans 500" charset="0"/>
          <a:ea typeface="Museo Sans 500" charset="0"/>
          <a:cs typeface="Museo Sans 500"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useo Sans 500" charset="0"/>
          <a:ea typeface="Museo Sans 500" charset="0"/>
          <a:cs typeface="Museo Sans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9nkM2qq-sDI"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EgNJbj8ZDNo"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JAC OOST-BRABANT</a:t>
            </a:r>
          </a:p>
        </p:txBody>
      </p:sp>
      <p:sp>
        <p:nvSpPr>
          <p:cNvPr id="3" name="Ondertitel 2"/>
          <p:cNvSpPr>
            <a:spLocks noGrp="1"/>
          </p:cNvSpPr>
          <p:nvPr>
            <p:ph type="subTitle" idx="1"/>
          </p:nvPr>
        </p:nvSpPr>
        <p:spPr/>
        <p:txBody>
          <a:bodyPr/>
          <a:lstStyle/>
          <a:p>
            <a:r>
              <a:rPr lang="nl-NL" dirty="0"/>
              <a:t>Een kennismaking</a:t>
            </a:r>
          </a:p>
        </p:txBody>
      </p:sp>
    </p:spTree>
    <p:extLst>
      <p:ext uri="{BB962C8B-B14F-4D97-AF65-F5344CB8AC3E}">
        <p14:creationId xmlns:p14="http://schemas.microsoft.com/office/powerpoint/2010/main" val="1724747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Begeleiding</a:t>
            </a:r>
            <a:endParaRPr lang="nl-BE" dirty="0"/>
          </a:p>
        </p:txBody>
      </p:sp>
      <p:sp>
        <p:nvSpPr>
          <p:cNvPr id="3" name="Tijdelijke aanduiding voor inhoud 2"/>
          <p:cNvSpPr>
            <a:spLocks noGrp="1"/>
          </p:cNvSpPr>
          <p:nvPr>
            <p:ph idx="1"/>
          </p:nvPr>
        </p:nvSpPr>
        <p:spPr/>
        <p:txBody>
          <a:bodyPr/>
          <a:lstStyle/>
          <a:p>
            <a:pPr marL="457200" lvl="0" indent="-457200">
              <a:buSzPts val="3600"/>
              <a:buFont typeface="Calibri"/>
              <a:buChar char="●"/>
            </a:pPr>
            <a:r>
              <a:rPr lang="nl-BE" sz="3600" dirty="0"/>
              <a:t>Instap naar begeleiding (intern of extern)</a:t>
            </a:r>
            <a:br>
              <a:rPr lang="nl-BE" sz="3600" dirty="0"/>
            </a:br>
            <a:endParaRPr lang="nl-BE" dirty="0"/>
          </a:p>
          <a:p>
            <a:pPr marL="914400" lvl="1" indent="-381000">
              <a:spcBef>
                <a:spcPts val="0"/>
              </a:spcBef>
              <a:buSzPts val="2400"/>
              <a:buChar char="○"/>
            </a:pPr>
            <a:r>
              <a:rPr lang="nl-BE" dirty="0"/>
              <a:t>Intern:    Psychosociale begeleiding (PSB) </a:t>
            </a:r>
            <a:br>
              <a:rPr lang="nl-BE" dirty="0"/>
            </a:br>
            <a:r>
              <a:rPr lang="nl-BE" dirty="0"/>
              <a:t>          Begeleid Zelfstandig Wonen (BZW)</a:t>
            </a:r>
            <a:br>
              <a:rPr lang="nl-BE" dirty="0"/>
            </a:br>
            <a:r>
              <a:rPr lang="nl-BE" dirty="0"/>
              <a:t>   Bemiddelingstraject tussen jongere en ouders</a:t>
            </a:r>
            <a:br>
              <a:rPr lang="nl-BE" dirty="0"/>
            </a:br>
            <a:endParaRPr lang="nl-BE" dirty="0"/>
          </a:p>
          <a:p>
            <a:pPr marL="914400" lvl="1" indent="-381000">
              <a:spcBef>
                <a:spcPts val="0"/>
              </a:spcBef>
              <a:buSzPts val="2400"/>
              <a:buChar char="○"/>
            </a:pPr>
            <a:r>
              <a:rPr lang="nl-BE" dirty="0"/>
              <a:t>Extern:   Geschikte doorverwijzing </a:t>
            </a:r>
            <a:br>
              <a:rPr lang="nl-BE" dirty="0"/>
            </a:br>
            <a:r>
              <a:rPr lang="nl-BE" dirty="0"/>
              <a:t>		op basis van hulpvraag jongere</a:t>
            </a:r>
            <a:br>
              <a:rPr lang="nl-BE" sz="2000" dirty="0"/>
            </a:br>
            <a:r>
              <a:rPr lang="nl-BE" sz="2000" dirty="0"/>
              <a:t>		</a:t>
            </a:r>
          </a:p>
          <a:p>
            <a:pPr marL="914400" lvl="0"/>
            <a:r>
              <a:rPr lang="nl-BE" i="1" dirty="0">
                <a:solidFill>
                  <a:srgbClr val="1C4587"/>
                </a:solidFill>
              </a:rPr>
              <a:t>Zie poster (kruispunt)</a:t>
            </a:r>
            <a:endParaRPr lang="nl-BE" sz="2000" i="1" dirty="0">
              <a:solidFill>
                <a:srgbClr val="1C4587"/>
              </a:solidFill>
            </a:endParaRPr>
          </a:p>
          <a:p>
            <a:endParaRPr lang="nl-BE" dirty="0"/>
          </a:p>
        </p:txBody>
      </p:sp>
    </p:spTree>
    <p:extLst>
      <p:ext uri="{BB962C8B-B14F-4D97-AF65-F5344CB8AC3E}">
        <p14:creationId xmlns:p14="http://schemas.microsoft.com/office/powerpoint/2010/main" val="210035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Preventie &amp; Bekendmaking</a:t>
            </a:r>
            <a:endParaRPr lang="nl-BE" dirty="0"/>
          </a:p>
        </p:txBody>
      </p:sp>
      <p:sp>
        <p:nvSpPr>
          <p:cNvPr id="3" name="Tijdelijke aanduiding voor inhoud 2"/>
          <p:cNvSpPr>
            <a:spLocks noGrp="1"/>
          </p:cNvSpPr>
          <p:nvPr>
            <p:ph idx="1"/>
          </p:nvPr>
        </p:nvSpPr>
        <p:spPr/>
        <p:txBody>
          <a:bodyPr/>
          <a:lstStyle/>
          <a:p>
            <a:pPr marL="228600" lvl="0" indent="-50800">
              <a:spcBef>
                <a:spcPts val="0"/>
              </a:spcBef>
              <a:buClr>
                <a:schemeClr val="dk1"/>
              </a:buClr>
              <a:buSzPts val="1100"/>
              <a:buNone/>
            </a:pPr>
            <a:endParaRPr lang="nl-BE" sz="1100" dirty="0">
              <a:solidFill>
                <a:srgbClr val="212121"/>
              </a:solidFill>
              <a:highlight>
                <a:srgbClr val="FFFFFF"/>
              </a:highlight>
            </a:endParaRPr>
          </a:p>
          <a:p>
            <a:pPr lvl="0">
              <a:spcBef>
                <a:spcPts val="0"/>
              </a:spcBef>
              <a:buSzPts val="3600"/>
              <a:buFont typeface="Calibri"/>
              <a:buChar char="●"/>
            </a:pPr>
            <a:r>
              <a:rPr lang="nl-BE" sz="3600" dirty="0"/>
              <a:t>Preventie &amp; beleidssignalering: zie poster</a:t>
            </a:r>
          </a:p>
          <a:p>
            <a:pPr lvl="0">
              <a:spcBef>
                <a:spcPts val="0"/>
              </a:spcBef>
              <a:buSzPts val="3600"/>
              <a:buFont typeface="Calibri"/>
              <a:buChar char="●"/>
            </a:pPr>
            <a:r>
              <a:rPr lang="nl-BE" sz="3600" dirty="0"/>
              <a:t>Bekendmaking bij doelgroep</a:t>
            </a:r>
            <a:endParaRPr lang="nl-BE" dirty="0"/>
          </a:p>
          <a:p>
            <a:pPr marL="914400" lvl="1" indent="-381000">
              <a:spcBef>
                <a:spcPts val="0"/>
              </a:spcBef>
              <a:buSzPts val="2400"/>
              <a:buChar char="○"/>
            </a:pPr>
            <a:r>
              <a:rPr lang="nl-BE" dirty="0"/>
              <a:t>Jaarlijkse bekendmakingen op scholen (1</a:t>
            </a:r>
            <a:r>
              <a:rPr lang="nl-BE" baseline="30000" dirty="0"/>
              <a:t>e</a:t>
            </a:r>
            <a:r>
              <a:rPr lang="nl-BE" dirty="0"/>
              <a:t> en 3</a:t>
            </a:r>
            <a:r>
              <a:rPr lang="nl-BE" baseline="30000" dirty="0"/>
              <a:t>e</a:t>
            </a:r>
            <a:r>
              <a:rPr lang="nl-BE" dirty="0"/>
              <a:t> SO)</a:t>
            </a:r>
          </a:p>
          <a:p>
            <a:pPr marL="914400" lvl="1" indent="-381000">
              <a:spcBef>
                <a:spcPts val="0"/>
              </a:spcBef>
              <a:buSzPts val="2400"/>
              <a:buChar char="○"/>
            </a:pPr>
            <a:r>
              <a:rPr lang="nl-BE" dirty="0"/>
              <a:t>Tweejaarlijkse bekendmakingen bij leefgroepen</a:t>
            </a:r>
          </a:p>
          <a:p>
            <a:pPr marL="914400" lvl="1" indent="-381000">
              <a:spcBef>
                <a:spcPts val="0"/>
              </a:spcBef>
              <a:buSzPts val="2400"/>
              <a:buChar char="○"/>
            </a:pPr>
            <a:r>
              <a:rPr lang="nl-BE" dirty="0"/>
              <a:t>Deelname aan netwerktafel 18+ (</a:t>
            </a:r>
            <a:r>
              <a:rPr lang="nl-BE" dirty="0" err="1"/>
              <a:t>instellingsverlaters</a:t>
            </a:r>
            <a:r>
              <a:rPr lang="nl-BE" dirty="0"/>
              <a:t>)</a:t>
            </a:r>
          </a:p>
          <a:p>
            <a:pPr marL="914400" lvl="1" indent="-381000">
              <a:spcBef>
                <a:spcPts val="0"/>
              </a:spcBef>
              <a:buSzPts val="2400"/>
              <a:buChar char="○"/>
            </a:pPr>
            <a:r>
              <a:rPr lang="nl-BE" dirty="0"/>
              <a:t>Schoolbezoeken: </a:t>
            </a:r>
          </a:p>
          <a:p>
            <a:pPr marL="914400" lvl="1" indent="-381000">
              <a:spcBef>
                <a:spcPts val="0"/>
              </a:spcBef>
              <a:buSzPts val="2400"/>
              <a:buChar char="○"/>
            </a:pPr>
            <a:r>
              <a:rPr lang="nl-BE" dirty="0" err="1"/>
              <a:t>Goodiebags</a:t>
            </a:r>
            <a:r>
              <a:rPr lang="nl-BE" dirty="0"/>
              <a:t> 6de </a:t>
            </a:r>
            <a:r>
              <a:rPr lang="nl-BE" dirty="0" err="1"/>
              <a:t>lj</a:t>
            </a:r>
            <a:endParaRPr lang="nl-BE" dirty="0"/>
          </a:p>
          <a:p>
            <a:pPr marL="914400" lvl="1" indent="-381000">
              <a:spcBef>
                <a:spcPts val="0"/>
              </a:spcBef>
              <a:buSzPts val="2400"/>
              <a:buChar char="○"/>
            </a:pPr>
            <a:r>
              <a:rPr lang="nl-BE" dirty="0"/>
              <a:t>Facebook en Instagram</a:t>
            </a:r>
          </a:p>
          <a:p>
            <a:pPr marL="914400" lvl="1" indent="-381000">
              <a:spcBef>
                <a:spcPts val="0"/>
              </a:spcBef>
              <a:buSzPts val="2400"/>
              <a:buChar char="○"/>
            </a:pPr>
            <a:r>
              <a:rPr lang="nl-BE" dirty="0"/>
              <a:t>...</a:t>
            </a:r>
          </a:p>
          <a:p>
            <a:pPr marL="228600" lvl="0" indent="-50800">
              <a:spcBef>
                <a:spcPts val="0"/>
              </a:spcBef>
              <a:buClr>
                <a:schemeClr val="dk1"/>
              </a:buClr>
              <a:buSzPts val="1100"/>
              <a:buNone/>
            </a:pPr>
            <a:endParaRPr lang="nl-BE" sz="1100" dirty="0">
              <a:solidFill>
                <a:srgbClr val="212121"/>
              </a:solidFill>
              <a:highlight>
                <a:srgbClr val="FFFFFF"/>
              </a:highlight>
            </a:endParaRPr>
          </a:p>
          <a:p>
            <a:pPr marL="228600" lvl="0" indent="-50800">
              <a:spcBef>
                <a:spcPts val="0"/>
              </a:spcBef>
              <a:buClr>
                <a:schemeClr val="dk1"/>
              </a:buClr>
              <a:buSzPts val="1100"/>
              <a:buNone/>
            </a:pPr>
            <a:endParaRPr lang="nl-BE" sz="1100" dirty="0">
              <a:solidFill>
                <a:srgbClr val="212121"/>
              </a:solidFill>
              <a:highlight>
                <a:srgbClr val="FFFFFF"/>
              </a:highlight>
            </a:endParaRPr>
          </a:p>
          <a:p>
            <a:pPr marL="228600" lvl="0" indent="-50800">
              <a:spcBef>
                <a:spcPts val="0"/>
              </a:spcBef>
              <a:buClr>
                <a:schemeClr val="dk1"/>
              </a:buClr>
              <a:buSzPts val="2800"/>
              <a:buNone/>
            </a:pPr>
            <a:endParaRPr lang="nl-BE" dirty="0"/>
          </a:p>
        </p:txBody>
      </p:sp>
    </p:spTree>
    <p:extLst>
      <p:ext uri="{BB962C8B-B14F-4D97-AF65-F5344CB8AC3E}">
        <p14:creationId xmlns:p14="http://schemas.microsoft.com/office/powerpoint/2010/main" val="187163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Tools</a:t>
            </a:r>
            <a:endParaRPr lang="nl-BE" dirty="0"/>
          </a:p>
        </p:txBody>
      </p:sp>
      <p:sp>
        <p:nvSpPr>
          <p:cNvPr id="3" name="Tijdelijke aanduiding voor inhoud 2"/>
          <p:cNvSpPr>
            <a:spLocks noGrp="1"/>
          </p:cNvSpPr>
          <p:nvPr>
            <p:ph idx="1"/>
          </p:nvPr>
        </p:nvSpPr>
        <p:spPr/>
        <p:txBody>
          <a:bodyPr/>
          <a:lstStyle/>
          <a:p>
            <a:pPr marL="914400" lvl="1" indent="-381000">
              <a:spcBef>
                <a:spcPts val="0"/>
              </a:spcBef>
              <a:buSzPts val="2400"/>
              <a:buChar char="○"/>
            </a:pPr>
            <a:r>
              <a:rPr lang="nl-BE" dirty="0"/>
              <a:t>Tool om hulpvraag van de jongere te definiëren</a:t>
            </a:r>
          </a:p>
          <a:p>
            <a:pPr marL="914400" lvl="1" indent="-381000">
              <a:spcBef>
                <a:spcPts val="0"/>
              </a:spcBef>
              <a:buSzPts val="2400"/>
              <a:buChar char="○"/>
            </a:pPr>
            <a:r>
              <a:rPr lang="nl-BE" dirty="0"/>
              <a:t> Handelingsplanning traject</a:t>
            </a:r>
          </a:p>
          <a:p>
            <a:pPr marL="1828800" lvl="3" indent="-342900">
              <a:spcBef>
                <a:spcPts val="0"/>
              </a:spcBef>
              <a:buSzPts val="1800"/>
              <a:buChar char="●"/>
            </a:pPr>
            <a:r>
              <a:rPr lang="nl-BE" sz="2400" dirty="0"/>
              <a:t>POP (Persoonlijk Ontwikkelingsplan)</a:t>
            </a:r>
          </a:p>
          <a:p>
            <a:pPr marL="1828800" lvl="3" indent="-342900">
              <a:spcBef>
                <a:spcPts val="0"/>
              </a:spcBef>
              <a:buSzPts val="1800"/>
              <a:buChar char="●"/>
            </a:pPr>
            <a:r>
              <a:rPr lang="nl-BE" sz="2400" dirty="0"/>
              <a:t>Trajectplan </a:t>
            </a:r>
          </a:p>
          <a:p>
            <a:pPr marL="1828800" lvl="3" indent="-342900">
              <a:spcBef>
                <a:spcPts val="0"/>
              </a:spcBef>
              <a:buSzPts val="1800"/>
              <a:buChar char="●"/>
            </a:pPr>
            <a:r>
              <a:rPr lang="nl-BE" sz="2400" dirty="0"/>
              <a:t>Waaier</a:t>
            </a:r>
          </a:p>
          <a:p>
            <a:pPr marL="914400" lvl="1" indent="-381000">
              <a:spcBef>
                <a:spcPts val="0"/>
              </a:spcBef>
              <a:buSzPts val="2400"/>
              <a:buChar char="○"/>
            </a:pPr>
            <a:r>
              <a:rPr lang="nl-BE" dirty="0"/>
              <a:t> Budgetmap (BZW)</a:t>
            </a:r>
          </a:p>
          <a:p>
            <a:pPr marL="914400" lvl="1" indent="-381000">
              <a:spcBef>
                <a:spcPts val="0"/>
              </a:spcBef>
              <a:buSzPts val="2400"/>
              <a:buChar char="○"/>
            </a:pPr>
            <a:r>
              <a:rPr lang="nl-BE" dirty="0"/>
              <a:t> App: Hey Day</a:t>
            </a:r>
          </a:p>
          <a:p>
            <a:pPr marL="914400" lvl="1" indent="-381000">
              <a:spcBef>
                <a:spcPts val="0"/>
              </a:spcBef>
              <a:buSzPts val="2400"/>
              <a:buChar char="○"/>
            </a:pPr>
            <a:r>
              <a:rPr lang="nl-BE" dirty="0"/>
              <a:t>Groepswerking: Eigen Benen Spel</a:t>
            </a:r>
          </a:p>
          <a:p>
            <a:pPr marL="0" indent="0">
              <a:buNone/>
            </a:pPr>
            <a:endParaRPr lang="nl-BE" dirty="0"/>
          </a:p>
        </p:txBody>
      </p:sp>
    </p:spTree>
    <p:extLst>
      <p:ext uri="{BB962C8B-B14F-4D97-AF65-F5344CB8AC3E}">
        <p14:creationId xmlns:p14="http://schemas.microsoft.com/office/powerpoint/2010/main" val="300853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Groepswerking JAC</a:t>
            </a:r>
            <a:endParaRPr lang="nl-BE" dirty="0"/>
          </a:p>
        </p:txBody>
      </p:sp>
      <p:sp>
        <p:nvSpPr>
          <p:cNvPr id="3" name="Tijdelijke aanduiding voor inhoud 2"/>
          <p:cNvSpPr>
            <a:spLocks noGrp="1"/>
          </p:cNvSpPr>
          <p:nvPr>
            <p:ph idx="1"/>
          </p:nvPr>
        </p:nvSpPr>
        <p:spPr/>
        <p:txBody>
          <a:bodyPr>
            <a:normAutofit lnSpcReduction="10000"/>
          </a:bodyPr>
          <a:lstStyle/>
          <a:p>
            <a:pPr>
              <a:spcBef>
                <a:spcPts val="0"/>
              </a:spcBef>
              <a:buSzPts val="2400"/>
            </a:pPr>
            <a:r>
              <a:rPr lang="nl-BE" sz="3600" dirty="0">
                <a:hlinkClick r:id="rId2"/>
              </a:rPr>
              <a:t>No Credit Game Over (JAC Diest)</a:t>
            </a:r>
            <a:endParaRPr lang="nl-BE" sz="3600" dirty="0"/>
          </a:p>
          <a:p>
            <a:pPr marL="44450" lvl="1" indent="0">
              <a:spcBef>
                <a:spcPts val="0"/>
              </a:spcBef>
              <a:buSzPts val="2400"/>
              <a:buNone/>
            </a:pPr>
            <a:r>
              <a:rPr lang="nl-NL" sz="3800" dirty="0"/>
              <a:t>     </a:t>
            </a:r>
            <a:endParaRPr lang="nl-BE" sz="3800" dirty="0"/>
          </a:p>
          <a:p>
            <a:pPr>
              <a:spcBef>
                <a:spcPts val="0"/>
              </a:spcBef>
              <a:buSzPts val="2400"/>
            </a:pPr>
            <a:r>
              <a:rPr lang="nl-BE" sz="3600" dirty="0"/>
              <a:t>B-</a:t>
            </a:r>
            <a:r>
              <a:rPr lang="nl-BE" sz="3600" dirty="0" err="1"/>
              <a:t>bro</a:t>
            </a:r>
            <a:r>
              <a:rPr lang="nl-BE" sz="3600" dirty="0"/>
              <a:t> (JAC Leuven)</a:t>
            </a:r>
          </a:p>
          <a:p>
            <a:pPr lvl="2">
              <a:spcBef>
                <a:spcPts val="0"/>
              </a:spcBef>
              <a:buSzPts val="2400"/>
            </a:pPr>
            <a:r>
              <a:rPr lang="nl-NL" sz="2400" dirty="0"/>
              <a:t>Focus: nadenken over gevoelens </a:t>
            </a:r>
          </a:p>
          <a:p>
            <a:pPr marL="1143000" lvl="2" indent="0">
              <a:spcBef>
                <a:spcPts val="0"/>
              </a:spcBef>
              <a:buSzPts val="2400"/>
              <a:buNone/>
            </a:pPr>
            <a:r>
              <a:rPr lang="nl-NL" sz="2400" dirty="0"/>
              <a:t>    en frustraties (5 sessies)</a:t>
            </a:r>
          </a:p>
          <a:p>
            <a:pPr lvl="2">
              <a:spcBef>
                <a:spcPts val="0"/>
              </a:spcBef>
              <a:buSzPts val="2400"/>
            </a:pPr>
            <a:r>
              <a:rPr lang="nl-NL" sz="2400" dirty="0"/>
              <a:t>Kandidaten: 16 tot 24-jarigen</a:t>
            </a:r>
          </a:p>
          <a:p>
            <a:pPr marL="1143000" lvl="2" indent="0">
              <a:spcBef>
                <a:spcPts val="0"/>
              </a:spcBef>
              <a:buSzPts val="2400"/>
              <a:buNone/>
            </a:pPr>
            <a:endParaRPr lang="nl-BE" sz="2800" dirty="0"/>
          </a:p>
          <a:p>
            <a:pPr>
              <a:spcBef>
                <a:spcPts val="0"/>
              </a:spcBef>
              <a:buSzPts val="2400"/>
            </a:pPr>
            <a:r>
              <a:rPr lang="nl-BE" sz="3600" dirty="0" err="1"/>
              <a:t>Jeugd@dviseurs</a:t>
            </a:r>
            <a:r>
              <a:rPr lang="nl-BE" sz="3600" dirty="0"/>
              <a:t> (JAC Leuven &amp; Tienen)</a:t>
            </a:r>
          </a:p>
          <a:p>
            <a:pPr lvl="2">
              <a:spcBef>
                <a:spcPts val="0"/>
              </a:spcBef>
              <a:buSzPts val="2400"/>
            </a:pPr>
            <a:r>
              <a:rPr lang="nl-NL" sz="2400" dirty="0"/>
              <a:t>Focus: jongeren die jongeren op weg helpen</a:t>
            </a:r>
          </a:p>
          <a:p>
            <a:pPr lvl="2">
              <a:spcBef>
                <a:spcPts val="0"/>
              </a:spcBef>
              <a:buSzPts val="2400"/>
            </a:pPr>
            <a:r>
              <a:rPr lang="nl-NL" sz="2400" dirty="0"/>
              <a:t>Kandidaten: 15 tot 25-jarigen</a:t>
            </a:r>
            <a:endParaRPr lang="nl-BE" sz="2400" dirty="0"/>
          </a:p>
        </p:txBody>
      </p:sp>
    </p:spTree>
    <p:extLst>
      <p:ext uri="{BB962C8B-B14F-4D97-AF65-F5344CB8AC3E}">
        <p14:creationId xmlns:p14="http://schemas.microsoft.com/office/powerpoint/2010/main" val="2593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Groepswerking JAC</a:t>
            </a:r>
            <a:endParaRPr lang="nl-BE" dirty="0"/>
          </a:p>
        </p:txBody>
      </p:sp>
      <p:sp>
        <p:nvSpPr>
          <p:cNvPr id="3" name="Tijdelijke aanduiding voor inhoud 2"/>
          <p:cNvSpPr>
            <a:spLocks noGrp="1"/>
          </p:cNvSpPr>
          <p:nvPr>
            <p:ph idx="1"/>
          </p:nvPr>
        </p:nvSpPr>
        <p:spPr/>
        <p:txBody>
          <a:bodyPr>
            <a:normAutofit fontScale="92500" lnSpcReduction="10000"/>
          </a:bodyPr>
          <a:lstStyle/>
          <a:p>
            <a:pPr marL="571500" indent="-571500">
              <a:spcBef>
                <a:spcPts val="0"/>
              </a:spcBef>
              <a:buFont typeface="Arial" panose="020B0604020202020204" pitchFamily="34" charset="0"/>
              <a:buChar char="•"/>
            </a:pPr>
            <a:r>
              <a:rPr lang="nl-BE" sz="3600" dirty="0" err="1">
                <a:hlinkClick r:id="rId2"/>
              </a:rPr>
              <a:t>You</a:t>
            </a:r>
            <a:r>
              <a:rPr lang="nl-BE" sz="3600" dirty="0">
                <a:hlinkClick r:id="rId2"/>
              </a:rPr>
              <a:t>(</a:t>
            </a:r>
            <a:r>
              <a:rPr lang="nl-BE" sz="3600" dirty="0" err="1">
                <a:hlinkClick r:id="rId2"/>
              </a:rPr>
              <a:t>th</a:t>
            </a:r>
            <a:r>
              <a:rPr lang="nl-BE" sz="3600" dirty="0">
                <a:hlinkClick r:id="rId2"/>
              </a:rPr>
              <a:t>) Start (</a:t>
            </a:r>
            <a:r>
              <a:rPr lang="nl-BE" sz="3600" dirty="0" err="1">
                <a:hlinkClick r:id="rId2"/>
              </a:rPr>
              <a:t>OverKop</a:t>
            </a:r>
            <a:r>
              <a:rPr lang="nl-BE" sz="3600" dirty="0">
                <a:hlinkClick r:id="rId2"/>
              </a:rPr>
              <a:t> &amp; JAC Tienen)</a:t>
            </a:r>
            <a:endParaRPr lang="nl-BE" sz="3600" dirty="0"/>
          </a:p>
          <a:p>
            <a:pPr lvl="2">
              <a:spcBef>
                <a:spcPts val="0"/>
              </a:spcBef>
              <a:buSzPts val="2400"/>
            </a:pPr>
            <a:r>
              <a:rPr lang="nl-NL" sz="2400" dirty="0"/>
              <a:t>Focus: aanscherpen ondernemerschap (8-daagse training)</a:t>
            </a:r>
          </a:p>
          <a:p>
            <a:pPr lvl="2">
              <a:spcBef>
                <a:spcPts val="0"/>
              </a:spcBef>
              <a:buSzPts val="2400"/>
            </a:pPr>
            <a:r>
              <a:rPr lang="nl-NL" sz="2400" dirty="0"/>
              <a:t>Kandidaten: 16 tot 30-jarigen die schoolverlater </a:t>
            </a:r>
            <a:br>
              <a:rPr lang="nl-NL" sz="2400" dirty="0"/>
            </a:br>
            <a:r>
              <a:rPr lang="nl-NL" sz="2400" dirty="0"/>
              <a:t>	en niet werkzaam zijn</a:t>
            </a:r>
            <a:br>
              <a:rPr lang="nl-NL" sz="2400" dirty="0"/>
            </a:br>
            <a:endParaRPr lang="nl-NL" sz="2400" dirty="0"/>
          </a:p>
          <a:p>
            <a:pPr marL="571500" indent="-571500">
              <a:spcBef>
                <a:spcPts val="0"/>
              </a:spcBef>
              <a:buFont typeface="Arial" panose="020B0604020202020204" pitchFamily="34" charset="0"/>
              <a:buChar char="•"/>
            </a:pPr>
            <a:r>
              <a:rPr lang="nl-BE" sz="3600" dirty="0"/>
              <a:t>Buddyproject (JAC Tienen)</a:t>
            </a:r>
            <a:endParaRPr lang="nl-NL" sz="3200" dirty="0"/>
          </a:p>
          <a:p>
            <a:pPr>
              <a:spcBef>
                <a:spcPts val="0"/>
              </a:spcBef>
              <a:buSzPts val="2400"/>
            </a:pPr>
            <a:endParaRPr lang="nl-BE" dirty="0"/>
          </a:p>
          <a:p>
            <a:pPr marL="571500" lvl="0" indent="-571500">
              <a:spcBef>
                <a:spcPts val="0"/>
              </a:spcBef>
              <a:buSzPts val="3600"/>
              <a:buFont typeface="Arial" panose="020B0604020202020204" pitchFamily="34" charset="0"/>
              <a:buChar char="•"/>
            </a:pPr>
            <a:r>
              <a:rPr lang="nl-BE" sz="3600" dirty="0"/>
              <a:t>(ex)OKAN-jongeren</a:t>
            </a:r>
          </a:p>
          <a:p>
            <a:pPr lvl="2">
              <a:spcBef>
                <a:spcPts val="0"/>
              </a:spcBef>
              <a:buSzPts val="2400"/>
            </a:pPr>
            <a:r>
              <a:rPr lang="nl-NL" sz="2400" dirty="0"/>
              <a:t>Focus: aanscherpen vaardigheden zelfstandigheid </a:t>
            </a:r>
            <a:br>
              <a:rPr lang="nl-NL" sz="2400" dirty="0"/>
            </a:br>
            <a:r>
              <a:rPr lang="nl-NL" sz="2400" dirty="0"/>
              <a:t>  	(4 sessies)</a:t>
            </a:r>
          </a:p>
          <a:p>
            <a:pPr lvl="2">
              <a:spcBef>
                <a:spcPts val="0"/>
              </a:spcBef>
              <a:buSzPts val="2400"/>
            </a:pPr>
            <a:r>
              <a:rPr lang="nl-NL" sz="2400" dirty="0"/>
              <a:t>Kandidaten: (ex)OKAN-jongeren, niet-begeleide</a:t>
            </a:r>
            <a:br>
              <a:rPr lang="nl-NL" sz="2400" dirty="0"/>
            </a:br>
            <a:r>
              <a:rPr lang="nl-NL" sz="2400" dirty="0"/>
              <a:t>	minderjarige vluchtelingen</a:t>
            </a:r>
          </a:p>
          <a:p>
            <a:pPr lvl="2">
              <a:spcBef>
                <a:spcPts val="0"/>
              </a:spcBef>
              <a:buSzPts val="2400"/>
            </a:pPr>
            <a:endParaRPr lang="nl-NL" sz="2400" dirty="0"/>
          </a:p>
          <a:p>
            <a:pPr marL="914400" lvl="2" indent="0">
              <a:spcBef>
                <a:spcPts val="0"/>
              </a:spcBef>
              <a:buSzPts val="2400"/>
              <a:buNone/>
            </a:pPr>
            <a:endParaRPr lang="nl-NL" sz="2400" dirty="0"/>
          </a:p>
          <a:p>
            <a:endParaRPr lang="nl-BE" dirty="0"/>
          </a:p>
        </p:txBody>
      </p:sp>
    </p:spTree>
    <p:extLst>
      <p:ext uri="{BB962C8B-B14F-4D97-AF65-F5344CB8AC3E}">
        <p14:creationId xmlns:p14="http://schemas.microsoft.com/office/powerpoint/2010/main" val="264546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Kernwaarden</a:t>
            </a:r>
            <a:endParaRPr lang="nl-BE" dirty="0"/>
          </a:p>
        </p:txBody>
      </p:sp>
      <p:sp>
        <p:nvSpPr>
          <p:cNvPr id="3" name="Tijdelijke aanduiding voor inhoud 2"/>
          <p:cNvSpPr>
            <a:spLocks noGrp="1"/>
          </p:cNvSpPr>
          <p:nvPr>
            <p:ph idx="1"/>
          </p:nvPr>
        </p:nvSpPr>
        <p:spPr/>
        <p:txBody>
          <a:bodyPr/>
          <a:lstStyle/>
          <a:p>
            <a:pPr marL="228600" lvl="0" indent="-228600">
              <a:spcBef>
                <a:spcPts val="0"/>
              </a:spcBef>
              <a:buSzPts val="2800"/>
            </a:pPr>
            <a:r>
              <a:rPr lang="nl-BE" dirty="0"/>
              <a:t> Generalistisch</a:t>
            </a:r>
          </a:p>
          <a:p>
            <a:pPr marL="228600" lvl="0" indent="-228600">
              <a:spcBef>
                <a:spcPts val="0"/>
              </a:spcBef>
              <a:buSzPts val="2800"/>
            </a:pPr>
            <a:r>
              <a:rPr lang="nl-BE" dirty="0"/>
              <a:t> Verbindend met leefwereld jongere</a:t>
            </a:r>
          </a:p>
          <a:p>
            <a:pPr marL="228600" lvl="0" indent="-228600">
              <a:spcBef>
                <a:spcPts val="0"/>
              </a:spcBef>
              <a:buSzPts val="2800"/>
            </a:pPr>
            <a:r>
              <a:rPr lang="nl-BE" dirty="0"/>
              <a:t> Op maat van de jongere</a:t>
            </a:r>
          </a:p>
          <a:p>
            <a:pPr marL="228600" lvl="0" indent="-228600">
              <a:spcBef>
                <a:spcPts val="0"/>
              </a:spcBef>
              <a:buSzPts val="2800"/>
            </a:pPr>
            <a:r>
              <a:rPr lang="nl-BE" dirty="0"/>
              <a:t> Contextgericht</a:t>
            </a:r>
          </a:p>
          <a:p>
            <a:pPr marL="228600" lvl="0" indent="-228600">
              <a:spcBef>
                <a:spcPts val="0"/>
              </a:spcBef>
              <a:buSzPts val="2800"/>
            </a:pPr>
            <a:r>
              <a:rPr lang="nl-BE" dirty="0"/>
              <a:t> Krachtgericht</a:t>
            </a:r>
          </a:p>
          <a:p>
            <a:pPr marL="228600" lvl="0" indent="-228600">
              <a:spcBef>
                <a:spcPts val="0"/>
              </a:spcBef>
              <a:buSzPts val="2800"/>
            </a:pPr>
            <a:r>
              <a:rPr lang="nl-BE" dirty="0"/>
              <a:t> Nabijheid</a:t>
            </a:r>
          </a:p>
          <a:p>
            <a:endParaRPr lang="nl-BE" dirty="0"/>
          </a:p>
        </p:txBody>
      </p:sp>
    </p:spTree>
    <p:extLst>
      <p:ext uri="{BB962C8B-B14F-4D97-AF65-F5344CB8AC3E}">
        <p14:creationId xmlns:p14="http://schemas.microsoft.com/office/powerpoint/2010/main" val="342569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BEDANKT!</a:t>
            </a:r>
            <a:endParaRPr lang="nl-BE" dirty="0"/>
          </a:p>
        </p:txBody>
      </p:sp>
      <p:sp>
        <p:nvSpPr>
          <p:cNvPr id="3" name="Ondertitel 2"/>
          <p:cNvSpPr>
            <a:spLocks noGrp="1"/>
          </p:cNvSpPr>
          <p:nvPr>
            <p:ph type="subTitle" idx="1"/>
          </p:nvPr>
        </p:nvSpPr>
        <p:spPr/>
        <p:txBody>
          <a:bodyPr/>
          <a:lstStyle/>
          <a:p>
            <a:r>
              <a:rPr lang="nl-NL" dirty="0"/>
              <a:t>Om te luisteren naar ons verhaal en om het door te vertellen….</a:t>
            </a:r>
            <a:endParaRPr lang="nl-BE" dirty="0"/>
          </a:p>
        </p:txBody>
      </p:sp>
    </p:spTree>
    <p:extLst>
      <p:ext uri="{BB962C8B-B14F-4D97-AF65-F5344CB8AC3E}">
        <p14:creationId xmlns:p14="http://schemas.microsoft.com/office/powerpoint/2010/main" val="122319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Momenteel woon ik nog bij mijn ouders. Zij laten me zo weinig alleen proberen. Ik zou zo graag zelfstandiger willen worden en alleen gaan wonen. Kan iemand me hierbij helpen? </a:t>
            </a:r>
            <a:br>
              <a:rPr lang="nl-BE" dirty="0"/>
            </a:br>
            <a:r>
              <a:rPr lang="nl-BE" dirty="0"/>
              <a:t>(Sara, 20 jaar)</a:t>
            </a:r>
            <a:br>
              <a:rPr lang="nl-BE" dirty="0"/>
            </a:br>
            <a:endParaRPr lang="nl-BE" dirty="0"/>
          </a:p>
        </p:txBody>
      </p:sp>
    </p:spTree>
    <p:extLst>
      <p:ext uri="{BB962C8B-B14F-4D97-AF65-F5344CB8AC3E}">
        <p14:creationId xmlns:p14="http://schemas.microsoft.com/office/powerpoint/2010/main" val="58831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lvl="0"/>
            <a:r>
              <a:rPr lang="nl-BE" dirty="0"/>
              <a:t>Mijn vriendin heeft veel problemen thuis. Ze vertelt daar vaak over. Laatst zei ze me dat zichzelf soms kraste. Ik vind dat zo erg voor haar, maar ik weet soms echt niet wat ik daar mee moet doen…</a:t>
            </a:r>
            <a:br>
              <a:rPr lang="nl-BE" dirty="0"/>
            </a:br>
            <a:r>
              <a:rPr lang="nl-BE" dirty="0"/>
              <a:t>(Ann, 17 jaar)</a:t>
            </a:r>
            <a:br>
              <a:rPr lang="nl-BE" dirty="0"/>
            </a:br>
            <a:endParaRPr lang="nl-BE" dirty="0"/>
          </a:p>
        </p:txBody>
      </p:sp>
    </p:spTree>
    <p:extLst>
      <p:ext uri="{BB962C8B-B14F-4D97-AF65-F5344CB8AC3E}">
        <p14:creationId xmlns:p14="http://schemas.microsoft.com/office/powerpoint/2010/main" val="192542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lvl="0"/>
            <a:r>
              <a:rPr lang="nl-BE" dirty="0"/>
              <a:t>	Mijn dochter en ik hebben zo vaak </a:t>
            </a:r>
            <a:br>
              <a:rPr lang="nl-BE" dirty="0"/>
            </a:br>
            <a:r>
              <a:rPr lang="nl-BE" dirty="0"/>
              <a:t>ruzie. Elk woord dat ik zeg lijkt verkeerd. Ze is heel opstandig geworden in België en ik verlies er vaak m’n geduld bij. Ze was in mijn land niet zo opstandig. De cultuur daar is anders dan hier. </a:t>
            </a:r>
            <a:br>
              <a:rPr lang="nl-BE" dirty="0"/>
            </a:br>
            <a:r>
              <a:rPr lang="nl-BE" dirty="0"/>
              <a:t>	(Mina 16,Fateme 40)</a:t>
            </a:r>
            <a:br>
              <a:rPr lang="nl-BE" dirty="0"/>
            </a:br>
            <a:br>
              <a:rPr lang="nl-BE" dirty="0">
                <a:latin typeface="Gill Sans"/>
                <a:ea typeface="Gill Sans"/>
                <a:cs typeface="Gill Sans"/>
                <a:sym typeface="Gill Sans"/>
              </a:rPr>
            </a:br>
            <a:endParaRPr lang="nl-BE" dirty="0"/>
          </a:p>
        </p:txBody>
      </p:sp>
    </p:spTree>
    <p:extLst>
      <p:ext uri="{BB962C8B-B14F-4D97-AF65-F5344CB8AC3E}">
        <p14:creationId xmlns:p14="http://schemas.microsoft.com/office/powerpoint/2010/main" val="26260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07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JAC: jongerenaanbod CAW</a:t>
            </a:r>
            <a:endParaRPr lang="nl-BE" dirty="0"/>
          </a:p>
        </p:txBody>
      </p:sp>
      <p:sp>
        <p:nvSpPr>
          <p:cNvPr id="3" name="Tijdelijke aanduiding voor inhoud 2"/>
          <p:cNvSpPr>
            <a:spLocks noGrp="1"/>
          </p:cNvSpPr>
          <p:nvPr>
            <p:ph idx="1"/>
          </p:nvPr>
        </p:nvSpPr>
        <p:spPr/>
        <p:txBody>
          <a:bodyPr/>
          <a:lstStyle/>
          <a:p>
            <a:pPr marL="228600" lvl="0" indent="-279400">
              <a:spcBef>
                <a:spcPts val="0"/>
              </a:spcBef>
              <a:buClr>
                <a:schemeClr val="dk1"/>
              </a:buClr>
              <a:buSzPts val="3600"/>
              <a:buChar char="•"/>
            </a:pPr>
            <a:r>
              <a:rPr lang="nl-BE" dirty="0"/>
              <a:t>Breed toegankelijk voor jongeren tussen 12 en 25 met om het even welke welzijnsvraag</a:t>
            </a:r>
          </a:p>
          <a:p>
            <a:pPr lvl="2">
              <a:buClr>
                <a:schemeClr val="dk1"/>
              </a:buClr>
              <a:buSzPts val="2400"/>
              <a:buFont typeface="Courier New"/>
              <a:buChar char="o"/>
            </a:pPr>
            <a:r>
              <a:rPr lang="nl-BE" sz="2400" dirty="0">
                <a:latin typeface="Arial"/>
                <a:ea typeface="Arial"/>
                <a:cs typeface="Arial"/>
                <a:sym typeface="Arial"/>
              </a:rPr>
              <a:t>Vertrouwelijk</a:t>
            </a:r>
          </a:p>
          <a:p>
            <a:pPr lvl="2">
              <a:buClr>
                <a:schemeClr val="dk1"/>
              </a:buClr>
              <a:buSzPts val="2400"/>
              <a:buFont typeface="Courier New"/>
              <a:buChar char="o"/>
            </a:pPr>
            <a:r>
              <a:rPr lang="nl-BE" sz="2400" dirty="0">
                <a:latin typeface="Arial"/>
                <a:ea typeface="Arial"/>
                <a:cs typeface="Arial"/>
                <a:sym typeface="Arial"/>
              </a:rPr>
              <a:t>Vrijwillig</a:t>
            </a:r>
            <a:endParaRPr lang="nl-BE" dirty="0"/>
          </a:p>
          <a:p>
            <a:pPr lvl="2">
              <a:buClr>
                <a:schemeClr val="dk1"/>
              </a:buClr>
              <a:buSzPts val="2400"/>
              <a:buFont typeface="Courier New"/>
              <a:buChar char="o"/>
            </a:pPr>
            <a:r>
              <a:rPr lang="nl-BE" sz="2400" dirty="0">
                <a:latin typeface="Arial"/>
                <a:ea typeface="Arial"/>
                <a:cs typeface="Arial"/>
                <a:sym typeface="Arial"/>
              </a:rPr>
              <a:t>Gratis</a:t>
            </a:r>
            <a:endParaRPr lang="nl-BE" dirty="0"/>
          </a:p>
          <a:p>
            <a:endParaRPr lang="nl-BE" dirty="0"/>
          </a:p>
        </p:txBody>
      </p:sp>
    </p:spTree>
    <p:extLst>
      <p:ext uri="{BB962C8B-B14F-4D97-AF65-F5344CB8AC3E}">
        <p14:creationId xmlns:p14="http://schemas.microsoft.com/office/powerpoint/2010/main" val="317267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Bereikbaarheid JAC</a:t>
            </a:r>
            <a:endParaRPr lang="nl-BE" dirty="0"/>
          </a:p>
        </p:txBody>
      </p:sp>
      <p:sp>
        <p:nvSpPr>
          <p:cNvPr id="3" name="Tijdelijke aanduiding voor inhoud 2"/>
          <p:cNvSpPr>
            <a:spLocks noGrp="1"/>
          </p:cNvSpPr>
          <p:nvPr>
            <p:ph idx="1"/>
          </p:nvPr>
        </p:nvSpPr>
        <p:spPr/>
        <p:txBody>
          <a:bodyPr/>
          <a:lstStyle/>
          <a:p>
            <a:pPr marL="228600" lvl="0" indent="-279400">
              <a:spcBef>
                <a:spcPts val="0"/>
              </a:spcBef>
              <a:buClr>
                <a:schemeClr val="dk1"/>
              </a:buClr>
              <a:buSzPts val="3600"/>
              <a:buChar char="•"/>
            </a:pPr>
            <a:r>
              <a:rPr lang="nl-BE" sz="3600" dirty="0"/>
              <a:t> Fysiek</a:t>
            </a:r>
          </a:p>
          <a:p>
            <a:pPr marL="685800" lvl="1" indent="-228600">
              <a:buClr>
                <a:schemeClr val="dk1"/>
              </a:buClr>
              <a:buSzPts val="2400"/>
              <a:buFont typeface="Courier New"/>
              <a:buChar char="o"/>
            </a:pPr>
            <a:r>
              <a:rPr lang="nl-BE" dirty="0"/>
              <a:t>Leuven, Tienen, Diest, Aarschot</a:t>
            </a:r>
          </a:p>
          <a:p>
            <a:pPr marL="228600" lvl="0" indent="-279400">
              <a:buClr>
                <a:schemeClr val="dk1"/>
              </a:buClr>
              <a:buSzPts val="3600"/>
              <a:buChar char="•"/>
            </a:pPr>
            <a:r>
              <a:rPr lang="nl-BE" sz="3600" dirty="0"/>
              <a:t>  Telefonisch</a:t>
            </a:r>
          </a:p>
          <a:p>
            <a:pPr marL="228600" lvl="0" indent="-279400">
              <a:buClr>
                <a:schemeClr val="dk1"/>
              </a:buClr>
              <a:buSzPts val="3600"/>
              <a:buChar char="•"/>
            </a:pPr>
            <a:r>
              <a:rPr lang="nl-BE" sz="3600" dirty="0"/>
              <a:t>  Email</a:t>
            </a:r>
          </a:p>
          <a:p>
            <a:pPr marL="228600" lvl="0" indent="-279400">
              <a:buClr>
                <a:schemeClr val="dk1"/>
              </a:buClr>
              <a:buSzPts val="3600"/>
              <a:buChar char="•"/>
            </a:pPr>
            <a:r>
              <a:rPr lang="nl-BE" sz="3600" dirty="0"/>
              <a:t>  Chat</a:t>
            </a:r>
          </a:p>
          <a:p>
            <a:pPr marL="685800" lvl="1" indent="-228600">
              <a:buSzPts val="2400"/>
              <a:buFont typeface="Courier New"/>
              <a:buChar char="o"/>
            </a:pPr>
            <a:r>
              <a:rPr lang="nl-BE" dirty="0"/>
              <a:t>Elke werkdag </a:t>
            </a:r>
            <a:r>
              <a:rPr lang="nl-BE" dirty="0" err="1"/>
              <a:t>tss</a:t>
            </a:r>
            <a:r>
              <a:rPr lang="nl-BE" dirty="0"/>
              <a:t> 13 en 17u</a:t>
            </a:r>
          </a:p>
        </p:txBody>
      </p:sp>
    </p:spTree>
    <p:extLst>
      <p:ext uri="{BB962C8B-B14F-4D97-AF65-F5344CB8AC3E}">
        <p14:creationId xmlns:p14="http://schemas.microsoft.com/office/powerpoint/2010/main" val="230055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Kernopdrachten JAC</a:t>
            </a:r>
            <a:endParaRPr lang="nl-BE" dirty="0"/>
          </a:p>
        </p:txBody>
      </p:sp>
      <p:sp>
        <p:nvSpPr>
          <p:cNvPr id="3" name="Tijdelijke aanduiding voor inhoud 2"/>
          <p:cNvSpPr>
            <a:spLocks noGrp="1"/>
          </p:cNvSpPr>
          <p:nvPr>
            <p:ph idx="1"/>
          </p:nvPr>
        </p:nvSpPr>
        <p:spPr/>
        <p:txBody>
          <a:bodyPr/>
          <a:lstStyle/>
          <a:p>
            <a:pPr marL="228600" lvl="0" indent="-228600">
              <a:spcBef>
                <a:spcPts val="0"/>
              </a:spcBef>
              <a:buClr>
                <a:schemeClr val="dk1"/>
              </a:buClr>
              <a:buSzPts val="3600"/>
            </a:pPr>
            <a:r>
              <a:rPr lang="nl-BE" dirty="0"/>
              <a:t> Onthaal</a:t>
            </a:r>
          </a:p>
          <a:p>
            <a:pPr marL="0" lvl="0" indent="0">
              <a:buClr>
                <a:schemeClr val="dk1"/>
              </a:buClr>
              <a:buSzPts val="3600"/>
              <a:buNone/>
            </a:pPr>
            <a:endParaRPr lang="nl-BE" dirty="0"/>
          </a:p>
          <a:p>
            <a:pPr marL="228600" lvl="0" indent="-228600">
              <a:buClr>
                <a:schemeClr val="dk1"/>
              </a:buClr>
              <a:buSzPts val="3600"/>
            </a:pPr>
            <a:r>
              <a:rPr lang="nl-BE" dirty="0"/>
              <a:t>  Begeleiding</a:t>
            </a:r>
          </a:p>
          <a:p>
            <a:pPr marL="0" lvl="0" indent="0">
              <a:buClr>
                <a:schemeClr val="dk1"/>
              </a:buClr>
              <a:buSzPts val="3600"/>
              <a:buNone/>
            </a:pPr>
            <a:endParaRPr lang="nl-BE" dirty="0"/>
          </a:p>
          <a:p>
            <a:pPr marL="228600" lvl="0" indent="-228600">
              <a:buClr>
                <a:schemeClr val="dk1"/>
              </a:buClr>
              <a:buSzPts val="3600"/>
            </a:pPr>
            <a:r>
              <a:rPr lang="nl-BE" dirty="0"/>
              <a:t>  Preventie &amp; beleidssignalering</a:t>
            </a:r>
          </a:p>
        </p:txBody>
      </p:sp>
    </p:spTree>
    <p:extLst>
      <p:ext uri="{BB962C8B-B14F-4D97-AF65-F5344CB8AC3E}">
        <p14:creationId xmlns:p14="http://schemas.microsoft.com/office/powerpoint/2010/main" val="232036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Onthaal</a:t>
            </a:r>
            <a:endParaRPr lang="nl-BE" dirty="0"/>
          </a:p>
        </p:txBody>
      </p:sp>
      <p:sp>
        <p:nvSpPr>
          <p:cNvPr id="3" name="Tijdelijke aanduiding voor inhoud 2"/>
          <p:cNvSpPr>
            <a:spLocks noGrp="1"/>
          </p:cNvSpPr>
          <p:nvPr>
            <p:ph idx="1"/>
          </p:nvPr>
        </p:nvSpPr>
        <p:spPr/>
        <p:txBody>
          <a:bodyPr/>
          <a:lstStyle/>
          <a:p>
            <a:pPr marL="457200" lvl="0" indent="-457200">
              <a:spcBef>
                <a:spcPts val="0"/>
              </a:spcBef>
              <a:buSzPts val="3600"/>
              <a:buFont typeface="Calibri"/>
              <a:buChar char="•"/>
            </a:pPr>
            <a:r>
              <a:rPr lang="nl-BE" sz="3600" dirty="0"/>
              <a:t> Directe hulp</a:t>
            </a:r>
          </a:p>
          <a:p>
            <a:pPr lvl="1" indent="457200">
              <a:buClr>
                <a:schemeClr val="dk1"/>
              </a:buClr>
              <a:buSzPts val="2000"/>
              <a:buNone/>
            </a:pPr>
            <a:br>
              <a:rPr lang="nl-BE" dirty="0"/>
            </a:br>
            <a:r>
              <a:rPr lang="nl-BE" dirty="0"/>
              <a:t>	Vraagverheldering</a:t>
            </a:r>
            <a:br>
              <a:rPr lang="nl-BE" dirty="0"/>
            </a:br>
            <a:r>
              <a:rPr lang="nl-BE" dirty="0"/>
              <a:t>	Informeren</a:t>
            </a:r>
            <a:br>
              <a:rPr lang="nl-BE" dirty="0"/>
            </a:br>
            <a:r>
              <a:rPr lang="nl-BE" dirty="0"/>
              <a:t>	Oriënterend adviseren</a:t>
            </a:r>
            <a:br>
              <a:rPr lang="nl-BE" dirty="0"/>
            </a:br>
            <a:r>
              <a:rPr lang="nl-BE" dirty="0"/>
              <a:t>	Sociaal administratieve hulp</a:t>
            </a:r>
            <a:br>
              <a:rPr lang="nl-BE" dirty="0"/>
            </a:br>
            <a:r>
              <a:rPr lang="nl-BE" dirty="0"/>
              <a:t>	Verwijzen – intern of extern</a:t>
            </a:r>
            <a:br>
              <a:rPr lang="nl-BE" dirty="0"/>
            </a:br>
            <a:r>
              <a:rPr lang="nl-BE" dirty="0"/>
              <a:t>	</a:t>
            </a:r>
            <a:r>
              <a:rPr lang="nl-BE" dirty="0" err="1"/>
              <a:t>Toeleiden</a:t>
            </a:r>
            <a:r>
              <a:rPr lang="nl-BE" dirty="0"/>
              <a:t> – actief in contact brengen</a:t>
            </a:r>
          </a:p>
          <a:p>
            <a:pPr lvl="1" indent="457200">
              <a:buClr>
                <a:schemeClr val="dk1"/>
              </a:buClr>
              <a:buSzPts val="2000"/>
              <a:buNone/>
            </a:pPr>
            <a:endParaRPr lang="nl-BE" dirty="0"/>
          </a:p>
          <a:p>
            <a:pPr marL="457200" lvl="0"/>
            <a:r>
              <a:rPr lang="nl-BE" dirty="0">
                <a:solidFill>
                  <a:srgbClr val="1C4587"/>
                </a:solidFill>
              </a:rPr>
              <a:t>     </a:t>
            </a:r>
            <a:r>
              <a:rPr lang="nl-BE" i="1" dirty="0">
                <a:solidFill>
                  <a:srgbClr val="1C4587"/>
                </a:solidFill>
              </a:rPr>
              <a:t>Zie poster (kruispunt)</a:t>
            </a:r>
            <a:endParaRPr lang="nl-BE" sz="2000" i="1" dirty="0"/>
          </a:p>
          <a:p>
            <a:pPr marL="228600" lvl="0"/>
            <a:endParaRPr lang="nl-BE" sz="2000" dirty="0"/>
          </a:p>
          <a:p>
            <a:endParaRPr lang="nl-BE" dirty="0"/>
          </a:p>
        </p:txBody>
      </p:sp>
    </p:spTree>
    <p:extLst>
      <p:ext uri="{BB962C8B-B14F-4D97-AF65-F5344CB8AC3E}">
        <p14:creationId xmlns:p14="http://schemas.microsoft.com/office/powerpoint/2010/main" val="1195113022"/>
      </p:ext>
    </p:extLst>
  </p:cSld>
  <p:clrMapOvr>
    <a:masterClrMapping/>
  </p:clrMapOvr>
</p:sld>
</file>

<file path=ppt/theme/theme1.xml><?xml version="1.0" encoding="utf-8"?>
<a:theme xmlns:a="http://schemas.openxmlformats.org/drawingml/2006/main" name="Office-thema">
  <a:themeElements>
    <a:clrScheme name="JAC">
      <a:dk1>
        <a:srgbClr val="085E9F"/>
      </a:dk1>
      <a:lt1>
        <a:srgbClr val="FFFFFF"/>
      </a:lt1>
      <a:dk2>
        <a:srgbClr val="000000"/>
      </a:dk2>
      <a:lt2>
        <a:srgbClr val="51C3F1"/>
      </a:lt2>
      <a:accent1>
        <a:srgbClr val="085E9F"/>
      </a:accent1>
      <a:accent2>
        <a:srgbClr val="51C3F1"/>
      </a:accent2>
      <a:accent3>
        <a:srgbClr val="00AC8B"/>
      </a:accent3>
      <a:accent4>
        <a:srgbClr val="F0832B"/>
      </a:accent4>
      <a:accent5>
        <a:srgbClr val="FFD519"/>
      </a:accent5>
      <a:accent6>
        <a:srgbClr val="FFFFFF"/>
      </a:accent6>
      <a:hlink>
        <a:srgbClr val="F0832B"/>
      </a:hlink>
      <a:folHlink>
        <a:srgbClr val="F083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343</Words>
  <Application>Microsoft Office PowerPoint</Application>
  <PresentationFormat>Breedbeeld</PresentationFormat>
  <Paragraphs>84</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Courier New</vt:lpstr>
      <vt:lpstr>Gill Sans</vt:lpstr>
      <vt:lpstr>Museo Sans 500</vt:lpstr>
      <vt:lpstr>Museo Sans 900</vt:lpstr>
      <vt:lpstr>Office-thema</vt:lpstr>
      <vt:lpstr>JAC OOST-BRABANT</vt:lpstr>
      <vt:lpstr>Momenteel woon ik nog bij mijn ouders. Zij laten me zo weinig alleen proberen. Ik zou zo graag zelfstandiger willen worden en alleen gaan wonen. Kan iemand me hierbij helpen?  (Sara, 20 jaar) </vt:lpstr>
      <vt:lpstr>Mijn vriendin heeft veel problemen thuis. Ze vertelt daar vaak over. Laatst zei ze me dat zichzelf soms kraste. Ik vind dat zo erg voor haar, maar ik weet soms echt niet wat ik daar mee moet doen… (Ann, 17 jaar) </vt:lpstr>
      <vt:lpstr> Mijn dochter en ik hebben zo vaak  ruzie. Elk woord dat ik zeg lijkt verkeerd. Ze is heel opstandig geworden in België en ik verlies er vaak m’n geduld bij. Ze was in mijn land niet zo opstandig. De cultuur daar is anders dan hier.   (Mina 16,Fateme 40)  </vt:lpstr>
      <vt:lpstr>PowerPoint-presentatie</vt:lpstr>
      <vt:lpstr>JAC: jongerenaanbod CAW</vt:lpstr>
      <vt:lpstr>Bereikbaarheid JAC</vt:lpstr>
      <vt:lpstr>Kernopdrachten JAC</vt:lpstr>
      <vt:lpstr>Onthaal</vt:lpstr>
      <vt:lpstr>Begeleiding</vt:lpstr>
      <vt:lpstr>Preventie &amp; Bekendmaking</vt:lpstr>
      <vt:lpstr>Tools</vt:lpstr>
      <vt:lpstr>Groepswerking JAC</vt:lpstr>
      <vt:lpstr>Groepswerking JAC</vt:lpstr>
      <vt:lpstr>Kernwaarden</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designskills creating hub</dc:creator>
  <cp:lastModifiedBy>Ghijssels Elke</cp:lastModifiedBy>
  <cp:revision>38</cp:revision>
  <dcterms:created xsi:type="dcterms:W3CDTF">2019-12-20T10:31:09Z</dcterms:created>
  <dcterms:modified xsi:type="dcterms:W3CDTF">2020-05-07T12:58:04Z</dcterms:modified>
</cp:coreProperties>
</file>