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67" r:id="rId5"/>
    <p:sldId id="293" r:id="rId6"/>
    <p:sldId id="294" r:id="rId7"/>
    <p:sldId id="295" r:id="rId8"/>
    <p:sldId id="296" r:id="rId9"/>
    <p:sldId id="297" r:id="rId10"/>
    <p:sldId id="299" r:id="rId11"/>
    <p:sldId id="300" r:id="rId12"/>
    <p:sldId id="301" r:id="rId13"/>
    <p:sldId id="303" r:id="rId14"/>
    <p:sldId id="304" r:id="rId15"/>
    <p:sldId id="306" r:id="rId16"/>
    <p:sldId id="305" r:id="rId17"/>
  </p:sldIdLst>
  <p:sldSz cx="9144000" cy="6858000" type="screen4x3"/>
  <p:notesSz cx="7010400" cy="9296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65B"/>
    <a:srgbClr val="543F5E"/>
    <a:srgbClr val="5DBE55"/>
    <a:srgbClr val="D26E25"/>
    <a:srgbClr val="247FB0"/>
    <a:srgbClr val="4FB543"/>
    <a:srgbClr val="D26E5B"/>
    <a:srgbClr val="1546FF"/>
    <a:srgbClr val="926DA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22" autoAdjust="0"/>
    <p:restoredTop sz="87483" autoAdjust="0"/>
  </p:normalViewPr>
  <p:slideViewPr>
    <p:cSldViewPr snapToGrid="0" showGuides="1">
      <p:cViewPr varScale="1">
        <p:scale>
          <a:sx n="76" d="100"/>
          <a:sy n="76" d="100"/>
        </p:scale>
        <p:origin x="1118" y="58"/>
      </p:cViewPr>
      <p:guideLst>
        <p:guide orient="horz" pos="2160"/>
        <p:guide pos="2880"/>
        <p:guide pos="55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53"/>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nl-BE"/>
          </a:p>
        </p:txBody>
      </p:sp>
      <p:sp>
        <p:nvSpPr>
          <p:cNvPr id="3" name="Tijdelijke aanduiding voor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A937DD8-B20A-47A6-AA94-FD478FAA3C28}" type="datetimeFigureOut">
              <a:rPr lang="nl-BE" smtClean="0"/>
              <a:pPr/>
              <a:t>26/04/2018</a:t>
            </a:fld>
            <a:endParaRPr lang="nl-BE"/>
          </a:p>
        </p:txBody>
      </p:sp>
      <p:sp>
        <p:nvSpPr>
          <p:cNvPr id="4" name="Tijdelijke aanduiding voor dia-afbeelding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nl-BE"/>
          </a:p>
        </p:txBody>
      </p:sp>
      <p:sp>
        <p:nvSpPr>
          <p:cNvPr id="5" name="Tijdelijke aanduiding voor notiti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extLst>
      <p:ext uri="{BB962C8B-B14F-4D97-AF65-F5344CB8AC3E}">
        <p14:creationId xmlns:p14="http://schemas.microsoft.com/office/powerpoint/2010/main" val="333225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4265023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fr-FR" dirty="0" err="1"/>
              <a:t>Titelstijl</a:t>
            </a:r>
            <a:r>
              <a:rPr lang="fr-FR" dirty="0"/>
              <a:t> van model </a:t>
            </a:r>
            <a:r>
              <a:rPr lang="fr-FR" dirty="0" err="1"/>
              <a:t>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dirty="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FlandersArtSans-Regular" panose="00000500000000000000" pitchFamily="2" charset="0"/>
                <a:cs typeface="Calibri"/>
              </a:defRPr>
            </a:lvl2pPr>
            <a:lvl3pPr>
              <a:defRPr sz="1800">
                <a:latin typeface="FlandersArtSans-Regular" panose="00000500000000000000" pitchFamily="2" charset="0"/>
                <a:cs typeface="Calibri"/>
              </a:defRPr>
            </a:lvl3pPr>
            <a:lvl4pPr>
              <a:defRPr sz="1800">
                <a:latin typeface="FlandersArtSans-Regular" panose="00000500000000000000" pitchFamily="2" charset="0"/>
                <a:cs typeface="Calibri"/>
              </a:defRPr>
            </a:lvl4pPr>
            <a:lvl5pPr>
              <a:defRPr sz="1800">
                <a:latin typeface="FlandersArtSans-Regular" panose="00000500000000000000" pitchFamily="2" charset="0"/>
                <a:cs typeface="Calibri"/>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tx1"/>
                </a:solidFill>
                <a:latin typeface="+mj-lt"/>
              </a:defRPr>
            </a:lvl1pPr>
          </a:lstStyle>
          <a:p>
            <a:r>
              <a:rPr lang="fr-FR" dirty="0" err="1"/>
              <a:t>Titelstijl</a:t>
            </a:r>
            <a:r>
              <a:rPr lang="fr-FR" dirty="0"/>
              <a:t> van model </a:t>
            </a:r>
            <a:r>
              <a:rPr lang="fr-FR" dirty="0" err="1"/>
              <a:t>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3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solidFill>
                  <a:schemeClr val="tx1"/>
                </a:solidFill>
                <a:latin typeface="+mj-lt"/>
                <a:cs typeface="Calibri"/>
              </a:defRPr>
            </a:lvl1pPr>
          </a:lstStyle>
          <a:p>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15465B"/>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24780" y="671000"/>
            <a:ext cx="2159997" cy="719998"/>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mj-lt"/>
                <a:cs typeface="Calibri"/>
              </a:defRPr>
            </a:lvl1pPr>
          </a:lstStyle>
          <a:p>
            <a:r>
              <a:rPr lang="nl-NL" dirty="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tx1"/>
                </a:solidFill>
                <a:latin typeface="+mj-lt"/>
              </a:defRPr>
            </a:lvl1pPr>
          </a:lstStyle>
          <a:p>
            <a:r>
              <a:rPr lang="fr-FR" dirty="0" err="1"/>
              <a:t>Titelstijl</a:t>
            </a:r>
            <a:r>
              <a:rPr lang="fr-FR" dirty="0"/>
              <a:t> van model </a:t>
            </a:r>
            <a:r>
              <a:rPr lang="fr-FR" dirty="0" err="1"/>
              <a:t>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tx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a:t>Klik</a:t>
            </a:r>
            <a:r>
              <a:rPr lang="fr-FR" dirty="0"/>
              <a:t> om de </a:t>
            </a:r>
            <a:r>
              <a:rPr lang="fr-FR" dirty="0" err="1"/>
              <a:t>titelstijl</a:t>
            </a:r>
            <a:r>
              <a:rPr lang="fr-FR" dirty="0"/>
              <a:t> van </a:t>
            </a:r>
            <a:r>
              <a:rPr lang="fr-FR" dirty="0" err="1"/>
              <a:t>het</a:t>
            </a:r>
            <a:r>
              <a:rPr lang="fr-FR" dirty="0"/>
              <a:t> model te </a:t>
            </a:r>
            <a:r>
              <a:rPr lang="fr-FR" dirty="0" err="1"/>
              <a:t>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p>
          <a:p>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tx1"/>
                </a:solidFill>
                <a:latin typeface="+mj-lt"/>
                <a:cs typeface="FlandersArtSans-Bold" panose="00000800000000000000" pitchFamily="2" charset="0"/>
              </a:defRPr>
            </a:lvl1pPr>
          </a:lstStyle>
          <a:p>
            <a:r>
              <a:rPr lang="fr-FR" dirty="0" err="1"/>
              <a:t>Titelstijl</a:t>
            </a:r>
            <a:r>
              <a:rPr lang="fr-FR" dirty="0"/>
              <a:t> van model </a:t>
            </a:r>
            <a:r>
              <a:rPr lang="fr-FR" dirty="0" err="1"/>
              <a:t>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b="1">
                <a:latin typeface="+mj-lt"/>
                <a:cs typeface="Calibri"/>
              </a:defRPr>
            </a:lvl1pPr>
          </a:lstStyle>
          <a:p>
            <a:r>
              <a:rPr lang="fr-FR" dirty="0" err="1"/>
              <a:t>Titelstijl</a:t>
            </a:r>
            <a:r>
              <a:rPr lang="fr-FR" dirty="0"/>
              <a:t> van model </a:t>
            </a:r>
            <a:r>
              <a:rPr lang="fr-FR" dirty="0" err="1"/>
              <a:t>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cs typeface="Calibri"/>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fr-FR" dirty="0" err="1"/>
              <a:t>Klik</a:t>
            </a:r>
            <a:r>
              <a:rPr lang="fr-FR" dirty="0"/>
              <a:t> om de </a:t>
            </a:r>
            <a:r>
              <a:rPr lang="fr-FR" dirty="0" err="1"/>
              <a:t>tekststijl</a:t>
            </a:r>
            <a:r>
              <a:rPr lang="fr-FR" dirty="0"/>
              <a:t> van </a:t>
            </a:r>
            <a:r>
              <a:rPr lang="fr-FR" dirty="0" err="1"/>
              <a:t>het</a:t>
            </a:r>
            <a:r>
              <a:rPr lang="fr-FR" dirty="0"/>
              <a:t> model te </a:t>
            </a:r>
            <a:r>
              <a:rPr lang="fr-FR" dirty="0" err="1"/>
              <a:t>bewerken</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2" name="Afbeelding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178513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mj-lt"/>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26/04/2018</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26/04/2018</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6" r:id="rId3"/>
    <p:sldLayoutId id="2147483683" r:id="rId4"/>
    <p:sldLayoutId id="2147483684" r:id="rId5"/>
    <p:sldLayoutId id="2147483687" r:id="rId6"/>
    <p:sldLayoutId id="2147483688" r:id="rId7"/>
    <p:sldLayoutId id="2147483689" r:id="rId8"/>
    <p:sldLayoutId id="2147483691" r:id="rId9"/>
    <p:sldLayoutId id="2147483674" r:id="rId10"/>
    <p:sldLayoutId id="2147483652" r:id="rId11"/>
    <p:sldLayoutId id="2147483682" r:id="rId12"/>
    <p:sldLayoutId id="2147483743" r:id="rId13"/>
    <p:sldLayoutId id="2147483757" r:id="rId14"/>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p:cNvSpPr>
            <a:spLocks noGrp="1"/>
          </p:cNvSpPr>
          <p:nvPr>
            <p:ph type="ctrTitle"/>
          </p:nvPr>
        </p:nvSpPr>
        <p:spPr/>
        <p:txBody>
          <a:bodyPr/>
          <a:lstStyle/>
          <a:p>
            <a:r>
              <a:rPr lang="nl-BE" dirty="0">
                <a:cs typeface="Calibri" panose="020F0502020204030204" pitchFamily="34" charset="0"/>
              </a:rPr>
              <a:t>Les volgen in een alternatieve leercontext</a:t>
            </a:r>
            <a:endParaRPr lang="nl-BE" dirty="0">
              <a:latin typeface="+mj-lt"/>
              <a:cs typeface="Calibri" panose="020F0502020204030204" pitchFamily="34" charset="0"/>
            </a:endParaRPr>
          </a:p>
        </p:txBody>
      </p:sp>
      <p:sp>
        <p:nvSpPr>
          <p:cNvPr id="14" name="Tijdelijke aanduiding voor tekst 13"/>
          <p:cNvSpPr>
            <a:spLocks noGrp="1"/>
          </p:cNvSpPr>
          <p:nvPr>
            <p:ph type="body" sz="quarter" idx="15"/>
          </p:nvPr>
        </p:nvSpPr>
        <p:spPr/>
        <p:txBody>
          <a:bodyPr/>
          <a:lstStyle/>
          <a:p>
            <a:endParaRPr 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Afsprakenkader</a:t>
            </a:r>
            <a:br>
              <a:rPr lang="nl-BE" dirty="0"/>
            </a:br>
            <a:r>
              <a:rPr lang="nl-BE" dirty="0"/>
              <a:t>met de verenigingen </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Contract ondertekenen tussen vereniging en academie met vermelding van de deelnemende leerlingen.</a:t>
            </a:r>
          </a:p>
          <a:p>
            <a:pPr fontAlgn="base"/>
            <a:endParaRPr lang="nl-BE" dirty="0"/>
          </a:p>
          <a:p>
            <a:pPr fontAlgn="base"/>
            <a:r>
              <a:rPr lang="nl-BE" dirty="0"/>
              <a:t>De vereniging neemt op eigen initiatief contact met de academie bij elke afwijking van het afgesproken traject. (dirigentenwissel, lln. niet meer regelmatig, andere frequentie van repetitie enz…)</a:t>
            </a:r>
          </a:p>
          <a:p>
            <a:pPr fontAlgn="base">
              <a:buNone/>
            </a:pPr>
            <a:endParaRPr lang="nl-BE" dirty="0"/>
          </a:p>
          <a:p>
            <a:pPr fontAlgn="base"/>
            <a:r>
              <a:rPr lang="nl-BE" dirty="0"/>
              <a:t>Jaarlijks minimum één vergadering met de verenigingen waarin de afspraken verfijnd worden en waarin de academie van de deelnemende verenigingen partners maakt.</a:t>
            </a:r>
          </a:p>
          <a:p>
            <a:pPr fontAlgn="base">
              <a:buNone/>
            </a:pPr>
            <a:endParaRPr lang="nl-BE" i="1" dirty="0"/>
          </a:p>
        </p:txBody>
      </p:sp>
    </p:spTree>
    <p:extLst>
      <p:ext uri="{BB962C8B-B14F-4D97-AF65-F5344CB8AC3E}">
        <p14:creationId xmlns:p14="http://schemas.microsoft.com/office/powerpoint/2010/main" val="287457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ev. extra bepalingen in het</a:t>
            </a:r>
            <a:br>
              <a:rPr lang="nl-BE" dirty="0"/>
            </a:br>
            <a:r>
              <a:rPr lang="nl-BE" dirty="0"/>
              <a:t>afsprakenkader </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De deelnemende verenigingen zien af van eigen onderwijs- activiteiten. (bv. eigen notenleerlessen)</a:t>
            </a:r>
          </a:p>
          <a:p>
            <a:pPr fontAlgn="base">
              <a:buNone/>
            </a:pPr>
            <a:endParaRPr lang="nl-BE" dirty="0"/>
          </a:p>
          <a:p>
            <a:pPr fontAlgn="base"/>
            <a:r>
              <a:rPr lang="nl-BE" dirty="0"/>
              <a:t>Op uitnodiging een optreden verzorgen tijdens een activiteit van de academie. Hiervoor wordt de vereniging tijdig gecontacteerd. (principiële bereidheid)</a:t>
            </a:r>
          </a:p>
          <a:p>
            <a:pPr fontAlgn="base"/>
            <a:endParaRPr lang="nl-BE" dirty="0"/>
          </a:p>
          <a:p>
            <a:pPr fontAlgn="base"/>
            <a:r>
              <a:rPr lang="nl-BE" dirty="0"/>
              <a:t>De leerling kan gevraagd worden om deel te nemen aan een project in de academie. (principiële bereidheid)</a:t>
            </a:r>
          </a:p>
          <a:p>
            <a:pPr fontAlgn="base"/>
            <a:endParaRPr lang="nl-BE" dirty="0"/>
          </a:p>
          <a:p>
            <a:pPr fontAlgn="base">
              <a:buNone/>
            </a:pPr>
            <a:endParaRPr lang="nl-BE" i="1" dirty="0"/>
          </a:p>
        </p:txBody>
      </p:sp>
    </p:spTree>
    <p:extLst>
      <p:ext uri="{BB962C8B-B14F-4D97-AF65-F5344CB8AC3E}">
        <p14:creationId xmlns:p14="http://schemas.microsoft.com/office/powerpoint/2010/main" val="198998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Collegiale houding tussen academies</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Hoe omgaan met 50% financiering in combinatie met alternatieve leercontext ? </a:t>
            </a:r>
          </a:p>
          <a:p>
            <a:pPr fontAlgn="base"/>
            <a:endParaRPr lang="nl-BE" dirty="0"/>
          </a:p>
          <a:p>
            <a:pPr fontAlgn="base"/>
            <a:r>
              <a:rPr lang="nl-BE" dirty="0"/>
              <a:t>Wat als academies de alternatieve leercontext gaan ‘vrijstellingen’ ? </a:t>
            </a:r>
          </a:p>
          <a:p>
            <a:pPr fontAlgn="base"/>
            <a:endParaRPr lang="nl-BE" dirty="0"/>
          </a:p>
          <a:p>
            <a:pPr fontAlgn="base"/>
            <a:r>
              <a:rPr lang="nl-BE" dirty="0"/>
              <a:t>Is er dus behoefte aan een afsprakenkader tussen academies ?</a:t>
            </a:r>
          </a:p>
          <a:p>
            <a:pPr lvl="1" fontAlgn="base"/>
            <a:r>
              <a:rPr lang="nl-BE" dirty="0"/>
              <a:t>(VerDi ?)</a:t>
            </a:r>
          </a:p>
          <a:p>
            <a:pPr marL="288000" lvl="1" indent="0" fontAlgn="base">
              <a:buNone/>
            </a:pPr>
            <a:endParaRPr lang="nl-BE" dirty="0"/>
          </a:p>
          <a:p>
            <a:pPr fontAlgn="base"/>
            <a:endParaRPr lang="nl-BE" dirty="0"/>
          </a:p>
          <a:p>
            <a:pPr fontAlgn="base">
              <a:buNone/>
            </a:pPr>
            <a:endParaRPr lang="nl-BE" i="1" dirty="0"/>
          </a:p>
        </p:txBody>
      </p:sp>
    </p:spTree>
    <p:extLst>
      <p:ext uri="{BB962C8B-B14F-4D97-AF65-F5344CB8AC3E}">
        <p14:creationId xmlns:p14="http://schemas.microsoft.com/office/powerpoint/2010/main" val="355337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Tot slot</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buNone/>
            </a:pPr>
            <a:endParaRPr lang="nl-BE" dirty="0"/>
          </a:p>
          <a:p>
            <a:pPr fontAlgn="base">
              <a:buNone/>
            </a:pPr>
            <a:r>
              <a:rPr lang="nl-BE" i="1" dirty="0"/>
              <a:t>Alternatieve leercontext heeft zeker mogelijkheden in de globale samenwerking met verenigingen.</a:t>
            </a:r>
          </a:p>
          <a:p>
            <a:pPr fontAlgn="base">
              <a:buNone/>
            </a:pPr>
            <a:r>
              <a:rPr lang="nl-BE" i="1" dirty="0"/>
              <a:t>Maar vraagt grote waakzaamheid omdat er ook heel wat valkuilen zijn.</a:t>
            </a:r>
          </a:p>
          <a:p>
            <a:pPr fontAlgn="base">
              <a:buNone/>
            </a:pPr>
            <a:endParaRPr lang="nl-BE" i="1" dirty="0"/>
          </a:p>
          <a:p>
            <a:pPr fontAlgn="base">
              <a:buNone/>
            </a:pPr>
            <a:r>
              <a:rPr lang="nl-BE" i="1" dirty="0"/>
              <a:t>Open vraag : art. 57 bevat heel wat vage bepalingen.</a:t>
            </a:r>
          </a:p>
          <a:p>
            <a:pPr fontAlgn="base">
              <a:buNone/>
            </a:pPr>
            <a:r>
              <a:rPr lang="nl-BE" i="1" dirty="0"/>
              <a:t>	- Met wie kan een samenwerking aangegaan worden ?</a:t>
            </a:r>
          </a:p>
          <a:p>
            <a:pPr fontAlgn="base">
              <a:buNone/>
            </a:pPr>
            <a:r>
              <a:rPr lang="nl-BE" i="1" dirty="0"/>
              <a:t>	- Hoe lln. informeren van dit (geconditioneerd) recht ?</a:t>
            </a:r>
          </a:p>
          <a:p>
            <a:pPr fontAlgn="base">
              <a:buNone/>
            </a:pPr>
            <a:r>
              <a:rPr lang="nl-BE" i="1" dirty="0"/>
              <a:t>	</a:t>
            </a:r>
            <a:r>
              <a:rPr lang="nl-BE" i="1"/>
              <a:t>- Wat met de verschillende aanpak tussen academies ?</a:t>
            </a:r>
          </a:p>
        </p:txBody>
      </p:sp>
    </p:spTree>
    <p:extLst>
      <p:ext uri="{BB962C8B-B14F-4D97-AF65-F5344CB8AC3E}">
        <p14:creationId xmlns:p14="http://schemas.microsoft.com/office/powerpoint/2010/main" val="204703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99DC4-B095-4B92-990E-1F9927653B0A}"/>
              </a:ext>
            </a:extLst>
          </p:cNvPr>
          <p:cNvSpPr>
            <a:spLocks noGrp="1"/>
          </p:cNvSpPr>
          <p:nvPr>
            <p:ph type="title"/>
          </p:nvPr>
        </p:nvSpPr>
        <p:spPr/>
        <p:txBody>
          <a:bodyPr/>
          <a:lstStyle/>
          <a:p>
            <a:r>
              <a:rPr lang="nl-BE" dirty="0"/>
              <a:t>Waarover hebben we het?</a:t>
            </a:r>
          </a:p>
        </p:txBody>
      </p:sp>
      <p:sp>
        <p:nvSpPr>
          <p:cNvPr id="3" name="Tijdelijke aanduiding voor inhoud 2">
            <a:extLst>
              <a:ext uri="{FF2B5EF4-FFF2-40B4-BE49-F238E27FC236}">
                <a16:creationId xmlns:a16="http://schemas.microsoft.com/office/drawing/2014/main" id="{5F61AEEB-A28C-4D6B-8D84-0B2C7F58EB9F}"/>
              </a:ext>
            </a:extLst>
          </p:cNvPr>
          <p:cNvSpPr>
            <a:spLocks noGrp="1"/>
          </p:cNvSpPr>
          <p:nvPr>
            <p:ph sz="half" idx="1"/>
          </p:nvPr>
        </p:nvSpPr>
        <p:spPr/>
        <p:txBody>
          <a:bodyPr/>
          <a:lstStyle/>
          <a:p>
            <a:r>
              <a:rPr lang="nl-BE" dirty="0"/>
              <a:t>Uitgangspunten in regelgeving</a:t>
            </a:r>
          </a:p>
          <a:p>
            <a:endParaRPr lang="nl-BE" dirty="0"/>
          </a:p>
          <a:p>
            <a:r>
              <a:rPr lang="nl-BE" dirty="0"/>
              <a:t>Bestaande praktijken</a:t>
            </a:r>
          </a:p>
          <a:p>
            <a:endParaRPr lang="nl-BE" dirty="0"/>
          </a:p>
          <a:p>
            <a:r>
              <a:rPr lang="nl-BE" dirty="0"/>
              <a:t>Kansen van de nieuwe regeling</a:t>
            </a:r>
          </a:p>
          <a:p>
            <a:endParaRPr lang="nl-BE" dirty="0"/>
          </a:p>
          <a:p>
            <a:pPr lvl="1"/>
            <a:r>
              <a:rPr lang="nl-BE" dirty="0"/>
              <a:t>Workshop: interactief, input van jullie!</a:t>
            </a:r>
          </a:p>
        </p:txBody>
      </p:sp>
    </p:spTree>
    <p:extLst>
      <p:ext uri="{BB962C8B-B14F-4D97-AF65-F5344CB8AC3E}">
        <p14:creationId xmlns:p14="http://schemas.microsoft.com/office/powerpoint/2010/main" val="251942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2EE3C-2944-47D5-87BB-2C3270FD7593}"/>
              </a:ext>
            </a:extLst>
          </p:cNvPr>
          <p:cNvSpPr>
            <a:spLocks noGrp="1"/>
          </p:cNvSpPr>
          <p:nvPr>
            <p:ph type="title"/>
          </p:nvPr>
        </p:nvSpPr>
        <p:spPr/>
        <p:txBody>
          <a:bodyPr/>
          <a:lstStyle/>
          <a:p>
            <a:r>
              <a:rPr lang="nl-BE" dirty="0"/>
              <a:t>Uitgangspunten regelgeving: artikel 57 Niveaudecreet</a:t>
            </a:r>
          </a:p>
        </p:txBody>
      </p:sp>
      <p:sp>
        <p:nvSpPr>
          <p:cNvPr id="3" name="Tijdelijke aanduiding voor inhoud 2">
            <a:extLst>
              <a:ext uri="{FF2B5EF4-FFF2-40B4-BE49-F238E27FC236}">
                <a16:creationId xmlns:a16="http://schemas.microsoft.com/office/drawing/2014/main" id="{61998D7A-9FC3-4A45-8832-B45EBF6FC0BE}"/>
              </a:ext>
            </a:extLst>
          </p:cNvPr>
          <p:cNvSpPr>
            <a:spLocks noGrp="1"/>
          </p:cNvSpPr>
          <p:nvPr>
            <p:ph sz="half" idx="1"/>
          </p:nvPr>
        </p:nvSpPr>
        <p:spPr/>
        <p:txBody>
          <a:bodyPr/>
          <a:lstStyle/>
          <a:p>
            <a:r>
              <a:rPr lang="nl-BE" dirty="0"/>
              <a:t>Een leerling </a:t>
            </a:r>
            <a:r>
              <a:rPr lang="nl-BE" b="1" u="sng" dirty="0"/>
              <a:t>kan</a:t>
            </a:r>
            <a:r>
              <a:rPr lang="nl-BE" dirty="0"/>
              <a:t> … </a:t>
            </a:r>
          </a:p>
          <a:p>
            <a:pPr lvl="1"/>
            <a:r>
              <a:rPr lang="nl-BE" dirty="0"/>
              <a:t>Voorwaarden voor de leercontext:</a:t>
            </a:r>
          </a:p>
          <a:p>
            <a:pPr lvl="2"/>
            <a:r>
              <a:rPr lang="nl-BE" dirty="0"/>
              <a:t>Kwaliteitsvolle leeromgeving</a:t>
            </a:r>
          </a:p>
          <a:p>
            <a:pPr lvl="2"/>
            <a:r>
              <a:rPr lang="nl-BE" dirty="0"/>
              <a:t>Structurele inhoudelijke begeleiding</a:t>
            </a:r>
          </a:p>
          <a:p>
            <a:pPr lvl="2"/>
            <a:r>
              <a:rPr lang="nl-BE" dirty="0"/>
              <a:t>Gebouw voldoet aan BHV</a:t>
            </a:r>
          </a:p>
          <a:p>
            <a:pPr lvl="2"/>
            <a:endParaRPr lang="nl-BE" dirty="0"/>
          </a:p>
          <a:p>
            <a:pPr lvl="1"/>
            <a:r>
              <a:rPr lang="nl-BE" dirty="0"/>
              <a:t>Voorwaarden voor de academie:</a:t>
            </a:r>
          </a:p>
          <a:p>
            <a:pPr lvl="2"/>
            <a:r>
              <a:rPr lang="nl-BE" dirty="0"/>
              <a:t>Toetsingsinstrument</a:t>
            </a:r>
          </a:p>
          <a:p>
            <a:pPr lvl="2"/>
            <a:r>
              <a:rPr lang="nl-BE" dirty="0"/>
              <a:t>Opvolging leerproces: afsprakenkader</a:t>
            </a:r>
          </a:p>
          <a:p>
            <a:pPr lvl="2"/>
            <a:r>
              <a:rPr lang="nl-BE" dirty="0"/>
              <a:t>Leerling evalueren</a:t>
            </a:r>
          </a:p>
          <a:p>
            <a:pPr lvl="2"/>
            <a:r>
              <a:rPr lang="nl-BE" dirty="0"/>
              <a:t>Leerlingen informeren over mogelijkheid alt. Leercontext</a:t>
            </a:r>
          </a:p>
          <a:p>
            <a:pPr lvl="2"/>
            <a:endParaRPr lang="nl-BE" dirty="0"/>
          </a:p>
          <a:p>
            <a:pPr lvl="1"/>
            <a:r>
              <a:rPr lang="nl-BE" dirty="0"/>
              <a:t>Geen private of publieke opleidingsverstrekkers!</a:t>
            </a:r>
          </a:p>
        </p:txBody>
      </p:sp>
    </p:spTree>
    <p:extLst>
      <p:ext uri="{BB962C8B-B14F-4D97-AF65-F5344CB8AC3E}">
        <p14:creationId xmlns:p14="http://schemas.microsoft.com/office/powerpoint/2010/main" val="3629155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0E10C6-083A-420C-B608-A50783A37672}"/>
              </a:ext>
            </a:extLst>
          </p:cNvPr>
          <p:cNvSpPr>
            <a:spLocks noGrp="1"/>
          </p:cNvSpPr>
          <p:nvPr>
            <p:ph type="title"/>
          </p:nvPr>
        </p:nvSpPr>
        <p:spPr/>
        <p:txBody>
          <a:bodyPr/>
          <a:lstStyle/>
          <a:p>
            <a:r>
              <a:rPr lang="nl-BE" dirty="0"/>
              <a:t>Private opleidingsverstrekkers?</a:t>
            </a:r>
          </a:p>
        </p:txBody>
      </p:sp>
      <p:sp>
        <p:nvSpPr>
          <p:cNvPr id="3" name="Tijdelijke aanduiding voor inhoud 2">
            <a:extLst>
              <a:ext uri="{FF2B5EF4-FFF2-40B4-BE49-F238E27FC236}">
                <a16:creationId xmlns:a16="http://schemas.microsoft.com/office/drawing/2014/main" id="{5897EADC-5DFD-4EDA-9147-A86BBFA9C212}"/>
              </a:ext>
            </a:extLst>
          </p:cNvPr>
          <p:cNvSpPr>
            <a:spLocks noGrp="1"/>
          </p:cNvSpPr>
          <p:nvPr>
            <p:ph sz="half" idx="1"/>
          </p:nvPr>
        </p:nvSpPr>
        <p:spPr/>
        <p:txBody>
          <a:bodyPr/>
          <a:lstStyle/>
          <a:p>
            <a:r>
              <a:rPr lang="nl-BE" dirty="0"/>
              <a:t>Memorie van toelicht Decreet Volwassenenonderwijs</a:t>
            </a:r>
          </a:p>
          <a:p>
            <a:pPr lvl="1"/>
            <a:r>
              <a:rPr lang="nl-BE" dirty="0"/>
              <a:t>“</a:t>
            </a:r>
            <a:r>
              <a:rPr lang="nl-BE" sz="1800" dirty="0"/>
              <a:t>Naast voormelde organisaties zijn er dan ook nog commerciële opleidingsverstrekkers waarvan het aanbod zeer divers is. Onder de commerciële opleidingsverstrekkers vinden we zowel een aantal ondernemingen terug die tot internationale groepen behoren, als een groot aantal eenmansbedrijven. In de private opleidingssector wordt ook veel op freelance basis gewerkt. Verder zijn er bedrijven waarvoor opleiding eerder een afgeleid product is van hun eigenlijke kernactiviteit (bv. informaticadienstverlening). Meer en meer bedrijven nemen het initiatief om de knowhow die ze op een bepaald domein hebben opgebouwd via een opleidingsdivisie te commercialiseren.” </a:t>
            </a:r>
          </a:p>
        </p:txBody>
      </p:sp>
    </p:spTree>
    <p:extLst>
      <p:ext uri="{BB962C8B-B14F-4D97-AF65-F5344CB8AC3E}">
        <p14:creationId xmlns:p14="http://schemas.microsoft.com/office/powerpoint/2010/main" val="426615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0290E-BE06-4768-95BF-EEE243BC85B5}"/>
              </a:ext>
            </a:extLst>
          </p:cNvPr>
          <p:cNvSpPr>
            <a:spLocks noGrp="1"/>
          </p:cNvSpPr>
          <p:nvPr>
            <p:ph type="title"/>
          </p:nvPr>
        </p:nvSpPr>
        <p:spPr/>
        <p:txBody>
          <a:bodyPr/>
          <a:lstStyle/>
          <a:p>
            <a:r>
              <a:rPr lang="nl-BE" dirty="0"/>
              <a:t>Toetsingsinstrument</a:t>
            </a:r>
          </a:p>
        </p:txBody>
      </p:sp>
      <p:sp>
        <p:nvSpPr>
          <p:cNvPr id="3" name="Tijdelijke aanduiding voor inhoud 2">
            <a:extLst>
              <a:ext uri="{FF2B5EF4-FFF2-40B4-BE49-F238E27FC236}">
                <a16:creationId xmlns:a16="http://schemas.microsoft.com/office/drawing/2014/main" id="{86CB619D-8411-4DDF-8B31-9E865510850F}"/>
              </a:ext>
            </a:extLst>
          </p:cNvPr>
          <p:cNvSpPr>
            <a:spLocks noGrp="1"/>
          </p:cNvSpPr>
          <p:nvPr>
            <p:ph sz="half" idx="1"/>
          </p:nvPr>
        </p:nvSpPr>
        <p:spPr>
          <a:xfrm>
            <a:off x="1296000" y="1503217"/>
            <a:ext cx="7416000" cy="4365020"/>
          </a:xfrm>
        </p:spPr>
        <p:txBody>
          <a:bodyPr/>
          <a:lstStyle/>
          <a:p>
            <a:r>
              <a:rPr lang="nl-BE" sz="2000" dirty="0"/>
              <a:t>Decreet: “De academie beschikt over een toetsingsinstrument dat door de onderwijsinspectie is gevalideerd om de kwaliteit van de leeromgeving te beoordelen”.</a:t>
            </a:r>
          </a:p>
          <a:p>
            <a:endParaRPr lang="nl-BE" sz="2000" dirty="0"/>
          </a:p>
          <a:p>
            <a:pPr lvl="1"/>
            <a:r>
              <a:rPr lang="nl-BE" sz="2000" dirty="0"/>
              <a:t>met inspectie afgestemd, suggesties in omzendbrief:</a:t>
            </a:r>
          </a:p>
          <a:p>
            <a:pPr lvl="2"/>
            <a:r>
              <a:rPr lang="nl-BE" sz="1600" dirty="0"/>
              <a:t>Niet in strijd zijn met decreet</a:t>
            </a:r>
          </a:p>
          <a:p>
            <a:pPr lvl="2"/>
            <a:r>
              <a:rPr lang="nl-BE" sz="1600" dirty="0"/>
              <a:t>Rekeninghouden met context waarin academie zich bevindt</a:t>
            </a:r>
          </a:p>
          <a:p>
            <a:pPr lvl="2"/>
            <a:r>
              <a:rPr lang="nl-BE" sz="1600" dirty="0"/>
              <a:t>Rekeninghouden met eigen APP</a:t>
            </a:r>
          </a:p>
          <a:p>
            <a:pPr lvl="2"/>
            <a:r>
              <a:rPr lang="nl-BE" sz="1600" dirty="0"/>
              <a:t>Aftoetsen aan referentiekader voor onderwijskwaliteit</a:t>
            </a:r>
          </a:p>
          <a:p>
            <a:pPr lvl="2"/>
            <a:r>
              <a:rPr lang="nl-BE" sz="1600" dirty="0"/>
              <a:t>Vaststellen art.-</a:t>
            </a:r>
            <a:r>
              <a:rPr lang="nl-BE" sz="1600" dirty="0" err="1"/>
              <a:t>ped</a:t>
            </a:r>
            <a:r>
              <a:rPr lang="nl-BE" sz="1600" dirty="0"/>
              <a:t>. Competenties begeleider in leercontext</a:t>
            </a:r>
          </a:p>
          <a:p>
            <a:pPr lvl="2"/>
            <a:r>
              <a:rPr lang="nl-BE" sz="1600" dirty="0"/>
              <a:t>Vaststellen gegarandeerd beheersingsniveau leercontext (relevant voor opleiding leerlingen)</a:t>
            </a:r>
          </a:p>
          <a:p>
            <a:pPr lvl="2"/>
            <a:endParaRPr lang="nl-BE" sz="1600" dirty="0"/>
          </a:p>
          <a:p>
            <a:pPr lvl="1"/>
            <a:r>
              <a:rPr lang="nl-BE" sz="2000" dirty="0"/>
              <a:t>Enkel criteria die kwaliteit van de leeromgeving garanderen zijn van toepassing! (dus niet: beperking van domein, beperking van regio, …</a:t>
            </a:r>
          </a:p>
        </p:txBody>
      </p:sp>
    </p:spTree>
    <p:extLst>
      <p:ext uri="{BB962C8B-B14F-4D97-AF65-F5344CB8AC3E}">
        <p14:creationId xmlns:p14="http://schemas.microsoft.com/office/powerpoint/2010/main" val="138753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Mogelijkheden en beperkingen</a:t>
            </a:r>
            <a:br>
              <a:rPr lang="nl-BE" dirty="0"/>
            </a:br>
            <a:r>
              <a:rPr lang="nl-BE" dirty="0"/>
              <a:t>van alternatieve leercontext</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r>
              <a:rPr lang="nl-BE" dirty="0"/>
              <a:t>Vanuit de praktijk in SAMWD Lier geven we een aantal mogelijkheden en valkuilen. Deze zijn mogelijk inspiratie bij het uittekenen van het toetsingsinstrument en het afsprakenkader.		</a:t>
            </a:r>
          </a:p>
          <a:p>
            <a:pPr>
              <a:buNone/>
            </a:pPr>
            <a:r>
              <a:rPr lang="nl-BE" dirty="0"/>
              <a:t>	stap 1	voorzie een strakke opvolging vanuit de				academie. (een coördinator)</a:t>
            </a:r>
          </a:p>
          <a:p>
            <a:pPr>
              <a:buNone/>
            </a:pPr>
            <a:r>
              <a:rPr lang="nl-BE" dirty="0"/>
              <a:t>	stap 2	Start niet zonder een doordacht toetsings-			instrument en afsprakenkader.								</a:t>
            </a:r>
          </a:p>
        </p:txBody>
      </p:sp>
    </p:spTree>
    <p:extLst>
      <p:ext uri="{BB962C8B-B14F-4D97-AF65-F5344CB8AC3E}">
        <p14:creationId xmlns:p14="http://schemas.microsoft.com/office/powerpoint/2010/main" val="30601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Toetsingsinstrument 1</a:t>
            </a:r>
            <a:br>
              <a:rPr lang="nl-BE" dirty="0"/>
            </a:br>
            <a:r>
              <a:rPr lang="nl-BE" dirty="0"/>
              <a:t>niveau van de vereniging </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Onder leiding staan van een dirigent met professionele opleiding </a:t>
            </a:r>
            <a:r>
              <a:rPr lang="nl-BE" b="1" dirty="0"/>
              <a:t>OF</a:t>
            </a:r>
            <a:r>
              <a:rPr lang="nl-BE" dirty="0"/>
              <a:t> gerangschikt zijn in eerste afdeling of hoger van de provinciale wedstrijden. 					</a:t>
            </a:r>
            <a:r>
              <a:rPr lang="nl-BE" i="1" dirty="0"/>
              <a:t>Ter verduidelijking: met ‘professionele opleiding’ wordt 	bedoeld: in het bezit zijn van een diploma dat in de 	huidige structuur van het DKO als ‘voldoende geacht’ 	wordt beschouwd voor het geven van het vak 	‘groepsmusiceren’ </a:t>
            </a:r>
            <a:r>
              <a:rPr lang="nl-BE" b="1" i="1" dirty="0"/>
              <a:t>OF</a:t>
            </a:r>
            <a:r>
              <a:rPr lang="nl-BE" i="1" dirty="0"/>
              <a:t> in het bezit zijn van een DKO-	diploma ‘directie instrumentale muziek’ of ‘directie vocale 	muziek’.</a:t>
            </a:r>
          </a:p>
        </p:txBody>
      </p:sp>
    </p:spTree>
    <p:extLst>
      <p:ext uri="{BB962C8B-B14F-4D97-AF65-F5344CB8AC3E}">
        <p14:creationId xmlns:p14="http://schemas.microsoft.com/office/powerpoint/2010/main" val="105774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Toetsingsinstrument 2</a:t>
            </a:r>
            <a:br>
              <a:rPr lang="nl-BE" dirty="0"/>
            </a:br>
            <a:r>
              <a:rPr lang="nl-BE" dirty="0"/>
              <a:t>regelmatigheid</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De vereniging engageert zich om leerlingen die in aanmerking komen toe te laten vanaf 1 september (cfr. de vakken GM in de academie), ongeacht de geplande concerten/wedstrijden van de vereniging. Wenselijkheid van deelname aan concerten of wedstrijden tijdens het eerste trimester kan afgesproken worden met de leerling, maar het bijwonen van de repetities is een vereiste. </a:t>
            </a:r>
          </a:p>
          <a:p>
            <a:pPr fontAlgn="base"/>
            <a:r>
              <a:rPr lang="nl-BE" dirty="0"/>
              <a:t>Nauwkeurig aanwezigheden bijhouden en de coördinator van de SAMWD tijdig verwittigen bij onregelmatigheden of stopzetting. Een tussentijdse aanwezigheidslijst moet op 1 feb aan de coördinator bezorgd worden.</a:t>
            </a:r>
          </a:p>
          <a:p>
            <a:pPr fontAlgn="base">
              <a:buNone/>
            </a:pPr>
            <a:endParaRPr lang="nl-BE" i="1" dirty="0"/>
          </a:p>
        </p:txBody>
      </p:sp>
    </p:spTree>
    <p:extLst>
      <p:ext uri="{BB962C8B-B14F-4D97-AF65-F5344CB8AC3E}">
        <p14:creationId xmlns:p14="http://schemas.microsoft.com/office/powerpoint/2010/main" val="230636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997A7-B2FE-46CC-A7E3-458E5E9C04E9}"/>
              </a:ext>
            </a:extLst>
          </p:cNvPr>
          <p:cNvSpPr>
            <a:spLocks noGrp="1"/>
          </p:cNvSpPr>
          <p:nvPr>
            <p:ph type="title"/>
          </p:nvPr>
        </p:nvSpPr>
        <p:spPr/>
        <p:txBody>
          <a:bodyPr/>
          <a:lstStyle/>
          <a:p>
            <a:r>
              <a:rPr lang="nl-BE" dirty="0"/>
              <a:t>Toetsingsinstrument 3</a:t>
            </a:r>
            <a:br>
              <a:rPr lang="nl-BE" dirty="0"/>
            </a:br>
            <a:r>
              <a:rPr lang="nl-BE" dirty="0"/>
              <a:t>evaluatie </a:t>
            </a:r>
          </a:p>
        </p:txBody>
      </p:sp>
      <p:sp>
        <p:nvSpPr>
          <p:cNvPr id="3" name="Tijdelijke aanduiding voor inhoud 2">
            <a:extLst>
              <a:ext uri="{FF2B5EF4-FFF2-40B4-BE49-F238E27FC236}">
                <a16:creationId xmlns:a16="http://schemas.microsoft.com/office/drawing/2014/main" id="{3A81EE04-9614-4EE5-A75A-822EDF66C5AD}"/>
              </a:ext>
            </a:extLst>
          </p:cNvPr>
          <p:cNvSpPr>
            <a:spLocks noGrp="1"/>
          </p:cNvSpPr>
          <p:nvPr>
            <p:ph sz="half" idx="1"/>
          </p:nvPr>
        </p:nvSpPr>
        <p:spPr/>
        <p:txBody>
          <a:bodyPr/>
          <a:lstStyle/>
          <a:p>
            <a:pPr fontAlgn="base"/>
            <a:r>
              <a:rPr lang="nl-BE" dirty="0"/>
              <a:t>Tussentijdse evaluatie voor 1 februari, en eindevaluatie voor 15 mei bezorgen aan de coördinator van de SAMWD.</a:t>
            </a:r>
          </a:p>
          <a:p>
            <a:pPr fontAlgn="base">
              <a:buNone/>
            </a:pPr>
            <a:endParaRPr lang="nl-BE" dirty="0"/>
          </a:p>
          <a:p>
            <a:pPr fontAlgn="base"/>
            <a:r>
              <a:rPr lang="nl-BE" dirty="0"/>
              <a:t>Gebruik maken van het evaluatieformulier van de SAMWD en grondig invullen. (schriftelijke feedback)</a:t>
            </a:r>
          </a:p>
          <a:p>
            <a:pPr fontAlgn="base"/>
            <a:endParaRPr lang="nl-BE" dirty="0"/>
          </a:p>
          <a:p>
            <a:pPr fontAlgn="base">
              <a:buNone/>
            </a:pPr>
            <a:endParaRPr lang="nl-BE" i="1" dirty="0"/>
          </a:p>
        </p:txBody>
      </p:sp>
    </p:spTree>
    <p:extLst>
      <p:ext uri="{BB962C8B-B14F-4D97-AF65-F5344CB8AC3E}">
        <p14:creationId xmlns:p14="http://schemas.microsoft.com/office/powerpoint/2010/main" val="869538500"/>
      </p:ext>
    </p:extLst>
  </p:cSld>
  <p:clrMapOvr>
    <a:masterClrMapping/>
  </p:clrMapOvr>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C10C474EA2924AA6FA83155D567374" ma:contentTypeVersion="1" ma:contentTypeDescription="Een nieuw document maken." ma:contentTypeScope="" ma:versionID="782b18a5a5eb24ff264f61f6844a3e59">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D829CC-0FB2-4EF8-9BB4-18A37C2D95AA}">
  <ds:schemaRefs>
    <ds:schemaRef ds:uri="http://schemas.microsoft.com/office/infopath/2007/PartnerControl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835893E-9402-402B-8E63-A74290317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BFD5EEE-4241-4EAA-BE7F-833365B391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4469</TotalTime>
  <Words>684</Words>
  <Application>Microsoft Office PowerPoint</Application>
  <PresentationFormat>Diavoorstelling (4:3)</PresentationFormat>
  <Paragraphs>82</Paragraphs>
  <Slides>13</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Arial</vt:lpstr>
      <vt:lpstr>Calibri</vt:lpstr>
      <vt:lpstr>FlandersArtSans-Bold</vt:lpstr>
      <vt:lpstr>FlandersArtSans-Medium</vt:lpstr>
      <vt:lpstr>FlandersArtSans-Regular</vt:lpstr>
      <vt:lpstr>FlandersArtSerif-Regular</vt:lpstr>
      <vt:lpstr>Aangepast ontwerp</vt:lpstr>
      <vt:lpstr>Les volgen in een alternatieve leercontext</vt:lpstr>
      <vt:lpstr>Waarover hebben we het?</vt:lpstr>
      <vt:lpstr>Uitgangspunten regelgeving: artikel 57 Niveaudecreet</vt:lpstr>
      <vt:lpstr>Private opleidingsverstrekkers?</vt:lpstr>
      <vt:lpstr>Toetsingsinstrument</vt:lpstr>
      <vt:lpstr>Mogelijkheden en beperkingen van alternatieve leercontext</vt:lpstr>
      <vt:lpstr>Toetsingsinstrument 1 niveau van de vereniging </vt:lpstr>
      <vt:lpstr>Toetsingsinstrument 2 regelmatigheid</vt:lpstr>
      <vt:lpstr>Toetsingsinstrument 3 evaluatie </vt:lpstr>
      <vt:lpstr>Afsprakenkader met de verenigingen </vt:lpstr>
      <vt:lpstr>ev. extra bepalingen in het afsprakenkader </vt:lpstr>
      <vt:lpstr>Collegiale houding tussen academies</vt:lpstr>
      <vt:lpstr>Tot slot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BELEIDSDOMEIN</dc:title>
  <dc:creator>Yahiaoui, Yasmina</dc:creator>
  <cp:lastModifiedBy>Thys, Jos</cp:lastModifiedBy>
  <cp:revision>182</cp:revision>
  <cp:lastPrinted>2018-04-20T07:27:59Z</cp:lastPrinted>
  <dcterms:created xsi:type="dcterms:W3CDTF">2014-06-26T11:20:41Z</dcterms:created>
  <dcterms:modified xsi:type="dcterms:W3CDTF">2018-04-26T11:15:10Z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0x0101000AC10C474EA2924AA6FA83155D567374</vt:lpwstr>
  </property>
</Properties>
</file>