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56" r:id="rId2"/>
    <p:sldId id="340" r:id="rId3"/>
    <p:sldId id="303" r:id="rId4"/>
    <p:sldId id="338" r:id="rId5"/>
    <p:sldId id="341" r:id="rId6"/>
    <p:sldId id="342" r:id="rId7"/>
    <p:sldId id="352" r:id="rId8"/>
    <p:sldId id="345" r:id="rId9"/>
    <p:sldId id="346" r:id="rId10"/>
    <p:sldId id="348" r:id="rId11"/>
    <p:sldId id="349" r:id="rId12"/>
    <p:sldId id="353" r:id="rId13"/>
    <p:sldId id="350" r:id="rId14"/>
  </p:sldIdLst>
  <p:sldSz cx="9144000" cy="6858000" type="screen4x3"/>
  <p:notesSz cx="6808788" cy="99409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deratie" initials="f"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4A3B4"/>
    <a:srgbClr val="9C1B39"/>
    <a:srgbClr val="FFCC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3" autoAdjust="0"/>
    <p:restoredTop sz="88557" autoAdjust="0"/>
  </p:normalViewPr>
  <p:slideViewPr>
    <p:cSldViewPr>
      <p:cViewPr varScale="1">
        <p:scale>
          <a:sx n="102" d="100"/>
          <a:sy n="102" d="100"/>
        </p:scale>
        <p:origin x="193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50475" cy="497046"/>
          </a:xfrm>
          <a:prstGeom prst="rect">
            <a:avLst/>
          </a:prstGeom>
        </p:spPr>
        <p:txBody>
          <a:bodyPr vert="horz" lIns="92281" tIns="46141" rIns="92281" bIns="46141" rtlCol="0"/>
          <a:lstStyle>
            <a:lvl1pPr algn="l">
              <a:defRPr sz="1200"/>
            </a:lvl1pPr>
          </a:lstStyle>
          <a:p>
            <a:endParaRPr lang="nl-BE"/>
          </a:p>
        </p:txBody>
      </p:sp>
      <p:sp>
        <p:nvSpPr>
          <p:cNvPr id="3" name="Tijdelijke aanduiding voor datum 2"/>
          <p:cNvSpPr>
            <a:spLocks noGrp="1"/>
          </p:cNvSpPr>
          <p:nvPr>
            <p:ph type="dt" sz="quarter" idx="1"/>
          </p:nvPr>
        </p:nvSpPr>
        <p:spPr>
          <a:xfrm>
            <a:off x="3856738" y="1"/>
            <a:ext cx="2950475" cy="497046"/>
          </a:xfrm>
          <a:prstGeom prst="rect">
            <a:avLst/>
          </a:prstGeom>
        </p:spPr>
        <p:txBody>
          <a:bodyPr vert="horz" lIns="92281" tIns="46141" rIns="92281" bIns="46141" rtlCol="0"/>
          <a:lstStyle>
            <a:lvl1pPr algn="r">
              <a:defRPr sz="1200"/>
            </a:lvl1pPr>
          </a:lstStyle>
          <a:p>
            <a:fld id="{F33B0321-70B3-4D17-8FF7-526ADEDA1CA6}" type="datetimeFigureOut">
              <a:rPr lang="nl-BE" smtClean="0"/>
              <a:t>30/04/2019</a:t>
            </a:fld>
            <a:endParaRPr lang="nl-BE"/>
          </a:p>
        </p:txBody>
      </p:sp>
      <p:sp>
        <p:nvSpPr>
          <p:cNvPr id="4" name="Tijdelijke aanduiding voor voettekst 3"/>
          <p:cNvSpPr>
            <a:spLocks noGrp="1"/>
          </p:cNvSpPr>
          <p:nvPr>
            <p:ph type="ftr" sz="quarter" idx="2"/>
          </p:nvPr>
        </p:nvSpPr>
        <p:spPr>
          <a:xfrm>
            <a:off x="0" y="9442154"/>
            <a:ext cx="2950475" cy="497046"/>
          </a:xfrm>
          <a:prstGeom prst="rect">
            <a:avLst/>
          </a:prstGeom>
        </p:spPr>
        <p:txBody>
          <a:bodyPr vert="horz" lIns="92281" tIns="46141" rIns="92281" bIns="46141"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6738" y="9442154"/>
            <a:ext cx="2950475" cy="497046"/>
          </a:xfrm>
          <a:prstGeom prst="rect">
            <a:avLst/>
          </a:prstGeom>
        </p:spPr>
        <p:txBody>
          <a:bodyPr vert="horz" lIns="92281" tIns="46141" rIns="92281" bIns="46141" rtlCol="0" anchor="b"/>
          <a:lstStyle>
            <a:lvl1pPr algn="r">
              <a:defRPr sz="1200"/>
            </a:lvl1pPr>
          </a:lstStyle>
          <a:p>
            <a:fld id="{03799939-093B-4A55-B726-351206BBAD25}" type="slidenum">
              <a:rPr lang="nl-BE" smtClean="0"/>
              <a:t>‹nr.›</a:t>
            </a:fld>
            <a:endParaRPr lang="nl-BE"/>
          </a:p>
        </p:txBody>
      </p:sp>
    </p:spTree>
    <p:extLst>
      <p:ext uri="{BB962C8B-B14F-4D97-AF65-F5344CB8AC3E}">
        <p14:creationId xmlns:p14="http://schemas.microsoft.com/office/powerpoint/2010/main" val="1241072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50475" cy="497046"/>
          </a:xfrm>
          <a:prstGeom prst="rect">
            <a:avLst/>
          </a:prstGeom>
        </p:spPr>
        <p:txBody>
          <a:bodyPr vert="horz" lIns="92281" tIns="46141" rIns="92281" bIns="46141" rtlCol="0"/>
          <a:lstStyle>
            <a:lvl1pPr algn="l">
              <a:defRPr sz="1200"/>
            </a:lvl1pPr>
          </a:lstStyle>
          <a:p>
            <a:endParaRPr lang="nl-BE"/>
          </a:p>
        </p:txBody>
      </p:sp>
      <p:sp>
        <p:nvSpPr>
          <p:cNvPr id="3" name="Tijdelijke aanduiding voor datum 2"/>
          <p:cNvSpPr>
            <a:spLocks noGrp="1"/>
          </p:cNvSpPr>
          <p:nvPr>
            <p:ph type="dt" idx="1"/>
          </p:nvPr>
        </p:nvSpPr>
        <p:spPr>
          <a:xfrm>
            <a:off x="3856738" y="1"/>
            <a:ext cx="2950475" cy="497046"/>
          </a:xfrm>
          <a:prstGeom prst="rect">
            <a:avLst/>
          </a:prstGeom>
        </p:spPr>
        <p:txBody>
          <a:bodyPr vert="horz" lIns="92281" tIns="46141" rIns="92281" bIns="46141" rtlCol="0"/>
          <a:lstStyle>
            <a:lvl1pPr algn="r">
              <a:defRPr sz="1200"/>
            </a:lvl1pPr>
          </a:lstStyle>
          <a:p>
            <a:fld id="{37C4FD44-EC1A-4A72-B29A-2CC681C3858F}" type="datetimeFigureOut">
              <a:rPr lang="nl-BE" smtClean="0"/>
              <a:t>30/04/2019</a:t>
            </a:fld>
            <a:endParaRPr lang="nl-BE"/>
          </a:p>
        </p:txBody>
      </p:sp>
      <p:sp>
        <p:nvSpPr>
          <p:cNvPr id="4" name="Tijdelijke aanduiding voor dia-afbeelding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81" tIns="46141" rIns="92281" bIns="46141" rtlCol="0" anchor="ctr"/>
          <a:lstStyle/>
          <a:p>
            <a:endParaRPr lang="nl-BE"/>
          </a:p>
        </p:txBody>
      </p:sp>
      <p:sp>
        <p:nvSpPr>
          <p:cNvPr id="5" name="Tijdelijke aanduiding voor notities 4"/>
          <p:cNvSpPr>
            <a:spLocks noGrp="1"/>
          </p:cNvSpPr>
          <p:nvPr>
            <p:ph type="body" sz="quarter" idx="3"/>
          </p:nvPr>
        </p:nvSpPr>
        <p:spPr>
          <a:xfrm>
            <a:off x="680880" y="4721940"/>
            <a:ext cx="5447030" cy="4473416"/>
          </a:xfrm>
          <a:prstGeom prst="rect">
            <a:avLst/>
          </a:prstGeom>
        </p:spPr>
        <p:txBody>
          <a:bodyPr vert="horz" lIns="92281" tIns="46141" rIns="92281" bIns="46141"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42154"/>
            <a:ext cx="2950475" cy="497046"/>
          </a:xfrm>
          <a:prstGeom prst="rect">
            <a:avLst/>
          </a:prstGeom>
        </p:spPr>
        <p:txBody>
          <a:bodyPr vert="horz" lIns="92281" tIns="46141" rIns="92281" bIns="46141"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6738" y="9442154"/>
            <a:ext cx="2950475" cy="497046"/>
          </a:xfrm>
          <a:prstGeom prst="rect">
            <a:avLst/>
          </a:prstGeom>
        </p:spPr>
        <p:txBody>
          <a:bodyPr vert="horz" lIns="92281" tIns="46141" rIns="92281" bIns="46141" rtlCol="0" anchor="b"/>
          <a:lstStyle>
            <a:lvl1pPr algn="r">
              <a:defRPr sz="1200"/>
            </a:lvl1pPr>
          </a:lstStyle>
          <a:p>
            <a:fld id="{C69BB605-93C3-4C83-9972-1EC2E3E57D87}" type="slidenum">
              <a:rPr lang="nl-BE" smtClean="0"/>
              <a:t>‹nr.›</a:t>
            </a:fld>
            <a:endParaRPr lang="nl-BE"/>
          </a:p>
        </p:txBody>
      </p:sp>
    </p:spTree>
    <p:extLst>
      <p:ext uri="{BB962C8B-B14F-4D97-AF65-F5344CB8AC3E}">
        <p14:creationId xmlns:p14="http://schemas.microsoft.com/office/powerpoint/2010/main" val="290670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2</a:t>
            </a:fld>
            <a:endParaRPr lang="nl-BE"/>
          </a:p>
        </p:txBody>
      </p:sp>
    </p:spTree>
    <p:extLst>
      <p:ext uri="{BB962C8B-B14F-4D97-AF65-F5344CB8AC3E}">
        <p14:creationId xmlns:p14="http://schemas.microsoft.com/office/powerpoint/2010/main" val="2616824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 Dit was vorig jaar moeilijker</a:t>
            </a:r>
            <a:r>
              <a:rPr lang="nl-BE" baseline="0" dirty="0"/>
              <a:t> dan dit jaar. Dit jaar minder last van gehad. </a:t>
            </a:r>
            <a:r>
              <a:rPr lang="nl-BE" baseline="0" dirty="0" err="1"/>
              <a:t>Owv</a:t>
            </a:r>
            <a:r>
              <a:rPr lang="nl-BE" baseline="0" dirty="0"/>
              <a:t> langere aanwezigheid? </a:t>
            </a:r>
            <a:r>
              <a:rPr lang="nl-BE" baseline="0"/>
              <a:t>Inhoud? Of </a:t>
            </a:r>
            <a:r>
              <a:rPr lang="nl-BE" baseline="0" dirty="0"/>
              <a:t>eerder toeval?</a:t>
            </a:r>
            <a:endParaRPr lang="nl-BE" dirty="0"/>
          </a:p>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11</a:t>
            </a:fld>
            <a:endParaRPr lang="nl-BE"/>
          </a:p>
        </p:txBody>
      </p:sp>
    </p:spTree>
    <p:extLst>
      <p:ext uri="{BB962C8B-B14F-4D97-AF65-F5344CB8AC3E}">
        <p14:creationId xmlns:p14="http://schemas.microsoft.com/office/powerpoint/2010/main" val="458525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12</a:t>
            </a:fld>
            <a:endParaRPr lang="nl-BE"/>
          </a:p>
        </p:txBody>
      </p:sp>
    </p:spTree>
    <p:extLst>
      <p:ext uri="{BB962C8B-B14F-4D97-AF65-F5344CB8AC3E}">
        <p14:creationId xmlns:p14="http://schemas.microsoft.com/office/powerpoint/2010/main" val="96142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3</a:t>
            </a:fld>
            <a:endParaRPr lang="nl-BE"/>
          </a:p>
        </p:txBody>
      </p:sp>
    </p:spTree>
    <p:extLst>
      <p:ext uri="{BB962C8B-B14F-4D97-AF65-F5344CB8AC3E}">
        <p14:creationId xmlns:p14="http://schemas.microsoft.com/office/powerpoint/2010/main" val="425763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Ter illustratie</a:t>
            </a:r>
            <a:r>
              <a:rPr lang="nl-BE" baseline="0" dirty="0"/>
              <a:t> bereik: ze leggen zichzelf op om minstens 20 procent ‘</a:t>
            </a:r>
            <a:r>
              <a:rPr lang="nl-BE" baseline="0" dirty="0" err="1"/>
              <a:t>middenklassegezinnen</a:t>
            </a:r>
            <a:r>
              <a:rPr lang="nl-BE" baseline="0" dirty="0"/>
              <a:t>’ te blijven bereiken</a:t>
            </a:r>
            <a:endParaRPr lang="nl-BE" dirty="0"/>
          </a:p>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4</a:t>
            </a:fld>
            <a:endParaRPr lang="nl-BE"/>
          </a:p>
        </p:txBody>
      </p:sp>
    </p:spTree>
    <p:extLst>
      <p:ext uri="{BB962C8B-B14F-4D97-AF65-F5344CB8AC3E}">
        <p14:creationId xmlns:p14="http://schemas.microsoft.com/office/powerpoint/2010/main" val="268365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5</a:t>
            </a:fld>
            <a:endParaRPr lang="nl-BE"/>
          </a:p>
        </p:txBody>
      </p:sp>
    </p:spTree>
    <p:extLst>
      <p:ext uri="{BB962C8B-B14F-4D97-AF65-F5344CB8AC3E}">
        <p14:creationId xmlns:p14="http://schemas.microsoft.com/office/powerpoint/2010/main" val="4119288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Geselecteerde</a:t>
            </a:r>
            <a:r>
              <a:rPr lang="nl-BE" baseline="0" dirty="0"/>
              <a:t> doelen:</a:t>
            </a:r>
          </a:p>
          <a:p>
            <a:pPr marL="171450" indent="-171450">
              <a:buFontTx/>
              <a:buChar char="-"/>
            </a:pPr>
            <a:r>
              <a:rPr lang="nl-BE" baseline="0" dirty="0"/>
              <a:t>Stimuleert de ontwikkeling van kinderen en jongeren door zorg en activiteiten</a:t>
            </a:r>
          </a:p>
          <a:p>
            <a:pPr marL="171450" indent="-171450">
              <a:buFontTx/>
              <a:buChar char="-"/>
            </a:pPr>
            <a:r>
              <a:rPr lang="nl-BE" baseline="0" dirty="0"/>
              <a:t>Informeert zich over mogelijkheden voor vrijetijdsbesteding</a:t>
            </a:r>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6</a:t>
            </a:fld>
            <a:endParaRPr lang="nl-BE"/>
          </a:p>
        </p:txBody>
      </p:sp>
    </p:spTree>
    <p:extLst>
      <p:ext uri="{BB962C8B-B14F-4D97-AF65-F5344CB8AC3E}">
        <p14:creationId xmlns:p14="http://schemas.microsoft.com/office/powerpoint/2010/main" val="920182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7</a:t>
            </a:fld>
            <a:endParaRPr lang="nl-BE"/>
          </a:p>
        </p:txBody>
      </p:sp>
    </p:spTree>
    <p:extLst>
      <p:ext uri="{BB962C8B-B14F-4D97-AF65-F5344CB8AC3E}">
        <p14:creationId xmlns:p14="http://schemas.microsoft.com/office/powerpoint/2010/main" val="1972477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Geselecteerde doelen:</a:t>
            </a:r>
          </a:p>
          <a:p>
            <a:pPr marL="171450" indent="-171450">
              <a:buFontTx/>
              <a:buChar char="-"/>
            </a:pPr>
            <a:r>
              <a:rPr lang="nl-BE" dirty="0"/>
              <a:t>De cursist bedient digitale toepassingen</a:t>
            </a:r>
          </a:p>
          <a:p>
            <a:pPr marL="171450" indent="-171450">
              <a:buFontTx/>
              <a:buChar char="-"/>
            </a:pPr>
            <a:r>
              <a:rPr lang="nl-BE" dirty="0"/>
              <a:t>De cursist herkent input en output bij digitale handelingen</a:t>
            </a:r>
          </a:p>
          <a:p>
            <a:pPr marL="171450" indent="-171450">
              <a:buFontTx/>
              <a:buChar char="-"/>
            </a:pPr>
            <a:r>
              <a:rPr lang="nl-BE" dirty="0"/>
              <a:t>De</a:t>
            </a:r>
            <a:r>
              <a:rPr lang="nl-BE" baseline="0" dirty="0"/>
              <a:t> cursist neemt verantwoordelijkheid op voor kinderen die aan zijn gezag zijn toevertrouwd</a:t>
            </a:r>
          </a:p>
          <a:p>
            <a:pPr marL="0" indent="0">
              <a:buFontTx/>
              <a:buNone/>
            </a:pPr>
            <a:endParaRPr lang="nl-BE" b="1" baseline="0" dirty="0">
              <a:solidFill>
                <a:srgbClr val="14A3B4"/>
              </a:solidFill>
              <a:latin typeface="Trebuchet MS" panose="020B0603020202020204" pitchFamily="34" charset="0"/>
            </a:endParaRPr>
          </a:p>
          <a:p>
            <a:pPr marL="0" indent="0">
              <a:buFontTx/>
              <a:buNone/>
            </a:pPr>
            <a:r>
              <a:rPr lang="nl-BE" b="1" dirty="0">
                <a:solidFill>
                  <a:srgbClr val="14A3B4"/>
                </a:solidFill>
                <a:latin typeface="Trebuchet MS" panose="020B0603020202020204" pitchFamily="34" charset="0"/>
              </a:rPr>
              <a:t>Geletterdheidsvaardigheden: </a:t>
            </a:r>
            <a:r>
              <a:rPr lang="nl-BE" dirty="0">
                <a:solidFill>
                  <a:srgbClr val="000000"/>
                </a:solidFill>
                <a:latin typeface="Trebuchet MS" panose="020B0603020202020204" pitchFamily="34" charset="0"/>
              </a:rPr>
              <a:t>ICT + ook taal</a:t>
            </a:r>
          </a:p>
          <a:p>
            <a:pPr marL="0" indent="0">
              <a:buFontTx/>
              <a:buNone/>
            </a:pPr>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8</a:t>
            </a:fld>
            <a:endParaRPr lang="nl-BE"/>
          </a:p>
        </p:txBody>
      </p:sp>
    </p:spTree>
    <p:extLst>
      <p:ext uri="{BB962C8B-B14F-4D97-AF65-F5344CB8AC3E}">
        <p14:creationId xmlns:p14="http://schemas.microsoft.com/office/powerpoint/2010/main" val="346441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9</a:t>
            </a:fld>
            <a:endParaRPr lang="nl-BE"/>
          </a:p>
        </p:txBody>
      </p:sp>
    </p:spTree>
    <p:extLst>
      <p:ext uri="{BB962C8B-B14F-4D97-AF65-F5344CB8AC3E}">
        <p14:creationId xmlns:p14="http://schemas.microsoft.com/office/powerpoint/2010/main" val="167529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69BB605-93C3-4C83-9972-1EC2E3E57D87}" type="slidenum">
              <a:rPr lang="nl-BE" smtClean="0"/>
              <a:t>10</a:t>
            </a:fld>
            <a:endParaRPr lang="nl-BE"/>
          </a:p>
        </p:txBody>
      </p:sp>
    </p:spTree>
    <p:extLst>
      <p:ext uri="{BB962C8B-B14F-4D97-AF65-F5344CB8AC3E}">
        <p14:creationId xmlns:p14="http://schemas.microsoft.com/office/powerpoint/2010/main" val="170162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BE"/>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nl-BE"/>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nl-BE"/>
            </a:p>
          </p:txBody>
        </p:sp>
      </p:grpSp>
      <p:sp>
        <p:nvSpPr>
          <p:cNvPr id="5126" name="Rectangle 6"/>
          <p:cNvSpPr>
            <a:spLocks noGrp="1" noChangeArrowheads="1"/>
          </p:cNvSpPr>
          <p:nvPr>
            <p:ph type="ctrTitle"/>
          </p:nvPr>
        </p:nvSpPr>
        <p:spPr>
          <a:xfrm>
            <a:off x="1443038" y="985838"/>
            <a:ext cx="7239000" cy="1444625"/>
          </a:xfrm>
        </p:spPr>
        <p:txBody>
          <a:bodyPr/>
          <a:lstStyle>
            <a:lvl1pPr>
              <a:defRPr sz="4000"/>
            </a:lvl1pPr>
          </a:lstStyle>
          <a:p>
            <a:pPr lvl="0"/>
            <a:r>
              <a:rPr lang="nl-NL" noProof="0"/>
              <a:t>Klik om de stijl te bewerken</a:t>
            </a:r>
          </a:p>
        </p:txBody>
      </p:sp>
      <p:sp>
        <p:nvSpPr>
          <p:cNvPr id="5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nl-NL" noProof="0"/>
              <a:t>Klik om de ondertitelstijl van het model te bewerken</a:t>
            </a:r>
          </a:p>
        </p:txBody>
      </p:sp>
      <p:sp>
        <p:nvSpPr>
          <p:cNvPr id="8" name="Rectangle 8"/>
          <p:cNvSpPr>
            <a:spLocks noGrp="1" noChangeArrowheads="1"/>
          </p:cNvSpPr>
          <p:nvPr>
            <p:ph type="dt" sz="half" idx="10"/>
          </p:nvPr>
        </p:nvSpPr>
        <p:spPr/>
        <p:txBody>
          <a:bodyPr/>
          <a:lstStyle>
            <a:lvl1pPr>
              <a:defRPr/>
            </a:lvl1pPr>
          </a:lstStyle>
          <a:p>
            <a:fld id="{3D636C07-7E76-46D3-B86B-6AF7C60E533E}" type="datetimeFigureOut">
              <a:rPr lang="nl-NL" smtClean="0"/>
              <a:t>30-4-2019</a:t>
            </a:fld>
            <a:endParaRPr lang="nl-NL"/>
          </a:p>
        </p:txBody>
      </p:sp>
      <p:sp>
        <p:nvSpPr>
          <p:cNvPr id="9" name="Rectangle 9"/>
          <p:cNvSpPr>
            <a:spLocks noGrp="1" noChangeArrowheads="1"/>
          </p:cNvSpPr>
          <p:nvPr>
            <p:ph type="ftr" sz="quarter" idx="11"/>
          </p:nvPr>
        </p:nvSpPr>
        <p:spPr/>
        <p:txBody>
          <a:bodyPr/>
          <a:lstStyle>
            <a:lvl1pPr>
              <a:defRPr/>
            </a:lvl1pPr>
          </a:lstStyle>
          <a:p>
            <a:endParaRPr lang="nl-NL"/>
          </a:p>
        </p:txBody>
      </p:sp>
      <p:sp>
        <p:nvSpPr>
          <p:cNvPr id="10" name="Rectangle 10"/>
          <p:cNvSpPr>
            <a:spLocks noGrp="1" noChangeArrowheads="1"/>
          </p:cNvSpPr>
          <p:nvPr>
            <p:ph type="sldNum" sz="quarter" idx="12"/>
          </p:nvPr>
        </p:nvSpPr>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178358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5" name="Rectangle 9"/>
          <p:cNvSpPr>
            <a:spLocks noGrp="1" noChangeArrowheads="1"/>
          </p:cNvSpPr>
          <p:nvPr>
            <p:ph type="ftr" sz="quarter" idx="11"/>
          </p:nvPr>
        </p:nvSpPr>
        <p:spPr>
          <a:ln/>
        </p:spPr>
        <p:txBody>
          <a:bodyPr/>
          <a:lstStyle>
            <a:lvl1pPr>
              <a:defRPr/>
            </a:lvl1pPr>
          </a:lstStyle>
          <a:p>
            <a:endParaRPr lang="nl-NL"/>
          </a:p>
        </p:txBody>
      </p:sp>
      <p:sp>
        <p:nvSpPr>
          <p:cNvPr id="6"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106740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6413" y="301625"/>
            <a:ext cx="1827212" cy="5640388"/>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1370013" y="301625"/>
            <a:ext cx="5334000" cy="564038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5" name="Rectangle 9"/>
          <p:cNvSpPr>
            <a:spLocks noGrp="1" noChangeArrowheads="1"/>
          </p:cNvSpPr>
          <p:nvPr>
            <p:ph type="ftr" sz="quarter" idx="11"/>
          </p:nvPr>
        </p:nvSpPr>
        <p:spPr>
          <a:ln/>
        </p:spPr>
        <p:txBody>
          <a:bodyPr/>
          <a:lstStyle>
            <a:lvl1pPr>
              <a:defRPr/>
            </a:lvl1pPr>
          </a:lstStyle>
          <a:p>
            <a:endParaRPr lang="nl-NL"/>
          </a:p>
        </p:txBody>
      </p:sp>
      <p:sp>
        <p:nvSpPr>
          <p:cNvPr id="6"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363743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370013" y="301625"/>
            <a:ext cx="7313612" cy="1143000"/>
          </a:xfrm>
        </p:spPr>
        <p:txBody>
          <a:bodyPr/>
          <a:lstStyle/>
          <a:p>
            <a:r>
              <a:rPr lang="nl-NL"/>
              <a:t>Klik om de stijl te bewerken</a:t>
            </a:r>
            <a:endParaRPr lang="nl-BE"/>
          </a:p>
        </p:txBody>
      </p:sp>
      <p:sp>
        <p:nvSpPr>
          <p:cNvPr id="3" name="Tijdelijke aanduiding voor tekst 2"/>
          <p:cNvSpPr>
            <a:spLocks noGrp="1"/>
          </p:cNvSpPr>
          <p:nvPr>
            <p:ph type="body" sz="half" idx="1"/>
          </p:nvPr>
        </p:nvSpPr>
        <p:spPr>
          <a:xfrm>
            <a:off x="1370013" y="1827213"/>
            <a:ext cx="3579812"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5102225" y="1827213"/>
            <a:ext cx="35814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6" name="Rectangle 9"/>
          <p:cNvSpPr>
            <a:spLocks noGrp="1" noChangeArrowheads="1"/>
          </p:cNvSpPr>
          <p:nvPr>
            <p:ph type="ftr" sz="quarter" idx="11"/>
          </p:nvPr>
        </p:nvSpPr>
        <p:spPr>
          <a:ln/>
        </p:spPr>
        <p:txBody>
          <a:bodyPr/>
          <a:lstStyle>
            <a:lvl1pPr>
              <a:defRPr/>
            </a:lvl1pPr>
          </a:lstStyle>
          <a:p>
            <a:endParaRPr lang="nl-NL"/>
          </a:p>
        </p:txBody>
      </p:sp>
      <p:sp>
        <p:nvSpPr>
          <p:cNvPr id="7"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2274131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1370013" y="301625"/>
            <a:ext cx="7313612" cy="1143000"/>
          </a:xfrm>
        </p:spPr>
        <p:txBody>
          <a:bodyPr/>
          <a:lstStyle/>
          <a:p>
            <a:r>
              <a:rPr lang="nl-NL"/>
              <a:t>Klik om de stijl te bewerken</a:t>
            </a:r>
            <a:endParaRPr lang="nl-BE"/>
          </a:p>
        </p:txBody>
      </p:sp>
      <p:sp>
        <p:nvSpPr>
          <p:cNvPr id="3" name="Tijdelijke aanduiding voor tekst 2"/>
          <p:cNvSpPr>
            <a:spLocks noGrp="1"/>
          </p:cNvSpPr>
          <p:nvPr>
            <p:ph type="body" sz="half" idx="1"/>
          </p:nvPr>
        </p:nvSpPr>
        <p:spPr>
          <a:xfrm>
            <a:off x="1370013" y="1827213"/>
            <a:ext cx="3579812"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quarter" idx="2"/>
          </p:nvPr>
        </p:nvSpPr>
        <p:spPr>
          <a:xfrm>
            <a:off x="5102225" y="1827213"/>
            <a:ext cx="3581400" cy="1981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inhoud 4"/>
          <p:cNvSpPr>
            <a:spLocks noGrp="1"/>
          </p:cNvSpPr>
          <p:nvPr>
            <p:ph sz="quarter" idx="3"/>
          </p:nvPr>
        </p:nvSpPr>
        <p:spPr>
          <a:xfrm>
            <a:off x="5102225" y="3960813"/>
            <a:ext cx="3581400" cy="1981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Rectangle 8"/>
          <p:cNvSpPr>
            <a:spLocks noGrp="1" noChangeArrowheads="1"/>
          </p:cNvSpPr>
          <p:nvPr>
            <p:ph type="dt" sz="half" idx="10"/>
          </p:nvPr>
        </p:nvSpPr>
        <p:spPr>
          <a:ln/>
        </p:spPr>
        <p:txBody>
          <a:bodyPr/>
          <a:lstStyle>
            <a:lvl1pPr>
              <a:defRPr/>
            </a:lvl1pPr>
          </a:lstStyle>
          <a:p>
            <a:pPr>
              <a:defRPr/>
            </a:pPr>
            <a:endParaRPr lang="nl-NL"/>
          </a:p>
        </p:txBody>
      </p:sp>
      <p:sp>
        <p:nvSpPr>
          <p:cNvPr id="7" name="Rectangle 9"/>
          <p:cNvSpPr>
            <a:spLocks noGrp="1" noChangeArrowheads="1"/>
          </p:cNvSpPr>
          <p:nvPr>
            <p:ph type="ftr" sz="quarter" idx="11"/>
          </p:nvPr>
        </p:nvSpPr>
        <p:spPr>
          <a:ln/>
        </p:spPr>
        <p:txBody>
          <a:bodyPr/>
          <a:lstStyle>
            <a:lvl1pPr>
              <a:defRPr/>
            </a:lvl1pPr>
          </a:lstStyle>
          <a:p>
            <a:pPr>
              <a:defRPr/>
            </a:pPr>
            <a:endParaRPr lang="nl-NL"/>
          </a:p>
        </p:txBody>
      </p:sp>
      <p:sp>
        <p:nvSpPr>
          <p:cNvPr id="8" name="Rectangle 10"/>
          <p:cNvSpPr>
            <a:spLocks noGrp="1" noChangeArrowheads="1"/>
          </p:cNvSpPr>
          <p:nvPr>
            <p:ph type="sldNum" sz="quarter" idx="12"/>
          </p:nvPr>
        </p:nvSpPr>
        <p:spPr>
          <a:ln/>
        </p:spPr>
        <p:txBody>
          <a:bodyPr/>
          <a:lstStyle>
            <a:lvl1pPr>
              <a:defRPr/>
            </a:lvl1pPr>
          </a:lstStyle>
          <a:p>
            <a:pPr>
              <a:defRPr/>
            </a:pPr>
            <a:fld id="{89A277C1-CAED-4894-9FB6-7A3C351FB5D9}" type="slidenum">
              <a:rPr lang="nl-NL" smtClean="0"/>
              <a:pPr>
                <a:defRPr/>
              </a:pPr>
              <a:t>‹nr.›</a:t>
            </a:fld>
            <a:endParaRPr lang="nl-NL"/>
          </a:p>
        </p:txBody>
      </p:sp>
    </p:spTree>
    <p:extLst>
      <p:ext uri="{BB962C8B-B14F-4D97-AF65-F5344CB8AC3E}">
        <p14:creationId xmlns:p14="http://schemas.microsoft.com/office/powerpoint/2010/main" val="363443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5" name="Rectangle 9"/>
          <p:cNvSpPr>
            <a:spLocks noGrp="1" noChangeArrowheads="1"/>
          </p:cNvSpPr>
          <p:nvPr>
            <p:ph type="ftr" sz="quarter" idx="11"/>
          </p:nvPr>
        </p:nvSpPr>
        <p:spPr>
          <a:ln/>
        </p:spPr>
        <p:txBody>
          <a:bodyPr/>
          <a:lstStyle>
            <a:lvl1pPr>
              <a:defRPr/>
            </a:lvl1pPr>
          </a:lstStyle>
          <a:p>
            <a:endParaRPr lang="nl-NL"/>
          </a:p>
        </p:txBody>
      </p:sp>
      <p:sp>
        <p:nvSpPr>
          <p:cNvPr id="6"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268846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5" name="Rectangle 9"/>
          <p:cNvSpPr>
            <a:spLocks noGrp="1" noChangeArrowheads="1"/>
          </p:cNvSpPr>
          <p:nvPr>
            <p:ph type="ftr" sz="quarter" idx="11"/>
          </p:nvPr>
        </p:nvSpPr>
        <p:spPr>
          <a:ln/>
        </p:spPr>
        <p:txBody>
          <a:bodyPr/>
          <a:lstStyle>
            <a:lvl1pPr>
              <a:defRPr/>
            </a:lvl1pPr>
          </a:lstStyle>
          <a:p>
            <a:endParaRPr lang="nl-NL"/>
          </a:p>
        </p:txBody>
      </p:sp>
      <p:sp>
        <p:nvSpPr>
          <p:cNvPr id="6"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148593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6" name="Rectangle 9"/>
          <p:cNvSpPr>
            <a:spLocks noGrp="1" noChangeArrowheads="1"/>
          </p:cNvSpPr>
          <p:nvPr>
            <p:ph type="ftr" sz="quarter" idx="11"/>
          </p:nvPr>
        </p:nvSpPr>
        <p:spPr>
          <a:ln/>
        </p:spPr>
        <p:txBody>
          <a:bodyPr/>
          <a:lstStyle>
            <a:lvl1pPr>
              <a:defRPr/>
            </a:lvl1pPr>
          </a:lstStyle>
          <a:p>
            <a:endParaRPr lang="nl-NL"/>
          </a:p>
        </p:txBody>
      </p:sp>
      <p:sp>
        <p:nvSpPr>
          <p:cNvPr id="7"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994049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8" name="Rectangle 9"/>
          <p:cNvSpPr>
            <a:spLocks noGrp="1" noChangeArrowheads="1"/>
          </p:cNvSpPr>
          <p:nvPr>
            <p:ph type="ftr" sz="quarter" idx="11"/>
          </p:nvPr>
        </p:nvSpPr>
        <p:spPr>
          <a:ln/>
        </p:spPr>
        <p:txBody>
          <a:bodyPr/>
          <a:lstStyle>
            <a:lvl1pPr>
              <a:defRPr/>
            </a:lvl1pPr>
          </a:lstStyle>
          <a:p>
            <a:endParaRPr lang="nl-NL"/>
          </a:p>
        </p:txBody>
      </p:sp>
      <p:sp>
        <p:nvSpPr>
          <p:cNvPr id="9"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316401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4" name="Rectangle 9"/>
          <p:cNvSpPr>
            <a:spLocks noGrp="1" noChangeArrowheads="1"/>
          </p:cNvSpPr>
          <p:nvPr>
            <p:ph type="ftr" sz="quarter" idx="11"/>
          </p:nvPr>
        </p:nvSpPr>
        <p:spPr>
          <a:ln/>
        </p:spPr>
        <p:txBody>
          <a:bodyPr/>
          <a:lstStyle>
            <a:lvl1pPr>
              <a:defRPr/>
            </a:lvl1pPr>
          </a:lstStyle>
          <a:p>
            <a:endParaRPr lang="nl-NL"/>
          </a:p>
        </p:txBody>
      </p:sp>
      <p:sp>
        <p:nvSpPr>
          <p:cNvPr id="5"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135079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3" name="Rectangle 9"/>
          <p:cNvSpPr>
            <a:spLocks noGrp="1" noChangeArrowheads="1"/>
          </p:cNvSpPr>
          <p:nvPr>
            <p:ph type="ftr" sz="quarter" idx="11"/>
          </p:nvPr>
        </p:nvSpPr>
        <p:spPr>
          <a:ln/>
        </p:spPr>
        <p:txBody>
          <a:bodyPr/>
          <a:lstStyle>
            <a:lvl1pPr>
              <a:defRPr/>
            </a:lvl1pPr>
          </a:lstStyle>
          <a:p>
            <a:endParaRPr lang="nl-NL"/>
          </a:p>
        </p:txBody>
      </p:sp>
      <p:sp>
        <p:nvSpPr>
          <p:cNvPr id="4"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32089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6" name="Rectangle 9"/>
          <p:cNvSpPr>
            <a:spLocks noGrp="1" noChangeArrowheads="1"/>
          </p:cNvSpPr>
          <p:nvPr>
            <p:ph type="ftr" sz="quarter" idx="11"/>
          </p:nvPr>
        </p:nvSpPr>
        <p:spPr>
          <a:ln/>
        </p:spPr>
        <p:txBody>
          <a:bodyPr/>
          <a:lstStyle>
            <a:lvl1pPr>
              <a:defRPr/>
            </a:lvl1pPr>
          </a:lstStyle>
          <a:p>
            <a:endParaRPr lang="nl-NL"/>
          </a:p>
        </p:txBody>
      </p:sp>
      <p:sp>
        <p:nvSpPr>
          <p:cNvPr id="7"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286720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8"/>
          <p:cNvSpPr>
            <a:spLocks noGrp="1" noChangeArrowheads="1"/>
          </p:cNvSpPr>
          <p:nvPr>
            <p:ph type="dt" sz="half" idx="10"/>
          </p:nvPr>
        </p:nvSpPr>
        <p:spPr>
          <a:ln/>
        </p:spPr>
        <p:txBody>
          <a:bodyPr/>
          <a:lstStyle>
            <a:lvl1pPr>
              <a:defRPr/>
            </a:lvl1pPr>
          </a:lstStyle>
          <a:p>
            <a:fld id="{3D636C07-7E76-46D3-B86B-6AF7C60E533E}" type="datetimeFigureOut">
              <a:rPr lang="nl-NL" smtClean="0"/>
              <a:t>30-4-2019</a:t>
            </a:fld>
            <a:endParaRPr lang="nl-NL"/>
          </a:p>
        </p:txBody>
      </p:sp>
      <p:sp>
        <p:nvSpPr>
          <p:cNvPr id="6" name="Rectangle 9"/>
          <p:cNvSpPr>
            <a:spLocks noGrp="1" noChangeArrowheads="1"/>
          </p:cNvSpPr>
          <p:nvPr>
            <p:ph type="ftr" sz="quarter" idx="11"/>
          </p:nvPr>
        </p:nvSpPr>
        <p:spPr>
          <a:ln/>
        </p:spPr>
        <p:txBody>
          <a:bodyPr/>
          <a:lstStyle>
            <a:lvl1pPr>
              <a:defRPr/>
            </a:lvl1pPr>
          </a:lstStyle>
          <a:p>
            <a:endParaRPr lang="nl-NL"/>
          </a:p>
        </p:txBody>
      </p:sp>
      <p:sp>
        <p:nvSpPr>
          <p:cNvPr id="7" name="Rectangle 10"/>
          <p:cNvSpPr>
            <a:spLocks noGrp="1" noChangeArrowheads="1"/>
          </p:cNvSpPr>
          <p:nvPr>
            <p:ph type="sldNum" sz="quarter" idx="12"/>
          </p:nvPr>
        </p:nvSpPr>
        <p:spPr>
          <a:ln/>
        </p:spPr>
        <p:txBody>
          <a:bodyPr/>
          <a:lstStyle>
            <a:lvl1pPr>
              <a:defRPr/>
            </a:lvl1pPr>
          </a:lstStyle>
          <a:p>
            <a:fld id="{A9096D49-DAE3-40DE-93E0-41688E0A5016}" type="slidenum">
              <a:rPr lang="nl-NL" smtClean="0"/>
              <a:t>‹nr.›</a:t>
            </a:fld>
            <a:endParaRPr lang="nl-NL"/>
          </a:p>
        </p:txBody>
      </p:sp>
    </p:spTree>
    <p:extLst>
      <p:ext uri="{BB962C8B-B14F-4D97-AF65-F5344CB8AC3E}">
        <p14:creationId xmlns:p14="http://schemas.microsoft.com/office/powerpoint/2010/main" val="423400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nl-BE"/>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nl-BE"/>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BE"/>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altLang="nl-BE"/>
              <a:t>Klik om het opmaakprofiel te bewerken</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a:t>Klik om de opmaakprofielen van de modeltekst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p>
        </p:txBody>
      </p:sp>
      <p:sp>
        <p:nvSpPr>
          <p:cNvPr id="4104" name="Rectangle 8"/>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fld id="{3D636C07-7E76-46D3-B86B-6AF7C60E533E}" type="datetimeFigureOut">
              <a:rPr lang="nl-NL" smtClean="0"/>
              <a:t>30-4-2019</a:t>
            </a:fld>
            <a:endParaRPr lang="nl-NL"/>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cs typeface="+mn-cs"/>
              </a:defRPr>
            </a:lvl1pPr>
          </a:lstStyle>
          <a:p>
            <a:endParaRPr lang="nl-NL"/>
          </a:p>
        </p:txBody>
      </p:sp>
      <p:sp>
        <p:nvSpPr>
          <p:cNvPr id="4106" name="Rectangle 10"/>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fld id="{A9096D49-DAE3-40DE-93E0-41688E0A5016}"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www.dewigwam.be/" TargetMode="External"/><Relationship Id="rId2" Type="http://schemas.openxmlformats.org/officeDocument/2006/relationships/hyperlink" Target="http://www.basiseducatie.be/" TargetMode="External"/><Relationship Id="rId1" Type="http://schemas.openxmlformats.org/officeDocument/2006/relationships/slideLayout" Target="../slideLayouts/slideLayout2.xml"/><Relationship Id="rId4" Type="http://schemas.openxmlformats.org/officeDocument/2006/relationships/hyperlink" Target="mailto:judith.reekmans@cbeopenschool.b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81164" y="1988840"/>
            <a:ext cx="7655332" cy="4104456"/>
          </a:xfrm>
          <a:solidFill>
            <a:schemeClr val="bg1"/>
          </a:solidFill>
        </p:spPr>
        <p:txBody>
          <a:bodyPr/>
          <a:lstStyle/>
          <a:p>
            <a:endParaRPr lang="nl-BE" sz="1800" b="1" dirty="0">
              <a:solidFill>
                <a:srgbClr val="9C1B39"/>
              </a:solidFill>
              <a:latin typeface="Trebuchet MS" panose="020B0603020202020204" pitchFamily="34" charset="0"/>
            </a:endParaRPr>
          </a:p>
          <a:p>
            <a:r>
              <a:rPr lang="nl-BE" sz="4400" b="1" dirty="0">
                <a:solidFill>
                  <a:srgbClr val="9C1B39"/>
                </a:solidFill>
                <a:latin typeface="Trebuchet MS" panose="020B0603020202020204" pitchFamily="34" charset="0"/>
              </a:rPr>
              <a:t>Samenwerking </a:t>
            </a:r>
          </a:p>
          <a:p>
            <a:r>
              <a:rPr lang="nl-BE" sz="4400" b="1" dirty="0">
                <a:solidFill>
                  <a:srgbClr val="9C1B39"/>
                </a:solidFill>
                <a:latin typeface="Trebuchet MS" panose="020B0603020202020204" pitchFamily="34" charset="0"/>
              </a:rPr>
              <a:t>Open School Leuven &amp; </a:t>
            </a:r>
          </a:p>
          <a:p>
            <a:r>
              <a:rPr lang="nl-BE" sz="4400" b="1" dirty="0">
                <a:solidFill>
                  <a:srgbClr val="9C1B39"/>
                </a:solidFill>
                <a:latin typeface="Trebuchet MS" panose="020B0603020202020204" pitchFamily="34" charset="0"/>
              </a:rPr>
              <a:t>KDV De Wigwam</a:t>
            </a:r>
          </a:p>
          <a:p>
            <a:r>
              <a:rPr lang="nl-BE" sz="4400" b="1" dirty="0">
                <a:solidFill>
                  <a:srgbClr val="9C1B39"/>
                </a:solidFill>
                <a:latin typeface="Trebuchet MS" panose="020B0603020202020204" pitchFamily="34" charset="0"/>
              </a:rPr>
              <a:t/>
            </a:r>
            <a:br>
              <a:rPr lang="nl-BE" sz="4400" b="1" dirty="0">
                <a:solidFill>
                  <a:srgbClr val="9C1B39"/>
                </a:solidFill>
                <a:latin typeface="Trebuchet MS" panose="020B0603020202020204" pitchFamily="34" charset="0"/>
              </a:rPr>
            </a:br>
            <a:r>
              <a:rPr lang="nl-BE" sz="2400" b="1" dirty="0">
                <a:solidFill>
                  <a:srgbClr val="9C1B39"/>
                </a:solidFill>
                <a:latin typeface="Trebuchet MS" panose="020B0603020202020204" pitchFamily="34" charset="0"/>
              </a:rPr>
              <a:t>Sociaal kwetsbare ouders versterken </a:t>
            </a:r>
          </a:p>
          <a:p>
            <a:r>
              <a:rPr lang="nl-BE" sz="2400" b="1" dirty="0">
                <a:solidFill>
                  <a:srgbClr val="9C1B39"/>
                </a:solidFill>
                <a:latin typeface="Trebuchet MS" panose="020B0603020202020204" pitchFamily="34" charset="0"/>
              </a:rPr>
              <a:t/>
            </a:r>
            <a:br>
              <a:rPr lang="nl-BE" sz="2400" b="1" dirty="0">
                <a:solidFill>
                  <a:srgbClr val="9C1B39"/>
                </a:solidFill>
                <a:latin typeface="Trebuchet MS" panose="020B0603020202020204" pitchFamily="34" charset="0"/>
              </a:rPr>
            </a:br>
            <a:r>
              <a:rPr lang="nl-BE" sz="3200" b="1" i="1" dirty="0">
                <a:solidFill>
                  <a:srgbClr val="9C1B39"/>
                </a:solidFill>
                <a:latin typeface="Trebuchet MS" panose="020B0603020202020204" pitchFamily="34" charset="0"/>
              </a:rPr>
              <a:t/>
            </a:r>
            <a:br>
              <a:rPr lang="nl-BE" sz="3200" b="1" i="1" dirty="0">
                <a:solidFill>
                  <a:srgbClr val="9C1B39"/>
                </a:solidFill>
                <a:latin typeface="Trebuchet MS" panose="020B0603020202020204" pitchFamily="34" charset="0"/>
              </a:rPr>
            </a:br>
            <a:r>
              <a:rPr lang="nl-BE" sz="4400" b="1" dirty="0">
                <a:solidFill>
                  <a:srgbClr val="9C1B39"/>
                </a:solidFill>
                <a:latin typeface="Trebuchet MS" panose="020B0603020202020204" pitchFamily="34" charset="0"/>
              </a:rPr>
              <a:t/>
            </a:r>
            <a:br>
              <a:rPr lang="nl-BE" sz="4400" b="1" dirty="0">
                <a:solidFill>
                  <a:srgbClr val="9C1B39"/>
                </a:solidFill>
                <a:latin typeface="Trebuchet MS" panose="020B0603020202020204" pitchFamily="34" charset="0"/>
              </a:rPr>
            </a:br>
            <a:r>
              <a:rPr lang="nl-BE" sz="4400" b="1" dirty="0">
                <a:solidFill>
                  <a:srgbClr val="9C1B39"/>
                </a:solidFill>
                <a:latin typeface="Trebuchet MS" panose="020B0603020202020204" pitchFamily="34" charset="0"/>
              </a:rPr>
              <a:t/>
            </a:r>
            <a:br>
              <a:rPr lang="nl-BE" sz="4400" b="1" dirty="0">
                <a:solidFill>
                  <a:srgbClr val="9C1B39"/>
                </a:solidFill>
                <a:latin typeface="Trebuchet MS" panose="020B0603020202020204" pitchFamily="34" charset="0"/>
              </a:rPr>
            </a:br>
            <a:r>
              <a:rPr lang="nl-BE" sz="4400" b="1" dirty="0">
                <a:solidFill>
                  <a:srgbClr val="9C1B39"/>
                </a:solidFill>
                <a:latin typeface="Trebuchet MS" panose="020B0603020202020204" pitchFamily="34" charset="0"/>
              </a:rPr>
              <a:t/>
            </a:r>
            <a:br>
              <a:rPr lang="nl-BE" sz="4400" b="1" dirty="0">
                <a:solidFill>
                  <a:srgbClr val="9C1B39"/>
                </a:solidFill>
                <a:latin typeface="Trebuchet MS" panose="020B0603020202020204" pitchFamily="34" charset="0"/>
              </a:rPr>
            </a:br>
            <a:endParaRPr lang="nl-BE" sz="2800" dirty="0">
              <a:solidFill>
                <a:schemeClr val="bg2">
                  <a:lumMod val="50000"/>
                </a:schemeClr>
              </a:solidFill>
            </a:endParaRP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476672"/>
            <a:ext cx="3023268" cy="669770"/>
          </a:xfrm>
          <a:prstGeom prst="rect">
            <a:avLst/>
          </a:prstGeom>
        </p:spPr>
      </p:pic>
    </p:spTree>
    <p:extLst>
      <p:ext uri="{BB962C8B-B14F-4D97-AF65-F5344CB8AC3E}">
        <p14:creationId xmlns:p14="http://schemas.microsoft.com/office/powerpoint/2010/main" val="392451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35696" y="1948442"/>
            <a:ext cx="6624736" cy="461665"/>
          </a:xfrm>
          <a:prstGeom prst="rect">
            <a:avLst/>
          </a:prstGeom>
          <a:noFill/>
        </p:spPr>
        <p:txBody>
          <a:bodyPr wrap="square" rtlCol="0">
            <a:spAutoFit/>
          </a:bodyPr>
          <a:lstStyle/>
          <a:p>
            <a:r>
              <a:rPr lang="nl-BE" sz="2400" b="1" dirty="0">
                <a:latin typeface="Trebuchet MS" panose="020B0603020202020204" pitchFamily="34" charset="0"/>
              </a:rPr>
              <a:t>Voordelen samenwerking OS &amp; Wigwam</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5139869"/>
          </a:xfrm>
          <a:prstGeom prst="rect">
            <a:avLst/>
          </a:prstGeom>
        </p:spPr>
        <p:txBody>
          <a:bodyPr wrap="square">
            <a:spAutoFit/>
          </a:bodyPr>
          <a:lstStyle/>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DOELGROEP</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nieuwe doelgroep die OS anders moeilijker bereikt</a:t>
            </a: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LOCATIE</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laagdrempelig</a:t>
            </a: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INPUT</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inhoudelijke input van mensen die elke dag met de doelgroep werken -&gt; sterk op maat!</a:t>
            </a: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DOELGROEP (Positieve wisselwerking!) </a:t>
            </a:r>
          </a:p>
          <a:p>
            <a:pPr marL="742950" lvl="2" indent="-285750">
              <a:buClr>
                <a:srgbClr val="14A3B4"/>
              </a:buClr>
              <a:buFont typeface="Arial" panose="020B0604020202020204" pitchFamily="34" charset="0"/>
              <a:buChar char="•"/>
            </a:pPr>
            <a:r>
              <a:rPr lang="nl-BE" sz="1600" dirty="0">
                <a:solidFill>
                  <a:srgbClr val="000000"/>
                </a:solidFill>
                <a:latin typeface="Trebuchet MS" panose="020B0603020202020204" pitchFamily="34" charset="0"/>
              </a:rPr>
              <a:t>ouders uit de Wigwam leren Open School kennen (als meer dan enkel een school om Nederlands te leren)</a:t>
            </a:r>
          </a:p>
          <a:p>
            <a:pPr marL="742950" lvl="2" indent="-285750">
              <a:buClr>
                <a:srgbClr val="14A3B4"/>
              </a:buClr>
              <a:buFont typeface="Arial" panose="020B0604020202020204" pitchFamily="34" charset="0"/>
              <a:buChar char="•"/>
            </a:pPr>
            <a:r>
              <a:rPr lang="nl-BE" sz="1600" dirty="0">
                <a:solidFill>
                  <a:srgbClr val="000000"/>
                </a:solidFill>
                <a:latin typeface="Trebuchet MS" panose="020B0603020202020204" pitchFamily="34" charset="0"/>
              </a:rPr>
              <a:t>nieuwe mensen ontdekken Wigwam als open huis, nemen deel aan andere activiteiten van de Wigwam</a:t>
            </a: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ORGANISATIENIVEAU (Positieve wisselwerking!) </a:t>
            </a:r>
          </a:p>
          <a:p>
            <a:pPr marL="742950" lvl="2" indent="-285750">
              <a:buClr>
                <a:srgbClr val="14A3B4"/>
              </a:buClr>
              <a:buFont typeface="Arial" panose="020B0604020202020204" pitchFamily="34" charset="0"/>
              <a:buChar char="•"/>
            </a:pPr>
            <a:r>
              <a:rPr lang="nl-BE" sz="1600" dirty="0">
                <a:solidFill>
                  <a:srgbClr val="000000"/>
                </a:solidFill>
                <a:latin typeface="Trebuchet MS" panose="020B0603020202020204" pitchFamily="34" charset="0"/>
              </a:rPr>
              <a:t>Wigwam leert mogelijkheden van open aanbod Open School kennen =&gt; Wigwam stuurt mensen door (</a:t>
            </a:r>
            <a:r>
              <a:rPr lang="nl-BE" sz="1600" dirty="0" err="1">
                <a:solidFill>
                  <a:srgbClr val="000000"/>
                </a:solidFill>
                <a:latin typeface="Trebuchet MS" panose="020B0603020202020204" pitchFamily="34" charset="0"/>
              </a:rPr>
              <a:t>oa</a:t>
            </a:r>
            <a:r>
              <a:rPr lang="nl-BE" sz="1600" dirty="0">
                <a:solidFill>
                  <a:srgbClr val="000000"/>
                </a:solidFill>
                <a:latin typeface="Trebuchet MS" panose="020B0603020202020204" pitchFamily="34" charset="0"/>
              </a:rPr>
              <a:t> eigen personeel)</a:t>
            </a:r>
          </a:p>
          <a:p>
            <a:pPr marL="742950" lvl="2" indent="-285750">
              <a:buClr>
                <a:srgbClr val="14A3B4"/>
              </a:buClr>
              <a:buFont typeface="Arial" panose="020B0604020202020204" pitchFamily="34" charset="0"/>
              <a:buChar char="•"/>
            </a:pPr>
            <a:r>
              <a:rPr lang="nl-BE" sz="1600" dirty="0">
                <a:solidFill>
                  <a:srgbClr val="000000"/>
                </a:solidFill>
                <a:latin typeface="Trebuchet MS" panose="020B0603020202020204" pitchFamily="34" charset="0"/>
              </a:rPr>
              <a:t>Open School maakt reclame bij cursisten voor aanbod Wigwam</a:t>
            </a:r>
          </a:p>
          <a:p>
            <a:pPr marL="742950" lvl="1" indent="-285750">
              <a:buClr>
                <a:srgbClr val="14A3B4"/>
              </a:buClr>
              <a:buFontTx/>
              <a:buChar char="-"/>
            </a:pPr>
            <a:endParaRPr lang="nl-BE" dirty="0">
              <a:solidFill>
                <a:srgbClr val="000000"/>
              </a:solidFill>
              <a:latin typeface="Trebuchet MS" panose="020B0603020202020204" pitchFamily="34" charset="0"/>
            </a:endParaRPr>
          </a:p>
          <a:p>
            <a:pPr marL="742950" lvl="1" indent="-285750">
              <a:buClr>
                <a:srgbClr val="14A3B4"/>
              </a:buClr>
              <a:buFontTx/>
              <a:buChar char="-"/>
            </a:pPr>
            <a:endParaRPr lang="nl-BE" dirty="0">
              <a:solidFill>
                <a:srgbClr val="000000"/>
              </a:solidFill>
              <a:latin typeface="Trebuchet MS" panose="020B0603020202020204" pitchFamily="34" charset="0"/>
            </a:endParaRPr>
          </a:p>
          <a:p>
            <a:pPr marL="742950" lvl="1" indent="-285750">
              <a:buClr>
                <a:srgbClr val="14A3B4"/>
              </a:buClr>
              <a:buFontTx/>
              <a:buChar char="-"/>
            </a:pPr>
            <a:endParaRPr lang="nl-BE"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10123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75656" y="1988840"/>
            <a:ext cx="7271740" cy="461665"/>
          </a:xfrm>
          <a:prstGeom prst="rect">
            <a:avLst/>
          </a:prstGeom>
          <a:noFill/>
        </p:spPr>
        <p:txBody>
          <a:bodyPr wrap="square" rtlCol="0">
            <a:spAutoFit/>
          </a:bodyPr>
          <a:lstStyle/>
          <a:p>
            <a:r>
              <a:rPr lang="nl-BE" sz="2400" b="1" dirty="0">
                <a:latin typeface="Trebuchet MS" panose="020B0603020202020204" pitchFamily="34" charset="0"/>
              </a:rPr>
              <a:t>Valkuilen/vragen</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6463308"/>
          </a:xfrm>
          <a:prstGeom prst="rect">
            <a:avLst/>
          </a:prstGeom>
        </p:spPr>
        <p:txBody>
          <a:bodyPr wrap="square">
            <a:spAutoFit/>
          </a:bodyPr>
          <a:lstStyle/>
          <a:p>
            <a:pPr>
              <a:buClr>
                <a:srgbClr val="14A3B4"/>
              </a:buClr>
            </a:pPr>
            <a:endParaRPr lang="nl-BE" b="1" dirty="0">
              <a:solidFill>
                <a:srgbClr val="14A3B4"/>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Werving</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doelgroep laaggeschoold voor CBE </a:t>
            </a:r>
            <a:r>
              <a:rPr lang="nl-BE" dirty="0" err="1">
                <a:solidFill>
                  <a:srgbClr val="000000"/>
                </a:solidFill>
                <a:latin typeface="Trebuchet MS" panose="020B0603020202020204" pitchFamily="34" charset="0"/>
              </a:rPr>
              <a:t>vs</a:t>
            </a:r>
            <a:r>
              <a:rPr lang="nl-BE" dirty="0">
                <a:solidFill>
                  <a:srgbClr val="000000"/>
                </a:solidFill>
                <a:latin typeface="Trebuchet MS" panose="020B0603020202020204" pitchFamily="34" charset="0"/>
              </a:rPr>
              <a:t> iedereen is welkom voor samenwerkingspartner</a:t>
            </a:r>
          </a:p>
          <a:p>
            <a:pPr marL="2857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Aanwezigheden</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elke stap telt voor wigwam </a:t>
            </a:r>
            <a:r>
              <a:rPr lang="nl-BE" dirty="0" err="1">
                <a:solidFill>
                  <a:srgbClr val="000000"/>
                </a:solidFill>
                <a:latin typeface="Trebuchet MS" panose="020B0603020202020204" pitchFamily="34" charset="0"/>
              </a:rPr>
              <a:t>vs</a:t>
            </a:r>
            <a:r>
              <a:rPr lang="nl-BE" dirty="0">
                <a:solidFill>
                  <a:srgbClr val="000000"/>
                </a:solidFill>
                <a:latin typeface="Trebuchet MS" panose="020B0603020202020204" pitchFamily="34" charset="0"/>
              </a:rPr>
              <a:t> regelmatige aanwezigheid belangrijk voor CBE (</a:t>
            </a:r>
            <a:r>
              <a:rPr lang="nl-BE" dirty="0" err="1">
                <a:solidFill>
                  <a:srgbClr val="000000"/>
                </a:solidFill>
                <a:latin typeface="Trebuchet MS" panose="020B0603020202020204" pitchFamily="34" charset="0"/>
              </a:rPr>
              <a:t>owv</a:t>
            </a:r>
            <a:r>
              <a:rPr lang="nl-BE" dirty="0">
                <a:solidFill>
                  <a:srgbClr val="000000"/>
                </a:solidFill>
                <a:latin typeface="Trebuchet MS" panose="020B0603020202020204" pitchFamily="34" charset="0"/>
              </a:rPr>
              <a:t> opbouw + administratie)</a:t>
            </a:r>
          </a:p>
          <a:p>
            <a:pPr marL="2857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Anderstalig én Nederlandstalig</a:t>
            </a:r>
            <a:r>
              <a:rPr lang="nl-BE" dirty="0" smtClean="0">
                <a:solidFill>
                  <a:srgbClr val="000000"/>
                </a:solidFill>
                <a:latin typeface="Trebuchet MS" panose="020B0603020202020204" pitchFamily="34" charset="0"/>
              </a:rPr>
              <a:t>?</a:t>
            </a:r>
          </a:p>
          <a:p>
            <a:pPr marL="0" lvl="1">
              <a:buClr>
                <a:srgbClr val="14A3B4"/>
              </a:buClr>
            </a:pPr>
            <a:endParaRPr lang="nl-BE" dirty="0" smtClean="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smtClean="0">
                <a:solidFill>
                  <a:srgbClr val="000000"/>
                </a:solidFill>
                <a:latin typeface="Trebuchet MS" panose="020B0603020202020204" pitchFamily="34" charset="0"/>
              </a:rPr>
              <a:t>Korte </a:t>
            </a:r>
            <a:r>
              <a:rPr lang="nl-BE" dirty="0" err="1" smtClean="0">
                <a:solidFill>
                  <a:srgbClr val="000000"/>
                </a:solidFill>
                <a:latin typeface="Trebuchet MS" panose="020B0603020202020204" pitchFamily="34" charset="0"/>
              </a:rPr>
              <a:t>vs</a:t>
            </a:r>
            <a:r>
              <a:rPr lang="nl-BE" dirty="0" smtClean="0">
                <a:solidFill>
                  <a:srgbClr val="000000"/>
                </a:solidFill>
                <a:latin typeface="Trebuchet MS" panose="020B0603020202020204" pitchFamily="34" charset="0"/>
              </a:rPr>
              <a:t> langere reeksen </a:t>
            </a:r>
          </a:p>
          <a:p>
            <a:pPr marL="0" lvl="1">
              <a:buClr>
                <a:srgbClr val="14A3B4"/>
              </a:buClr>
            </a:pPr>
            <a:r>
              <a:rPr lang="nl-BE" dirty="0" smtClean="0">
                <a:solidFill>
                  <a:srgbClr val="000000"/>
                </a:solidFill>
                <a:latin typeface="Trebuchet MS" panose="020B0603020202020204" pitchFamily="34" charset="0"/>
              </a:rPr>
              <a:t>-&gt; kort = laagdrempeliger, maar leerrendement? </a:t>
            </a:r>
          </a:p>
          <a:p>
            <a:pPr marL="0" lvl="1">
              <a:buClr>
                <a:srgbClr val="14A3B4"/>
              </a:buClr>
            </a:pPr>
            <a:r>
              <a:rPr lang="nl-BE" dirty="0" smtClean="0">
                <a:solidFill>
                  <a:srgbClr val="000000"/>
                </a:solidFill>
                <a:latin typeface="Trebuchet MS" panose="020B0603020202020204" pitchFamily="34" charset="0"/>
              </a:rPr>
              <a:t>=&gt; Sterke </a:t>
            </a:r>
            <a:r>
              <a:rPr lang="nl-BE" smtClean="0">
                <a:solidFill>
                  <a:srgbClr val="000000"/>
                </a:solidFill>
                <a:latin typeface="Trebuchet MS" panose="020B0603020202020204" pitchFamily="34" charset="0"/>
              </a:rPr>
              <a:t>afbakening doelen</a:t>
            </a:r>
            <a:endParaRPr lang="nl-BE" dirty="0" smtClean="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028264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75656" y="1988840"/>
            <a:ext cx="7271740" cy="461665"/>
          </a:xfrm>
          <a:prstGeom prst="rect">
            <a:avLst/>
          </a:prstGeom>
          <a:noFill/>
        </p:spPr>
        <p:txBody>
          <a:bodyPr wrap="square" rtlCol="0">
            <a:spAutoFit/>
          </a:bodyPr>
          <a:lstStyle/>
          <a:p>
            <a:r>
              <a:rPr lang="nl-BE" sz="2400" b="1" dirty="0">
                <a:latin typeface="Trebuchet MS" panose="020B0603020202020204" pitchFamily="34" charset="0"/>
              </a:rPr>
              <a:t>Vragen, opmerkingen, bedenkingen,…?</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2585323"/>
          </a:xfrm>
          <a:prstGeom prst="rect">
            <a:avLst/>
          </a:prstGeom>
        </p:spPr>
        <p:txBody>
          <a:bodyPr wrap="square">
            <a:spAutoFit/>
          </a:bodyPr>
          <a:lstStyle/>
          <a:p>
            <a:pPr>
              <a:buClr>
                <a:srgbClr val="14A3B4"/>
              </a:buClr>
            </a:pPr>
            <a:endParaRPr lang="nl-BE" b="1" dirty="0">
              <a:solidFill>
                <a:srgbClr val="14A3B4"/>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p:txBody>
      </p:sp>
      <p:pic>
        <p:nvPicPr>
          <p:cNvPr id="4" name="Afbeelding 3">
            <a:extLst>
              <a:ext uri="{FF2B5EF4-FFF2-40B4-BE49-F238E27FC236}">
                <a16:creationId xmlns:a16="http://schemas.microsoft.com/office/drawing/2014/main" id="{E991E36E-F3E4-4B55-B88E-3F94D466003A}"/>
              </a:ext>
            </a:extLst>
          </p:cNvPr>
          <p:cNvPicPr>
            <a:picLocks noChangeAspect="1"/>
          </p:cNvPicPr>
          <p:nvPr/>
        </p:nvPicPr>
        <p:blipFill>
          <a:blip r:embed="rId4"/>
          <a:stretch>
            <a:fillRect/>
          </a:stretch>
        </p:blipFill>
        <p:spPr>
          <a:xfrm>
            <a:off x="3318532" y="2852936"/>
            <a:ext cx="2506936" cy="3479252"/>
          </a:xfrm>
          <a:prstGeom prst="rect">
            <a:avLst/>
          </a:prstGeom>
        </p:spPr>
      </p:pic>
    </p:spTree>
    <p:extLst>
      <p:ext uri="{BB962C8B-B14F-4D97-AF65-F5344CB8AC3E}">
        <p14:creationId xmlns:p14="http://schemas.microsoft.com/office/powerpoint/2010/main" val="20668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Contact </a:t>
            </a:r>
          </a:p>
        </p:txBody>
      </p:sp>
      <p:sp>
        <p:nvSpPr>
          <p:cNvPr id="3" name="Tijdelijke aanduiding voor inhoud 2"/>
          <p:cNvSpPr>
            <a:spLocks noGrp="1"/>
          </p:cNvSpPr>
          <p:nvPr>
            <p:ph idx="1"/>
          </p:nvPr>
        </p:nvSpPr>
        <p:spPr/>
        <p:txBody>
          <a:bodyPr/>
          <a:lstStyle/>
          <a:p>
            <a:pPr marL="0" indent="0">
              <a:buClr>
                <a:srgbClr val="14A3B4"/>
              </a:buClr>
              <a:buNone/>
            </a:pPr>
            <a:endParaRPr lang="nl-BE" dirty="0">
              <a:solidFill>
                <a:srgbClr val="000000"/>
              </a:solidFill>
              <a:latin typeface="Trebuchet MS" panose="020B0603020202020204" pitchFamily="34" charset="0"/>
            </a:endParaRPr>
          </a:p>
          <a:p>
            <a:pPr marL="0" indent="0">
              <a:buClr>
                <a:srgbClr val="14A3B4"/>
              </a:buClr>
              <a:buNone/>
            </a:pPr>
            <a:r>
              <a:rPr lang="nl-BE" sz="1400" dirty="0" smtClean="0">
                <a:solidFill>
                  <a:srgbClr val="000000"/>
                </a:solidFill>
                <a:latin typeface="Trebuchet MS" panose="020B0603020202020204" pitchFamily="34" charset="0"/>
              </a:rPr>
              <a:t>Centra voor basiseducatie</a:t>
            </a:r>
          </a:p>
          <a:p>
            <a:pPr marL="0" indent="0">
              <a:buClr>
                <a:srgbClr val="14A3B4"/>
              </a:buClr>
              <a:buNone/>
            </a:pPr>
            <a:r>
              <a:rPr lang="nl-BE" sz="1400" dirty="0" smtClean="0">
                <a:solidFill>
                  <a:srgbClr val="000000"/>
                </a:solidFill>
                <a:latin typeface="Trebuchet MS" panose="020B0603020202020204" pitchFamily="34" charset="0"/>
                <a:hlinkClick r:id="rId2"/>
              </a:rPr>
              <a:t>www.basiseducatie.be</a:t>
            </a:r>
            <a:endParaRPr lang="nl-BE" sz="1400" dirty="0" smtClean="0">
              <a:solidFill>
                <a:srgbClr val="000000"/>
              </a:solidFill>
              <a:latin typeface="Trebuchet MS" panose="020B0603020202020204" pitchFamily="34" charset="0"/>
            </a:endParaRPr>
          </a:p>
          <a:p>
            <a:pPr marL="0" indent="0">
              <a:buClr>
                <a:srgbClr val="14A3B4"/>
              </a:buClr>
              <a:buNone/>
            </a:pPr>
            <a:endParaRPr lang="nl-BE" sz="1400" dirty="0" smtClean="0">
              <a:solidFill>
                <a:srgbClr val="000000"/>
              </a:solidFill>
              <a:latin typeface="Trebuchet MS" panose="020B0603020202020204" pitchFamily="34" charset="0"/>
            </a:endParaRPr>
          </a:p>
          <a:p>
            <a:pPr marL="0" indent="0">
              <a:buClr>
                <a:srgbClr val="14A3B4"/>
              </a:buClr>
              <a:buNone/>
            </a:pPr>
            <a:endParaRPr lang="nl-BE" sz="1400" dirty="0">
              <a:solidFill>
                <a:srgbClr val="000000"/>
              </a:solidFill>
              <a:latin typeface="Trebuchet MS" panose="020B0603020202020204" pitchFamily="34" charset="0"/>
            </a:endParaRPr>
          </a:p>
          <a:p>
            <a:pPr marL="0" indent="0">
              <a:buClr>
                <a:srgbClr val="14A3B4"/>
              </a:buClr>
              <a:buNone/>
            </a:pPr>
            <a:r>
              <a:rPr lang="nl-BE" sz="1400" dirty="0" smtClean="0">
                <a:solidFill>
                  <a:srgbClr val="000000"/>
                </a:solidFill>
                <a:latin typeface="Trebuchet MS" panose="020B0603020202020204" pitchFamily="34" charset="0"/>
              </a:rPr>
              <a:t>De </a:t>
            </a:r>
            <a:r>
              <a:rPr lang="nl-BE" sz="1400" dirty="0">
                <a:solidFill>
                  <a:srgbClr val="000000"/>
                </a:solidFill>
                <a:latin typeface="Trebuchet MS" panose="020B0603020202020204" pitchFamily="34" charset="0"/>
              </a:rPr>
              <a:t>Wigwam (Kessel-Lo)</a:t>
            </a:r>
          </a:p>
          <a:p>
            <a:pPr marL="0" indent="0">
              <a:buClr>
                <a:srgbClr val="14A3B4"/>
              </a:buClr>
              <a:buNone/>
            </a:pPr>
            <a:r>
              <a:rPr lang="nl-BE" sz="1400" dirty="0">
                <a:solidFill>
                  <a:srgbClr val="000000"/>
                </a:solidFill>
                <a:latin typeface="Trebuchet MS" panose="020B0603020202020204" pitchFamily="34" charset="0"/>
                <a:hlinkClick r:id="rId3"/>
              </a:rPr>
              <a:t>www.dewigwam.be</a:t>
            </a:r>
            <a:r>
              <a:rPr lang="nl-BE" sz="1400" dirty="0">
                <a:solidFill>
                  <a:srgbClr val="000000"/>
                </a:solidFill>
                <a:latin typeface="Trebuchet MS" panose="020B0603020202020204" pitchFamily="34" charset="0"/>
              </a:rPr>
              <a:t> </a:t>
            </a:r>
          </a:p>
          <a:p>
            <a:pPr marL="0" indent="0">
              <a:buClr>
                <a:srgbClr val="14A3B4"/>
              </a:buClr>
              <a:buNone/>
            </a:pPr>
            <a:endParaRPr lang="nl-BE" sz="1400" dirty="0" smtClean="0">
              <a:solidFill>
                <a:srgbClr val="000000"/>
              </a:solidFill>
              <a:latin typeface="Trebuchet MS" panose="020B0603020202020204" pitchFamily="34" charset="0"/>
            </a:endParaRPr>
          </a:p>
          <a:p>
            <a:pPr marL="0" indent="0">
              <a:buClr>
                <a:srgbClr val="14A3B4"/>
              </a:buClr>
              <a:buNone/>
            </a:pPr>
            <a:endParaRPr lang="nl-BE" sz="1400" dirty="0" smtClean="0">
              <a:solidFill>
                <a:srgbClr val="000000"/>
              </a:solidFill>
              <a:latin typeface="Trebuchet MS" panose="020B0603020202020204" pitchFamily="34" charset="0"/>
            </a:endParaRPr>
          </a:p>
          <a:p>
            <a:pPr marL="0" indent="0">
              <a:buClr>
                <a:srgbClr val="14A3B4"/>
              </a:buClr>
              <a:buNone/>
            </a:pPr>
            <a:r>
              <a:rPr lang="nl-BE" sz="1000" dirty="0" smtClean="0">
                <a:solidFill>
                  <a:srgbClr val="000000"/>
                </a:solidFill>
                <a:latin typeface="Trebuchet MS" panose="020B0603020202020204" pitchFamily="34" charset="0"/>
              </a:rPr>
              <a:t>CBE-Open School Leuven-Hageland</a:t>
            </a:r>
          </a:p>
          <a:p>
            <a:pPr marL="0" indent="0">
              <a:buClr>
                <a:srgbClr val="14A3B4"/>
              </a:buClr>
              <a:buNone/>
            </a:pPr>
            <a:r>
              <a:rPr lang="nl-BE" sz="1000" dirty="0" smtClean="0">
                <a:solidFill>
                  <a:srgbClr val="000000"/>
                </a:solidFill>
                <a:latin typeface="Trebuchet MS" panose="020B0603020202020204" pitchFamily="34" charset="0"/>
              </a:rPr>
              <a:t>Judith Reekmans</a:t>
            </a:r>
          </a:p>
          <a:p>
            <a:pPr marL="0" indent="0">
              <a:buClr>
                <a:srgbClr val="14A3B4"/>
              </a:buClr>
              <a:buNone/>
            </a:pPr>
            <a:r>
              <a:rPr lang="nl-BE" sz="1000" dirty="0" smtClean="0">
                <a:solidFill>
                  <a:srgbClr val="000000"/>
                </a:solidFill>
                <a:latin typeface="Trebuchet MS" panose="020B0603020202020204" pitchFamily="34" charset="0"/>
                <a:hlinkClick r:id="rId4"/>
              </a:rPr>
              <a:t>judith.reekmans@cbeopenschool.be</a:t>
            </a:r>
            <a:endParaRPr lang="nl-BE" sz="1000" dirty="0" smtClean="0">
              <a:solidFill>
                <a:srgbClr val="000000"/>
              </a:solidFill>
              <a:latin typeface="Trebuchet MS" panose="020B0603020202020204" pitchFamily="34" charset="0"/>
            </a:endParaRPr>
          </a:p>
          <a:p>
            <a:pPr marL="0" indent="0">
              <a:buClr>
                <a:srgbClr val="14A3B4"/>
              </a:buClr>
              <a:buNone/>
            </a:pPr>
            <a:r>
              <a:rPr lang="nl-BE" sz="1000" dirty="0" smtClean="0">
                <a:solidFill>
                  <a:srgbClr val="000000"/>
                </a:solidFill>
                <a:latin typeface="Trebuchet MS" panose="020B0603020202020204" pitchFamily="34" charset="0"/>
              </a:rPr>
              <a:t>016 22 10 68</a:t>
            </a:r>
          </a:p>
          <a:p>
            <a:pPr marL="0" indent="0">
              <a:buClr>
                <a:srgbClr val="14A3B4"/>
              </a:buClr>
              <a:buNone/>
            </a:pPr>
            <a:endParaRPr lang="nl-BE" sz="1400" dirty="0">
              <a:solidFill>
                <a:srgbClr val="000000"/>
              </a:solidFill>
              <a:latin typeface="Trebuchet MS" panose="020B0603020202020204" pitchFamily="34" charset="0"/>
            </a:endParaRPr>
          </a:p>
          <a:p>
            <a:pPr marL="0" indent="0">
              <a:buClr>
                <a:srgbClr val="14A3B4"/>
              </a:buClr>
              <a:buNone/>
            </a:pPr>
            <a:endParaRPr lang="nl-BE" sz="1400" dirty="0">
              <a:solidFill>
                <a:srgbClr val="000000"/>
              </a:solidFill>
              <a:latin typeface="Trebuchet MS" panose="020B0603020202020204" pitchFamily="34" charset="0"/>
            </a:endParaRPr>
          </a:p>
          <a:p>
            <a:endParaRPr lang="nl-BE" dirty="0"/>
          </a:p>
        </p:txBody>
      </p:sp>
    </p:spTree>
    <p:extLst>
      <p:ext uri="{BB962C8B-B14F-4D97-AF65-F5344CB8AC3E}">
        <p14:creationId xmlns:p14="http://schemas.microsoft.com/office/powerpoint/2010/main" val="359410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547664" y="1628800"/>
            <a:ext cx="6624736" cy="1107996"/>
          </a:xfrm>
          <a:prstGeom prst="rect">
            <a:avLst/>
          </a:prstGeom>
          <a:noFill/>
        </p:spPr>
        <p:txBody>
          <a:bodyPr wrap="square" rtlCol="0">
            <a:spAutoFit/>
          </a:bodyPr>
          <a:lstStyle/>
          <a:p>
            <a:r>
              <a:rPr lang="nl-BE" sz="2400" b="1" dirty="0">
                <a:latin typeface="Trebuchet MS" panose="020B0603020202020204" pitchFamily="34" charset="0"/>
              </a:rPr>
              <a:t>Sociaal kwetsbare ouders als prioritaire doelgroep</a:t>
            </a:r>
          </a:p>
          <a:p>
            <a:endParaRPr lang="nl-BE" dirty="0">
              <a:latin typeface="Trebuchet MS" panose="020B060302020202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3693319"/>
          </a:xfrm>
          <a:prstGeom prst="rect">
            <a:avLst/>
          </a:prstGeom>
        </p:spPr>
        <p:txBody>
          <a:bodyPr wrap="square">
            <a:spAutoFit/>
          </a:bodyPr>
          <a:lstStyle/>
          <a:p>
            <a:pPr>
              <a:buClr>
                <a:srgbClr val="14A3B4"/>
              </a:buClr>
            </a:pPr>
            <a:endParaRPr lang="nl-BE" b="1" dirty="0">
              <a:solidFill>
                <a:srgbClr val="000000"/>
              </a:solidFill>
              <a:latin typeface="Trebuchet MS" panose="020B0603020202020204" pitchFamily="34" charset="0"/>
            </a:endParaRPr>
          </a:p>
          <a:p>
            <a:pPr>
              <a:buClr>
                <a:srgbClr val="14A3B4"/>
              </a:buClr>
            </a:pPr>
            <a:r>
              <a:rPr lang="nl-BE" b="1" dirty="0">
                <a:solidFill>
                  <a:srgbClr val="000000"/>
                </a:solidFill>
                <a:latin typeface="Trebuchet MS" panose="020B0603020202020204" pitchFamily="34" charset="0"/>
              </a:rPr>
              <a:t>2017-2018</a:t>
            </a:r>
          </a:p>
          <a:p>
            <a:pPr>
              <a:buClr>
                <a:srgbClr val="14A3B4"/>
              </a:buClr>
            </a:pPr>
            <a:endParaRPr lang="nl-BE" b="1"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b="1" dirty="0">
                <a:solidFill>
                  <a:srgbClr val="000000"/>
                </a:solidFill>
                <a:latin typeface="Trebuchet MS" panose="020B0603020202020204" pitchFamily="34" charset="0"/>
              </a:rPr>
              <a:t>1 lijn ‘sociaal kwetsbare ouders </a:t>
            </a:r>
            <a:r>
              <a:rPr lang="nl-BE" b="1" dirty="0" err="1">
                <a:solidFill>
                  <a:srgbClr val="000000"/>
                </a:solidFill>
                <a:latin typeface="Trebuchet MS" panose="020B0603020202020204" pitchFamily="34" charset="0"/>
              </a:rPr>
              <a:t>ikv</a:t>
            </a:r>
            <a:r>
              <a:rPr lang="nl-BE" b="1" dirty="0">
                <a:solidFill>
                  <a:srgbClr val="000000"/>
                </a:solidFill>
                <a:latin typeface="Trebuchet MS" panose="020B0603020202020204" pitchFamily="34" charset="0"/>
              </a:rPr>
              <a:t> onderwijs- en opvoedingsondersteuning’ (prioritaire doelgroepenbeleid)</a:t>
            </a:r>
          </a:p>
          <a:p>
            <a:pPr>
              <a:buClr>
                <a:srgbClr val="14A3B4"/>
              </a:buClr>
            </a:pPr>
            <a:endParaRPr lang="nl-BE" b="1"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b="1" dirty="0">
                <a:solidFill>
                  <a:srgbClr val="000000"/>
                </a:solidFill>
                <a:latin typeface="Trebuchet MS" panose="020B0603020202020204" pitchFamily="34" charset="0"/>
              </a:rPr>
              <a:t>Zoektocht naar partners die werken met de doelgroep</a:t>
            </a:r>
          </a:p>
          <a:p>
            <a:pPr marL="742950" lvl="1" indent="-285750">
              <a:buClr>
                <a:srgbClr val="14A3B4"/>
              </a:buClr>
              <a:buFont typeface="Arial" panose="020B0604020202020204" pitchFamily="34" charset="0"/>
              <a:buChar char="•"/>
            </a:pPr>
            <a:r>
              <a:rPr lang="nl-BE" b="1" dirty="0">
                <a:solidFill>
                  <a:srgbClr val="000000"/>
                </a:solidFill>
                <a:latin typeface="Trebuchet MS" panose="020B0603020202020204" pitchFamily="34" charset="0"/>
              </a:rPr>
              <a:t>Scholen (vooral onderwijsondersteuning) </a:t>
            </a:r>
          </a:p>
          <a:p>
            <a:pPr marL="742950" lvl="1" indent="-285750">
              <a:buClr>
                <a:srgbClr val="14A3B4"/>
              </a:buClr>
              <a:buFont typeface="Arial" panose="020B0604020202020204" pitchFamily="34" charset="0"/>
              <a:buChar char="•"/>
            </a:pPr>
            <a:r>
              <a:rPr lang="nl-BE" b="1" dirty="0">
                <a:solidFill>
                  <a:srgbClr val="000000"/>
                </a:solidFill>
                <a:latin typeface="Trebuchet MS" panose="020B0603020202020204" pitchFamily="34" charset="0"/>
              </a:rPr>
              <a:t>Andere instanties</a:t>
            </a:r>
          </a:p>
          <a:p>
            <a:pPr>
              <a:buClr>
                <a:srgbClr val="14A3B4"/>
              </a:buClr>
            </a:pPr>
            <a:endParaRPr lang="nl-BE" b="1" dirty="0">
              <a:solidFill>
                <a:srgbClr val="000000"/>
              </a:solidFill>
              <a:latin typeface="Trebuchet MS" panose="020B0603020202020204" pitchFamily="34" charset="0"/>
            </a:endParaRPr>
          </a:p>
          <a:p>
            <a:pPr>
              <a:buClr>
                <a:srgbClr val="14A3B4"/>
              </a:buClr>
            </a:pPr>
            <a:r>
              <a:rPr lang="nl-BE" b="1" dirty="0">
                <a:solidFill>
                  <a:srgbClr val="000000"/>
                </a:solidFill>
                <a:latin typeface="Trebuchet MS" panose="020B0603020202020204" pitchFamily="34" charset="0"/>
                <a:sym typeface="Wingdings" panose="05000000000000000000" pitchFamily="2" charset="2"/>
              </a:rPr>
              <a:t> </a:t>
            </a:r>
            <a:r>
              <a:rPr lang="nl-BE" b="1" u="sng" dirty="0">
                <a:solidFill>
                  <a:srgbClr val="000000"/>
                </a:solidFill>
                <a:latin typeface="Trebuchet MS" panose="020B0603020202020204" pitchFamily="34" charset="0"/>
              </a:rPr>
              <a:t>Samenwerking gestart met kinderdagverblijf de Wigwam</a:t>
            </a: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p:txBody>
      </p:sp>
    </p:spTree>
    <p:extLst>
      <p:ext uri="{BB962C8B-B14F-4D97-AF65-F5344CB8AC3E}">
        <p14:creationId xmlns:p14="http://schemas.microsoft.com/office/powerpoint/2010/main" val="465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35696" y="1948442"/>
            <a:ext cx="6624736" cy="738664"/>
          </a:xfrm>
          <a:prstGeom prst="rect">
            <a:avLst/>
          </a:prstGeom>
          <a:noFill/>
        </p:spPr>
        <p:txBody>
          <a:bodyPr wrap="square" rtlCol="0">
            <a:spAutoFit/>
          </a:bodyPr>
          <a:lstStyle/>
          <a:p>
            <a:r>
              <a:rPr lang="nl-BE" sz="2400" b="1" dirty="0">
                <a:latin typeface="Trebuchet MS" panose="020B0603020202020204" pitchFamily="34" charset="0"/>
              </a:rPr>
              <a:t>Kinderdagverblijf de Wigwam</a:t>
            </a:r>
          </a:p>
          <a:p>
            <a:endParaRPr lang="nl-BE" dirty="0">
              <a:latin typeface="Trebuchet MS" panose="020B060302020202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pic>
        <p:nvPicPr>
          <p:cNvPr id="6" name="Afbeelding 5">
            <a:extLst>
              <a:ext uri="{FF2B5EF4-FFF2-40B4-BE49-F238E27FC236}">
                <a16:creationId xmlns:a16="http://schemas.microsoft.com/office/drawing/2014/main" id="{EF2D9805-93E1-4526-BC1E-BDDBE52CDF8B}"/>
              </a:ext>
            </a:extLst>
          </p:cNvPr>
          <p:cNvPicPr>
            <a:picLocks noChangeAspect="1"/>
          </p:cNvPicPr>
          <p:nvPr/>
        </p:nvPicPr>
        <p:blipFill>
          <a:blip r:embed="rId4"/>
          <a:stretch>
            <a:fillRect/>
          </a:stretch>
        </p:blipFill>
        <p:spPr>
          <a:xfrm>
            <a:off x="2807804" y="4144949"/>
            <a:ext cx="4752528" cy="2862670"/>
          </a:xfrm>
          <a:prstGeom prst="rect">
            <a:avLst/>
          </a:prstGeom>
        </p:spPr>
      </p:pic>
      <p:sp>
        <p:nvSpPr>
          <p:cNvPr id="3" name="Rechthoek 2"/>
          <p:cNvSpPr/>
          <p:nvPr/>
        </p:nvSpPr>
        <p:spPr>
          <a:xfrm>
            <a:off x="1331640" y="2551836"/>
            <a:ext cx="7704856" cy="3046988"/>
          </a:xfrm>
          <a:prstGeom prst="rect">
            <a:avLst/>
          </a:prstGeom>
        </p:spPr>
        <p:txBody>
          <a:bodyPr wrap="square">
            <a:spAutoFit/>
          </a:bodyPr>
          <a:lstStyle/>
          <a:p>
            <a:pPr marL="285750" indent="-285750">
              <a:buClr>
                <a:srgbClr val="14A3B4"/>
              </a:buClr>
              <a:buFont typeface="Arial" panose="020B0604020202020204" pitchFamily="34" charset="0"/>
              <a:buChar char="•"/>
            </a:pPr>
            <a:endParaRPr lang="nl-BE" b="1" dirty="0">
              <a:solidFill>
                <a:srgbClr val="14A3B4"/>
              </a:solidFill>
              <a:latin typeface="Trebuchet MS" panose="020B0603020202020204" pitchFamily="34" charset="0"/>
            </a:endParaRPr>
          </a:p>
          <a:p>
            <a:pPr>
              <a:buClr>
                <a:srgbClr val="14A3B4"/>
              </a:buClr>
            </a:pPr>
            <a:r>
              <a:rPr lang="nl-BE" b="1" dirty="0">
                <a:solidFill>
                  <a:srgbClr val="14A3B4"/>
                </a:solidFill>
                <a:latin typeface="Trebuchet MS" panose="020B0603020202020204" pitchFamily="34" charset="0"/>
              </a:rPr>
              <a:t>Wigwam ‘een open (t)huis voor het hele gezin’</a:t>
            </a:r>
          </a:p>
          <a:p>
            <a:pPr>
              <a:buClr>
                <a:srgbClr val="14A3B4"/>
              </a:buClr>
            </a:pPr>
            <a:endParaRPr lang="nl-BE" sz="1200" i="1" dirty="0">
              <a:solidFill>
                <a:srgbClr val="000000"/>
              </a:solidFill>
            </a:endParaRPr>
          </a:p>
          <a:p>
            <a:pPr>
              <a:buClr>
                <a:srgbClr val="14A3B4"/>
              </a:buClr>
            </a:pPr>
            <a:r>
              <a:rPr lang="nl-BE" sz="1200" i="1" dirty="0">
                <a:solidFill>
                  <a:srgbClr val="000000"/>
                </a:solidFill>
              </a:rPr>
              <a:t>‘Wigwam heeft meer dan 20 jaar expertise in het op weg gaan met kinderen en gezinnen, om samen mét hen vanuit de laagdrempelige toegang van kinderopvang ook in andere levensdomeinen (gezin, opvoeding, gezondheid, opleiding, werk, huisvesting, vrije tijd, relaties, enzovoort) hun eigen richting te zoeken in het leven, in de bredere buurt en in onze samenleving.’</a:t>
            </a:r>
          </a:p>
          <a:p>
            <a:pPr>
              <a:buClr>
                <a:srgbClr val="14A3B4"/>
              </a:buClr>
            </a:pPr>
            <a:endParaRPr lang="nl-BE" sz="1200" i="1" dirty="0">
              <a:solidFill>
                <a:srgbClr val="000000"/>
              </a:solidFill>
            </a:endParaRPr>
          </a:p>
          <a:p>
            <a:pPr>
              <a:buClr>
                <a:srgbClr val="14A3B4"/>
              </a:buClr>
            </a:pPr>
            <a:endParaRPr lang="nl-BE" sz="1200" i="1" dirty="0">
              <a:solidFill>
                <a:srgbClr val="000000"/>
              </a:solidFill>
            </a:endParaRPr>
          </a:p>
          <a:p>
            <a:pPr>
              <a:buClr>
                <a:srgbClr val="14A3B4"/>
              </a:buClr>
            </a:pPr>
            <a:endParaRPr lang="nl-BE" sz="1200" i="1" dirty="0">
              <a:solidFill>
                <a:srgbClr val="000000"/>
              </a:solidFill>
            </a:endParaRPr>
          </a:p>
          <a:p>
            <a:pPr>
              <a:buClr>
                <a:srgbClr val="14A3B4"/>
              </a:buClr>
            </a:pPr>
            <a:endParaRPr lang="nl-BE" sz="1200" b="1" i="1" dirty="0">
              <a:solidFill>
                <a:srgbClr val="000000"/>
              </a:solidFill>
              <a:latin typeface="Trebuchet MS" panose="020B0603020202020204" pitchFamily="34" charset="0"/>
            </a:endParaRPr>
          </a:p>
          <a:p>
            <a:pPr>
              <a:buClr>
                <a:srgbClr val="14A3B4"/>
              </a:buClr>
            </a:pPr>
            <a:r>
              <a:rPr lang="nl-BE" dirty="0">
                <a:solidFill>
                  <a:srgbClr val="000000"/>
                </a:solidFill>
                <a:latin typeface="Trebuchet MS" panose="020B0603020202020204" pitchFamily="34" charset="0"/>
              </a:rPr>
              <a:t>	</a:t>
            </a:r>
          </a:p>
          <a:p>
            <a:pPr>
              <a:buClr>
                <a:srgbClr val="14A3B4"/>
              </a:buClr>
            </a:pPr>
            <a:endParaRPr lang="nl-BE" b="1" dirty="0">
              <a:solidFill>
                <a:srgbClr val="14A3B4"/>
              </a:solidFill>
              <a:latin typeface="Trebuchet MS" panose="020B0603020202020204" pitchFamily="34" charset="0"/>
            </a:endParaRPr>
          </a:p>
        </p:txBody>
      </p:sp>
    </p:spTree>
    <p:extLst>
      <p:ext uri="{BB962C8B-B14F-4D97-AF65-F5344CB8AC3E}">
        <p14:creationId xmlns:p14="http://schemas.microsoft.com/office/powerpoint/2010/main" val="221102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35696" y="1948442"/>
            <a:ext cx="6624736" cy="738664"/>
          </a:xfrm>
          <a:prstGeom prst="rect">
            <a:avLst/>
          </a:prstGeom>
          <a:noFill/>
        </p:spPr>
        <p:txBody>
          <a:bodyPr wrap="square" rtlCol="0">
            <a:spAutoFit/>
          </a:bodyPr>
          <a:lstStyle/>
          <a:p>
            <a:r>
              <a:rPr lang="nl-BE" sz="2400" b="1" dirty="0">
                <a:latin typeface="Trebuchet MS" panose="020B0603020202020204" pitchFamily="34" charset="0"/>
              </a:rPr>
              <a:t>Kinderdagverblijf de Wigwam</a:t>
            </a:r>
          </a:p>
          <a:p>
            <a:endParaRPr lang="nl-BE" dirty="0">
              <a:latin typeface="Trebuchet MS" panose="020B060302020202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4524315"/>
          </a:xfrm>
          <a:prstGeom prst="rect">
            <a:avLst/>
          </a:prstGeom>
        </p:spPr>
        <p:txBody>
          <a:bodyPr wrap="square">
            <a:spAutoFit/>
          </a:bodyPr>
          <a:lstStyle/>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Kinderopvang - voornamelijk kinderen uit kansengroepen</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Méér dan kinderopvang </a:t>
            </a:r>
          </a:p>
          <a:p>
            <a:pPr marL="742950" lvl="1" indent="-285750">
              <a:buClr>
                <a:srgbClr val="14A3B4"/>
              </a:buClr>
              <a:buFont typeface="Arial" panose="020B0604020202020204" pitchFamily="34" charset="0"/>
              <a:buChar char="•"/>
            </a:pPr>
            <a:r>
              <a:rPr lang="nl-BE" sz="1200" dirty="0">
                <a:solidFill>
                  <a:srgbClr val="000000"/>
                </a:solidFill>
                <a:latin typeface="Trebuchet MS" panose="020B0603020202020204" pitchFamily="34" charset="0"/>
              </a:rPr>
              <a:t>elke ochtend koffiebabbel, spel- en ontmoetingsruimte, administratieve hulp, </a:t>
            </a:r>
            <a:r>
              <a:rPr lang="nl-BE" sz="1200" dirty="0" err="1">
                <a:solidFill>
                  <a:srgbClr val="000000"/>
                </a:solidFill>
                <a:latin typeface="Trebuchet MS" panose="020B0603020202020204" pitchFamily="34" charset="0"/>
              </a:rPr>
              <a:t>naai-atelier</a:t>
            </a:r>
            <a:r>
              <a:rPr lang="nl-BE" sz="1200" dirty="0">
                <a:solidFill>
                  <a:srgbClr val="000000"/>
                </a:solidFill>
                <a:latin typeface="Trebuchet MS" panose="020B0603020202020204" pitchFamily="34" charset="0"/>
              </a:rPr>
              <a:t>, weggeefwinkel,  infosessies rond kleuterscholen, gezonde voeding, anticonceptie, losse activiteiten zoals burenbrunch, sinterklaasfeest, Kind en gezin op hun locatie</a:t>
            </a:r>
          </a:p>
          <a:p>
            <a:pPr>
              <a:buClr>
                <a:srgbClr val="14A3B4"/>
              </a:buCl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Groot bereik kwetsbare ouders uit de buurt (Kessel-Lo) </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Iedereen uit de buurt is welkom</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Veel samenwerkingen </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OCMW, Kind en Gezin, RISO, scholen in de buurt, CM, … </a:t>
            </a: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Tx/>
              <a:buChar char="-"/>
            </a:pPr>
            <a:endParaRPr lang="nl-BE" b="1" dirty="0">
              <a:solidFill>
                <a:srgbClr val="14A3B4"/>
              </a:solidFill>
              <a:latin typeface="Trebuchet MS" panose="020B0603020202020204" pitchFamily="34" charset="0"/>
            </a:endParaRPr>
          </a:p>
          <a:p>
            <a:pPr>
              <a:buClr>
                <a:srgbClr val="14A3B4"/>
              </a:buClr>
            </a:pPr>
            <a:endParaRPr lang="nl-BE" b="1"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251934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35696" y="1948442"/>
            <a:ext cx="6624736" cy="461665"/>
          </a:xfrm>
          <a:prstGeom prst="rect">
            <a:avLst/>
          </a:prstGeom>
          <a:noFill/>
        </p:spPr>
        <p:txBody>
          <a:bodyPr wrap="square" rtlCol="0">
            <a:spAutoFit/>
          </a:bodyPr>
          <a:lstStyle/>
          <a:p>
            <a:r>
              <a:rPr lang="nl-BE" sz="2400" b="1" dirty="0">
                <a:latin typeface="Trebuchet MS" panose="020B0603020202020204" pitchFamily="34" charset="0"/>
              </a:rPr>
              <a:t>Open School Leuven in de Wigwam</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5355312"/>
          </a:xfrm>
          <a:prstGeom prst="rect">
            <a:avLst/>
          </a:prstGeom>
        </p:spPr>
        <p:txBody>
          <a:bodyPr wrap="square">
            <a:spAutoFit/>
          </a:bodyPr>
          <a:lstStyle/>
          <a:p>
            <a:pPr marL="285750" indent="-285750">
              <a:buClr>
                <a:srgbClr val="14A3B4"/>
              </a:buClr>
              <a:buFont typeface="Arial" panose="020B0604020202020204" pitchFamily="34" charset="0"/>
              <a:buChar char="•"/>
            </a:pPr>
            <a:endParaRPr lang="nl-BE" b="1" dirty="0">
              <a:solidFill>
                <a:srgbClr val="14A3B4"/>
              </a:solidFill>
              <a:latin typeface="Trebuchet MS" panose="020B0603020202020204" pitchFamily="34" charset="0"/>
            </a:endParaRPr>
          </a:p>
          <a:p>
            <a:pPr marL="285750" indent="-285750">
              <a:buClr>
                <a:srgbClr val="14A3B4"/>
              </a:buClr>
              <a:buFont typeface="Arial" panose="020B0604020202020204" pitchFamily="34" charset="0"/>
              <a:buChar char="•"/>
            </a:pPr>
            <a:r>
              <a:rPr lang="nl-BE" b="1" dirty="0">
                <a:solidFill>
                  <a:srgbClr val="14A3B4"/>
                </a:solidFill>
                <a:latin typeface="Trebuchet MS" panose="020B0603020202020204" pitchFamily="34" charset="0"/>
              </a:rPr>
              <a:t>2017-2018: opstart/test </a:t>
            </a:r>
          </a:p>
          <a:p>
            <a:pPr marL="7429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2 ‘testreeksen’ van 4 </a:t>
            </a:r>
            <a:r>
              <a:rPr lang="nl-BE" dirty="0" smtClean="0">
                <a:solidFill>
                  <a:srgbClr val="000000"/>
                </a:solidFill>
                <a:latin typeface="Trebuchet MS" panose="020B0603020202020204" pitchFamily="34" charset="0"/>
              </a:rPr>
              <a:t>lessen (communiceren over kinderen – rijke thuistaal, spelen met taal.)</a:t>
            </a: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b="1" dirty="0">
                <a:solidFill>
                  <a:srgbClr val="14A3B4"/>
                </a:solidFill>
                <a:latin typeface="Trebuchet MS" panose="020B0603020202020204" pitchFamily="34" charset="0"/>
              </a:rPr>
              <a:t>2018-2019: 2 lessenreeksen in de Wigwam</a:t>
            </a:r>
            <a:endParaRPr lang="nl-BE" sz="2400" b="1" dirty="0">
              <a:solidFill>
                <a:srgbClr val="14A3B4"/>
              </a:solidFill>
              <a:latin typeface="Trebuchet MS" panose="020B0603020202020204" pitchFamily="34" charset="0"/>
            </a:endParaRPr>
          </a:p>
          <a:p>
            <a:pPr marL="7429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Okt – dec: 7 lessen </a:t>
            </a:r>
          </a:p>
          <a:p>
            <a:pPr lvl="2">
              <a:buClr>
                <a:srgbClr val="14A3B4"/>
              </a:buClr>
            </a:pPr>
            <a:r>
              <a:rPr lang="nl-BE" dirty="0" smtClean="0">
                <a:solidFill>
                  <a:srgbClr val="000000"/>
                </a:solidFill>
                <a:latin typeface="Trebuchet MS" panose="020B0603020202020204" pitchFamily="34" charset="0"/>
              </a:rPr>
              <a:t>‘Rijke </a:t>
            </a:r>
            <a:r>
              <a:rPr lang="nl-BE" dirty="0">
                <a:solidFill>
                  <a:srgbClr val="000000"/>
                </a:solidFill>
                <a:latin typeface="Trebuchet MS" panose="020B0603020202020204" pitchFamily="34" charset="0"/>
              </a:rPr>
              <a:t>thuistaal. Spelen met taal. Vrije tijd.’</a:t>
            </a:r>
          </a:p>
          <a:p>
            <a:pPr marL="7429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Jan – april: 10 lessen </a:t>
            </a:r>
          </a:p>
          <a:p>
            <a:pPr lvl="2">
              <a:buClr>
                <a:srgbClr val="14A3B4"/>
              </a:buClr>
            </a:pPr>
            <a:r>
              <a:rPr lang="nl-BE" dirty="0">
                <a:solidFill>
                  <a:srgbClr val="000000"/>
                </a:solidFill>
                <a:latin typeface="Trebuchet MS" panose="020B0603020202020204" pitchFamily="34" charset="0"/>
              </a:rPr>
              <a:t>‘ICT voor ouders’ (tablet)</a:t>
            </a: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p:txBody>
      </p:sp>
    </p:spTree>
    <p:extLst>
      <p:ext uri="{BB962C8B-B14F-4D97-AF65-F5344CB8AC3E}">
        <p14:creationId xmlns:p14="http://schemas.microsoft.com/office/powerpoint/2010/main" val="178434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350696" y="1916832"/>
            <a:ext cx="7252684" cy="738664"/>
          </a:xfrm>
          <a:prstGeom prst="rect">
            <a:avLst/>
          </a:prstGeom>
          <a:noFill/>
        </p:spPr>
        <p:txBody>
          <a:bodyPr wrap="square" rtlCol="0">
            <a:spAutoFit/>
          </a:bodyPr>
          <a:lstStyle/>
          <a:p>
            <a:r>
              <a:rPr lang="nl-BE" sz="2400" b="1" dirty="0">
                <a:latin typeface="Trebuchet MS" panose="020B0603020202020204" pitchFamily="34" charset="0"/>
              </a:rPr>
              <a:t>“Rijke thuistaal. Spelen met taal. Vrije tijd” (1)</a:t>
            </a:r>
          </a:p>
          <a:p>
            <a:endParaRPr lang="nl-BE" dirty="0">
              <a:latin typeface="Trebuchet MS" panose="020B060302020202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4801314"/>
          </a:xfrm>
          <a:prstGeom prst="rect">
            <a:avLst/>
          </a:prstGeom>
        </p:spPr>
        <p:txBody>
          <a:bodyPr wrap="square">
            <a:spAutoFit/>
          </a:bodyPr>
          <a:lstStyle/>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Maatwerk – doelen MO  (opvoeden en vrije tijd)</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7 lessen van 2u</a:t>
            </a: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+/- 7 cursisten</a:t>
            </a:r>
          </a:p>
          <a:p>
            <a:pPr marL="285750" indent="-285750">
              <a:buClr>
                <a:srgbClr val="14A3B4"/>
              </a:buClr>
              <a:buFont typeface="Arial" panose="020B0604020202020204" pitchFamily="34" charset="0"/>
              <a:buChar char="•"/>
            </a:pPr>
            <a:endParaRPr lang="nl-BE" b="1" dirty="0">
              <a:solidFill>
                <a:schemeClr val="accent1"/>
              </a:solidFill>
              <a:latin typeface="Trebuchet MS" panose="020B0603020202020204" pitchFamily="34" charset="0"/>
            </a:endParaRPr>
          </a:p>
          <a:p>
            <a:pPr marL="285750" indent="-285750">
              <a:buClr>
                <a:srgbClr val="14A3B4"/>
              </a:buClr>
              <a:buFont typeface="Arial" panose="020B0604020202020204" pitchFamily="34" charset="0"/>
              <a:buChar char="•"/>
            </a:pPr>
            <a:r>
              <a:rPr lang="nl-BE" b="1" dirty="0">
                <a:solidFill>
                  <a:schemeClr val="accent1"/>
                </a:solidFill>
                <a:latin typeface="Trebuchet MS" panose="020B0603020202020204" pitchFamily="34" charset="0"/>
              </a:rPr>
              <a:t>Insteek</a:t>
            </a:r>
            <a:r>
              <a:rPr lang="nl-BE" dirty="0">
                <a:solidFill>
                  <a:srgbClr val="000000"/>
                </a:solidFill>
                <a:latin typeface="Trebuchet MS" panose="020B0603020202020204" pitchFamily="34" charset="0"/>
              </a:rPr>
              <a:t>: </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Veel anderstalige ouders </a:t>
            </a:r>
            <a:r>
              <a:rPr lang="nl-BE" dirty="0" smtClean="0">
                <a:solidFill>
                  <a:srgbClr val="000000"/>
                </a:solidFill>
                <a:latin typeface="Trebuchet MS" panose="020B0603020202020204" pitchFamily="34" charset="0"/>
              </a:rPr>
              <a:t>twijfelen over </a:t>
            </a:r>
            <a:r>
              <a:rPr lang="nl-BE" dirty="0">
                <a:solidFill>
                  <a:srgbClr val="000000"/>
                </a:solidFill>
                <a:latin typeface="Trebuchet MS" panose="020B0603020202020204" pitchFamily="34" charset="0"/>
              </a:rPr>
              <a:t>welke taal ze thuis moeten spreken met hun kind =&gt; weinig taalaanbod</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Weinig vertrouwd met de mogelijkheden van vrije tijd in de buurt</a:t>
            </a:r>
          </a:p>
          <a:p>
            <a:pPr lvl="1">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marL="285750" indent="-285750">
              <a:buClr>
                <a:srgbClr val="14A3B4"/>
              </a:buClr>
              <a:buFontTx/>
              <a:buChar cha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p:txBody>
      </p:sp>
    </p:spTree>
    <p:extLst>
      <p:ext uri="{BB962C8B-B14F-4D97-AF65-F5344CB8AC3E}">
        <p14:creationId xmlns:p14="http://schemas.microsoft.com/office/powerpoint/2010/main" val="262860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350696" y="1916832"/>
            <a:ext cx="7252684" cy="738664"/>
          </a:xfrm>
          <a:prstGeom prst="rect">
            <a:avLst/>
          </a:prstGeom>
          <a:noFill/>
        </p:spPr>
        <p:txBody>
          <a:bodyPr wrap="square" rtlCol="0">
            <a:spAutoFit/>
          </a:bodyPr>
          <a:lstStyle/>
          <a:p>
            <a:r>
              <a:rPr lang="nl-BE" sz="2400" b="1" dirty="0">
                <a:latin typeface="Trebuchet MS" panose="020B0603020202020204" pitchFamily="34" charset="0"/>
              </a:rPr>
              <a:t>“Rijke thuistaal. Spelen met taal. Vrije tijd” (2)</a:t>
            </a:r>
          </a:p>
          <a:p>
            <a:endParaRPr lang="nl-BE" dirty="0">
              <a:latin typeface="Trebuchet MS" panose="020B060302020202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4247317"/>
          </a:xfrm>
          <a:prstGeom prst="rect">
            <a:avLst/>
          </a:prstGeom>
        </p:spPr>
        <p:txBody>
          <a:bodyPr wrap="square">
            <a:spAutoFit/>
          </a:bodyPr>
          <a:lstStyle/>
          <a:p>
            <a:pPr>
              <a:buClr>
                <a:srgbClr val="14A3B4"/>
              </a:buClr>
            </a:pPr>
            <a:r>
              <a:rPr lang="nl-BE" b="1" dirty="0">
                <a:solidFill>
                  <a:schemeClr val="accent1"/>
                </a:solidFill>
                <a:latin typeface="Trebuchet MS" panose="020B0603020202020204" pitchFamily="34" charset="0"/>
              </a:rPr>
              <a:t>Voorbeelden inhoud:</a:t>
            </a: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Flyers vrije tijd (</a:t>
            </a:r>
            <a:r>
              <a:rPr lang="nl-BE" dirty="0">
                <a:solidFill>
                  <a:srgbClr val="000000"/>
                </a:solidFill>
                <a:latin typeface="Trebuchet MS" panose="020B0603020202020204" pitchFamily="34" charset="0"/>
                <a:sym typeface="Wingdings" panose="05000000000000000000" pitchFamily="2" charset="2"/>
              </a:rPr>
              <a:t></a:t>
            </a:r>
            <a:r>
              <a:rPr lang="nl-BE" dirty="0">
                <a:solidFill>
                  <a:srgbClr val="000000"/>
                </a:solidFill>
                <a:latin typeface="Trebuchet MS" panose="020B0603020202020204" pitchFamily="34" charset="0"/>
              </a:rPr>
              <a:t> structurerende elementen)</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Taal aanbieden thuis (voorlezen, spelaanbod, media,…)</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Voorlezen</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Wat – Waarom – Hoe? </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Hoe kies ik een goed boek voor mijn kind?</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Bezoek bib</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Kennismaking project ‘thuis in taal’ </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Gesprek met gezinsondersteuner in de Wigwam </a:t>
            </a:r>
            <a:r>
              <a:rPr lang="nl-BE" dirty="0" err="1">
                <a:solidFill>
                  <a:srgbClr val="000000"/>
                </a:solidFill>
                <a:latin typeface="Trebuchet MS" panose="020B0603020202020204" pitchFamily="34" charset="0"/>
              </a:rPr>
              <a:t>ikv</a:t>
            </a:r>
            <a:r>
              <a:rPr lang="nl-BE" dirty="0">
                <a:solidFill>
                  <a:srgbClr val="000000"/>
                </a:solidFill>
                <a:latin typeface="Trebuchet MS" panose="020B0603020202020204" pitchFamily="34" charset="0"/>
              </a:rPr>
              <a:t> vrije tijd </a:t>
            </a:r>
            <a:br>
              <a:rPr lang="nl-BE" dirty="0">
                <a:solidFill>
                  <a:srgbClr val="000000"/>
                </a:solidFill>
                <a:latin typeface="Trebuchet MS" panose="020B0603020202020204" pitchFamily="34" charset="0"/>
              </a:rPr>
            </a:br>
            <a:r>
              <a:rPr lang="nl-BE" dirty="0">
                <a:solidFill>
                  <a:srgbClr val="000000"/>
                </a:solidFill>
                <a:latin typeface="Trebuchet MS" panose="020B0603020202020204" pitchFamily="34" charset="0"/>
              </a:rPr>
              <a:t>(</a:t>
            </a:r>
            <a:r>
              <a:rPr lang="nl-BE" dirty="0">
                <a:solidFill>
                  <a:srgbClr val="000000"/>
                </a:solidFill>
                <a:latin typeface="Trebuchet MS" panose="020B0603020202020204" pitchFamily="34" charset="0"/>
                <a:sym typeface="Wingdings" panose="05000000000000000000" pitchFamily="2" charset="2"/>
              </a:rPr>
              <a:t> </a:t>
            </a:r>
            <a:r>
              <a:rPr lang="nl-BE" dirty="0">
                <a:solidFill>
                  <a:srgbClr val="000000"/>
                </a:solidFill>
                <a:latin typeface="Trebuchet MS" panose="020B0603020202020204" pitchFamily="34" charset="0"/>
              </a:rPr>
              <a:t>juiste vragen stellen om informatie te krijgen die ze nodig hebben)</a:t>
            </a:r>
          </a:p>
        </p:txBody>
      </p:sp>
    </p:spTree>
    <p:extLst>
      <p:ext uri="{BB962C8B-B14F-4D97-AF65-F5344CB8AC3E}">
        <p14:creationId xmlns:p14="http://schemas.microsoft.com/office/powerpoint/2010/main" val="229628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35696" y="1948442"/>
            <a:ext cx="6624736" cy="461665"/>
          </a:xfrm>
          <a:prstGeom prst="rect">
            <a:avLst/>
          </a:prstGeom>
          <a:noFill/>
        </p:spPr>
        <p:txBody>
          <a:bodyPr wrap="square" rtlCol="0">
            <a:spAutoFit/>
          </a:bodyPr>
          <a:lstStyle/>
          <a:p>
            <a:r>
              <a:rPr lang="nl-BE" sz="2400" b="1" dirty="0">
                <a:latin typeface="Trebuchet MS" panose="020B0603020202020204" pitchFamily="34" charset="0"/>
              </a:rPr>
              <a:t>“ICT voor ouders” (1)</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812360" cy="5078313"/>
          </a:xfrm>
          <a:prstGeom prst="rect">
            <a:avLst/>
          </a:prstGeom>
        </p:spPr>
        <p:txBody>
          <a:bodyPr wrap="square">
            <a:spAutoFit/>
          </a:bodyPr>
          <a:lstStyle/>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Maatwerk - Doelen ICT Start + MO</a:t>
            </a:r>
          </a:p>
          <a:p>
            <a:pPr marL="285750"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10 lessen van 2u</a:t>
            </a:r>
          </a:p>
          <a:p>
            <a:pPr marL="285750"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7 mama’s (6 anderstalig – 1 Nederlandstalig)</a:t>
            </a:r>
          </a:p>
          <a:p>
            <a:pPr>
              <a:buClr>
                <a:srgbClr val="14A3B4"/>
              </a:buClr>
            </a:pPr>
            <a:endParaRPr lang="nl-BE" dirty="0">
              <a:solidFill>
                <a:srgbClr val="000000"/>
              </a:solidFill>
              <a:latin typeface="Trebuchet MS" panose="020B0603020202020204" pitchFamily="34" charset="0"/>
            </a:endParaRPr>
          </a:p>
          <a:p>
            <a:pPr marL="285750" indent="-285750">
              <a:buClr>
                <a:srgbClr val="14A3B4"/>
              </a:buClr>
              <a:buFont typeface="Arial" panose="020B0604020202020204" pitchFamily="34" charset="0"/>
              <a:buChar char="•"/>
            </a:pPr>
            <a:r>
              <a:rPr lang="nl-BE" b="1" dirty="0">
                <a:solidFill>
                  <a:schemeClr val="accent1"/>
                </a:solidFill>
                <a:latin typeface="Trebuchet MS" panose="020B0603020202020204" pitchFamily="34" charset="0"/>
              </a:rPr>
              <a:t>Insteek</a:t>
            </a:r>
            <a:r>
              <a:rPr lang="nl-BE" dirty="0">
                <a:solidFill>
                  <a:srgbClr val="000000"/>
                </a:solidFill>
                <a:latin typeface="Trebuchet MS" panose="020B0603020202020204" pitchFamily="34" charset="0"/>
              </a:rPr>
              <a:t>: </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ICT – basisvaardigheden (in functie van opvoedingsondersteuning)</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Start vanuit vraag van de wigwam +  noden die ouders ervaren + aandacht voor doelstelling vanuit CBE</a:t>
            </a:r>
          </a:p>
          <a:p>
            <a:pPr marL="7429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Heel concreet + doen!</a:t>
            </a:r>
          </a:p>
          <a:p>
            <a:pPr marL="7429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r>
              <a:rPr lang="nl-BE" dirty="0">
                <a:solidFill>
                  <a:srgbClr val="000000"/>
                </a:solidFill>
                <a:latin typeface="Trebuchet MS" panose="020B0603020202020204" pitchFamily="34" charset="0"/>
              </a:rPr>
              <a:t>Bewuste keuze voor gebruik tablets en eigen smartphone (géén laptops) </a:t>
            </a:r>
            <a:r>
              <a:rPr lang="nl-BE" dirty="0" err="1">
                <a:solidFill>
                  <a:srgbClr val="000000"/>
                </a:solidFill>
                <a:latin typeface="Trebuchet MS" panose="020B0603020202020204" pitchFamily="34" charset="0"/>
              </a:rPr>
              <a:t>owv</a:t>
            </a:r>
            <a:r>
              <a:rPr lang="nl-BE" dirty="0">
                <a:solidFill>
                  <a:srgbClr val="000000"/>
                </a:solidFill>
                <a:latin typeface="Trebuchet MS" panose="020B0603020202020204" pitchFamily="34" charset="0"/>
              </a:rPr>
              <a:t> transfer naar dagelijkse praktijk</a:t>
            </a:r>
          </a:p>
          <a:p>
            <a:pPr marL="285750" indent="-285750">
              <a:buClr>
                <a:srgbClr val="14A3B4"/>
              </a:buClr>
              <a:buFontTx/>
              <a:buChar cha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dirty="0">
              <a:solidFill>
                <a:srgbClr val="000000"/>
              </a:solidFill>
              <a:latin typeface="Trebuchet MS" panose="020B0603020202020204" pitchFamily="34" charset="0"/>
            </a:endParaRPr>
          </a:p>
          <a:p>
            <a:pPr>
              <a:buClr>
                <a:srgbClr val="14A3B4"/>
              </a:buClr>
            </a:pPr>
            <a:endParaRPr lang="nl-BE" b="1" dirty="0">
              <a:solidFill>
                <a:srgbClr val="14A3B4"/>
              </a:solidFill>
              <a:latin typeface="Trebuchet MS" panose="020B0603020202020204" pitchFamily="34" charset="0"/>
            </a:endParaRPr>
          </a:p>
        </p:txBody>
      </p:sp>
    </p:spTree>
    <p:extLst>
      <p:ext uri="{BB962C8B-B14F-4D97-AF65-F5344CB8AC3E}">
        <p14:creationId xmlns:p14="http://schemas.microsoft.com/office/powerpoint/2010/main" val="9785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1435696" y="1948442"/>
            <a:ext cx="6624736" cy="461665"/>
          </a:xfrm>
          <a:prstGeom prst="rect">
            <a:avLst/>
          </a:prstGeom>
          <a:noFill/>
        </p:spPr>
        <p:txBody>
          <a:bodyPr wrap="square" rtlCol="0">
            <a:spAutoFit/>
          </a:bodyPr>
          <a:lstStyle/>
          <a:p>
            <a:r>
              <a:rPr lang="nl-BE" sz="2400" b="1" dirty="0">
                <a:latin typeface="Trebuchet MS" panose="020B0603020202020204" pitchFamily="34" charset="0"/>
              </a:rPr>
              <a:t>“ICT voor ouders” (2)</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2696"/>
            <a:ext cx="3023268" cy="669770"/>
          </a:xfrm>
          <a:prstGeom prst="rect">
            <a:avLst/>
          </a:prstGeom>
        </p:spPr>
      </p:pic>
      <p:sp>
        <p:nvSpPr>
          <p:cNvPr id="3" name="Rechthoek 2"/>
          <p:cNvSpPr/>
          <p:nvPr/>
        </p:nvSpPr>
        <p:spPr>
          <a:xfrm>
            <a:off x="1331640" y="2551836"/>
            <a:ext cx="7271740" cy="3970318"/>
          </a:xfrm>
          <a:prstGeom prst="rect">
            <a:avLst/>
          </a:prstGeom>
        </p:spPr>
        <p:txBody>
          <a:bodyPr wrap="square">
            <a:spAutoFit/>
          </a:bodyPr>
          <a:lstStyle/>
          <a:p>
            <a:pPr>
              <a:buClr>
                <a:srgbClr val="14A3B4"/>
              </a:buClr>
            </a:pPr>
            <a:r>
              <a:rPr lang="nl-BE" b="1" dirty="0">
                <a:solidFill>
                  <a:srgbClr val="14A3B4"/>
                </a:solidFill>
                <a:latin typeface="Trebuchet MS" panose="020B0603020202020204" pitchFamily="34" charset="0"/>
              </a:rPr>
              <a:t>Voorbeelden inhoud:</a:t>
            </a:r>
            <a:endParaRPr lang="nl-BE" dirty="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Algemene vaardigheden tablet</a:t>
            </a:r>
          </a:p>
          <a:p>
            <a:pPr marL="2857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Surfen </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Insteek zoekopdrachten: opvoedingsondersteuning </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Structurerende elementen op een website (ook talig): contact, openingsuren, tarief,…</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Webformulieren (basis)</a:t>
            </a:r>
          </a:p>
          <a:p>
            <a:pPr marL="2857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Apps installeren</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Voorleesapps – </a:t>
            </a:r>
            <a:r>
              <a:rPr lang="nl-BE" dirty="0" err="1">
                <a:solidFill>
                  <a:srgbClr val="000000"/>
                </a:solidFill>
                <a:latin typeface="Trebuchet MS" panose="020B0603020202020204" pitchFamily="34" charset="0"/>
              </a:rPr>
              <a:t>Youtube</a:t>
            </a:r>
            <a:r>
              <a:rPr lang="nl-BE" dirty="0">
                <a:solidFill>
                  <a:srgbClr val="000000"/>
                </a:solidFill>
                <a:latin typeface="Trebuchet MS" panose="020B0603020202020204" pitchFamily="34" charset="0"/>
              </a:rPr>
              <a:t> </a:t>
            </a:r>
            <a:r>
              <a:rPr lang="nl-BE" dirty="0" err="1">
                <a:solidFill>
                  <a:srgbClr val="000000"/>
                </a:solidFill>
                <a:latin typeface="Trebuchet MS" panose="020B0603020202020204" pitchFamily="34" charset="0"/>
              </a:rPr>
              <a:t>Kids</a:t>
            </a:r>
            <a:r>
              <a:rPr lang="nl-BE" dirty="0">
                <a:solidFill>
                  <a:srgbClr val="000000"/>
                </a:solidFill>
                <a:latin typeface="Trebuchet MS" panose="020B0603020202020204" pitchFamily="34" charset="0"/>
              </a:rPr>
              <a:t> – talige apps</a:t>
            </a:r>
          </a:p>
          <a:p>
            <a:pPr marL="742950" lvl="2"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NMBS en de Lijn (specifieke vraag) </a:t>
            </a:r>
          </a:p>
          <a:p>
            <a:pPr marL="285750" lvl="1" indent="-285750">
              <a:buClr>
                <a:srgbClr val="14A3B4"/>
              </a:buClr>
              <a:buFont typeface="Arial" panose="020B0604020202020204" pitchFamily="34" charset="0"/>
              <a:buChar char="•"/>
            </a:pPr>
            <a:endParaRPr lang="nl-BE" dirty="0">
              <a:solidFill>
                <a:srgbClr val="000000"/>
              </a:solidFill>
              <a:latin typeface="Trebuchet MS" panose="020B0603020202020204" pitchFamily="34" charset="0"/>
            </a:endParaRPr>
          </a:p>
          <a:p>
            <a:pPr marL="285750" lvl="1" indent="-285750">
              <a:buClr>
                <a:srgbClr val="14A3B4"/>
              </a:buClr>
              <a:buFont typeface="Arial" panose="020B0604020202020204" pitchFamily="34" charset="0"/>
              <a:buChar char="•"/>
            </a:pPr>
            <a:r>
              <a:rPr lang="nl-BE" dirty="0">
                <a:solidFill>
                  <a:srgbClr val="000000"/>
                </a:solidFill>
                <a:latin typeface="Trebuchet MS" panose="020B0603020202020204" pitchFamily="34" charset="0"/>
              </a:rPr>
              <a:t>E-mailen (basis –&gt; lezen – veiligheid – nieuwe e-mail maken)</a:t>
            </a:r>
          </a:p>
        </p:txBody>
      </p:sp>
    </p:spTree>
    <p:extLst>
      <p:ext uri="{BB962C8B-B14F-4D97-AF65-F5344CB8AC3E}">
        <p14:creationId xmlns:p14="http://schemas.microsoft.com/office/powerpoint/2010/main" val="1345819866"/>
      </p:ext>
    </p:extLst>
  </p:cSld>
  <p:clrMapOvr>
    <a:masterClrMapping/>
  </p:clrMapOvr>
</p:sld>
</file>

<file path=ppt/theme/theme1.xml><?xml version="1.0" encoding="utf-8"?>
<a:theme xmlns:a="http://schemas.openxmlformats.org/drawingml/2006/main" name="Eclips">
  <a:themeElements>
    <a:clrScheme name="Aangepast 6">
      <a:dk1>
        <a:srgbClr val="9C1B38"/>
      </a:dk1>
      <a:lt1>
        <a:srgbClr val="FFFFFF"/>
      </a:lt1>
      <a:dk2>
        <a:srgbClr val="9C1B38"/>
      </a:dk2>
      <a:lt2>
        <a:srgbClr val="434343"/>
      </a:lt2>
      <a:accent1>
        <a:srgbClr val="14A3B4"/>
      </a:accent1>
      <a:accent2>
        <a:srgbClr val="FFCC00"/>
      </a:accent2>
      <a:accent3>
        <a:srgbClr val="FFFFFF"/>
      </a:accent3>
      <a:accent4>
        <a:srgbClr val="9C1B38"/>
      </a:accent4>
      <a:accent5>
        <a:srgbClr val="CFAAAB"/>
      </a:accent5>
      <a:accent6>
        <a:srgbClr val="E7B900"/>
      </a:accent6>
      <a:hlink>
        <a:srgbClr val="14A3B4"/>
      </a:hlink>
      <a:folHlink>
        <a:srgbClr val="A50021"/>
      </a:folHlink>
    </a:clrScheme>
    <a:fontScheme name="Eclips">
      <a:majorFont>
        <a:latin typeface="Arial"/>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 11">
        <a:dk1>
          <a:srgbClr val="A50021"/>
        </a:dk1>
        <a:lt1>
          <a:srgbClr val="FFFFFF"/>
        </a:lt1>
        <a:dk2>
          <a:srgbClr val="A50021"/>
        </a:dk2>
        <a:lt2>
          <a:srgbClr val="434343"/>
        </a:lt2>
        <a:accent1>
          <a:srgbClr val="A50021"/>
        </a:accent1>
        <a:accent2>
          <a:srgbClr val="A50021"/>
        </a:accent2>
        <a:accent3>
          <a:srgbClr val="FFFFFF"/>
        </a:accent3>
        <a:accent4>
          <a:srgbClr val="8C001B"/>
        </a:accent4>
        <a:accent5>
          <a:srgbClr val="CFAAAB"/>
        </a:accent5>
        <a:accent6>
          <a:srgbClr val="95001D"/>
        </a:accent6>
        <a:hlink>
          <a:srgbClr val="A50021"/>
        </a:hlink>
        <a:folHlink>
          <a:srgbClr val="A50021"/>
        </a:folHlink>
      </a:clrScheme>
      <a:clrMap bg1="lt1" tx1="dk1" bg2="lt2" tx2="dk2" accent1="accent1" accent2="accent2" accent3="accent3" accent4="accent4" accent5="accent5" accent6="accent6" hlink="hlink" folHlink="folHlink"/>
    </a:extraClrScheme>
    <a:extraClrScheme>
      <a:clrScheme name="Eclips 12">
        <a:dk1>
          <a:srgbClr val="A50021"/>
        </a:dk1>
        <a:lt1>
          <a:srgbClr val="FFFFFF"/>
        </a:lt1>
        <a:dk2>
          <a:srgbClr val="A50021"/>
        </a:dk2>
        <a:lt2>
          <a:srgbClr val="434343"/>
        </a:lt2>
        <a:accent1>
          <a:srgbClr val="A50021"/>
        </a:accent1>
        <a:accent2>
          <a:srgbClr val="FFCC00"/>
        </a:accent2>
        <a:accent3>
          <a:srgbClr val="FFFFFF"/>
        </a:accent3>
        <a:accent4>
          <a:srgbClr val="8C001B"/>
        </a:accent4>
        <a:accent5>
          <a:srgbClr val="CFAAAB"/>
        </a:accent5>
        <a:accent6>
          <a:srgbClr val="E7B900"/>
        </a:accent6>
        <a:hlink>
          <a:srgbClr val="A50021"/>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3129</TotalTime>
  <Words>814</Words>
  <Application>Microsoft Office PowerPoint</Application>
  <PresentationFormat>Diavoorstelling (4:3)</PresentationFormat>
  <Paragraphs>194</Paragraphs>
  <Slides>13</Slides>
  <Notes>11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Trebuchet MS</vt:lpstr>
      <vt:lpstr>Verdana</vt:lpstr>
      <vt:lpstr>Wingdings</vt:lpstr>
      <vt:lpstr>Eclips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Basiseducatie</dc:title>
  <dc:creator>federatie</dc:creator>
  <cp:lastModifiedBy>Judith Reekmans</cp:lastModifiedBy>
  <cp:revision>256</cp:revision>
  <cp:lastPrinted>2019-02-21T10:17:55Z</cp:lastPrinted>
  <dcterms:created xsi:type="dcterms:W3CDTF">2015-08-13T13:22:40Z</dcterms:created>
  <dcterms:modified xsi:type="dcterms:W3CDTF">2019-04-30T14:41:20Z</dcterms:modified>
</cp:coreProperties>
</file>