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5"/>
  </p:notesMasterIdLst>
  <p:sldIdLst>
    <p:sldId id="256" r:id="rId5"/>
    <p:sldId id="338" r:id="rId6"/>
    <p:sldId id="339" r:id="rId7"/>
    <p:sldId id="340" r:id="rId8"/>
    <p:sldId id="348" r:id="rId9"/>
    <p:sldId id="342" r:id="rId10"/>
    <p:sldId id="350" r:id="rId11"/>
    <p:sldId id="343" r:id="rId12"/>
    <p:sldId id="382" r:id="rId13"/>
    <p:sldId id="363" r:id="rId14"/>
    <p:sldId id="345" r:id="rId15"/>
    <p:sldId id="296" r:id="rId16"/>
    <p:sldId id="362" r:id="rId17"/>
    <p:sldId id="271" r:id="rId18"/>
    <p:sldId id="328" r:id="rId19"/>
    <p:sldId id="303" r:id="rId20"/>
    <p:sldId id="302" r:id="rId21"/>
    <p:sldId id="304" r:id="rId22"/>
    <p:sldId id="337" r:id="rId23"/>
    <p:sldId id="307" r:id="rId24"/>
    <p:sldId id="308" r:id="rId25"/>
    <p:sldId id="376" r:id="rId26"/>
    <p:sldId id="377" r:id="rId27"/>
    <p:sldId id="378" r:id="rId28"/>
    <p:sldId id="309" r:id="rId29"/>
    <p:sldId id="310" r:id="rId30"/>
    <p:sldId id="333" r:id="rId31"/>
    <p:sldId id="334" r:id="rId32"/>
    <p:sldId id="319" r:id="rId33"/>
    <p:sldId id="379" r:id="rId34"/>
    <p:sldId id="380" r:id="rId35"/>
    <p:sldId id="381" r:id="rId36"/>
    <p:sldId id="367" r:id="rId37"/>
    <p:sldId id="368" r:id="rId38"/>
    <p:sldId id="370" r:id="rId39"/>
    <p:sldId id="352" r:id="rId40"/>
    <p:sldId id="366" r:id="rId41"/>
    <p:sldId id="356" r:id="rId42"/>
    <p:sldId id="372" r:id="rId43"/>
    <p:sldId id="373" r:id="rId44"/>
    <p:sldId id="374" r:id="rId45"/>
    <p:sldId id="375" r:id="rId46"/>
    <p:sldId id="311" r:id="rId47"/>
    <p:sldId id="315" r:id="rId48"/>
    <p:sldId id="316" r:id="rId49"/>
    <p:sldId id="318" r:id="rId50"/>
    <p:sldId id="321" r:id="rId51"/>
    <p:sldId id="358" r:id="rId52"/>
    <p:sldId id="359" r:id="rId53"/>
    <p:sldId id="371" r:id="rId54"/>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5F55"/>
    <a:srgbClr val="00708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4" autoAdjust="0"/>
    <p:restoredTop sz="26702" autoAdjust="0"/>
  </p:normalViewPr>
  <p:slideViewPr>
    <p:cSldViewPr snapToGrid="0">
      <p:cViewPr varScale="1">
        <p:scale>
          <a:sx n="18" d="100"/>
          <a:sy n="18" d="100"/>
        </p:scale>
        <p:origin x="2464" y="32"/>
      </p:cViewPr>
      <p:guideLst/>
    </p:cSldViewPr>
  </p:slideViewPr>
  <p:notesTextViewPr>
    <p:cViewPr>
      <p:scale>
        <a:sx n="1" d="1"/>
        <a:sy n="1" d="1"/>
      </p:scale>
      <p:origin x="0" y="0"/>
    </p:cViewPr>
  </p:notesTextViewPr>
  <p:notesViewPr>
    <p:cSldViewPr snapToGrid="0" showGuides="1">
      <p:cViewPr varScale="1">
        <p:scale>
          <a:sx n="50" d="100"/>
          <a:sy n="50" d="100"/>
        </p:scale>
        <p:origin x="2224" y="3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Vanhoof" userId="S::jan.vanhoof_uantwerpen.be#ext#@vlaamseoverheid.onmicrosoft.com::fad30210-7968-4c3f-9f6b-044fb87a695b" providerId="AD" clId="Web-{F0BE4041-1584-41FC-8690-C490FF76619B}"/>
    <pc:docChg chg="modSld">
      <pc:chgData name="Jan Vanhoof" userId="S::jan.vanhoof_uantwerpen.be#ext#@vlaamseoverheid.onmicrosoft.com::fad30210-7968-4c3f-9f6b-044fb87a695b" providerId="AD" clId="Web-{F0BE4041-1584-41FC-8690-C490FF76619B}" dt="2021-04-21T08:14:49.117" v="2" actId="14100"/>
      <pc:docMkLst>
        <pc:docMk/>
      </pc:docMkLst>
      <pc:sldChg chg="modSp">
        <pc:chgData name="Jan Vanhoof" userId="S::jan.vanhoof_uantwerpen.be#ext#@vlaamseoverheid.onmicrosoft.com::fad30210-7968-4c3f-9f6b-044fb87a695b" providerId="AD" clId="Web-{F0BE4041-1584-41FC-8690-C490FF76619B}" dt="2021-04-21T08:14:49.117" v="2" actId="14100"/>
        <pc:sldMkLst>
          <pc:docMk/>
          <pc:sldMk cId="1233628794" sldId="378"/>
        </pc:sldMkLst>
        <pc:graphicFrameChg chg="mod">
          <ac:chgData name="Jan Vanhoof" userId="S::jan.vanhoof_uantwerpen.be#ext#@vlaamseoverheid.onmicrosoft.com::fad30210-7968-4c3f-9f6b-044fb87a695b" providerId="AD" clId="Web-{F0BE4041-1584-41FC-8690-C490FF76619B}" dt="2021-04-21T08:14:49.117" v="2" actId="14100"/>
          <ac:graphicFrameMkLst>
            <pc:docMk/>
            <pc:sldMk cId="1233628794" sldId="378"/>
            <ac:graphicFrameMk id="13"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Sheet1!$B$4:$B$9</c:f>
              <c:strCache>
                <c:ptCount val="6"/>
                <c:pt idx="0">
                  <c:v>mechanica-electriciteit</c:v>
                </c:pt>
                <c:pt idx="1">
                  <c:v>overige tso-richtingen</c:v>
                </c:pt>
                <c:pt idx="2">
                  <c:v>personenzorg</c:v>
                </c:pt>
                <c:pt idx="3">
                  <c:v>sport</c:v>
                </c:pt>
                <c:pt idx="4">
                  <c:v>chemie</c:v>
                </c:pt>
                <c:pt idx="5">
                  <c:v>handel</c:v>
                </c:pt>
              </c:strCache>
            </c:strRef>
          </c:cat>
          <c:val>
            <c:numRef>
              <c:f>Sheet1!$C$4:$C$9</c:f>
              <c:numCache>
                <c:formatCode>0%</c:formatCode>
                <c:ptCount val="6"/>
                <c:pt idx="0">
                  <c:v>0.5</c:v>
                </c:pt>
                <c:pt idx="1">
                  <c:v>0.51</c:v>
                </c:pt>
                <c:pt idx="2">
                  <c:v>0.63</c:v>
                </c:pt>
                <c:pt idx="3">
                  <c:v>0.63</c:v>
                </c:pt>
                <c:pt idx="4">
                  <c:v>0.73</c:v>
                </c:pt>
                <c:pt idx="5">
                  <c:v>0.75</c:v>
                </c:pt>
              </c:numCache>
            </c:numRef>
          </c:val>
          <c:extLst>
            <c:ext xmlns:c16="http://schemas.microsoft.com/office/drawing/2014/chart" uri="{C3380CC4-5D6E-409C-BE32-E72D297353CC}">
              <c16:uniqueId val="{00000000-DE6B-45DC-B1DD-A5AA5199008B}"/>
            </c:ext>
          </c:extLst>
        </c:ser>
        <c:dLbls>
          <c:showLegendKey val="0"/>
          <c:showVal val="0"/>
          <c:showCatName val="0"/>
          <c:showSerName val="0"/>
          <c:showPercent val="0"/>
          <c:showBubbleSize val="0"/>
        </c:dLbls>
        <c:gapWidth val="182"/>
        <c:axId val="449574920"/>
        <c:axId val="449576888"/>
      </c:barChart>
      <c:catAx>
        <c:axId val="449574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nl-NL"/>
          </a:p>
        </c:txPr>
        <c:crossAx val="449576888"/>
        <c:crosses val="autoZero"/>
        <c:auto val="1"/>
        <c:lblAlgn val="ctr"/>
        <c:lblOffset val="100"/>
        <c:noMultiLvlLbl val="0"/>
      </c:catAx>
      <c:valAx>
        <c:axId val="4495768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449574920"/>
        <c:crosses val="autoZero"/>
        <c:crossBetween val="between"/>
      </c:valAx>
      <c:spPr>
        <a:noFill/>
        <a:ln>
          <a:noFill/>
        </a:ln>
        <a:effectLst/>
      </c:spPr>
    </c:plotArea>
    <c:plotVisOnly val="1"/>
    <c:dispBlanksAs val="gap"/>
    <c:showDLblsOverMax val="0"/>
  </c:chart>
  <c:spPr>
    <a:solidFill>
      <a:sysClr val="window" lastClr="FFFFFF"/>
    </a:solidFill>
    <a:ln>
      <a:solidFill>
        <a:sysClr val="windowText" lastClr="000000"/>
      </a:solidFill>
    </a:ln>
    <a:effectLst/>
  </c:spPr>
  <c:txPr>
    <a:bodyPr/>
    <a:lstStyle/>
    <a:p>
      <a:pPr>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6126800274761"/>
          <c:y val="9.7424309037356285E-2"/>
          <c:w val="0.89534049622247192"/>
          <c:h val="0.74367782152230966"/>
        </c:manualLayout>
      </c:layout>
      <c:barChart>
        <c:barDir val="col"/>
        <c:grouping val="clustered"/>
        <c:varyColors val="0"/>
        <c:ser>
          <c:idx val="0"/>
          <c:order val="0"/>
          <c:tx>
            <c:strRef>
              <c:f>Sheet1!$C$3</c:f>
              <c:strCache>
                <c:ptCount val="1"/>
                <c:pt idx="0">
                  <c:v>jongen</c:v>
                </c:pt>
              </c:strCache>
            </c:strRef>
          </c:tx>
          <c:spPr>
            <a:solidFill>
              <a:schemeClr val="accent1">
                <a:lumMod val="60000"/>
                <a:lumOff val="40000"/>
              </a:schemeClr>
            </a:solidFill>
            <a:ln>
              <a:solidFill>
                <a:schemeClr val="accent1">
                  <a:lumMod val="40000"/>
                  <a:lumOff val="6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Sheet1!$B$4:$B$7</c:f>
              <c:strCache>
                <c:ptCount val="4"/>
                <c:pt idx="0">
                  <c:v>Lezen</c:v>
                </c:pt>
                <c:pt idx="1">
                  <c:v>luisteren</c:v>
                </c:pt>
                <c:pt idx="2">
                  <c:v>rekenen</c:v>
                </c:pt>
                <c:pt idx="3">
                  <c:v>IVV</c:v>
                </c:pt>
              </c:strCache>
            </c:strRef>
          </c:cat>
          <c:val>
            <c:numRef>
              <c:f>Sheet1!$C$4:$C$7</c:f>
              <c:numCache>
                <c:formatCode>0%</c:formatCode>
                <c:ptCount val="4"/>
                <c:pt idx="0">
                  <c:v>0.37</c:v>
                </c:pt>
                <c:pt idx="1">
                  <c:v>0.41</c:v>
                </c:pt>
                <c:pt idx="2">
                  <c:v>0.54</c:v>
                </c:pt>
                <c:pt idx="3">
                  <c:v>0.66</c:v>
                </c:pt>
              </c:numCache>
            </c:numRef>
          </c:val>
          <c:extLst>
            <c:ext xmlns:c16="http://schemas.microsoft.com/office/drawing/2014/chart" uri="{C3380CC4-5D6E-409C-BE32-E72D297353CC}">
              <c16:uniqueId val="{00000000-9947-42C3-8E99-AFF868198BF2}"/>
            </c:ext>
          </c:extLst>
        </c:ser>
        <c:ser>
          <c:idx val="1"/>
          <c:order val="1"/>
          <c:tx>
            <c:strRef>
              <c:f>Sheet1!$D$3</c:f>
              <c:strCache>
                <c:ptCount val="1"/>
                <c:pt idx="0">
                  <c:v>meisje</c:v>
                </c:pt>
              </c:strCache>
            </c:strRef>
          </c:tx>
          <c:spPr>
            <a:solidFill>
              <a:srgbClr val="FF6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Sheet1!$B$4:$B$7</c:f>
              <c:strCache>
                <c:ptCount val="4"/>
                <c:pt idx="0">
                  <c:v>Lezen</c:v>
                </c:pt>
                <c:pt idx="1">
                  <c:v>luisteren</c:v>
                </c:pt>
                <c:pt idx="2">
                  <c:v>rekenen</c:v>
                </c:pt>
                <c:pt idx="3">
                  <c:v>IVV</c:v>
                </c:pt>
              </c:strCache>
            </c:strRef>
          </c:cat>
          <c:val>
            <c:numRef>
              <c:f>Sheet1!$D$4:$D$7</c:f>
              <c:numCache>
                <c:formatCode>0%</c:formatCode>
                <c:ptCount val="4"/>
                <c:pt idx="0">
                  <c:v>0.4</c:v>
                </c:pt>
                <c:pt idx="1">
                  <c:v>0.36</c:v>
                </c:pt>
                <c:pt idx="2">
                  <c:v>0.21</c:v>
                </c:pt>
                <c:pt idx="3">
                  <c:v>0.55000000000000004</c:v>
                </c:pt>
              </c:numCache>
            </c:numRef>
          </c:val>
          <c:extLst>
            <c:ext xmlns:c16="http://schemas.microsoft.com/office/drawing/2014/chart" uri="{C3380CC4-5D6E-409C-BE32-E72D297353CC}">
              <c16:uniqueId val="{00000001-9947-42C3-8E99-AFF868198BF2}"/>
            </c:ext>
          </c:extLst>
        </c:ser>
        <c:dLbls>
          <c:dLblPos val="outEnd"/>
          <c:showLegendKey val="0"/>
          <c:showVal val="1"/>
          <c:showCatName val="0"/>
          <c:showSerName val="0"/>
          <c:showPercent val="0"/>
          <c:showBubbleSize val="0"/>
        </c:dLbls>
        <c:gapWidth val="219"/>
        <c:overlap val="-27"/>
        <c:axId val="437209480"/>
        <c:axId val="437208496"/>
      </c:barChart>
      <c:catAx>
        <c:axId val="4372094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l-NL"/>
          </a:p>
        </c:txPr>
        <c:crossAx val="437208496"/>
        <c:crosses val="autoZero"/>
        <c:auto val="1"/>
        <c:lblAlgn val="ctr"/>
        <c:lblOffset val="100"/>
        <c:noMultiLvlLbl val="0"/>
      </c:catAx>
      <c:valAx>
        <c:axId val="4372084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crossAx val="437209480"/>
        <c:crosses val="autoZero"/>
        <c:crossBetween val="between"/>
      </c:valAx>
      <c:spPr>
        <a:noFill/>
        <a:ln>
          <a:noFill/>
        </a:ln>
        <a:effectLst/>
      </c:spPr>
    </c:plotArea>
    <c:legend>
      <c:legendPos val="b"/>
      <c:layout>
        <c:manualLayout>
          <c:xMode val="edge"/>
          <c:yMode val="edge"/>
          <c:x val="0.11599168853893266"/>
          <c:y val="0.10243000874890641"/>
          <c:w val="0.3305369518606619"/>
          <c:h val="0.15637472211514214"/>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ysClr val="window" lastClr="FFFFFF"/>
    </a:solidFill>
    <a:ln>
      <a:solidFill>
        <a:sysClr val="windowText" lastClr="000000"/>
      </a:solidFill>
    </a:ln>
    <a:effectLst/>
  </c:spPr>
  <c:txPr>
    <a:bodyPr/>
    <a:lstStyle/>
    <a:p>
      <a:pPr>
        <a:defRPr/>
      </a:pPr>
      <a:endParaRPr lang="nl-N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106503581841386E-2"/>
          <c:y val="3.4565512423026398E-2"/>
          <c:w val="0.89309657628612038"/>
          <c:h val="0.72415617596728143"/>
        </c:manualLayout>
      </c:layout>
      <c:lineChart>
        <c:grouping val="standard"/>
        <c:varyColors val="0"/>
        <c:ser>
          <c:idx val="0"/>
          <c:order val="0"/>
          <c:tx>
            <c:strRef>
              <c:f>Sheet1!$B$4</c:f>
              <c:strCache>
                <c:ptCount val="1"/>
                <c:pt idx="0">
                  <c:v>getalwaarden en gelijkwaardigheid</c:v>
                </c:pt>
              </c:strCache>
            </c:strRef>
          </c:tx>
          <c:spPr>
            <a:ln w="444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Sheet1!$C$3:$E$3</c:f>
              <c:numCache>
                <c:formatCode>General</c:formatCode>
                <c:ptCount val="3"/>
                <c:pt idx="0">
                  <c:v>2002</c:v>
                </c:pt>
                <c:pt idx="1">
                  <c:v>2009</c:v>
                </c:pt>
                <c:pt idx="2">
                  <c:v>2016</c:v>
                </c:pt>
              </c:numCache>
            </c:numRef>
          </c:cat>
          <c:val>
            <c:numRef>
              <c:f>Sheet1!$C$4:$E$4</c:f>
              <c:numCache>
                <c:formatCode>0%</c:formatCode>
                <c:ptCount val="3"/>
                <c:pt idx="0">
                  <c:v>0.86</c:v>
                </c:pt>
                <c:pt idx="1">
                  <c:v>0.88</c:v>
                </c:pt>
                <c:pt idx="2">
                  <c:v>0.76</c:v>
                </c:pt>
              </c:numCache>
            </c:numRef>
          </c:val>
          <c:smooth val="0"/>
          <c:extLst>
            <c:ext xmlns:c16="http://schemas.microsoft.com/office/drawing/2014/chart" uri="{C3380CC4-5D6E-409C-BE32-E72D297353CC}">
              <c16:uniqueId val="{00000000-96F3-4C7D-BA4B-BB76C766B0CE}"/>
            </c:ext>
          </c:extLst>
        </c:ser>
        <c:ser>
          <c:idx val="2"/>
          <c:order val="1"/>
          <c:tx>
            <c:strRef>
              <c:f>Sheet1!$B$5</c:f>
              <c:strCache>
                <c:ptCount val="1"/>
                <c:pt idx="0">
                  <c:v>verhoudingen</c:v>
                </c:pt>
              </c:strCache>
            </c:strRef>
          </c:tx>
          <c:spPr>
            <a:ln w="44450"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Sheet1!$C$3:$E$3</c:f>
              <c:numCache>
                <c:formatCode>General</c:formatCode>
                <c:ptCount val="3"/>
                <c:pt idx="0">
                  <c:v>2002</c:v>
                </c:pt>
                <c:pt idx="1">
                  <c:v>2009</c:v>
                </c:pt>
                <c:pt idx="2">
                  <c:v>2016</c:v>
                </c:pt>
              </c:numCache>
            </c:numRef>
          </c:cat>
          <c:val>
            <c:numRef>
              <c:f>Sheet1!$C$5:$E$5</c:f>
              <c:numCache>
                <c:formatCode>0%</c:formatCode>
                <c:ptCount val="3"/>
                <c:pt idx="0">
                  <c:v>0.74</c:v>
                </c:pt>
                <c:pt idx="1">
                  <c:v>0.75</c:v>
                </c:pt>
                <c:pt idx="2">
                  <c:v>0.65</c:v>
                </c:pt>
              </c:numCache>
            </c:numRef>
          </c:val>
          <c:smooth val="0"/>
          <c:extLst>
            <c:ext xmlns:c16="http://schemas.microsoft.com/office/drawing/2014/chart" uri="{C3380CC4-5D6E-409C-BE32-E72D297353CC}">
              <c16:uniqueId val="{00000001-96F3-4C7D-BA4B-BB76C766B0CE}"/>
            </c:ext>
          </c:extLst>
        </c:ser>
        <c:ser>
          <c:idx val="3"/>
          <c:order val="2"/>
          <c:tx>
            <c:strRef>
              <c:f>Sheet1!$B$6</c:f>
              <c:strCache>
                <c:ptCount val="1"/>
                <c:pt idx="0">
                  <c:v>breuken en kommagetallen</c:v>
                </c:pt>
              </c:strCache>
            </c:strRef>
          </c:tx>
          <c:spPr>
            <a:ln w="44450"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Sheet1!$C$3:$E$3</c:f>
              <c:numCache>
                <c:formatCode>General</c:formatCode>
                <c:ptCount val="3"/>
                <c:pt idx="0">
                  <c:v>2002</c:v>
                </c:pt>
                <c:pt idx="1">
                  <c:v>2009</c:v>
                </c:pt>
                <c:pt idx="2">
                  <c:v>2016</c:v>
                </c:pt>
              </c:numCache>
            </c:numRef>
          </c:cat>
          <c:val>
            <c:numRef>
              <c:f>Sheet1!$C$6:$E$6</c:f>
              <c:numCache>
                <c:formatCode>0%</c:formatCode>
                <c:ptCount val="3"/>
                <c:pt idx="0">
                  <c:v>0.64</c:v>
                </c:pt>
                <c:pt idx="1">
                  <c:v>0.65</c:v>
                </c:pt>
                <c:pt idx="2">
                  <c:v>0.5</c:v>
                </c:pt>
              </c:numCache>
            </c:numRef>
          </c:val>
          <c:smooth val="0"/>
          <c:extLst>
            <c:ext xmlns:c16="http://schemas.microsoft.com/office/drawing/2014/chart" uri="{C3380CC4-5D6E-409C-BE32-E72D297353CC}">
              <c16:uniqueId val="{00000002-96F3-4C7D-BA4B-BB76C766B0CE}"/>
            </c:ext>
          </c:extLst>
        </c:ser>
        <c:ser>
          <c:idx val="1"/>
          <c:order val="3"/>
          <c:tx>
            <c:strRef>
              <c:f>Sheet1!$B$7</c:f>
              <c:strCache>
                <c:ptCount val="1"/>
                <c:pt idx="0">
                  <c:v>procentberekening</c:v>
                </c:pt>
              </c:strCache>
            </c:strRef>
          </c:tx>
          <c:spPr>
            <a:ln w="44450" cap="rnd">
              <a:solidFill>
                <a:schemeClr val="accent2"/>
              </a:solidFill>
              <a:round/>
            </a:ln>
            <a:effectLst/>
          </c:spPr>
          <c:marker>
            <c:symbol val="none"/>
          </c:marker>
          <c:dLbls>
            <c:dLbl>
              <c:idx val="1"/>
              <c:layout>
                <c:manualLayout>
                  <c:x val="-3.9659886264216973E-2"/>
                  <c:y val="6.25346310877806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F3-4C7D-BA4B-BB76C766B0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Sheet1!$C$3:$E$3</c:f>
              <c:numCache>
                <c:formatCode>General</c:formatCode>
                <c:ptCount val="3"/>
                <c:pt idx="0">
                  <c:v>2002</c:v>
                </c:pt>
                <c:pt idx="1">
                  <c:v>2009</c:v>
                </c:pt>
                <c:pt idx="2">
                  <c:v>2016</c:v>
                </c:pt>
              </c:numCache>
            </c:numRef>
          </c:cat>
          <c:val>
            <c:numRef>
              <c:f>Sheet1!$C$7:$E$7</c:f>
              <c:numCache>
                <c:formatCode>0%</c:formatCode>
                <c:ptCount val="3"/>
                <c:pt idx="0">
                  <c:v>0.42</c:v>
                </c:pt>
                <c:pt idx="1">
                  <c:v>0.59</c:v>
                </c:pt>
                <c:pt idx="2">
                  <c:v>0.5</c:v>
                </c:pt>
              </c:numCache>
            </c:numRef>
          </c:val>
          <c:smooth val="0"/>
          <c:extLst>
            <c:ext xmlns:c16="http://schemas.microsoft.com/office/drawing/2014/chart" uri="{C3380CC4-5D6E-409C-BE32-E72D297353CC}">
              <c16:uniqueId val="{00000004-96F3-4C7D-BA4B-BB76C766B0CE}"/>
            </c:ext>
          </c:extLst>
        </c:ser>
        <c:dLbls>
          <c:dLblPos val="t"/>
          <c:showLegendKey val="0"/>
          <c:showVal val="1"/>
          <c:showCatName val="0"/>
          <c:showSerName val="0"/>
          <c:showPercent val="0"/>
          <c:showBubbleSize val="0"/>
        </c:dLbls>
        <c:smooth val="0"/>
        <c:axId val="332486208"/>
        <c:axId val="332489488"/>
      </c:lineChart>
      <c:catAx>
        <c:axId val="3324862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332489488"/>
        <c:crosses val="autoZero"/>
        <c:auto val="1"/>
        <c:lblAlgn val="ctr"/>
        <c:lblOffset val="100"/>
        <c:noMultiLvlLbl val="0"/>
      </c:catAx>
      <c:valAx>
        <c:axId val="332489488"/>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rgbClr val="7030A0"/>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crossAx val="332486208"/>
        <c:crosses val="autoZero"/>
        <c:crossBetween val="between"/>
      </c:valAx>
      <c:spPr>
        <a:noFill/>
        <a:ln>
          <a:noFill/>
        </a:ln>
        <a:effectLst/>
      </c:spPr>
    </c:plotArea>
    <c:legend>
      <c:legendPos val="b"/>
      <c:layout>
        <c:manualLayout>
          <c:xMode val="edge"/>
          <c:yMode val="edge"/>
          <c:x val="1.7696169026366948E-2"/>
          <c:y val="0.83470960277775685"/>
          <c:w val="0.97016327027229932"/>
          <c:h val="0.1375128275144481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solidFill>
      <a:sysClr val="window" lastClr="FFFFFF"/>
    </a:solidFill>
    <a:ln>
      <a:noFill/>
    </a:ln>
    <a:effectLst/>
  </c:spPr>
  <c:txPr>
    <a:bodyPr/>
    <a:lstStyle/>
    <a:p>
      <a:pPr>
        <a:defRPr/>
      </a:pPr>
      <a:endParaRPr lang="nl-N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23237807300581E-2"/>
          <c:y val="4.5261591396451875E-2"/>
          <c:w val="0.88761130392048004"/>
          <c:h val="0.80407170257455385"/>
        </c:manualLayout>
      </c:layout>
      <c:barChart>
        <c:barDir val="col"/>
        <c:grouping val="clustered"/>
        <c:varyColors val="0"/>
        <c:ser>
          <c:idx val="0"/>
          <c:order val="0"/>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Sheet1!$B$5:$B$7</c:f>
              <c:strCache>
                <c:ptCount val="3"/>
                <c:pt idx="0">
                  <c:v>socio-economisch en duurzaam handelen</c:v>
                </c:pt>
                <c:pt idx="1">
                  <c:v>relaties en cultuur</c:v>
                </c:pt>
                <c:pt idx="2">
                  <c:v>democratisch handelen</c:v>
                </c:pt>
              </c:strCache>
            </c:strRef>
          </c:cat>
          <c:val>
            <c:numRef>
              <c:f>Sheet1!$C$5:$C$7</c:f>
              <c:numCache>
                <c:formatCode>0%</c:formatCode>
                <c:ptCount val="3"/>
                <c:pt idx="0">
                  <c:v>0.82</c:v>
                </c:pt>
                <c:pt idx="1">
                  <c:v>0.79</c:v>
                </c:pt>
                <c:pt idx="2">
                  <c:v>0.84</c:v>
                </c:pt>
              </c:numCache>
            </c:numRef>
          </c:val>
          <c:extLst>
            <c:ext xmlns:c16="http://schemas.microsoft.com/office/drawing/2014/chart" uri="{C3380CC4-5D6E-409C-BE32-E72D297353CC}">
              <c16:uniqueId val="{00000000-B5EC-4FB8-B3DF-A2088E2F784B}"/>
            </c:ext>
          </c:extLst>
        </c:ser>
        <c:dLbls>
          <c:dLblPos val="outEnd"/>
          <c:showLegendKey val="0"/>
          <c:showVal val="1"/>
          <c:showCatName val="0"/>
          <c:showSerName val="0"/>
          <c:showPercent val="0"/>
          <c:showBubbleSize val="0"/>
        </c:dLbls>
        <c:gapWidth val="219"/>
        <c:overlap val="-27"/>
        <c:axId val="448477288"/>
        <c:axId val="448476960"/>
      </c:barChart>
      <c:catAx>
        <c:axId val="448477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crossAx val="448476960"/>
        <c:crosses val="autoZero"/>
        <c:auto val="1"/>
        <c:lblAlgn val="ctr"/>
        <c:lblOffset val="100"/>
        <c:noMultiLvlLbl val="0"/>
      </c:catAx>
      <c:valAx>
        <c:axId val="448476960"/>
        <c:scaling>
          <c:orientation val="minMax"/>
          <c:max val="1"/>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solidFill>
            <a:sysClr val="window" lastClr="FFFFFF"/>
          </a:solid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crossAx val="448477288"/>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nl-N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Sheet1!$C$10</c:f>
              <c:strCache>
                <c:ptCount val="1"/>
                <c:pt idx="0">
                  <c:v>BSO</c:v>
                </c:pt>
              </c:strCache>
            </c:strRef>
          </c:tx>
          <c:spPr>
            <a:solidFill>
              <a:srgbClr val="92D050"/>
            </a:solidFill>
            <a:ln>
              <a:solidFill>
                <a:srgbClr val="92D050"/>
              </a:solid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1-D8B7-43D7-8A10-84254BA46BDD}"/>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Sheet1!$B$11:$B$13</c:f>
              <c:strCache>
                <c:ptCount val="3"/>
                <c:pt idx="0">
                  <c:v>socio-economisch en duurzaam handelen</c:v>
                </c:pt>
                <c:pt idx="1">
                  <c:v>relaties en cultuur</c:v>
                </c:pt>
                <c:pt idx="2">
                  <c:v>democratisch handelen</c:v>
                </c:pt>
              </c:strCache>
            </c:strRef>
          </c:cat>
          <c:val>
            <c:numRef>
              <c:f>Sheet1!$C$11:$C$13</c:f>
              <c:numCache>
                <c:formatCode>0%</c:formatCode>
                <c:ptCount val="3"/>
                <c:pt idx="0">
                  <c:v>0.45</c:v>
                </c:pt>
                <c:pt idx="1">
                  <c:v>0.43</c:v>
                </c:pt>
                <c:pt idx="2">
                  <c:v>0.46</c:v>
                </c:pt>
              </c:numCache>
            </c:numRef>
          </c:val>
          <c:extLst>
            <c:ext xmlns:c16="http://schemas.microsoft.com/office/drawing/2014/chart" uri="{C3380CC4-5D6E-409C-BE32-E72D297353CC}">
              <c16:uniqueId val="{00000002-D8B7-43D7-8A10-84254BA46BDD}"/>
            </c:ext>
          </c:extLst>
        </c:ser>
        <c:ser>
          <c:idx val="1"/>
          <c:order val="1"/>
          <c:tx>
            <c:strRef>
              <c:f>Sheet1!$D$10</c:f>
              <c:strCache>
                <c:ptCount val="1"/>
                <c:pt idx="0">
                  <c:v>TKSO</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Sheet1!$B$11:$B$13</c:f>
              <c:strCache>
                <c:ptCount val="3"/>
                <c:pt idx="0">
                  <c:v>socio-economisch en duurzaam handelen</c:v>
                </c:pt>
                <c:pt idx="1">
                  <c:v>relaties en cultuur</c:v>
                </c:pt>
                <c:pt idx="2">
                  <c:v>democratisch handelen</c:v>
                </c:pt>
              </c:strCache>
            </c:strRef>
          </c:cat>
          <c:val>
            <c:numRef>
              <c:f>Sheet1!$D$11:$D$13</c:f>
              <c:numCache>
                <c:formatCode>0%</c:formatCode>
                <c:ptCount val="3"/>
                <c:pt idx="0">
                  <c:v>0.89</c:v>
                </c:pt>
                <c:pt idx="1">
                  <c:v>0.85</c:v>
                </c:pt>
                <c:pt idx="2">
                  <c:v>0.91</c:v>
                </c:pt>
              </c:numCache>
            </c:numRef>
          </c:val>
          <c:extLst>
            <c:ext xmlns:c16="http://schemas.microsoft.com/office/drawing/2014/chart" uri="{C3380CC4-5D6E-409C-BE32-E72D297353CC}">
              <c16:uniqueId val="{00000003-D8B7-43D7-8A10-84254BA46BDD}"/>
            </c:ext>
          </c:extLst>
        </c:ser>
        <c:ser>
          <c:idx val="2"/>
          <c:order val="2"/>
          <c:tx>
            <c:strRef>
              <c:f>Sheet1!$E$10</c:f>
              <c:strCache>
                <c:ptCount val="1"/>
                <c:pt idx="0">
                  <c:v>ASO</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Sheet1!$B$11:$B$13</c:f>
              <c:strCache>
                <c:ptCount val="3"/>
                <c:pt idx="0">
                  <c:v>socio-economisch en duurzaam handelen</c:v>
                </c:pt>
                <c:pt idx="1">
                  <c:v>relaties en cultuur</c:v>
                </c:pt>
                <c:pt idx="2">
                  <c:v>democratisch handelen</c:v>
                </c:pt>
              </c:strCache>
            </c:strRef>
          </c:cat>
          <c:val>
            <c:numRef>
              <c:f>Sheet1!$E$11:$E$13</c:f>
              <c:numCache>
                <c:formatCode>0%</c:formatCode>
                <c:ptCount val="3"/>
                <c:pt idx="0">
                  <c:v>0.99</c:v>
                </c:pt>
                <c:pt idx="1">
                  <c:v>0.95</c:v>
                </c:pt>
                <c:pt idx="2">
                  <c:v>0.99</c:v>
                </c:pt>
              </c:numCache>
            </c:numRef>
          </c:val>
          <c:extLst>
            <c:ext xmlns:c16="http://schemas.microsoft.com/office/drawing/2014/chart" uri="{C3380CC4-5D6E-409C-BE32-E72D297353CC}">
              <c16:uniqueId val="{00000004-D8B7-43D7-8A10-84254BA46BDD}"/>
            </c:ext>
          </c:extLst>
        </c:ser>
        <c:dLbls>
          <c:dLblPos val="outEnd"/>
          <c:showLegendKey val="0"/>
          <c:showVal val="1"/>
          <c:showCatName val="0"/>
          <c:showSerName val="0"/>
          <c:showPercent val="0"/>
          <c:showBubbleSize val="0"/>
        </c:dLbls>
        <c:gapWidth val="219"/>
        <c:overlap val="-27"/>
        <c:axId val="448477288"/>
        <c:axId val="448476960"/>
      </c:barChart>
      <c:catAx>
        <c:axId val="448477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crossAx val="448476960"/>
        <c:crosses val="autoZero"/>
        <c:auto val="1"/>
        <c:lblAlgn val="ctr"/>
        <c:lblOffset val="100"/>
        <c:noMultiLvlLbl val="0"/>
      </c:catAx>
      <c:valAx>
        <c:axId val="448476960"/>
        <c:scaling>
          <c:orientation val="minMax"/>
          <c:max val="1"/>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448477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ysClr val="window" lastClr="FFFFFF"/>
    </a:solidFill>
    <a:ln>
      <a:noFill/>
    </a:ln>
    <a:effectLst/>
  </c:spPr>
  <c:txPr>
    <a:bodyPr/>
    <a:lstStyle/>
    <a:p>
      <a:pPr>
        <a:defRPr/>
      </a:pPr>
      <a:endParaRPr lang="nl-N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34902116598687E-2"/>
          <c:y val="3.5421178546231086E-2"/>
          <c:w val="0.6543934943081825"/>
          <c:h val="0.86885516240877458"/>
        </c:manualLayout>
      </c:layout>
      <c:lineChart>
        <c:grouping val="standard"/>
        <c:varyColors val="0"/>
        <c:ser>
          <c:idx val="0"/>
          <c:order val="0"/>
          <c:tx>
            <c:strRef>
              <c:f>Sheet1!$B$4</c:f>
              <c:strCache>
                <c:ptCount val="1"/>
                <c:pt idx="0">
                  <c:v>Denemarken</c:v>
                </c:pt>
              </c:strCache>
            </c:strRef>
          </c:tx>
          <c:spPr>
            <a:ln w="38100" cap="rnd">
              <a:solidFill>
                <a:srgbClr val="7030A0"/>
              </a:solidFill>
              <a:round/>
            </a:ln>
            <a:effectLst/>
          </c:spPr>
          <c:marker>
            <c:symbol val="none"/>
          </c:marker>
          <c:dLbls>
            <c:delete val="1"/>
          </c:dLbls>
          <c:cat>
            <c:strRef>
              <c:f>Sheet1!$C$3:$D$3</c:f>
              <c:strCache>
                <c:ptCount val="2"/>
                <c:pt idx="0">
                  <c:v>ICCS 2009</c:v>
                </c:pt>
                <c:pt idx="1">
                  <c:v>ICCS 2016</c:v>
                </c:pt>
              </c:strCache>
            </c:strRef>
          </c:cat>
          <c:val>
            <c:numRef>
              <c:f>Sheet1!$C$4:$D$4</c:f>
              <c:numCache>
                <c:formatCode>General</c:formatCode>
                <c:ptCount val="2"/>
                <c:pt idx="0">
                  <c:v>576</c:v>
                </c:pt>
                <c:pt idx="1">
                  <c:v>586</c:v>
                </c:pt>
              </c:numCache>
            </c:numRef>
          </c:val>
          <c:smooth val="0"/>
          <c:extLst>
            <c:ext xmlns:c16="http://schemas.microsoft.com/office/drawing/2014/chart" uri="{C3380CC4-5D6E-409C-BE32-E72D297353CC}">
              <c16:uniqueId val="{00000000-4549-4E2E-B9BD-5F9A9FE6DF3B}"/>
            </c:ext>
          </c:extLst>
        </c:ser>
        <c:ser>
          <c:idx val="1"/>
          <c:order val="1"/>
          <c:tx>
            <c:strRef>
              <c:f>Sheet1!$B$5</c:f>
              <c:strCache>
                <c:ptCount val="1"/>
                <c:pt idx="0">
                  <c:v>Zweden</c:v>
                </c:pt>
              </c:strCache>
            </c:strRef>
          </c:tx>
          <c:spPr>
            <a:ln w="38100" cap="rnd">
              <a:solidFill>
                <a:srgbClr val="5B9BD5">
                  <a:lumMod val="60000"/>
                  <a:lumOff val="40000"/>
                </a:srgbClr>
              </a:solidFill>
              <a:round/>
            </a:ln>
            <a:effectLst/>
          </c:spPr>
          <c:marker>
            <c:symbol val="none"/>
          </c:marker>
          <c:dLbls>
            <c:delete val="1"/>
          </c:dLbls>
          <c:cat>
            <c:strRef>
              <c:f>Sheet1!$C$3:$D$3</c:f>
              <c:strCache>
                <c:ptCount val="2"/>
                <c:pt idx="0">
                  <c:v>ICCS 2009</c:v>
                </c:pt>
                <c:pt idx="1">
                  <c:v>ICCS 2016</c:v>
                </c:pt>
              </c:strCache>
            </c:strRef>
          </c:cat>
          <c:val>
            <c:numRef>
              <c:f>Sheet1!$C$5:$D$5</c:f>
              <c:numCache>
                <c:formatCode>General</c:formatCode>
                <c:ptCount val="2"/>
                <c:pt idx="0">
                  <c:v>537</c:v>
                </c:pt>
                <c:pt idx="1">
                  <c:v>579</c:v>
                </c:pt>
              </c:numCache>
            </c:numRef>
          </c:val>
          <c:smooth val="0"/>
          <c:extLst>
            <c:ext xmlns:c16="http://schemas.microsoft.com/office/drawing/2014/chart" uri="{C3380CC4-5D6E-409C-BE32-E72D297353CC}">
              <c16:uniqueId val="{00000001-4549-4E2E-B9BD-5F9A9FE6DF3B}"/>
            </c:ext>
          </c:extLst>
        </c:ser>
        <c:ser>
          <c:idx val="2"/>
          <c:order val="2"/>
          <c:tx>
            <c:strRef>
              <c:f>Sheet1!$B$6</c:f>
              <c:strCache>
                <c:ptCount val="1"/>
                <c:pt idx="0">
                  <c:v>Finland</c:v>
                </c:pt>
              </c:strCache>
            </c:strRef>
          </c:tx>
          <c:spPr>
            <a:ln w="38100" cap="rnd">
              <a:solidFill>
                <a:srgbClr val="FFC000"/>
              </a:solidFill>
              <a:round/>
            </a:ln>
            <a:effectLst/>
          </c:spPr>
          <c:marker>
            <c:symbol val="none"/>
          </c:marker>
          <c:dLbls>
            <c:delete val="1"/>
          </c:dLbls>
          <c:cat>
            <c:strRef>
              <c:f>Sheet1!$C$3:$D$3</c:f>
              <c:strCache>
                <c:ptCount val="2"/>
                <c:pt idx="0">
                  <c:v>ICCS 2009</c:v>
                </c:pt>
                <c:pt idx="1">
                  <c:v>ICCS 2016</c:v>
                </c:pt>
              </c:strCache>
            </c:strRef>
          </c:cat>
          <c:val>
            <c:numRef>
              <c:f>Sheet1!$C$6:$D$6</c:f>
              <c:numCache>
                <c:formatCode>General</c:formatCode>
                <c:ptCount val="2"/>
                <c:pt idx="0">
                  <c:v>576</c:v>
                </c:pt>
                <c:pt idx="1">
                  <c:v>577</c:v>
                </c:pt>
              </c:numCache>
            </c:numRef>
          </c:val>
          <c:smooth val="0"/>
          <c:extLst>
            <c:ext xmlns:c16="http://schemas.microsoft.com/office/drawing/2014/chart" uri="{C3380CC4-5D6E-409C-BE32-E72D297353CC}">
              <c16:uniqueId val="{00000002-4549-4E2E-B9BD-5F9A9FE6DF3B}"/>
            </c:ext>
          </c:extLst>
        </c:ser>
        <c:ser>
          <c:idx val="3"/>
          <c:order val="3"/>
          <c:tx>
            <c:strRef>
              <c:f>Sheet1!$B$7</c:f>
              <c:strCache>
                <c:ptCount val="1"/>
                <c:pt idx="0">
                  <c:v>Estland</c:v>
                </c:pt>
              </c:strCache>
            </c:strRef>
          </c:tx>
          <c:spPr>
            <a:ln w="38100" cap="rnd">
              <a:solidFill>
                <a:srgbClr val="FFFF00"/>
              </a:solidFill>
              <a:round/>
            </a:ln>
            <a:effectLst/>
          </c:spPr>
          <c:marker>
            <c:symbol val="none"/>
          </c:marker>
          <c:dLbls>
            <c:delete val="1"/>
          </c:dLbls>
          <c:cat>
            <c:strRef>
              <c:f>Sheet1!$C$3:$D$3</c:f>
              <c:strCache>
                <c:ptCount val="2"/>
                <c:pt idx="0">
                  <c:v>ICCS 2009</c:v>
                </c:pt>
                <c:pt idx="1">
                  <c:v>ICCS 2016</c:v>
                </c:pt>
              </c:strCache>
            </c:strRef>
          </c:cat>
          <c:val>
            <c:numRef>
              <c:f>Sheet1!$C$7:$D$7</c:f>
              <c:numCache>
                <c:formatCode>General</c:formatCode>
                <c:ptCount val="2"/>
                <c:pt idx="0">
                  <c:v>525</c:v>
                </c:pt>
                <c:pt idx="1">
                  <c:v>546</c:v>
                </c:pt>
              </c:numCache>
            </c:numRef>
          </c:val>
          <c:smooth val="0"/>
          <c:extLst>
            <c:ext xmlns:c16="http://schemas.microsoft.com/office/drawing/2014/chart" uri="{C3380CC4-5D6E-409C-BE32-E72D297353CC}">
              <c16:uniqueId val="{00000003-4549-4E2E-B9BD-5F9A9FE6DF3B}"/>
            </c:ext>
          </c:extLst>
        </c:ser>
        <c:ser>
          <c:idx val="4"/>
          <c:order val="4"/>
          <c:tx>
            <c:strRef>
              <c:f>Sheet1!$B$8</c:f>
              <c:strCache>
                <c:ptCount val="1"/>
                <c:pt idx="0">
                  <c:v>Rusland</c:v>
                </c:pt>
              </c:strCache>
            </c:strRef>
          </c:tx>
          <c:spPr>
            <a:ln w="38100" cap="rnd">
              <a:solidFill>
                <a:srgbClr val="00B0F0"/>
              </a:solidFill>
              <a:round/>
            </a:ln>
            <a:effectLst/>
          </c:spPr>
          <c:marker>
            <c:symbol val="none"/>
          </c:marker>
          <c:dLbls>
            <c:delete val="1"/>
          </c:dLbls>
          <c:cat>
            <c:strRef>
              <c:f>Sheet1!$C$3:$D$3</c:f>
              <c:strCache>
                <c:ptCount val="2"/>
                <c:pt idx="0">
                  <c:v>ICCS 2009</c:v>
                </c:pt>
                <c:pt idx="1">
                  <c:v>ICCS 2016</c:v>
                </c:pt>
              </c:strCache>
            </c:strRef>
          </c:cat>
          <c:val>
            <c:numRef>
              <c:f>Sheet1!$C$8:$D$8</c:f>
              <c:numCache>
                <c:formatCode>General</c:formatCode>
                <c:ptCount val="2"/>
                <c:pt idx="0">
                  <c:v>506</c:v>
                </c:pt>
                <c:pt idx="1">
                  <c:v>545</c:v>
                </c:pt>
              </c:numCache>
            </c:numRef>
          </c:val>
          <c:smooth val="0"/>
          <c:extLst>
            <c:ext xmlns:c16="http://schemas.microsoft.com/office/drawing/2014/chart" uri="{C3380CC4-5D6E-409C-BE32-E72D297353CC}">
              <c16:uniqueId val="{00000004-4549-4E2E-B9BD-5F9A9FE6DF3B}"/>
            </c:ext>
          </c:extLst>
        </c:ser>
        <c:ser>
          <c:idx val="6"/>
          <c:order val="5"/>
          <c:tx>
            <c:strRef>
              <c:f>Sheet1!$B$9</c:f>
              <c:strCache>
                <c:ptCount val="1"/>
                <c:pt idx="0">
                  <c:v>Vlaanderen</c:v>
                </c:pt>
              </c:strCache>
            </c:strRef>
          </c:tx>
          <c:spPr>
            <a:ln w="38100" cap="rnd">
              <a:solidFill>
                <a:srgbClr val="FF0000"/>
              </a:solidFill>
              <a:round/>
            </a:ln>
            <a:effectLst/>
          </c:spPr>
          <c:marker>
            <c:symbol val="none"/>
          </c:marker>
          <c:dPt>
            <c:idx val="1"/>
            <c:marker>
              <c:symbol val="none"/>
            </c:marker>
            <c:bubble3D val="0"/>
            <c:spPr>
              <a:ln w="57150" cap="rnd">
                <a:solidFill>
                  <a:srgbClr val="FF0000"/>
                </a:solidFill>
                <a:round/>
              </a:ln>
              <a:effectLst/>
            </c:spPr>
            <c:extLst>
              <c:ext xmlns:c16="http://schemas.microsoft.com/office/drawing/2014/chart" uri="{C3380CC4-5D6E-409C-BE32-E72D297353CC}">
                <c16:uniqueId val="{00000006-4549-4E2E-B9BD-5F9A9FE6DF3B}"/>
              </c:ext>
            </c:extLst>
          </c:dPt>
          <c:dLbls>
            <c:dLbl>
              <c:idx val="0"/>
              <c:layout>
                <c:manualLayout>
                  <c:x val="-8.7055555555555553E-2"/>
                  <c:y val="-2.2801837270342057E-3"/>
                </c:manualLayout>
              </c:layout>
              <c:spPr>
                <a:noFill/>
                <a:ln>
                  <a:noFill/>
                </a:ln>
                <a:effectLst/>
              </c:spPr>
              <c:txPr>
                <a:bodyPr rot="0" spcFirstLastPara="1" vertOverflow="ellipsis" horzOverflow="clip"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nl-NL"/>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4549-4E2E-B9BD-5F9A9FE6DF3B}"/>
                </c:ext>
              </c:extLst>
            </c:dLbl>
            <c:dLbl>
              <c:idx val="1"/>
              <c:layout>
                <c:manualLayout>
                  <c:x val="-9.2777777777777772E-3"/>
                  <c:y val="-3.9317220764071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549-4E2E-B9BD-5F9A9FE6DF3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Sheet1!$C$3:$D$3</c:f>
              <c:strCache>
                <c:ptCount val="2"/>
                <c:pt idx="0">
                  <c:v>ICCS 2009</c:v>
                </c:pt>
                <c:pt idx="1">
                  <c:v>ICCS 2016</c:v>
                </c:pt>
              </c:strCache>
            </c:strRef>
          </c:cat>
          <c:val>
            <c:numRef>
              <c:f>Sheet1!$C$9:$D$9</c:f>
              <c:numCache>
                <c:formatCode>General</c:formatCode>
                <c:ptCount val="2"/>
                <c:pt idx="0">
                  <c:v>514</c:v>
                </c:pt>
                <c:pt idx="1">
                  <c:v>537</c:v>
                </c:pt>
              </c:numCache>
            </c:numRef>
          </c:val>
          <c:smooth val="0"/>
          <c:extLst>
            <c:ext xmlns:c16="http://schemas.microsoft.com/office/drawing/2014/chart" uri="{C3380CC4-5D6E-409C-BE32-E72D297353CC}">
              <c16:uniqueId val="{00000008-4549-4E2E-B9BD-5F9A9FE6DF3B}"/>
            </c:ext>
          </c:extLst>
        </c:ser>
        <c:ser>
          <c:idx val="8"/>
          <c:order val="6"/>
          <c:tx>
            <c:strRef>
              <c:f>Sheet1!$B$11</c:f>
              <c:strCache>
                <c:ptCount val="1"/>
                <c:pt idx="0">
                  <c:v>Italië</c:v>
                </c:pt>
              </c:strCache>
            </c:strRef>
          </c:tx>
          <c:spPr>
            <a:ln w="38100" cap="rnd">
              <a:solidFill>
                <a:srgbClr val="00B050"/>
              </a:solidFill>
              <a:round/>
            </a:ln>
            <a:effectLst/>
          </c:spPr>
          <c:marker>
            <c:symbol val="none"/>
          </c:marker>
          <c:dLbls>
            <c:delete val="1"/>
          </c:dLbls>
          <c:cat>
            <c:strRef>
              <c:f>Sheet1!$C$3:$D$3</c:f>
              <c:strCache>
                <c:ptCount val="2"/>
                <c:pt idx="0">
                  <c:v>ICCS 2009</c:v>
                </c:pt>
                <c:pt idx="1">
                  <c:v>ICCS 2016</c:v>
                </c:pt>
              </c:strCache>
            </c:strRef>
          </c:cat>
          <c:val>
            <c:numRef>
              <c:f>Sheet1!$C$11:$D$11</c:f>
              <c:numCache>
                <c:formatCode>General</c:formatCode>
                <c:ptCount val="2"/>
                <c:pt idx="0">
                  <c:v>531</c:v>
                </c:pt>
                <c:pt idx="1">
                  <c:v>524</c:v>
                </c:pt>
              </c:numCache>
            </c:numRef>
          </c:val>
          <c:smooth val="0"/>
          <c:extLst>
            <c:ext xmlns:c16="http://schemas.microsoft.com/office/drawing/2014/chart" uri="{C3380CC4-5D6E-409C-BE32-E72D297353CC}">
              <c16:uniqueId val="{00000009-4549-4E2E-B9BD-5F9A9FE6DF3B}"/>
            </c:ext>
          </c:extLst>
        </c:ser>
        <c:ser>
          <c:idx val="9"/>
          <c:order val="7"/>
          <c:tx>
            <c:strRef>
              <c:f>Sheet1!$B$12</c:f>
              <c:strCache>
                <c:ptCount val="1"/>
                <c:pt idx="0">
                  <c:v>Litouwen</c:v>
                </c:pt>
              </c:strCache>
            </c:strRef>
          </c:tx>
          <c:spPr>
            <a:ln w="38100" cap="rnd">
              <a:solidFill>
                <a:srgbClr val="002060"/>
              </a:solidFill>
              <a:round/>
            </a:ln>
            <a:effectLst/>
          </c:spPr>
          <c:marker>
            <c:symbol val="none"/>
          </c:marker>
          <c:dLbls>
            <c:delete val="1"/>
          </c:dLbls>
          <c:cat>
            <c:strRef>
              <c:f>Sheet1!$C$3:$D$3</c:f>
              <c:strCache>
                <c:ptCount val="2"/>
                <c:pt idx="0">
                  <c:v>ICCS 2009</c:v>
                </c:pt>
                <c:pt idx="1">
                  <c:v>ICCS 2016</c:v>
                </c:pt>
              </c:strCache>
            </c:strRef>
          </c:cat>
          <c:val>
            <c:numRef>
              <c:f>Sheet1!$C$12:$D$12</c:f>
              <c:numCache>
                <c:formatCode>General</c:formatCode>
                <c:ptCount val="2"/>
                <c:pt idx="0">
                  <c:v>505</c:v>
                </c:pt>
                <c:pt idx="1">
                  <c:v>518</c:v>
                </c:pt>
              </c:numCache>
            </c:numRef>
          </c:val>
          <c:smooth val="0"/>
          <c:extLst>
            <c:ext xmlns:c16="http://schemas.microsoft.com/office/drawing/2014/chart" uri="{C3380CC4-5D6E-409C-BE32-E72D297353CC}">
              <c16:uniqueId val="{0000000A-4549-4E2E-B9BD-5F9A9FE6DF3B}"/>
            </c:ext>
          </c:extLst>
        </c:ser>
        <c:ser>
          <c:idx val="10"/>
          <c:order val="8"/>
          <c:tx>
            <c:strRef>
              <c:f>Sheet1!$B$13</c:f>
              <c:strCache>
                <c:ptCount val="1"/>
                <c:pt idx="0">
                  <c:v>Letland</c:v>
                </c:pt>
              </c:strCache>
            </c:strRef>
          </c:tx>
          <c:spPr>
            <a:ln w="38100" cap="rnd">
              <a:solidFill>
                <a:srgbClr val="FFC000">
                  <a:lumMod val="40000"/>
                  <a:lumOff val="60000"/>
                </a:srgbClr>
              </a:solidFill>
              <a:round/>
            </a:ln>
            <a:effectLst/>
          </c:spPr>
          <c:marker>
            <c:symbol val="none"/>
          </c:marker>
          <c:dLbls>
            <c:delete val="1"/>
          </c:dLbls>
          <c:cat>
            <c:strRef>
              <c:f>Sheet1!$C$3:$D$3</c:f>
              <c:strCache>
                <c:ptCount val="2"/>
                <c:pt idx="0">
                  <c:v>ICCS 2009</c:v>
                </c:pt>
                <c:pt idx="1">
                  <c:v>ICCS 2016</c:v>
                </c:pt>
              </c:strCache>
            </c:strRef>
          </c:cat>
          <c:val>
            <c:numRef>
              <c:f>Sheet1!$C$13:$D$13</c:f>
              <c:numCache>
                <c:formatCode>General</c:formatCode>
                <c:ptCount val="2"/>
                <c:pt idx="0">
                  <c:v>482</c:v>
                </c:pt>
                <c:pt idx="1">
                  <c:v>492</c:v>
                </c:pt>
              </c:numCache>
            </c:numRef>
          </c:val>
          <c:smooth val="0"/>
          <c:extLst>
            <c:ext xmlns:c16="http://schemas.microsoft.com/office/drawing/2014/chart" uri="{C3380CC4-5D6E-409C-BE32-E72D297353CC}">
              <c16:uniqueId val="{0000000B-4549-4E2E-B9BD-5F9A9FE6DF3B}"/>
            </c:ext>
          </c:extLst>
        </c:ser>
        <c:ser>
          <c:idx val="11"/>
          <c:order val="9"/>
          <c:tx>
            <c:strRef>
              <c:f>Sheet1!$B$14</c:f>
              <c:strCache>
                <c:ptCount val="1"/>
                <c:pt idx="0">
                  <c:v>Malta</c:v>
                </c:pt>
              </c:strCache>
            </c:strRef>
          </c:tx>
          <c:spPr>
            <a:ln w="38100" cap="rnd">
              <a:solidFill>
                <a:schemeClr val="accent6">
                  <a:lumMod val="60000"/>
                </a:schemeClr>
              </a:solidFill>
              <a:round/>
            </a:ln>
            <a:effectLst/>
          </c:spPr>
          <c:marker>
            <c:symbol val="none"/>
          </c:marker>
          <c:dLbls>
            <c:delete val="1"/>
          </c:dLbls>
          <c:cat>
            <c:strRef>
              <c:f>Sheet1!$C$3:$D$3</c:f>
              <c:strCache>
                <c:ptCount val="2"/>
                <c:pt idx="0">
                  <c:v>ICCS 2009</c:v>
                </c:pt>
                <c:pt idx="1">
                  <c:v>ICCS 2016</c:v>
                </c:pt>
              </c:strCache>
            </c:strRef>
          </c:cat>
          <c:val>
            <c:numRef>
              <c:f>Sheet1!$C$14:$D$14</c:f>
              <c:numCache>
                <c:formatCode>General</c:formatCode>
                <c:ptCount val="2"/>
                <c:pt idx="0">
                  <c:v>490</c:v>
                </c:pt>
                <c:pt idx="1">
                  <c:v>491</c:v>
                </c:pt>
              </c:numCache>
            </c:numRef>
          </c:val>
          <c:smooth val="0"/>
          <c:extLst>
            <c:ext xmlns:c16="http://schemas.microsoft.com/office/drawing/2014/chart" uri="{C3380CC4-5D6E-409C-BE32-E72D297353CC}">
              <c16:uniqueId val="{0000000C-4549-4E2E-B9BD-5F9A9FE6DF3B}"/>
            </c:ext>
          </c:extLst>
        </c:ser>
        <c:ser>
          <c:idx val="5"/>
          <c:order val="10"/>
          <c:tx>
            <c:strRef>
              <c:f>Sheet1!$B$15</c:f>
              <c:strCache>
                <c:ptCount val="1"/>
                <c:pt idx="0">
                  <c:v>Bulgarije</c:v>
                </c:pt>
              </c:strCache>
            </c:strRef>
          </c:tx>
          <c:spPr>
            <a:ln w="38100" cap="rnd">
              <a:solidFill>
                <a:srgbClr val="70AD47">
                  <a:lumMod val="40000"/>
                  <a:lumOff val="60000"/>
                </a:srgbClr>
              </a:solidFill>
              <a:round/>
            </a:ln>
            <a:effectLst/>
          </c:spPr>
          <c:marker>
            <c:symbol val="none"/>
          </c:marker>
          <c:dLbls>
            <c:delete val="1"/>
          </c:dLbls>
          <c:cat>
            <c:strRef>
              <c:f>Sheet1!$C$3:$D$3</c:f>
              <c:strCache>
                <c:ptCount val="2"/>
                <c:pt idx="0">
                  <c:v>ICCS 2009</c:v>
                </c:pt>
                <c:pt idx="1">
                  <c:v>ICCS 2016</c:v>
                </c:pt>
              </c:strCache>
            </c:strRef>
          </c:cat>
          <c:val>
            <c:numRef>
              <c:f>Sheet1!$C$15:$D$15</c:f>
              <c:numCache>
                <c:formatCode>General</c:formatCode>
                <c:ptCount val="2"/>
                <c:pt idx="0">
                  <c:v>466</c:v>
                </c:pt>
                <c:pt idx="1">
                  <c:v>485</c:v>
                </c:pt>
              </c:numCache>
            </c:numRef>
          </c:val>
          <c:smooth val="0"/>
          <c:extLst>
            <c:ext xmlns:c16="http://schemas.microsoft.com/office/drawing/2014/chart" uri="{C3380CC4-5D6E-409C-BE32-E72D297353CC}">
              <c16:uniqueId val="{0000000D-4549-4E2E-B9BD-5F9A9FE6DF3B}"/>
            </c:ext>
          </c:extLst>
        </c:ser>
        <c:dLbls>
          <c:dLblPos val="t"/>
          <c:showLegendKey val="0"/>
          <c:showVal val="1"/>
          <c:showCatName val="0"/>
          <c:showSerName val="0"/>
          <c:showPercent val="0"/>
          <c:showBubbleSize val="0"/>
        </c:dLbls>
        <c:smooth val="0"/>
        <c:axId val="303923240"/>
        <c:axId val="303929800"/>
      </c:lineChart>
      <c:catAx>
        <c:axId val="3039232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303929800"/>
        <c:crosses val="autoZero"/>
        <c:auto val="1"/>
        <c:lblAlgn val="ctr"/>
        <c:lblOffset val="100"/>
        <c:noMultiLvlLbl val="0"/>
      </c:catAx>
      <c:valAx>
        <c:axId val="303929800"/>
        <c:scaling>
          <c:orientation val="minMax"/>
          <c:max val="600"/>
          <c:min val="460"/>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crossAx val="303923240"/>
        <c:crosses val="autoZero"/>
        <c:crossBetween val="between"/>
        <c:minorUnit val="5"/>
      </c:valAx>
      <c:spPr>
        <a:noFill/>
        <a:ln>
          <a:solidFill>
            <a:sysClr val="windowText" lastClr="000000"/>
          </a:solidFill>
        </a:ln>
        <a:effectLst/>
      </c:spPr>
    </c:plotArea>
    <c:legend>
      <c:legendPos val="r"/>
      <c:layout>
        <c:manualLayout>
          <c:xMode val="edge"/>
          <c:yMode val="edge"/>
          <c:x val="0.79030141592239145"/>
          <c:y val="8.6384352918804103E-3"/>
          <c:w val="0.19023050501708857"/>
          <c:h val="0.9348729453511048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ysClr val="window" lastClr="FFFFFF"/>
    </a:solidFill>
    <a:ln>
      <a:solidFill>
        <a:sysClr val="windowText" lastClr="000000"/>
      </a:solidFill>
    </a:ln>
    <a:effectLst/>
  </c:spPr>
  <c:txPr>
    <a:bodyPr/>
    <a:lstStyle/>
    <a:p>
      <a:pPr>
        <a:defRPr/>
      </a:pPr>
      <a:endParaRPr lang="nl-N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138997087027788E-2"/>
          <c:y val="3.7616618074451408E-2"/>
          <c:w val="0.67789900060569352"/>
          <c:h val="0.87132174963099618"/>
        </c:manualLayout>
      </c:layout>
      <c:lineChart>
        <c:grouping val="standard"/>
        <c:varyColors val="0"/>
        <c:ser>
          <c:idx val="0"/>
          <c:order val="0"/>
          <c:tx>
            <c:strRef>
              <c:f>Sheet1!$B$1</c:f>
              <c:strCache>
                <c:ptCount val="1"/>
                <c:pt idx="0">
                  <c:v> Engeland</c:v>
                </c:pt>
              </c:strCache>
            </c:strRef>
          </c:tx>
          <c:spPr>
            <a:ln w="44450" cap="rnd">
              <a:solidFill>
                <a:srgbClr val="00B0F0"/>
              </a:solidFill>
              <a:round/>
              <a:headEnd type="oval"/>
              <a:tailEnd type="oval"/>
            </a:ln>
            <a:effectLst/>
          </c:spPr>
          <c:marker>
            <c:symbol val="none"/>
          </c:marker>
          <c:cat>
            <c:numRef>
              <c:f>Sheet1!$A$2:$A$3</c:f>
              <c:numCache>
                <c:formatCode>General</c:formatCode>
                <c:ptCount val="2"/>
                <c:pt idx="0">
                  <c:v>2006</c:v>
                </c:pt>
                <c:pt idx="1">
                  <c:v>2016</c:v>
                </c:pt>
              </c:numCache>
            </c:numRef>
          </c:cat>
          <c:val>
            <c:numRef>
              <c:f>Sheet1!$B$2:$B$3</c:f>
              <c:numCache>
                <c:formatCode>General</c:formatCode>
                <c:ptCount val="2"/>
                <c:pt idx="0">
                  <c:v>539</c:v>
                </c:pt>
                <c:pt idx="1">
                  <c:v>559</c:v>
                </c:pt>
              </c:numCache>
            </c:numRef>
          </c:val>
          <c:smooth val="0"/>
          <c:extLst>
            <c:ext xmlns:c16="http://schemas.microsoft.com/office/drawing/2014/chart" uri="{C3380CC4-5D6E-409C-BE32-E72D297353CC}">
              <c16:uniqueId val="{00000000-8532-47BB-AB84-3F8501AE7C44}"/>
            </c:ext>
          </c:extLst>
        </c:ser>
        <c:ser>
          <c:idx val="1"/>
          <c:order val="1"/>
          <c:tx>
            <c:strRef>
              <c:f>Sheet1!$C$1</c:f>
              <c:strCache>
                <c:ptCount val="1"/>
                <c:pt idx="0">
                  <c:v> Zweden</c:v>
                </c:pt>
              </c:strCache>
            </c:strRef>
          </c:tx>
          <c:spPr>
            <a:ln w="44450" cap="rnd">
              <a:solidFill>
                <a:schemeClr val="accent2"/>
              </a:solidFill>
              <a:prstDash val="solid"/>
              <a:round/>
              <a:headEnd type="oval"/>
              <a:tailEnd type="oval"/>
            </a:ln>
            <a:effectLst/>
          </c:spPr>
          <c:marker>
            <c:symbol val="none"/>
          </c:marker>
          <c:cat>
            <c:numRef>
              <c:f>Sheet1!$A$2:$A$3</c:f>
              <c:numCache>
                <c:formatCode>General</c:formatCode>
                <c:ptCount val="2"/>
                <c:pt idx="0">
                  <c:v>2006</c:v>
                </c:pt>
                <c:pt idx="1">
                  <c:v>2016</c:v>
                </c:pt>
              </c:numCache>
            </c:numRef>
          </c:cat>
          <c:val>
            <c:numRef>
              <c:f>Sheet1!$C$2:$C$3</c:f>
              <c:numCache>
                <c:formatCode>General</c:formatCode>
                <c:ptCount val="2"/>
                <c:pt idx="0">
                  <c:v>549</c:v>
                </c:pt>
                <c:pt idx="1">
                  <c:v>555</c:v>
                </c:pt>
              </c:numCache>
            </c:numRef>
          </c:val>
          <c:smooth val="0"/>
          <c:extLst>
            <c:ext xmlns:c16="http://schemas.microsoft.com/office/drawing/2014/chart" uri="{C3380CC4-5D6E-409C-BE32-E72D297353CC}">
              <c16:uniqueId val="{00000001-8532-47BB-AB84-3F8501AE7C44}"/>
            </c:ext>
          </c:extLst>
        </c:ser>
        <c:ser>
          <c:idx val="3"/>
          <c:order val="2"/>
          <c:tx>
            <c:strRef>
              <c:f>Sheet1!$E$1</c:f>
              <c:strCache>
                <c:ptCount val="1"/>
                <c:pt idx="0">
                  <c:v> Denemarken</c:v>
                </c:pt>
              </c:strCache>
            </c:strRef>
          </c:tx>
          <c:spPr>
            <a:ln w="44450" cap="rnd">
              <a:solidFill>
                <a:srgbClr val="FFFFFF">
                  <a:lumMod val="75000"/>
                </a:srgbClr>
              </a:solidFill>
              <a:round/>
              <a:headEnd type="oval"/>
              <a:tailEnd type="oval"/>
            </a:ln>
            <a:effectLst/>
          </c:spPr>
          <c:marker>
            <c:symbol val="none"/>
          </c:marker>
          <c:cat>
            <c:numRef>
              <c:f>Sheet1!$A$2:$A$3</c:f>
              <c:numCache>
                <c:formatCode>General</c:formatCode>
                <c:ptCount val="2"/>
                <c:pt idx="0">
                  <c:v>2006</c:v>
                </c:pt>
                <c:pt idx="1">
                  <c:v>2016</c:v>
                </c:pt>
              </c:numCache>
            </c:numRef>
          </c:cat>
          <c:val>
            <c:numRef>
              <c:f>Sheet1!$E$2:$E$3</c:f>
              <c:numCache>
                <c:formatCode>General</c:formatCode>
                <c:ptCount val="2"/>
                <c:pt idx="0">
                  <c:v>546</c:v>
                </c:pt>
                <c:pt idx="1">
                  <c:v>547</c:v>
                </c:pt>
              </c:numCache>
            </c:numRef>
          </c:val>
          <c:smooth val="0"/>
          <c:extLst>
            <c:ext xmlns:c16="http://schemas.microsoft.com/office/drawing/2014/chart" uri="{C3380CC4-5D6E-409C-BE32-E72D297353CC}">
              <c16:uniqueId val="{00000002-8532-47BB-AB84-3F8501AE7C44}"/>
            </c:ext>
          </c:extLst>
        </c:ser>
        <c:ser>
          <c:idx val="4"/>
          <c:order val="3"/>
          <c:tx>
            <c:strRef>
              <c:f>Sheet1!$F$1</c:f>
              <c:strCache>
                <c:ptCount val="1"/>
                <c:pt idx="0">
                  <c:v> Nederland</c:v>
                </c:pt>
              </c:strCache>
            </c:strRef>
          </c:tx>
          <c:spPr>
            <a:ln w="76200" cap="rnd">
              <a:solidFill>
                <a:srgbClr val="FFC000"/>
              </a:solidFill>
              <a:round/>
              <a:headEnd type="oval"/>
              <a:tailEnd type="oval"/>
            </a:ln>
            <a:effectLst/>
          </c:spPr>
          <c:marker>
            <c:symbol val="none"/>
          </c:marker>
          <c:cat>
            <c:numRef>
              <c:f>Sheet1!$A$2:$A$3</c:f>
              <c:numCache>
                <c:formatCode>General</c:formatCode>
                <c:ptCount val="2"/>
                <c:pt idx="0">
                  <c:v>2006</c:v>
                </c:pt>
                <c:pt idx="1">
                  <c:v>2016</c:v>
                </c:pt>
              </c:numCache>
            </c:numRef>
          </c:cat>
          <c:val>
            <c:numRef>
              <c:f>Sheet1!$F$2:$F$3</c:f>
              <c:numCache>
                <c:formatCode>General</c:formatCode>
                <c:ptCount val="2"/>
                <c:pt idx="0">
                  <c:v>547</c:v>
                </c:pt>
                <c:pt idx="1">
                  <c:v>545</c:v>
                </c:pt>
              </c:numCache>
            </c:numRef>
          </c:val>
          <c:smooth val="0"/>
          <c:extLst>
            <c:ext xmlns:c16="http://schemas.microsoft.com/office/drawing/2014/chart" uri="{C3380CC4-5D6E-409C-BE32-E72D297353CC}">
              <c16:uniqueId val="{00000003-8532-47BB-AB84-3F8501AE7C44}"/>
            </c:ext>
          </c:extLst>
        </c:ser>
        <c:ser>
          <c:idx val="5"/>
          <c:order val="4"/>
          <c:tx>
            <c:strRef>
              <c:f>Sheet1!$G$1</c:f>
              <c:strCache>
                <c:ptCount val="1"/>
                <c:pt idx="0">
                  <c:v> Oostenrijk</c:v>
                </c:pt>
              </c:strCache>
            </c:strRef>
          </c:tx>
          <c:spPr>
            <a:ln w="44450" cap="rnd">
              <a:solidFill>
                <a:srgbClr val="C00000">
                  <a:lumMod val="40000"/>
                  <a:lumOff val="60000"/>
                </a:srgbClr>
              </a:solidFill>
              <a:round/>
              <a:headEnd type="oval"/>
              <a:tailEnd type="oval"/>
            </a:ln>
            <a:effectLst/>
          </c:spPr>
          <c:marker>
            <c:symbol val="none"/>
          </c:marker>
          <c:cat>
            <c:numRef>
              <c:f>Sheet1!$A$2:$A$3</c:f>
              <c:numCache>
                <c:formatCode>General</c:formatCode>
                <c:ptCount val="2"/>
                <c:pt idx="0">
                  <c:v>2006</c:v>
                </c:pt>
                <c:pt idx="1">
                  <c:v>2016</c:v>
                </c:pt>
              </c:numCache>
            </c:numRef>
          </c:cat>
          <c:val>
            <c:numRef>
              <c:f>Sheet1!$G$2:$G$3</c:f>
              <c:numCache>
                <c:formatCode>General</c:formatCode>
                <c:ptCount val="2"/>
                <c:pt idx="0">
                  <c:v>538</c:v>
                </c:pt>
                <c:pt idx="1">
                  <c:v>541</c:v>
                </c:pt>
              </c:numCache>
            </c:numRef>
          </c:val>
          <c:smooth val="0"/>
          <c:extLst>
            <c:ext xmlns:c16="http://schemas.microsoft.com/office/drawing/2014/chart" uri="{C3380CC4-5D6E-409C-BE32-E72D297353CC}">
              <c16:uniqueId val="{00000004-8532-47BB-AB84-3F8501AE7C44}"/>
            </c:ext>
          </c:extLst>
        </c:ser>
        <c:ser>
          <c:idx val="6"/>
          <c:order val="5"/>
          <c:tx>
            <c:strRef>
              <c:f>Sheet1!$H$1</c:f>
              <c:strCache>
                <c:ptCount val="1"/>
                <c:pt idx="0">
                  <c:v> Duitsland</c:v>
                </c:pt>
              </c:strCache>
            </c:strRef>
          </c:tx>
          <c:spPr>
            <a:ln w="44450" cap="rnd">
              <a:solidFill>
                <a:srgbClr val="7030A0"/>
              </a:solidFill>
              <a:round/>
              <a:headEnd type="oval"/>
              <a:tailEnd type="oval"/>
            </a:ln>
            <a:effectLst/>
          </c:spPr>
          <c:marker>
            <c:symbol val="none"/>
          </c:marker>
          <c:cat>
            <c:numRef>
              <c:f>Sheet1!$A$2:$A$3</c:f>
              <c:numCache>
                <c:formatCode>General</c:formatCode>
                <c:ptCount val="2"/>
                <c:pt idx="0">
                  <c:v>2006</c:v>
                </c:pt>
                <c:pt idx="1">
                  <c:v>2016</c:v>
                </c:pt>
              </c:numCache>
            </c:numRef>
          </c:cat>
          <c:val>
            <c:numRef>
              <c:f>Sheet1!$H$2:$H$3</c:f>
              <c:numCache>
                <c:formatCode>General</c:formatCode>
                <c:ptCount val="2"/>
                <c:pt idx="0">
                  <c:v>548</c:v>
                </c:pt>
                <c:pt idx="1">
                  <c:v>537</c:v>
                </c:pt>
              </c:numCache>
            </c:numRef>
          </c:val>
          <c:smooth val="0"/>
          <c:extLst>
            <c:ext xmlns:c16="http://schemas.microsoft.com/office/drawing/2014/chart" uri="{C3380CC4-5D6E-409C-BE32-E72D297353CC}">
              <c16:uniqueId val="{00000005-8532-47BB-AB84-3F8501AE7C44}"/>
            </c:ext>
          </c:extLst>
        </c:ser>
        <c:ser>
          <c:idx val="7"/>
          <c:order val="6"/>
          <c:tx>
            <c:strRef>
              <c:f>Sheet1!$I$1</c:f>
              <c:strCache>
                <c:ptCount val="1"/>
                <c:pt idx="0">
                  <c:v> Spanje</c:v>
                </c:pt>
              </c:strCache>
            </c:strRef>
          </c:tx>
          <c:spPr>
            <a:ln w="44450" cap="rnd">
              <a:solidFill>
                <a:schemeClr val="accent2">
                  <a:lumMod val="60000"/>
                </a:schemeClr>
              </a:solidFill>
              <a:round/>
              <a:headEnd type="oval"/>
              <a:tailEnd type="oval"/>
            </a:ln>
            <a:effectLst/>
          </c:spPr>
          <c:marker>
            <c:symbol val="none"/>
          </c:marker>
          <c:cat>
            <c:numRef>
              <c:f>Sheet1!$A$2:$A$3</c:f>
              <c:numCache>
                <c:formatCode>General</c:formatCode>
                <c:ptCount val="2"/>
                <c:pt idx="0">
                  <c:v>2006</c:v>
                </c:pt>
                <c:pt idx="1">
                  <c:v>2016</c:v>
                </c:pt>
              </c:numCache>
            </c:numRef>
          </c:cat>
          <c:val>
            <c:numRef>
              <c:f>Sheet1!$I$2:$I$3</c:f>
              <c:numCache>
                <c:formatCode>General</c:formatCode>
                <c:ptCount val="2"/>
                <c:pt idx="0">
                  <c:v>513</c:v>
                </c:pt>
                <c:pt idx="1">
                  <c:v>528</c:v>
                </c:pt>
              </c:numCache>
            </c:numRef>
          </c:val>
          <c:smooth val="0"/>
          <c:extLst>
            <c:ext xmlns:c16="http://schemas.microsoft.com/office/drawing/2014/chart" uri="{C3380CC4-5D6E-409C-BE32-E72D297353CC}">
              <c16:uniqueId val="{00000006-8532-47BB-AB84-3F8501AE7C44}"/>
            </c:ext>
          </c:extLst>
        </c:ser>
        <c:ser>
          <c:idx val="8"/>
          <c:order val="7"/>
          <c:tx>
            <c:strRef>
              <c:f>Sheet1!$J$1</c:f>
              <c:strCache>
                <c:ptCount val="1"/>
                <c:pt idx="0">
                  <c:v> VLAANDEREN</c:v>
                </c:pt>
              </c:strCache>
            </c:strRef>
          </c:tx>
          <c:spPr>
            <a:ln w="76200" cap="rnd" cmpd="sng">
              <a:solidFill>
                <a:srgbClr val="92D050"/>
              </a:solidFill>
              <a:prstDash val="solid"/>
              <a:round/>
              <a:headEnd type="oval"/>
              <a:tailEnd type="oval"/>
            </a:ln>
            <a:effectLst/>
          </c:spPr>
          <c:marker>
            <c:symbol val="none"/>
          </c:marker>
          <c:dPt>
            <c:idx val="1"/>
            <c:marker>
              <c:symbol val="none"/>
            </c:marker>
            <c:bubble3D val="0"/>
            <c:spPr>
              <a:ln w="76200" cap="rnd" cmpd="sng">
                <a:solidFill>
                  <a:srgbClr val="92D050"/>
                </a:solidFill>
                <a:prstDash val="solid"/>
                <a:round/>
                <a:headEnd type="oval"/>
                <a:tailEnd type="oval"/>
              </a:ln>
              <a:effectLst/>
            </c:spPr>
            <c:extLst>
              <c:ext xmlns:c16="http://schemas.microsoft.com/office/drawing/2014/chart" uri="{C3380CC4-5D6E-409C-BE32-E72D297353CC}">
                <c16:uniqueId val="{00000008-8532-47BB-AB84-3F8501AE7C44}"/>
              </c:ext>
            </c:extLst>
          </c:dPt>
          <c:cat>
            <c:numRef>
              <c:f>Sheet1!$A$2:$A$3</c:f>
              <c:numCache>
                <c:formatCode>General</c:formatCode>
                <c:ptCount val="2"/>
                <c:pt idx="0">
                  <c:v>2006</c:v>
                </c:pt>
                <c:pt idx="1">
                  <c:v>2016</c:v>
                </c:pt>
              </c:numCache>
            </c:numRef>
          </c:cat>
          <c:val>
            <c:numRef>
              <c:f>Sheet1!$J$2:$J$3</c:f>
              <c:numCache>
                <c:formatCode>General</c:formatCode>
                <c:ptCount val="2"/>
                <c:pt idx="0">
                  <c:v>547</c:v>
                </c:pt>
                <c:pt idx="1">
                  <c:v>525</c:v>
                </c:pt>
              </c:numCache>
            </c:numRef>
          </c:val>
          <c:smooth val="0"/>
          <c:extLst>
            <c:ext xmlns:c16="http://schemas.microsoft.com/office/drawing/2014/chart" uri="{C3380CC4-5D6E-409C-BE32-E72D297353CC}">
              <c16:uniqueId val="{00000009-8532-47BB-AB84-3F8501AE7C44}"/>
            </c:ext>
          </c:extLst>
        </c:ser>
        <c:ser>
          <c:idx val="9"/>
          <c:order val="8"/>
          <c:tx>
            <c:strRef>
              <c:f>Sheet1!$K$1</c:f>
              <c:strCache>
                <c:ptCount val="1"/>
                <c:pt idx="0">
                  <c:v> Frankrijk</c:v>
                </c:pt>
              </c:strCache>
            </c:strRef>
          </c:tx>
          <c:spPr>
            <a:ln w="44450" cap="rnd">
              <a:solidFill>
                <a:srgbClr val="FF0000"/>
              </a:solidFill>
              <a:round/>
              <a:headEnd type="oval"/>
              <a:tailEnd type="oval"/>
            </a:ln>
            <a:effectLst/>
          </c:spPr>
          <c:marker>
            <c:symbol val="none"/>
          </c:marker>
          <c:dPt>
            <c:idx val="1"/>
            <c:marker>
              <c:symbol val="none"/>
            </c:marker>
            <c:bubble3D val="0"/>
            <c:spPr>
              <a:ln w="44450" cap="rnd">
                <a:solidFill>
                  <a:srgbClr val="FF0000"/>
                </a:solidFill>
                <a:round/>
                <a:headEnd type="oval"/>
                <a:tailEnd type="oval"/>
              </a:ln>
              <a:effectLst/>
            </c:spPr>
            <c:extLst>
              <c:ext xmlns:c16="http://schemas.microsoft.com/office/drawing/2014/chart" uri="{C3380CC4-5D6E-409C-BE32-E72D297353CC}">
                <c16:uniqueId val="{0000000B-8532-47BB-AB84-3F8501AE7C44}"/>
              </c:ext>
            </c:extLst>
          </c:dPt>
          <c:cat>
            <c:numRef>
              <c:f>Sheet1!$A$2:$A$3</c:f>
              <c:numCache>
                <c:formatCode>General</c:formatCode>
                <c:ptCount val="2"/>
                <c:pt idx="0">
                  <c:v>2006</c:v>
                </c:pt>
                <c:pt idx="1">
                  <c:v>2016</c:v>
                </c:pt>
              </c:numCache>
            </c:numRef>
          </c:cat>
          <c:val>
            <c:numRef>
              <c:f>Sheet1!$K$2:$K$3</c:f>
              <c:numCache>
                <c:formatCode>General</c:formatCode>
                <c:ptCount val="2"/>
                <c:pt idx="0">
                  <c:v>522</c:v>
                </c:pt>
                <c:pt idx="1">
                  <c:v>511</c:v>
                </c:pt>
              </c:numCache>
            </c:numRef>
          </c:val>
          <c:smooth val="0"/>
          <c:extLst>
            <c:ext xmlns:c16="http://schemas.microsoft.com/office/drawing/2014/chart" uri="{C3380CC4-5D6E-409C-BE32-E72D297353CC}">
              <c16:uniqueId val="{0000000C-8532-47BB-AB84-3F8501AE7C44}"/>
            </c:ext>
          </c:extLst>
        </c:ser>
        <c:ser>
          <c:idx val="10"/>
          <c:order val="9"/>
          <c:tx>
            <c:strRef>
              <c:f>Sheet1!$L$1</c:f>
              <c:strCache>
                <c:ptCount val="1"/>
                <c:pt idx="0">
                  <c:v>Wallonië (FG)</c:v>
                </c:pt>
              </c:strCache>
            </c:strRef>
          </c:tx>
          <c:spPr>
            <a:ln w="44450" cap="rnd">
              <a:solidFill>
                <a:srgbClr val="FFFF00"/>
              </a:solidFill>
              <a:round/>
              <a:headEnd type="oval"/>
              <a:tailEnd type="oval"/>
            </a:ln>
            <a:effectLst/>
          </c:spPr>
          <c:marker>
            <c:symbol val="none"/>
          </c:marker>
          <c:cat>
            <c:numRef>
              <c:f>Sheet1!$A$2:$A$3</c:f>
              <c:numCache>
                <c:formatCode>General</c:formatCode>
                <c:ptCount val="2"/>
                <c:pt idx="0">
                  <c:v>2006</c:v>
                </c:pt>
                <c:pt idx="1">
                  <c:v>2016</c:v>
                </c:pt>
              </c:numCache>
            </c:numRef>
          </c:cat>
          <c:val>
            <c:numRef>
              <c:f>Sheet1!$L$2:$L$3</c:f>
              <c:numCache>
                <c:formatCode>General</c:formatCode>
                <c:ptCount val="2"/>
                <c:pt idx="0">
                  <c:v>500</c:v>
                </c:pt>
                <c:pt idx="1">
                  <c:v>497</c:v>
                </c:pt>
              </c:numCache>
            </c:numRef>
          </c:val>
          <c:smooth val="0"/>
          <c:extLst>
            <c:ext xmlns:c16="http://schemas.microsoft.com/office/drawing/2014/chart" uri="{C3380CC4-5D6E-409C-BE32-E72D297353CC}">
              <c16:uniqueId val="{0000000D-8532-47BB-AB84-3F8501AE7C44}"/>
            </c:ext>
          </c:extLst>
        </c:ser>
        <c:dLbls>
          <c:showLegendKey val="0"/>
          <c:showVal val="0"/>
          <c:showCatName val="0"/>
          <c:showSerName val="0"/>
          <c:showPercent val="0"/>
          <c:showBubbleSize val="0"/>
        </c:dLbls>
        <c:smooth val="0"/>
        <c:axId val="539300944"/>
        <c:axId val="538713568"/>
      </c:lineChart>
      <c:catAx>
        <c:axId val="539300944"/>
        <c:scaling>
          <c:orientation val="minMax"/>
        </c:scaling>
        <c:delete val="0"/>
        <c:axPos val="b"/>
        <c:numFmt formatCode="General" sourceLinked="1"/>
        <c:majorTickMark val="none"/>
        <c:minorTickMark val="none"/>
        <c:tickLblPos val="nextTo"/>
        <c:spPr>
          <a:noFill/>
          <a:ln w="9525" cap="flat" cmpd="sng" algn="ctr">
            <a:solidFill>
              <a:srgbClr val="FFFFFF">
                <a:lumMod val="50000"/>
              </a:srgbClr>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nl-NL"/>
          </a:p>
        </c:txPr>
        <c:crossAx val="538713568"/>
        <c:crosses val="autoZero"/>
        <c:auto val="1"/>
        <c:lblAlgn val="ctr"/>
        <c:lblOffset val="100"/>
        <c:noMultiLvlLbl val="0"/>
      </c:catAx>
      <c:valAx>
        <c:axId val="538713568"/>
        <c:scaling>
          <c:orientation val="minMax"/>
          <c:max val="560"/>
          <c:min val="490"/>
        </c:scaling>
        <c:delete val="0"/>
        <c:axPos val="l"/>
        <c:majorGridlines>
          <c:spPr>
            <a:ln w="9525" cap="flat" cmpd="sng" algn="ctr">
              <a:solidFill>
                <a:srgbClr val="FFFFFF">
                  <a:lumMod val="75000"/>
                </a:srgbClr>
              </a:solidFill>
              <a:round/>
            </a:ln>
            <a:effectLst/>
          </c:spPr>
        </c:majorGridlines>
        <c:numFmt formatCode="General" sourceLinked="1"/>
        <c:majorTickMark val="none"/>
        <c:minorTickMark val="none"/>
        <c:tickLblPos val="nextTo"/>
        <c:spPr>
          <a:noFill/>
          <a:ln>
            <a:solidFill>
              <a:srgbClr val="FFFFFF">
                <a:lumMod val="50000"/>
              </a:srgbClr>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nl-NL"/>
          </a:p>
        </c:txPr>
        <c:crossAx val="539300944"/>
        <c:crosses val="autoZero"/>
        <c:crossBetween val="between"/>
      </c:valAx>
      <c:spPr>
        <a:noFill/>
        <a:ln>
          <a:noFill/>
        </a:ln>
        <a:effectLst/>
      </c:spPr>
    </c:plotArea>
    <c:legend>
      <c:legendPos val="b"/>
      <c:legendEntry>
        <c:idx val="7"/>
        <c:txPr>
          <a:bodyPr rot="0" spcFirstLastPara="1" vertOverflow="ellipsis" vert="horz" wrap="square" anchor="ctr" anchorCtr="1"/>
          <a:lstStyle/>
          <a:p>
            <a:pPr>
              <a:spcBef>
                <a:spcPts val="400"/>
              </a:spcBef>
              <a:defRPr sz="2000" b="0" i="0" u="none" strike="noStrike"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legendEntry>
      <c:layout>
        <c:manualLayout>
          <c:xMode val="edge"/>
          <c:yMode val="edge"/>
          <c:x val="0.68662650341784193"/>
          <c:y val="1.1115806396612672E-2"/>
          <c:w val="0.3122499351042658"/>
          <c:h val="0.97456320666817298"/>
        </c:manualLayout>
      </c:layout>
      <c:overlay val="0"/>
      <c:spPr>
        <a:solidFill>
          <a:srgbClr val="FFFFFF"/>
        </a:solidFill>
        <a:ln>
          <a:solidFill>
            <a:srgbClr val="FFFFFF">
              <a:lumMod val="75000"/>
            </a:srgbClr>
          </a:solidFill>
        </a:ln>
        <a:effectLst/>
      </c:spPr>
      <c:txPr>
        <a:bodyPr rot="0" spcFirstLastPara="1" vertOverflow="ellipsis" vert="horz" wrap="square" anchor="ctr" anchorCtr="1"/>
        <a:lstStyle/>
        <a:p>
          <a:pPr>
            <a:spcBef>
              <a:spcPts val="400"/>
            </a:spcBef>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solidFill>
      <a:srgbClr val="FFFFFF"/>
    </a:solidFill>
    <a:ln>
      <a:solidFill>
        <a:sysClr val="windowText" lastClr="000000"/>
      </a:solidFill>
    </a:ln>
    <a:effectLst/>
  </c:spPr>
  <c:txPr>
    <a:bodyPr/>
    <a:lstStyle/>
    <a:p>
      <a:pPr>
        <a:defRPr/>
      </a:pPr>
      <a:endParaRPr lang="nl-N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16272876011071"/>
          <c:y val="2.7967169642176694E-2"/>
          <c:w val="0.7270954298570006"/>
          <c:h val="0.84780849844517725"/>
        </c:manualLayout>
      </c:layout>
      <c:lineChart>
        <c:grouping val="standard"/>
        <c:varyColors val="0"/>
        <c:ser>
          <c:idx val="0"/>
          <c:order val="0"/>
          <c:tx>
            <c:strRef>
              <c:f>Sheet1!$B$1</c:f>
              <c:strCache>
                <c:ptCount val="1"/>
                <c:pt idx="0">
                  <c:v>WISKUNDE (TIMSS)</c:v>
                </c:pt>
              </c:strCache>
            </c:strRef>
          </c:tx>
          <c:spPr>
            <a:ln w="47625" cap="rnd">
              <a:solidFill>
                <a:srgbClr val="0070C0"/>
              </a:solidFill>
            </a:ln>
            <a:effectLst/>
          </c:spPr>
          <c:marker>
            <c:symbol val="square"/>
            <c:size val="10"/>
            <c:spPr>
              <a:solidFill>
                <a:srgbClr val="006699"/>
              </a:solidFill>
              <a:ln>
                <a:solidFill>
                  <a:srgbClr val="0070C0"/>
                </a:solidFill>
              </a:ln>
              <a:effectLst/>
            </c:spPr>
          </c:marker>
          <c:dLbls>
            <c:dLbl>
              <c:idx val="0"/>
              <c:layout>
                <c:manualLayout>
                  <c:x val="-2.5670166229221348E-2"/>
                  <c:y val="-3.31212010183854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C2-437F-8245-1E1A81C9DD41}"/>
                </c:ext>
              </c:extLst>
            </c:dLbl>
            <c:dLbl>
              <c:idx val="1"/>
              <c:layout>
                <c:manualLayout>
                  <c:x val="-2.5670166229221348E-2"/>
                  <c:y val="-1.8803678964328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C2-437F-8245-1E1A81C9DD41}"/>
                </c:ext>
              </c:extLst>
            </c:dLbl>
            <c:dLbl>
              <c:idx val="2"/>
              <c:layout>
                <c:manualLayout>
                  <c:x val="-1.8725721784776904E-2"/>
                  <c:y val="-3.07349473427092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C2-437F-8245-1E1A81C9DD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2003</c:v>
                </c:pt>
                <c:pt idx="1">
                  <c:v>2006</c:v>
                </c:pt>
                <c:pt idx="2">
                  <c:v>2011</c:v>
                </c:pt>
                <c:pt idx="3">
                  <c:v>2015</c:v>
                </c:pt>
                <c:pt idx="4">
                  <c:v>2016</c:v>
                </c:pt>
              </c:numCache>
            </c:numRef>
          </c:cat>
          <c:val>
            <c:numRef>
              <c:f>Sheet1!$B$2:$B$6</c:f>
              <c:numCache>
                <c:formatCode>General</c:formatCode>
                <c:ptCount val="5"/>
                <c:pt idx="0">
                  <c:v>551</c:v>
                </c:pt>
                <c:pt idx="2">
                  <c:v>549</c:v>
                </c:pt>
                <c:pt idx="3">
                  <c:v>546</c:v>
                </c:pt>
              </c:numCache>
            </c:numRef>
          </c:val>
          <c:smooth val="0"/>
          <c:extLst>
            <c:ext xmlns:c16="http://schemas.microsoft.com/office/drawing/2014/chart" uri="{C3380CC4-5D6E-409C-BE32-E72D297353CC}">
              <c16:uniqueId val="{00000003-D9C2-437F-8245-1E1A81C9DD41}"/>
            </c:ext>
          </c:extLst>
        </c:ser>
        <c:ser>
          <c:idx val="1"/>
          <c:order val="1"/>
          <c:tx>
            <c:strRef>
              <c:f>Sheet1!$C$1</c:f>
              <c:strCache>
                <c:ptCount val="1"/>
                <c:pt idx="0">
                  <c:v>WETENSCHAPPEN (TIMSS)</c:v>
                </c:pt>
              </c:strCache>
            </c:strRef>
          </c:tx>
          <c:spPr>
            <a:ln w="38100" cap="rnd">
              <a:solidFill>
                <a:srgbClr val="00B050"/>
              </a:solidFill>
              <a:prstDash val="solid"/>
            </a:ln>
            <a:effectLst/>
          </c:spPr>
          <c:marker>
            <c:symbol val="square"/>
            <c:size val="10"/>
            <c:spPr>
              <a:solidFill>
                <a:srgbClr val="00B050"/>
              </a:solidFill>
              <a:ln>
                <a:noFill/>
              </a:ln>
              <a:effectLst/>
            </c:spPr>
          </c:marker>
          <c:dPt>
            <c:idx val="0"/>
            <c:marker>
              <c:symbol val="square"/>
              <c:size val="10"/>
              <c:spPr>
                <a:solidFill>
                  <a:srgbClr val="00B050"/>
                </a:solidFill>
                <a:ln>
                  <a:noFill/>
                </a:ln>
                <a:effectLst/>
              </c:spPr>
            </c:marker>
            <c:bubble3D val="0"/>
            <c:spPr>
              <a:ln w="38100" cap="rnd">
                <a:solidFill>
                  <a:srgbClr val="00B050"/>
                </a:solidFill>
                <a:prstDash val="solid"/>
              </a:ln>
              <a:effectLst/>
            </c:spPr>
            <c:extLst>
              <c:ext xmlns:c16="http://schemas.microsoft.com/office/drawing/2014/chart" uri="{C3380CC4-5D6E-409C-BE32-E72D297353CC}">
                <c16:uniqueId val="{00000005-D9C2-437F-8245-1E1A81C9DD41}"/>
              </c:ext>
            </c:extLst>
          </c:dPt>
          <c:dLbls>
            <c:dLbl>
              <c:idx val="2"/>
              <c:layout>
                <c:manualLayout>
                  <c:x val="-3.1225721784776905E-2"/>
                  <c:y val="2.6535140873519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C2-437F-8245-1E1A81C9DD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Sheet1!$A$2:$A$6</c:f>
              <c:numCache>
                <c:formatCode>General</c:formatCode>
                <c:ptCount val="5"/>
                <c:pt idx="0">
                  <c:v>2003</c:v>
                </c:pt>
                <c:pt idx="1">
                  <c:v>2006</c:v>
                </c:pt>
                <c:pt idx="2">
                  <c:v>2011</c:v>
                </c:pt>
                <c:pt idx="3">
                  <c:v>2015</c:v>
                </c:pt>
                <c:pt idx="4">
                  <c:v>2016</c:v>
                </c:pt>
              </c:numCache>
            </c:numRef>
          </c:cat>
          <c:val>
            <c:numRef>
              <c:f>Sheet1!$C$2:$C$6</c:f>
              <c:numCache>
                <c:formatCode>General</c:formatCode>
                <c:ptCount val="5"/>
                <c:pt idx="0">
                  <c:v>518</c:v>
                </c:pt>
                <c:pt idx="2">
                  <c:v>509</c:v>
                </c:pt>
                <c:pt idx="3">
                  <c:v>512</c:v>
                </c:pt>
              </c:numCache>
            </c:numRef>
          </c:val>
          <c:smooth val="0"/>
          <c:extLst>
            <c:ext xmlns:c16="http://schemas.microsoft.com/office/drawing/2014/chart" uri="{C3380CC4-5D6E-409C-BE32-E72D297353CC}">
              <c16:uniqueId val="{00000007-D9C2-437F-8245-1E1A81C9DD41}"/>
            </c:ext>
          </c:extLst>
        </c:ser>
        <c:ser>
          <c:idx val="2"/>
          <c:order val="2"/>
          <c:tx>
            <c:strRef>
              <c:f>Sheet1!$D$1</c:f>
              <c:strCache>
                <c:ptCount val="1"/>
                <c:pt idx="0">
                  <c:v>BEGRIJPEND LEZEN (PIRLS)</c:v>
                </c:pt>
              </c:strCache>
            </c:strRef>
          </c:tx>
          <c:spPr>
            <a:ln w="38100" cap="rnd">
              <a:solidFill>
                <a:srgbClr val="FFC000"/>
              </a:solidFill>
            </a:ln>
            <a:effectLst/>
          </c:spPr>
          <c:marker>
            <c:symbol val="square"/>
            <c:size val="10"/>
            <c:spPr>
              <a:solidFill>
                <a:srgbClr val="FFC000"/>
              </a:solidFill>
              <a:ln cap="sq">
                <a:solidFill>
                  <a:srgbClr val="F3900D"/>
                </a:solidFill>
              </a:ln>
              <a:effectLst/>
            </c:spPr>
          </c:marker>
          <c:dPt>
            <c:idx val="4"/>
            <c:marker>
              <c:symbol val="square"/>
              <c:size val="10"/>
              <c:spPr>
                <a:solidFill>
                  <a:srgbClr val="FFC000"/>
                </a:solidFill>
                <a:ln cap="sq">
                  <a:solidFill>
                    <a:srgbClr val="F3900D"/>
                  </a:solidFill>
                </a:ln>
                <a:effectLst/>
              </c:spPr>
            </c:marker>
            <c:bubble3D val="0"/>
            <c:spPr>
              <a:ln w="38100" cap="rnd">
                <a:solidFill>
                  <a:srgbClr val="FFC000"/>
                </a:solidFill>
              </a:ln>
              <a:effectLst/>
            </c:spPr>
            <c:extLst>
              <c:ext xmlns:c16="http://schemas.microsoft.com/office/drawing/2014/chart" uri="{C3380CC4-5D6E-409C-BE32-E72D297353CC}">
                <c16:uniqueId val="{00000009-D9C2-437F-8245-1E1A81C9DD41}"/>
              </c:ext>
            </c:extLst>
          </c:dPt>
          <c:dPt>
            <c:idx val="5"/>
            <c:marker>
              <c:symbol val="square"/>
              <c:size val="10"/>
              <c:spPr>
                <a:solidFill>
                  <a:srgbClr val="FFC000"/>
                </a:solidFill>
                <a:ln cap="sq">
                  <a:solidFill>
                    <a:srgbClr val="F3900D"/>
                  </a:solidFill>
                </a:ln>
                <a:effectLst/>
              </c:spPr>
            </c:marker>
            <c:bubble3D val="0"/>
            <c:spPr>
              <a:ln w="38100" cap="rnd">
                <a:solidFill>
                  <a:srgbClr val="FFC000"/>
                </a:solidFill>
              </a:ln>
              <a:effectLst/>
            </c:spPr>
            <c:extLst>
              <c:ext xmlns:c16="http://schemas.microsoft.com/office/drawing/2014/chart" uri="{C3380CC4-5D6E-409C-BE32-E72D297353CC}">
                <c16:uniqueId val="{0000000B-D9C2-437F-8245-1E1A81C9DD41}"/>
              </c:ext>
            </c:extLst>
          </c:dPt>
          <c:dLbls>
            <c:dLbl>
              <c:idx val="1"/>
              <c:layout>
                <c:manualLayout>
                  <c:x val="-5.2807857496974281E-2"/>
                  <c:y val="4.09037899808800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C2-437F-8245-1E1A81C9DD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2003</c:v>
                </c:pt>
                <c:pt idx="1">
                  <c:v>2006</c:v>
                </c:pt>
                <c:pt idx="2">
                  <c:v>2011</c:v>
                </c:pt>
                <c:pt idx="3">
                  <c:v>2015</c:v>
                </c:pt>
                <c:pt idx="4">
                  <c:v>2016</c:v>
                </c:pt>
              </c:numCache>
            </c:numRef>
          </c:cat>
          <c:val>
            <c:numRef>
              <c:f>Sheet1!$D$2:$D$6</c:f>
              <c:numCache>
                <c:formatCode>General</c:formatCode>
                <c:ptCount val="5"/>
                <c:pt idx="1">
                  <c:v>547</c:v>
                </c:pt>
                <c:pt idx="4">
                  <c:v>525</c:v>
                </c:pt>
              </c:numCache>
            </c:numRef>
          </c:val>
          <c:smooth val="0"/>
          <c:extLst>
            <c:ext xmlns:c16="http://schemas.microsoft.com/office/drawing/2014/chart" uri="{C3380CC4-5D6E-409C-BE32-E72D297353CC}">
              <c16:uniqueId val="{0000000D-D9C2-437F-8245-1E1A81C9DD41}"/>
            </c:ext>
          </c:extLst>
        </c:ser>
        <c:dLbls>
          <c:dLblPos val="t"/>
          <c:showLegendKey val="0"/>
          <c:showVal val="1"/>
          <c:showCatName val="0"/>
          <c:showSerName val="0"/>
          <c:showPercent val="0"/>
          <c:showBubbleSize val="0"/>
        </c:dLbls>
        <c:marker val="1"/>
        <c:smooth val="0"/>
        <c:axId val="152407464"/>
        <c:axId val="152406288"/>
      </c:lineChart>
      <c:catAx>
        <c:axId val="152407464"/>
        <c:scaling>
          <c:orientation val="minMax"/>
        </c:scaling>
        <c:delete val="0"/>
        <c:axPos val="b"/>
        <c:majorGridlines>
          <c:spPr>
            <a:ln w="9525" cap="flat" cmpd="sng" algn="ctr">
              <a:solidFill>
                <a:schemeClr val="bg1"/>
              </a:solidFill>
              <a:round/>
            </a:ln>
            <a:effectLst/>
          </c:spPr>
        </c:majorGridlines>
        <c:numFmt formatCode="General" sourceLinked="1"/>
        <c:majorTickMark val="out"/>
        <c:minorTickMark val="none"/>
        <c:tickLblPos val="nextTo"/>
        <c:spPr>
          <a:noFill/>
          <a:ln>
            <a:solidFill>
              <a:srgbClr val="000000"/>
            </a:solidFill>
          </a:ln>
          <a:effectLst/>
        </c:spPr>
        <c:txPr>
          <a:bodyPr rot="-60000000" spcFirstLastPara="1" vertOverflow="ellipsis" vert="horz" wrap="square" anchor="b" anchorCtr="0"/>
          <a:lstStyle/>
          <a:p>
            <a:pPr>
              <a:defRPr sz="1800" b="0" i="0" u="none" strike="noStrike" kern="1200" baseline="0">
                <a:solidFill>
                  <a:srgbClr val="000000"/>
                </a:solidFill>
                <a:latin typeface="+mn-lt"/>
                <a:ea typeface="+mn-ea"/>
                <a:cs typeface="+mn-cs"/>
              </a:defRPr>
            </a:pPr>
            <a:endParaRPr lang="nl-NL"/>
          </a:p>
        </c:txPr>
        <c:crossAx val="152406288"/>
        <c:crosses val="autoZero"/>
        <c:auto val="0"/>
        <c:lblAlgn val="ctr"/>
        <c:lblOffset val="100"/>
        <c:noMultiLvlLbl val="0"/>
      </c:catAx>
      <c:valAx>
        <c:axId val="152406288"/>
        <c:scaling>
          <c:orientation val="minMax"/>
          <c:min val="490"/>
        </c:scaling>
        <c:delete val="0"/>
        <c:axPos val="l"/>
        <c:majorGridlines>
          <c:spPr>
            <a:ln w="9525" cap="flat" cmpd="sng" algn="ctr">
              <a:solidFill>
                <a:schemeClr val="bg1">
                  <a:lumMod val="85000"/>
                </a:schemeClr>
              </a:solidFill>
              <a:round/>
            </a:ln>
            <a:effectLst/>
          </c:spPr>
        </c:majorGridlines>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NL"/>
          </a:p>
        </c:txPr>
        <c:crossAx val="152407464"/>
        <c:crossesAt val="1"/>
        <c:crossBetween val="between"/>
      </c:valAx>
      <c:spPr>
        <a:solidFill>
          <a:schemeClr val="bg1"/>
        </a:solidFill>
        <a:ln>
          <a:noFill/>
        </a:ln>
        <a:effectLst/>
      </c:spPr>
    </c:plotArea>
    <c:legend>
      <c:legendPos val="r"/>
      <c:layout>
        <c:manualLayout>
          <c:xMode val="edge"/>
          <c:yMode val="edge"/>
          <c:x val="0.64557445402159319"/>
          <c:y val="0.54285108900513979"/>
          <c:w val="0.29779280048326051"/>
          <c:h val="0.26513723029918052"/>
        </c:manualLayout>
      </c:layout>
      <c:overlay val="0"/>
      <c:spPr>
        <a:solidFill>
          <a:schemeClr val="bg1"/>
        </a:solidFill>
        <a:ln w="12700">
          <a:solidFill>
            <a:srgbClr val="000000"/>
          </a:solid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nl-NL"/>
        </a:p>
      </c:txPr>
    </c:legend>
    <c:plotVisOnly val="1"/>
    <c:dispBlanksAs val="span"/>
    <c:showDLblsOverMax val="0"/>
  </c:chart>
  <c:spPr>
    <a:solidFill>
      <a:srgbClr val="FFFFFF"/>
    </a:solidFill>
    <a:ln w="12700" cap="flat" cmpd="sng" algn="ctr">
      <a:solidFill>
        <a:srgbClr val="000000"/>
      </a:solidFill>
      <a:round/>
    </a:ln>
    <a:effectLst/>
  </c:spPr>
  <c:txPr>
    <a:bodyPr/>
    <a:lstStyle/>
    <a:p>
      <a:pPr>
        <a:defRPr/>
      </a:pPr>
      <a:endParaRPr lang="nl-NL"/>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96065921084105E-2"/>
          <c:y val="4.8191747292585498E-2"/>
          <c:w val="0.88376097749095683"/>
          <c:h val="0.73103410185237638"/>
        </c:manualLayout>
      </c:layout>
      <c:barChart>
        <c:barDir val="col"/>
        <c:grouping val="clustered"/>
        <c:varyColors val="0"/>
        <c:ser>
          <c:idx val="0"/>
          <c:order val="0"/>
          <c:tx>
            <c:strRef>
              <c:f>Sheet1!$L$24</c:f>
              <c:strCache>
                <c:ptCount val="1"/>
                <c:pt idx="0">
                  <c:v>2006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Sheet1!$K$25:$K$28</c:f>
              <c:strCache>
                <c:ptCount val="4"/>
                <c:pt idx="0">
                  <c:v>Elke dag of bijna elke dag</c:v>
                </c:pt>
                <c:pt idx="1">
                  <c:v>Eén of twee keer per week</c:v>
                </c:pt>
                <c:pt idx="2">
                  <c:v>Eén of twee keer per maand</c:v>
                </c:pt>
                <c:pt idx="3">
                  <c:v>Nooit of bijna nooit</c:v>
                </c:pt>
              </c:strCache>
            </c:strRef>
          </c:cat>
          <c:val>
            <c:numRef>
              <c:f>Sheet1!$L$25:$L$28</c:f>
              <c:numCache>
                <c:formatCode>0</c:formatCode>
                <c:ptCount val="4"/>
                <c:pt idx="0">
                  <c:v>546</c:v>
                </c:pt>
                <c:pt idx="1">
                  <c:v>547</c:v>
                </c:pt>
                <c:pt idx="2">
                  <c:v>552</c:v>
                </c:pt>
                <c:pt idx="3">
                  <c:v>541</c:v>
                </c:pt>
              </c:numCache>
            </c:numRef>
          </c:val>
          <c:extLst>
            <c:ext xmlns:c16="http://schemas.microsoft.com/office/drawing/2014/chart" uri="{C3380CC4-5D6E-409C-BE32-E72D297353CC}">
              <c16:uniqueId val="{00000000-6FCE-4DAB-95C5-5F9B5541DCE6}"/>
            </c:ext>
          </c:extLst>
        </c:ser>
        <c:ser>
          <c:idx val="1"/>
          <c:order val="1"/>
          <c:tx>
            <c:strRef>
              <c:f>Sheet1!$M$24</c:f>
              <c:strCache>
                <c:ptCount val="1"/>
                <c:pt idx="0">
                  <c:v>2016</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Sheet1!$K$25:$K$28</c:f>
              <c:strCache>
                <c:ptCount val="4"/>
                <c:pt idx="0">
                  <c:v>Elke dag of bijna elke dag</c:v>
                </c:pt>
                <c:pt idx="1">
                  <c:v>Eén of twee keer per week</c:v>
                </c:pt>
                <c:pt idx="2">
                  <c:v>Eén of twee keer per maand</c:v>
                </c:pt>
                <c:pt idx="3">
                  <c:v>Nooit of bijna nooit</c:v>
                </c:pt>
              </c:strCache>
            </c:strRef>
          </c:cat>
          <c:val>
            <c:numRef>
              <c:f>Sheet1!$M$25:$M$28</c:f>
              <c:numCache>
                <c:formatCode>0</c:formatCode>
                <c:ptCount val="4"/>
                <c:pt idx="0">
                  <c:v>537</c:v>
                </c:pt>
                <c:pt idx="1">
                  <c:v>526</c:v>
                </c:pt>
                <c:pt idx="2">
                  <c:v>519</c:v>
                </c:pt>
                <c:pt idx="3">
                  <c:v>505</c:v>
                </c:pt>
              </c:numCache>
            </c:numRef>
          </c:val>
          <c:extLst>
            <c:ext xmlns:c16="http://schemas.microsoft.com/office/drawing/2014/chart" uri="{C3380CC4-5D6E-409C-BE32-E72D297353CC}">
              <c16:uniqueId val="{00000001-6FCE-4DAB-95C5-5F9B5541DCE6}"/>
            </c:ext>
          </c:extLst>
        </c:ser>
        <c:dLbls>
          <c:showLegendKey val="0"/>
          <c:showVal val="0"/>
          <c:showCatName val="0"/>
          <c:showSerName val="0"/>
          <c:showPercent val="0"/>
          <c:showBubbleSize val="0"/>
        </c:dLbls>
        <c:gapWidth val="219"/>
        <c:overlap val="-27"/>
        <c:axId val="502138904"/>
        <c:axId val="502140872"/>
      </c:barChart>
      <c:catAx>
        <c:axId val="502138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502140872"/>
        <c:crosses val="autoZero"/>
        <c:auto val="1"/>
        <c:lblAlgn val="ctr"/>
        <c:lblOffset val="100"/>
        <c:noMultiLvlLbl val="0"/>
      </c:catAx>
      <c:valAx>
        <c:axId val="502140872"/>
        <c:scaling>
          <c:orientation val="minMax"/>
          <c:min val="48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l-NL"/>
          </a:p>
        </c:txPr>
        <c:crossAx val="502138904"/>
        <c:crosses val="autoZero"/>
        <c:crossBetween val="between"/>
        <c:majorUnit val="20"/>
      </c:valAx>
      <c:spPr>
        <a:noFill/>
        <a:ln>
          <a:noFill/>
        </a:ln>
        <a:effectLst/>
      </c:spPr>
    </c:plotArea>
    <c:legend>
      <c:legendPos val="b"/>
      <c:layout>
        <c:manualLayout>
          <c:xMode val="edge"/>
          <c:yMode val="edge"/>
          <c:x val="0.68244057346605258"/>
          <c:y val="5.6464906814705715E-2"/>
          <c:w val="0.29921705541524291"/>
          <c:h val="0.1024027077550558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F2318BB-4DCF-47FE-9698-3AF1AA838199}" type="datetimeFigureOut">
              <a:rPr lang="nl-BE" smtClean="0"/>
              <a:t>21/04/2021</a:t>
            </a:fld>
            <a:endParaRPr lang="nl-B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7F483C9-A684-4212-BF9C-3D8FF2205212}" type="slidenum">
              <a:rPr lang="nl-BE" smtClean="0"/>
              <a:t>‹nr.›</a:t>
            </a:fld>
            <a:endParaRPr lang="nl-BE"/>
          </a:p>
        </p:txBody>
      </p:sp>
    </p:spTree>
    <p:extLst>
      <p:ext uri="{BB962C8B-B14F-4D97-AF65-F5344CB8AC3E}">
        <p14:creationId xmlns:p14="http://schemas.microsoft.com/office/powerpoint/2010/main" val="373385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file:///C:/Users/Ulrike/Desktop/10983.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85763"/>
            <a:ext cx="3776662" cy="2833687"/>
          </a:xfrm>
        </p:spPr>
      </p:sp>
      <p:sp>
        <p:nvSpPr>
          <p:cNvPr id="3" name="Notes Placeholder 2"/>
          <p:cNvSpPr>
            <a:spLocks noGrp="1"/>
          </p:cNvSpPr>
          <p:nvPr>
            <p:ph type="body" idx="1"/>
          </p:nvPr>
        </p:nvSpPr>
        <p:spPr>
          <a:xfrm>
            <a:off x="377648" y="3219264"/>
            <a:ext cx="6418453" cy="5466544"/>
          </a:xfrm>
        </p:spPr>
        <p:txBody>
          <a:bodyPr/>
          <a:lstStyle/>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1</a:t>
            </a:fld>
            <a:endParaRPr lang="nl-BE" dirty="0"/>
          </a:p>
        </p:txBody>
      </p:sp>
    </p:spTree>
    <p:extLst>
      <p:ext uri="{BB962C8B-B14F-4D97-AF65-F5344CB8AC3E}">
        <p14:creationId xmlns:p14="http://schemas.microsoft.com/office/powerpoint/2010/main" val="944754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10</a:t>
            </a:fld>
            <a:endParaRPr lang="nl-BE"/>
          </a:p>
        </p:txBody>
      </p:sp>
    </p:spTree>
    <p:extLst>
      <p:ext uri="{BB962C8B-B14F-4D97-AF65-F5344CB8AC3E}">
        <p14:creationId xmlns:p14="http://schemas.microsoft.com/office/powerpoint/2010/main" val="1247439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11</a:t>
            </a:fld>
            <a:endParaRPr lang="nl-BE"/>
          </a:p>
        </p:txBody>
      </p:sp>
    </p:spTree>
    <p:extLst>
      <p:ext uri="{BB962C8B-B14F-4D97-AF65-F5344CB8AC3E}">
        <p14:creationId xmlns:p14="http://schemas.microsoft.com/office/powerpoint/2010/main" val="3389663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Het is belangrijk om te weten dat PISA een representatieve steekproef van 15-jarigen bevraagt. De meerderheid van de 15-jarigen zit in het vierde jaar secundair onderwijs (70%), maar er is ook een behoorlijk percentage (26%) die in het derde jaar secundair onderwijs zitten. Ook de 15-jarigen die in het </a:t>
            </a:r>
            <a:r>
              <a:rPr lang="nl-BE" sz="1200" kern="1200" dirty="0" err="1">
                <a:solidFill>
                  <a:schemeClr val="tx1"/>
                </a:solidFill>
                <a:effectLst/>
                <a:latin typeface="+mn-lt"/>
                <a:ea typeface="+mn-ea"/>
                <a:cs typeface="+mn-cs"/>
              </a:rPr>
              <a:t>BuSO</a:t>
            </a:r>
            <a:r>
              <a:rPr lang="nl-BE" sz="1200" kern="1200" dirty="0">
                <a:solidFill>
                  <a:schemeClr val="tx1"/>
                </a:solidFill>
                <a:effectLst/>
                <a:latin typeface="+mn-lt"/>
                <a:ea typeface="+mn-ea"/>
                <a:cs typeface="+mn-cs"/>
              </a:rPr>
              <a:t> zitten, nemen deel aan de PISA-toetsen. </a:t>
            </a:r>
            <a:endParaRPr lang="nl-BE" dirty="0">
              <a:effectLst/>
            </a:endParaRPr>
          </a:p>
          <a:p>
            <a:endParaRPr lang="en-US" dirty="0"/>
          </a:p>
        </p:txBody>
      </p:sp>
      <p:sp>
        <p:nvSpPr>
          <p:cNvPr id="4" name="Slide Number Placeholder 3"/>
          <p:cNvSpPr>
            <a:spLocks noGrp="1"/>
          </p:cNvSpPr>
          <p:nvPr>
            <p:ph type="sldNum" sz="quarter" idx="10"/>
          </p:nvPr>
        </p:nvSpPr>
        <p:spPr/>
        <p:txBody>
          <a:bodyPr/>
          <a:lstStyle/>
          <a:p>
            <a:fld id="{77F483C9-A684-4212-BF9C-3D8FF2205212}" type="slidenum">
              <a:rPr lang="nl-BE" smtClean="0"/>
              <a:t>12</a:t>
            </a:fld>
            <a:endParaRPr lang="nl-BE"/>
          </a:p>
        </p:txBody>
      </p:sp>
    </p:spTree>
    <p:extLst>
      <p:ext uri="{BB962C8B-B14F-4D97-AF65-F5344CB8AC3E}">
        <p14:creationId xmlns:p14="http://schemas.microsoft.com/office/powerpoint/2010/main" val="348681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err="1"/>
              <a:t>Vlaanderen</a:t>
            </a:r>
            <a:r>
              <a:rPr lang="en-US" b="1" u="none" baseline="0" dirty="0"/>
              <a:t> - Nederland</a:t>
            </a:r>
            <a:endParaRPr lang="en-US" b="1" u="none" dirty="0"/>
          </a:p>
          <a:p>
            <a:r>
              <a:rPr lang="en-US" dirty="0" err="1"/>
              <a:t>Voor</a:t>
            </a:r>
            <a:r>
              <a:rPr lang="en-US" dirty="0"/>
              <a:t> </a:t>
            </a:r>
            <a:r>
              <a:rPr lang="en-US" dirty="0" err="1"/>
              <a:t>leesvaardigheid</a:t>
            </a:r>
            <a:r>
              <a:rPr lang="en-US" dirty="0"/>
              <a:t> </a:t>
            </a:r>
            <a:r>
              <a:rPr lang="en-US" dirty="0" err="1"/>
              <a:t>én</a:t>
            </a:r>
            <a:r>
              <a:rPr lang="en-US" baseline="0" dirty="0"/>
              <a:t> </a:t>
            </a:r>
            <a:r>
              <a:rPr lang="en-US" baseline="0" dirty="0" err="1"/>
              <a:t>voor</a:t>
            </a:r>
            <a:r>
              <a:rPr lang="en-US" baseline="0" dirty="0"/>
              <a:t> </a:t>
            </a:r>
            <a:r>
              <a:rPr lang="en-US" baseline="0" dirty="0" err="1"/>
              <a:t>wetenschappelijke</a:t>
            </a:r>
            <a:r>
              <a:rPr lang="en-US" baseline="0" dirty="0"/>
              <a:t> </a:t>
            </a:r>
            <a:r>
              <a:rPr lang="en-US" baseline="0" dirty="0" err="1"/>
              <a:t>geletterdheid</a:t>
            </a:r>
            <a:r>
              <a:rPr lang="en-US" baseline="0" dirty="0"/>
              <a:t> </a:t>
            </a:r>
            <a:r>
              <a:rPr lang="en-US" baseline="0" dirty="0" err="1"/>
              <a:t>s</a:t>
            </a:r>
            <a:r>
              <a:rPr lang="en-US" dirty="0" err="1"/>
              <a:t>coort</a:t>
            </a:r>
            <a:r>
              <a:rPr lang="en-US" dirty="0"/>
              <a:t> </a:t>
            </a:r>
            <a:r>
              <a:rPr lang="en-US" dirty="0" err="1"/>
              <a:t>Vlaanderen</a:t>
            </a:r>
            <a:r>
              <a:rPr lang="en-US" baseline="0" dirty="0"/>
              <a:t> </a:t>
            </a:r>
            <a:r>
              <a:rPr lang="en-US" baseline="0" dirty="0" err="1"/>
              <a:t>hoger</a:t>
            </a:r>
            <a:r>
              <a:rPr lang="en-US" baseline="0" dirty="0"/>
              <a:t> </a:t>
            </a:r>
            <a:r>
              <a:rPr lang="en-US" baseline="0" dirty="0" err="1"/>
              <a:t>dan</a:t>
            </a:r>
            <a:r>
              <a:rPr lang="en-US" baseline="0" dirty="0"/>
              <a:t> Nederland in PISA2018. </a:t>
            </a:r>
          </a:p>
          <a:p>
            <a:r>
              <a:rPr lang="en-US" baseline="0" dirty="0" err="1"/>
              <a:t>Voor</a:t>
            </a:r>
            <a:r>
              <a:rPr lang="en-US" baseline="0" dirty="0"/>
              <a:t> </a:t>
            </a:r>
            <a:r>
              <a:rPr lang="en-US" baseline="0" dirty="0" err="1"/>
              <a:t>wiskundige</a:t>
            </a:r>
            <a:r>
              <a:rPr lang="en-US" baseline="0" dirty="0"/>
              <a:t> </a:t>
            </a:r>
            <a:r>
              <a:rPr lang="en-US" baseline="0" dirty="0" err="1"/>
              <a:t>geletterdheid</a:t>
            </a:r>
            <a:r>
              <a:rPr lang="en-US" baseline="0" dirty="0"/>
              <a:t> is </a:t>
            </a:r>
            <a:r>
              <a:rPr lang="en-US" baseline="0" dirty="0" err="1"/>
              <a:t>er</a:t>
            </a:r>
            <a:r>
              <a:rPr lang="en-US" baseline="0" dirty="0"/>
              <a:t> </a:t>
            </a:r>
            <a:r>
              <a:rPr lang="en-US" baseline="0" dirty="0" err="1"/>
              <a:t>geen</a:t>
            </a:r>
            <a:r>
              <a:rPr lang="en-US" baseline="0" dirty="0"/>
              <a:t> significant </a:t>
            </a:r>
            <a:r>
              <a:rPr lang="en-US" baseline="0" dirty="0" err="1"/>
              <a:t>verschil</a:t>
            </a:r>
            <a:r>
              <a:rPr lang="en-US" baseline="0" dirty="0"/>
              <a:t> </a:t>
            </a:r>
            <a:r>
              <a:rPr lang="en-US" baseline="0" dirty="0" err="1"/>
              <a:t>tussen</a:t>
            </a:r>
            <a:r>
              <a:rPr lang="en-US" baseline="0" dirty="0"/>
              <a:t> </a:t>
            </a:r>
            <a:r>
              <a:rPr lang="en-US" baseline="0" dirty="0" err="1"/>
              <a:t>Vlaanderen</a:t>
            </a:r>
            <a:r>
              <a:rPr lang="en-US" baseline="0" dirty="0"/>
              <a:t> </a:t>
            </a:r>
            <a:r>
              <a:rPr lang="en-US" baseline="0" dirty="0" err="1"/>
              <a:t>en</a:t>
            </a:r>
            <a:r>
              <a:rPr lang="en-US" baseline="0" dirty="0"/>
              <a:t> Nederland,</a:t>
            </a:r>
          </a:p>
          <a:p>
            <a:endParaRPr lang="en-US" baseline="0" dirty="0"/>
          </a:p>
          <a:p>
            <a:r>
              <a:rPr lang="en-US" b="1" baseline="0" dirty="0" err="1"/>
              <a:t>Vlaanderen</a:t>
            </a:r>
            <a:r>
              <a:rPr lang="en-US" b="1" baseline="0" dirty="0"/>
              <a:t> – </a:t>
            </a:r>
            <a:r>
              <a:rPr lang="en-US" b="1" baseline="0" dirty="0" err="1"/>
              <a:t>Duitsland</a:t>
            </a:r>
            <a:endParaRPr lang="en-US" b="1" baseline="0" dirty="0"/>
          </a:p>
          <a:p>
            <a:r>
              <a:rPr lang="en-US" baseline="0" dirty="0"/>
              <a:t>De </a:t>
            </a:r>
            <a:r>
              <a:rPr lang="en-US" baseline="0" dirty="0" err="1"/>
              <a:t>Vlaamse</a:t>
            </a:r>
            <a:r>
              <a:rPr lang="en-US" baseline="0" dirty="0"/>
              <a:t> 15-jarigen </a:t>
            </a:r>
            <a:r>
              <a:rPr lang="en-US" baseline="0" dirty="0" err="1"/>
              <a:t>scoren</a:t>
            </a:r>
            <a:r>
              <a:rPr lang="en-US" baseline="0" dirty="0"/>
              <a:t> </a:t>
            </a:r>
            <a:r>
              <a:rPr lang="en-US" baseline="0" dirty="0" err="1"/>
              <a:t>niet</a:t>
            </a:r>
            <a:r>
              <a:rPr lang="en-US" baseline="0" dirty="0"/>
              <a:t> significant </a:t>
            </a:r>
            <a:r>
              <a:rPr lang="en-US" baseline="0" dirty="0" err="1"/>
              <a:t>verschillend</a:t>
            </a:r>
            <a:r>
              <a:rPr lang="en-US" baseline="0" dirty="0"/>
              <a:t> van de </a:t>
            </a:r>
            <a:r>
              <a:rPr lang="en-US" baseline="0" dirty="0" err="1"/>
              <a:t>Duitse</a:t>
            </a:r>
            <a:r>
              <a:rPr lang="en-US" baseline="0" dirty="0"/>
              <a:t> 15-jarigen </a:t>
            </a:r>
            <a:r>
              <a:rPr lang="en-US" baseline="0" dirty="0" err="1"/>
              <a:t>voor</a:t>
            </a:r>
            <a:r>
              <a:rPr lang="en-US" baseline="0" dirty="0"/>
              <a:t> </a:t>
            </a:r>
            <a:r>
              <a:rPr lang="en-US" baseline="0" dirty="0" err="1"/>
              <a:t>leesvaardigheid</a:t>
            </a:r>
            <a:r>
              <a:rPr lang="en-US" baseline="0" dirty="0"/>
              <a:t> </a:t>
            </a:r>
            <a:r>
              <a:rPr lang="en-US" baseline="0" dirty="0" err="1"/>
              <a:t>en</a:t>
            </a:r>
            <a:r>
              <a:rPr lang="en-US" baseline="0" dirty="0"/>
              <a:t> </a:t>
            </a:r>
            <a:r>
              <a:rPr lang="en-US" baseline="0" dirty="0" err="1"/>
              <a:t>wetenschappelijke</a:t>
            </a:r>
            <a:r>
              <a:rPr lang="en-US" baseline="0" dirty="0"/>
              <a:t> </a:t>
            </a:r>
            <a:r>
              <a:rPr lang="en-US" baseline="0" dirty="0" err="1"/>
              <a:t>geletterdheid</a:t>
            </a:r>
            <a:r>
              <a:rPr lang="en-US" baseline="0" dirty="0"/>
              <a:t>, </a:t>
            </a:r>
          </a:p>
          <a:p>
            <a:r>
              <a:rPr lang="en-US" baseline="0" dirty="0" err="1"/>
              <a:t>Voor</a:t>
            </a:r>
            <a:r>
              <a:rPr lang="en-US" baseline="0" dirty="0"/>
              <a:t> </a:t>
            </a:r>
            <a:r>
              <a:rPr lang="en-US" baseline="0" dirty="0" err="1"/>
              <a:t>wiskundige</a:t>
            </a:r>
            <a:r>
              <a:rPr lang="en-US" baseline="0" dirty="0"/>
              <a:t> </a:t>
            </a:r>
            <a:r>
              <a:rPr lang="en-US" baseline="0" dirty="0" err="1"/>
              <a:t>geletterdheid</a:t>
            </a:r>
            <a:r>
              <a:rPr lang="en-US" baseline="0" dirty="0"/>
              <a:t> </a:t>
            </a:r>
            <a:r>
              <a:rPr lang="en-US" baseline="0" dirty="0" err="1"/>
              <a:t>scoort</a:t>
            </a:r>
            <a:r>
              <a:rPr lang="en-US" baseline="0" dirty="0"/>
              <a:t> </a:t>
            </a:r>
            <a:r>
              <a:rPr lang="en-US" baseline="0" dirty="0" err="1"/>
              <a:t>Vlaanderen</a:t>
            </a:r>
            <a:r>
              <a:rPr lang="en-US" baseline="0" dirty="0"/>
              <a:t> </a:t>
            </a:r>
            <a:r>
              <a:rPr lang="en-US" baseline="0" dirty="0" err="1"/>
              <a:t>beter</a:t>
            </a:r>
            <a:r>
              <a:rPr lang="en-US" baseline="0" dirty="0"/>
              <a:t> </a:t>
            </a:r>
            <a:r>
              <a:rPr lang="en-US" baseline="0" dirty="0" err="1"/>
              <a:t>dan</a:t>
            </a:r>
            <a:r>
              <a:rPr lang="en-US" baseline="0" dirty="0"/>
              <a:t> </a:t>
            </a:r>
            <a:r>
              <a:rPr lang="en-US" baseline="0" dirty="0" err="1"/>
              <a:t>Duitsland</a:t>
            </a:r>
            <a:r>
              <a:rPr lang="en-US" baseline="0" dirty="0"/>
              <a:t>, </a:t>
            </a:r>
          </a:p>
          <a:p>
            <a:endParaRPr lang="en-US" baseline="0" dirty="0"/>
          </a:p>
          <a:p>
            <a:r>
              <a:rPr lang="en-US" b="1" baseline="0" dirty="0"/>
              <a:t>Finland - </a:t>
            </a:r>
            <a:r>
              <a:rPr lang="en-US" b="1" baseline="0" dirty="0" err="1"/>
              <a:t>Vlaanderen</a:t>
            </a:r>
            <a:endParaRPr lang="en-US" b="1" baseline="0" dirty="0"/>
          </a:p>
          <a:p>
            <a:r>
              <a:rPr lang="en-US" baseline="0" dirty="0" err="1"/>
              <a:t>Voor</a:t>
            </a:r>
            <a:r>
              <a:rPr lang="en-US" baseline="0" dirty="0"/>
              <a:t> twee </a:t>
            </a:r>
            <a:r>
              <a:rPr lang="en-US" baseline="0" dirty="0" err="1"/>
              <a:t>terreinen</a:t>
            </a:r>
            <a:r>
              <a:rPr lang="en-US" baseline="0" dirty="0"/>
              <a:t> </a:t>
            </a:r>
            <a:r>
              <a:rPr lang="en-US" baseline="0" dirty="0" err="1"/>
              <a:t>doet</a:t>
            </a:r>
            <a:r>
              <a:rPr lang="en-US" baseline="0" dirty="0"/>
              <a:t> Finland het </a:t>
            </a:r>
            <a:r>
              <a:rPr lang="en-US" baseline="0" dirty="0" err="1"/>
              <a:t>beter</a:t>
            </a:r>
            <a:r>
              <a:rPr lang="en-US" baseline="0" dirty="0"/>
              <a:t> </a:t>
            </a:r>
            <a:r>
              <a:rPr lang="en-US" baseline="0" dirty="0" err="1"/>
              <a:t>dan</a:t>
            </a:r>
            <a:r>
              <a:rPr lang="en-US" baseline="0" dirty="0"/>
              <a:t> </a:t>
            </a:r>
            <a:r>
              <a:rPr lang="en-US" baseline="0" dirty="0" err="1"/>
              <a:t>Vlaanderen</a:t>
            </a:r>
            <a:r>
              <a:rPr lang="en-US" baseline="0" dirty="0"/>
              <a:t>: </a:t>
            </a:r>
            <a:r>
              <a:rPr lang="en-US" baseline="0" dirty="0" err="1"/>
              <a:t>wetenschappelijke</a:t>
            </a:r>
            <a:r>
              <a:rPr lang="en-US" baseline="0" dirty="0"/>
              <a:t> </a:t>
            </a:r>
            <a:r>
              <a:rPr lang="en-US" baseline="0" dirty="0" err="1"/>
              <a:t>geletterdheid</a:t>
            </a:r>
            <a:r>
              <a:rPr lang="en-US" baseline="0" dirty="0"/>
              <a:t> </a:t>
            </a:r>
            <a:r>
              <a:rPr lang="en-US" baseline="0" dirty="0" err="1"/>
              <a:t>en</a:t>
            </a:r>
            <a:r>
              <a:rPr lang="en-US" baseline="0" dirty="0"/>
              <a:t> </a:t>
            </a:r>
            <a:r>
              <a:rPr lang="en-US" baseline="0" dirty="0" err="1"/>
              <a:t>leesvaardigheid</a:t>
            </a:r>
            <a:r>
              <a:rPr lang="en-US" baseline="0" dirty="0"/>
              <a:t>. </a:t>
            </a:r>
          </a:p>
          <a:p>
            <a:r>
              <a:rPr lang="en-US" baseline="0" dirty="0"/>
              <a:t>Maar </a:t>
            </a:r>
            <a:r>
              <a:rPr lang="en-US" baseline="0" dirty="0" err="1"/>
              <a:t>voor</a:t>
            </a:r>
            <a:r>
              <a:rPr lang="en-US" baseline="0" dirty="0"/>
              <a:t> </a:t>
            </a:r>
            <a:r>
              <a:rPr lang="en-US" baseline="0" dirty="0" err="1"/>
              <a:t>wiskundige</a:t>
            </a:r>
            <a:r>
              <a:rPr lang="en-US" baseline="0" dirty="0"/>
              <a:t> </a:t>
            </a:r>
            <a:r>
              <a:rPr lang="en-US" baseline="0" dirty="0" err="1"/>
              <a:t>geletterdheid</a:t>
            </a:r>
            <a:r>
              <a:rPr lang="en-US" baseline="0" dirty="0"/>
              <a:t> </a:t>
            </a:r>
            <a:r>
              <a:rPr lang="en-US" baseline="0" dirty="0" err="1"/>
              <a:t>doen</a:t>
            </a:r>
            <a:r>
              <a:rPr lang="en-US" baseline="0" dirty="0"/>
              <a:t> de </a:t>
            </a:r>
            <a:r>
              <a:rPr lang="en-US" baseline="0" dirty="0" err="1"/>
              <a:t>Vlaamse</a:t>
            </a:r>
            <a:r>
              <a:rPr lang="en-US" baseline="0" dirty="0"/>
              <a:t> 15-jarigen het significant </a:t>
            </a:r>
            <a:r>
              <a:rPr lang="en-US" baseline="0" dirty="0" err="1"/>
              <a:t>beter</a:t>
            </a:r>
            <a:r>
              <a:rPr lang="en-US" baseline="0" dirty="0"/>
              <a:t> </a:t>
            </a:r>
            <a:r>
              <a:rPr lang="en-US" baseline="0" dirty="0" err="1"/>
              <a:t>dan</a:t>
            </a:r>
            <a:r>
              <a:rPr lang="en-US" baseline="0" dirty="0"/>
              <a:t> de </a:t>
            </a:r>
            <a:r>
              <a:rPr lang="en-US" baseline="0" dirty="0" err="1"/>
              <a:t>Finse</a:t>
            </a:r>
            <a:r>
              <a:rPr lang="en-US" baseline="0" dirty="0"/>
              <a:t> 15-jarigen. </a:t>
            </a:r>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13</a:t>
            </a:fld>
            <a:endParaRPr lang="nl-BE"/>
          </a:p>
        </p:txBody>
      </p:sp>
    </p:spTree>
    <p:extLst>
      <p:ext uri="{BB962C8B-B14F-4D97-AF65-F5344CB8AC3E}">
        <p14:creationId xmlns:p14="http://schemas.microsoft.com/office/powerpoint/2010/main" val="1113883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400050"/>
            <a:ext cx="4464050" cy="3349625"/>
          </a:xfrm>
        </p:spPr>
      </p:sp>
      <p:sp>
        <p:nvSpPr>
          <p:cNvPr id="3" name="Notes Placeholder 2"/>
          <p:cNvSpPr>
            <a:spLocks noGrp="1"/>
          </p:cNvSpPr>
          <p:nvPr>
            <p:ph type="body" idx="1"/>
          </p:nvPr>
        </p:nvSpPr>
        <p:spPr>
          <a:xfrm>
            <a:off x="679768" y="3998229"/>
            <a:ext cx="5438140" cy="4687579"/>
          </a:xfrm>
        </p:spPr>
        <p:txBody>
          <a:bodyPr/>
          <a:lstStyle/>
          <a:p>
            <a:r>
              <a:rPr lang="nl-BE" sz="1200" kern="1200" dirty="0">
                <a:solidFill>
                  <a:schemeClr val="tx1"/>
                </a:solidFill>
                <a:effectLst/>
                <a:latin typeface="+mn-lt"/>
                <a:ea typeface="+mn-ea"/>
                <a:cs typeface="+mn-cs"/>
              </a:rPr>
              <a:t>In internationaal vergelijkende studies zoals PISA, TIMSS of PIRLS worden uitspraken gedaan over ‘trends doorheen de tijd’. </a:t>
            </a:r>
          </a:p>
          <a:p>
            <a:r>
              <a:rPr lang="nl-BE" sz="1200" kern="1200" dirty="0">
                <a:solidFill>
                  <a:schemeClr val="tx1"/>
                </a:solidFill>
                <a:effectLst/>
                <a:latin typeface="+mn-lt"/>
                <a:ea typeface="+mn-ea"/>
                <a:cs typeface="+mn-cs"/>
              </a:rPr>
              <a:t>Dat is mogelijk omdat in zulke studies eerder curriculum-onafhankelijke toetsen worden afgenomen. </a:t>
            </a:r>
          </a:p>
          <a:p>
            <a:r>
              <a:rPr lang="nl-BE" sz="1200" kern="1200" dirty="0">
                <a:solidFill>
                  <a:schemeClr val="tx1"/>
                </a:solidFill>
                <a:effectLst/>
                <a:latin typeface="+mn-lt"/>
                <a:ea typeface="+mn-ea"/>
                <a:cs typeface="+mn-cs"/>
              </a:rPr>
              <a:t>De </a:t>
            </a:r>
            <a:r>
              <a:rPr lang="nl-BE" sz="1200" kern="1200" dirty="0" err="1">
                <a:solidFill>
                  <a:schemeClr val="tx1"/>
                </a:solidFill>
                <a:effectLst/>
                <a:latin typeface="+mn-lt"/>
                <a:ea typeface="+mn-ea"/>
                <a:cs typeface="+mn-cs"/>
              </a:rPr>
              <a:t>toetsvragen</a:t>
            </a:r>
            <a:r>
              <a:rPr lang="nl-BE" sz="1200" kern="1200" dirty="0">
                <a:solidFill>
                  <a:schemeClr val="tx1"/>
                </a:solidFill>
                <a:effectLst/>
                <a:latin typeface="+mn-lt"/>
                <a:ea typeface="+mn-ea"/>
                <a:cs typeface="+mn-cs"/>
              </a:rPr>
              <a:t> moeten immers geschikt zijn voor leerlingen in verschillende landen en onderwijssystemen. </a:t>
            </a:r>
          </a:p>
          <a:p>
            <a:r>
              <a:rPr lang="nl-BE" sz="1200" kern="1200" dirty="0">
                <a:solidFill>
                  <a:schemeClr val="tx1"/>
                </a:solidFill>
                <a:effectLst/>
                <a:latin typeface="+mn-lt"/>
                <a:ea typeface="+mn-ea"/>
                <a:cs typeface="+mn-cs"/>
              </a:rPr>
              <a:t>De toetsen zijn bedoeld om eerder algemene probleemoplossings­vaardigheden te meten. </a:t>
            </a:r>
          </a:p>
          <a:p>
            <a:endParaRPr lang="nl-BE" dirty="0"/>
          </a:p>
          <a:p>
            <a:r>
              <a:rPr lang="nl-BE" dirty="0"/>
              <a:t>wiskundige geletterdheid: </a:t>
            </a:r>
            <a:r>
              <a:rPr lang="nl-BE" baseline="0" dirty="0"/>
              <a:t>daling van 553 (2003) naar 518 (2018): 35 punten op 15 jaar tijd</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leesvaardigheid: </a:t>
            </a:r>
            <a:r>
              <a:rPr lang="nl-BE" baseline="0" dirty="0"/>
              <a:t>daling van 532 (2000) naar 502 (2018): 30 punten op 18 jaar tijd</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Wetenschappelijke geletterdheid: </a:t>
            </a:r>
            <a:r>
              <a:rPr lang="nl-BE" baseline="0" dirty="0"/>
              <a:t>daling van 529 (2006) naar 510 (2018): 19 punten op 12 jaar tijd</a:t>
            </a:r>
          </a:p>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14</a:t>
            </a:fld>
            <a:endParaRPr lang="nl-BE"/>
          </a:p>
        </p:txBody>
      </p:sp>
    </p:spTree>
    <p:extLst>
      <p:ext uri="{BB962C8B-B14F-4D97-AF65-F5344CB8AC3E}">
        <p14:creationId xmlns:p14="http://schemas.microsoft.com/office/powerpoint/2010/main" val="4058944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 onvoldoende bagage</a:t>
            </a:r>
          </a:p>
        </p:txBody>
      </p:sp>
      <p:sp>
        <p:nvSpPr>
          <p:cNvPr id="4" name="Slide Number Placeholder 3"/>
          <p:cNvSpPr>
            <a:spLocks noGrp="1"/>
          </p:cNvSpPr>
          <p:nvPr>
            <p:ph type="sldNum" sz="quarter" idx="10"/>
          </p:nvPr>
        </p:nvSpPr>
        <p:spPr/>
        <p:txBody>
          <a:bodyPr/>
          <a:lstStyle/>
          <a:p>
            <a:fld id="{77F483C9-A684-4212-BF9C-3D8FF2205212}" type="slidenum">
              <a:rPr lang="nl-BE" smtClean="0"/>
              <a:t>15</a:t>
            </a:fld>
            <a:endParaRPr lang="nl-BE"/>
          </a:p>
        </p:txBody>
      </p:sp>
    </p:spTree>
    <p:extLst>
      <p:ext uri="{BB962C8B-B14F-4D97-AF65-F5344CB8AC3E}">
        <p14:creationId xmlns:p14="http://schemas.microsoft.com/office/powerpoint/2010/main" val="2634332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Voor vraag 2 zal ik</a:t>
            </a:r>
            <a:r>
              <a:rPr lang="nl-BE" baseline="0" dirty="0"/>
              <a:t> het hebben over </a:t>
            </a:r>
            <a:r>
              <a:rPr lang="nl-BE" u="sng" baseline="0" dirty="0"/>
              <a:t>Vlaams onderzoek</a:t>
            </a:r>
            <a:r>
              <a:rPr lang="nl-BE" baseline="0" dirty="0"/>
              <a:t>: de peilingen</a:t>
            </a:r>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16</a:t>
            </a:fld>
            <a:endParaRPr lang="nl-BE"/>
          </a:p>
        </p:txBody>
      </p:sp>
    </p:spTree>
    <p:extLst>
      <p:ext uri="{BB962C8B-B14F-4D97-AF65-F5344CB8AC3E}">
        <p14:creationId xmlns:p14="http://schemas.microsoft.com/office/powerpoint/2010/main" val="3375940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17</a:t>
            </a:fld>
            <a:endParaRPr lang="nl-BE"/>
          </a:p>
        </p:txBody>
      </p:sp>
    </p:spTree>
    <p:extLst>
      <p:ext uri="{BB962C8B-B14F-4D97-AF65-F5344CB8AC3E}">
        <p14:creationId xmlns:p14="http://schemas.microsoft.com/office/powerpoint/2010/main" val="3572694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63% algemeen, maar grote verschillen tussen </a:t>
            </a:r>
            <a:r>
              <a:rPr lang="nl-BE" dirty="0" err="1"/>
              <a:t>tso</a:t>
            </a:r>
            <a:r>
              <a:rPr lang="nl-BE" dirty="0"/>
              <a:t>-studierichtingen</a:t>
            </a:r>
          </a:p>
        </p:txBody>
      </p:sp>
      <p:sp>
        <p:nvSpPr>
          <p:cNvPr id="4" name="Slide Number Placeholder 3"/>
          <p:cNvSpPr>
            <a:spLocks noGrp="1"/>
          </p:cNvSpPr>
          <p:nvPr>
            <p:ph type="sldNum" sz="quarter" idx="10"/>
          </p:nvPr>
        </p:nvSpPr>
        <p:spPr/>
        <p:txBody>
          <a:bodyPr/>
          <a:lstStyle/>
          <a:p>
            <a:fld id="{77F483C9-A684-4212-BF9C-3D8FF2205212}" type="slidenum">
              <a:rPr lang="nl-BE" smtClean="0"/>
              <a:t>18</a:t>
            </a:fld>
            <a:endParaRPr lang="nl-BE"/>
          </a:p>
        </p:txBody>
      </p:sp>
    </p:spTree>
    <p:extLst>
      <p:ext uri="{BB962C8B-B14F-4D97-AF65-F5344CB8AC3E}">
        <p14:creationId xmlns:p14="http://schemas.microsoft.com/office/powerpoint/2010/main" val="2062949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19</a:t>
            </a:fld>
            <a:endParaRPr lang="nl-BE"/>
          </a:p>
        </p:txBody>
      </p:sp>
    </p:spTree>
    <p:extLst>
      <p:ext uri="{BB962C8B-B14F-4D97-AF65-F5344CB8AC3E}">
        <p14:creationId xmlns:p14="http://schemas.microsoft.com/office/powerpoint/2010/main" val="251875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BE" sz="1200" kern="1200" dirty="0">
                <a:solidFill>
                  <a:schemeClr val="tx1"/>
                </a:solidFill>
                <a:effectLst/>
                <a:latin typeface="+mn-lt"/>
                <a:ea typeface="+mn-ea"/>
                <a:cs typeface="+mn-cs"/>
              </a:rPr>
              <a:t>Velen maken zich zorgen omdat leerlingen en studenten niet meer lijken te kunnen wat vorige generaties wel konden. </a:t>
            </a:r>
          </a:p>
          <a:p>
            <a:pPr eaLnBrk="1" hangingPunct="1">
              <a:spcBef>
                <a:spcPct val="0"/>
              </a:spcBef>
            </a:pPr>
            <a:endParaRPr lang="nl-BE" altLang="nl-BE" sz="1200" kern="1200" dirty="0">
              <a:solidFill>
                <a:schemeClr val="tx1"/>
              </a:solidFill>
              <a:effectLst/>
              <a:latin typeface="+mn-lt"/>
              <a:ea typeface="+mn-ea"/>
              <a:cs typeface="+mn-cs"/>
            </a:endParaRPr>
          </a:p>
          <a:p>
            <a:pPr eaLnBrk="1" hangingPunct="1">
              <a:spcBef>
                <a:spcPct val="0"/>
              </a:spcBef>
            </a:pPr>
            <a:r>
              <a:rPr lang="nl-NL" sz="1200" kern="1200" dirty="0">
                <a:solidFill>
                  <a:schemeClr val="tx1"/>
                </a:solidFill>
                <a:effectLst/>
                <a:latin typeface="+mn-lt"/>
                <a:ea typeface="+mn-ea"/>
                <a:cs typeface="+mn-cs"/>
              </a:rPr>
              <a:t>Het is tegenwoordig blijkbaar “bon ton” geworden om algemeen en ongenuanceerd uit te roepen dat het onderwijsniveau in Vlaanderen daalt. Waarop is die bewering eigenlijk gebaseerd? Hoe sterk wordt ze onderbouwd door wetenschappelijk onderzoek?</a:t>
            </a:r>
            <a:endParaRPr lang="nl-BE" altLang="nl-BE" dirty="0"/>
          </a:p>
        </p:txBody>
      </p:sp>
      <p:sp>
        <p:nvSpPr>
          <p:cNvPr id="143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nl-BE" altLang="nl-BE" dirty="0"/>
              <a:t>Indicatorenwerkgroep TIMSS 2015 Grade 4 &amp; PIRLS 2016 in Vlaanderen</a:t>
            </a:r>
          </a:p>
        </p:txBody>
      </p:sp>
      <p:sp>
        <p:nvSpPr>
          <p:cNvPr id="143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nl-BE" altLang="nl-BE" dirty="0"/>
              <a:t>12.10.2015</a:t>
            </a:r>
          </a:p>
        </p:txBody>
      </p:sp>
      <p:sp>
        <p:nvSpPr>
          <p:cNvPr id="1434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D1F7A5D-F16D-4D05-9CEA-7544A1E950C5}" type="slidenum">
              <a:rPr lang="nl-BE" altLang="nl-BE" smtClean="0"/>
              <a:pPr fontAlgn="base">
                <a:spcBef>
                  <a:spcPct val="0"/>
                </a:spcBef>
                <a:spcAft>
                  <a:spcPct val="0"/>
                </a:spcAft>
              </a:pPr>
              <a:t>2</a:t>
            </a:fld>
            <a:endParaRPr lang="nl-BE" altLang="nl-BE" dirty="0"/>
          </a:p>
        </p:txBody>
      </p:sp>
    </p:spTree>
    <p:extLst>
      <p:ext uri="{BB962C8B-B14F-4D97-AF65-F5344CB8AC3E}">
        <p14:creationId xmlns:p14="http://schemas.microsoft.com/office/powerpoint/2010/main" val="238183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het </a:t>
            </a:r>
            <a:r>
              <a:rPr lang="en-US" dirty="0" err="1"/>
              <a:t>algemeen</a:t>
            </a:r>
            <a:r>
              <a:rPr lang="en-US" dirty="0"/>
              <a:t> </a:t>
            </a:r>
            <a:r>
              <a:rPr lang="en-US" dirty="0" err="1"/>
              <a:t>haalt</a:t>
            </a:r>
            <a:r>
              <a:rPr lang="en-US" baseline="0" dirty="0"/>
              <a:t> 39% van de BSO-</a:t>
            </a:r>
            <a:r>
              <a:rPr lang="en-US" baseline="0" dirty="0" err="1"/>
              <a:t>leerlingen</a:t>
            </a:r>
            <a:r>
              <a:rPr lang="en-US" baseline="0" dirty="0"/>
              <a:t> de </a:t>
            </a:r>
            <a:r>
              <a:rPr lang="en-US" baseline="0" dirty="0" err="1"/>
              <a:t>eindtermen</a:t>
            </a:r>
            <a:r>
              <a:rPr lang="en-US" baseline="0" dirty="0"/>
              <a:t> ‘</a:t>
            </a:r>
            <a:r>
              <a:rPr lang="en-US" baseline="0" dirty="0" err="1"/>
              <a:t>rekenen</a:t>
            </a:r>
            <a:r>
              <a:rPr lang="en-US" baseline="0" dirty="0"/>
              <a:t>’, maar </a:t>
            </a:r>
            <a:r>
              <a:rPr lang="en-US" baseline="0" dirty="0" err="1"/>
              <a:t>er</a:t>
            </a:r>
            <a:r>
              <a:rPr lang="en-US" baseline="0" dirty="0"/>
              <a:t> is </a:t>
            </a:r>
            <a:r>
              <a:rPr lang="en-US" baseline="0" dirty="0" err="1"/>
              <a:t>een</a:t>
            </a:r>
            <a:r>
              <a:rPr lang="en-US" baseline="0" dirty="0"/>
              <a:t> </a:t>
            </a:r>
            <a:r>
              <a:rPr lang="en-US" baseline="0" dirty="0" err="1"/>
              <a:t>grote</a:t>
            </a:r>
            <a:r>
              <a:rPr lang="en-US" baseline="0" dirty="0"/>
              <a:t> </a:t>
            </a:r>
            <a:r>
              <a:rPr lang="en-US" baseline="0" dirty="0" err="1"/>
              <a:t>kloof</a:t>
            </a:r>
            <a:r>
              <a:rPr lang="en-US" baseline="0" dirty="0"/>
              <a:t> </a:t>
            </a:r>
            <a:r>
              <a:rPr lang="en-US" baseline="0" dirty="0" err="1"/>
              <a:t>tussen</a:t>
            </a:r>
            <a:r>
              <a:rPr lang="en-US" baseline="0" dirty="0"/>
              <a:t> de </a:t>
            </a:r>
            <a:r>
              <a:rPr lang="en-US" baseline="0" dirty="0" err="1"/>
              <a:t>jongens</a:t>
            </a:r>
            <a:r>
              <a:rPr lang="en-US" baseline="0" dirty="0"/>
              <a:t> en de </a:t>
            </a:r>
            <a:r>
              <a:rPr lang="en-US" baseline="0" dirty="0" err="1"/>
              <a:t>meisjes</a:t>
            </a:r>
            <a:r>
              <a:rPr lang="en-US" baseline="0" dirty="0"/>
              <a:t>. </a:t>
            </a:r>
            <a:endParaRPr lang="nl-BE" dirty="0"/>
          </a:p>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20</a:t>
            </a:fld>
            <a:endParaRPr lang="nl-BE"/>
          </a:p>
        </p:txBody>
      </p:sp>
    </p:spTree>
    <p:extLst>
      <p:ext uri="{BB962C8B-B14F-4D97-AF65-F5344CB8AC3E}">
        <p14:creationId xmlns:p14="http://schemas.microsoft.com/office/powerpoint/2010/main" val="2019771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het </a:t>
            </a:r>
            <a:r>
              <a:rPr lang="en-US" dirty="0" err="1"/>
              <a:t>algemeen</a:t>
            </a:r>
            <a:r>
              <a:rPr lang="en-US" dirty="0"/>
              <a:t> </a:t>
            </a:r>
            <a:r>
              <a:rPr lang="en-US" dirty="0" err="1"/>
              <a:t>haalt</a:t>
            </a:r>
            <a:r>
              <a:rPr lang="en-US" baseline="0" dirty="0"/>
              <a:t> 39% van de BSO-</a:t>
            </a:r>
            <a:r>
              <a:rPr lang="en-US" baseline="0" dirty="0" err="1"/>
              <a:t>leerlingen</a:t>
            </a:r>
            <a:r>
              <a:rPr lang="en-US" baseline="0" dirty="0"/>
              <a:t> de </a:t>
            </a:r>
            <a:r>
              <a:rPr lang="en-US" baseline="0" dirty="0" err="1"/>
              <a:t>eindtermen</a:t>
            </a:r>
            <a:r>
              <a:rPr lang="en-US" baseline="0" dirty="0"/>
              <a:t> ‘</a:t>
            </a:r>
            <a:r>
              <a:rPr lang="en-US" baseline="0" dirty="0" err="1"/>
              <a:t>rekenen</a:t>
            </a:r>
            <a:r>
              <a:rPr lang="en-US" baseline="0" dirty="0"/>
              <a:t>’, maar </a:t>
            </a:r>
            <a:r>
              <a:rPr lang="en-US" baseline="0" dirty="0" err="1"/>
              <a:t>er</a:t>
            </a:r>
            <a:r>
              <a:rPr lang="en-US" baseline="0" dirty="0"/>
              <a:t> is </a:t>
            </a:r>
            <a:r>
              <a:rPr lang="en-US" baseline="0" dirty="0" err="1"/>
              <a:t>een</a:t>
            </a:r>
            <a:r>
              <a:rPr lang="en-US" baseline="0" dirty="0"/>
              <a:t> </a:t>
            </a:r>
            <a:r>
              <a:rPr lang="en-US" baseline="0" dirty="0" err="1"/>
              <a:t>grote</a:t>
            </a:r>
            <a:r>
              <a:rPr lang="en-US" baseline="0" dirty="0"/>
              <a:t> </a:t>
            </a:r>
            <a:r>
              <a:rPr lang="en-US" baseline="0" dirty="0" err="1"/>
              <a:t>kloof</a:t>
            </a:r>
            <a:r>
              <a:rPr lang="en-US" baseline="0" dirty="0"/>
              <a:t> </a:t>
            </a:r>
            <a:r>
              <a:rPr lang="en-US" baseline="0" dirty="0" err="1"/>
              <a:t>tussen</a:t>
            </a:r>
            <a:r>
              <a:rPr lang="en-US" baseline="0" dirty="0"/>
              <a:t> de </a:t>
            </a:r>
            <a:r>
              <a:rPr lang="en-US" baseline="0" dirty="0" err="1"/>
              <a:t>jongens</a:t>
            </a:r>
            <a:r>
              <a:rPr lang="en-US" baseline="0" dirty="0"/>
              <a:t> en de </a:t>
            </a:r>
            <a:r>
              <a:rPr lang="en-US" baseline="0" dirty="0" err="1"/>
              <a:t>meisjes</a:t>
            </a:r>
            <a:r>
              <a:rPr lang="en-US" baseline="0" dirty="0"/>
              <a:t>. </a:t>
            </a:r>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21</a:t>
            </a:fld>
            <a:endParaRPr lang="nl-BE"/>
          </a:p>
        </p:txBody>
      </p:sp>
    </p:spTree>
    <p:extLst>
      <p:ext uri="{BB962C8B-B14F-4D97-AF65-F5344CB8AC3E}">
        <p14:creationId xmlns:p14="http://schemas.microsoft.com/office/powerpoint/2010/main" val="1140204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22</a:t>
            </a:fld>
            <a:endParaRPr lang="nl-BE"/>
          </a:p>
        </p:txBody>
      </p:sp>
    </p:spTree>
    <p:extLst>
      <p:ext uri="{BB962C8B-B14F-4D97-AF65-F5344CB8AC3E}">
        <p14:creationId xmlns:p14="http://schemas.microsoft.com/office/powerpoint/2010/main" val="3840793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cap="all" dirty="0">
              <a:solidFill>
                <a:srgbClr val="176D8A"/>
              </a:solidFill>
              <a:latin typeface="Arial" panose="020B0604020202020204" pitchFamily="34" charset="0"/>
              <a:cs typeface="Arial" panose="020B0604020202020204" pitchFamily="34" charset="0"/>
            </a:endParaRPr>
          </a:p>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23</a:t>
            </a:fld>
            <a:endParaRPr lang="nl-BE"/>
          </a:p>
        </p:txBody>
      </p:sp>
    </p:spTree>
    <p:extLst>
      <p:ext uri="{BB962C8B-B14F-4D97-AF65-F5344CB8AC3E}">
        <p14:creationId xmlns:p14="http://schemas.microsoft.com/office/powerpoint/2010/main" val="112837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cap="all" dirty="0" err="1">
                <a:solidFill>
                  <a:srgbClr val="176D8A"/>
                </a:solidFill>
                <a:latin typeface="Arial" panose="020B0604020202020204" pitchFamily="34" charset="0"/>
                <a:cs typeface="Arial" panose="020B0604020202020204" pitchFamily="34" charset="0"/>
              </a:rPr>
              <a:t>Herhalingspeilingen</a:t>
            </a:r>
            <a:r>
              <a:rPr lang="en-US" sz="1200" b="1" cap="all" baseline="0" dirty="0">
                <a:solidFill>
                  <a:srgbClr val="176D8A"/>
                </a:solidFill>
                <a:latin typeface="Arial" panose="020B0604020202020204" pitchFamily="34" charset="0"/>
                <a:cs typeface="Arial" panose="020B0604020202020204" pitchFamily="34" charset="0"/>
              </a:rPr>
              <a:t> </a:t>
            </a:r>
            <a:r>
              <a:rPr lang="en-US" sz="1200" b="1" cap="all" baseline="0" dirty="0" err="1">
                <a:solidFill>
                  <a:srgbClr val="176D8A"/>
                </a:solidFill>
                <a:latin typeface="Arial" panose="020B0604020202020204" pitchFamily="34" charset="0"/>
                <a:cs typeface="Arial" panose="020B0604020202020204" pitchFamily="34" charset="0"/>
              </a:rPr>
              <a:t>wiskunde</a:t>
            </a:r>
            <a:r>
              <a:rPr lang="en-US" sz="1200" b="1" cap="all" baseline="0" dirty="0">
                <a:solidFill>
                  <a:srgbClr val="176D8A"/>
                </a:solidFill>
                <a:latin typeface="Arial" panose="020B0604020202020204" pitchFamily="34" charset="0"/>
                <a:cs typeface="Arial" panose="020B0604020202020204" pitchFamily="34" charset="0"/>
              </a:rPr>
              <a:t> </a:t>
            </a:r>
            <a:endParaRPr lang="en-US" sz="1200" b="1" cap="all" dirty="0">
              <a:solidFill>
                <a:srgbClr val="176D8A"/>
              </a:solidFill>
              <a:latin typeface="Arial" panose="020B0604020202020204" pitchFamily="34" charset="0"/>
              <a:cs typeface="Arial" panose="020B0604020202020204" pitchFamily="34" charset="0"/>
            </a:endParaRPr>
          </a:p>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24</a:t>
            </a:fld>
            <a:endParaRPr lang="nl-BE"/>
          </a:p>
        </p:txBody>
      </p:sp>
    </p:spTree>
    <p:extLst>
      <p:ext uri="{BB962C8B-B14F-4D97-AF65-F5344CB8AC3E}">
        <p14:creationId xmlns:p14="http://schemas.microsoft.com/office/powerpoint/2010/main" val="2195381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b="0" i="0" u="none" strike="noStrike" kern="1200" baseline="0" dirty="0">
                <a:solidFill>
                  <a:schemeClr val="tx1"/>
                </a:solidFill>
                <a:latin typeface="+mn-lt"/>
                <a:ea typeface="+mn-ea"/>
                <a:cs typeface="+mn-cs"/>
              </a:rPr>
              <a:t>niet enkel kennis van wiskunde en talen, maar ook van bijvoorbeeld burgerschap. </a:t>
            </a:r>
          </a:p>
          <a:p>
            <a:endParaRPr lang="nl-BE" sz="1200" b="0" i="0" u="none" strike="noStrike" kern="1200" baseline="0" dirty="0">
              <a:solidFill>
                <a:schemeClr val="tx1"/>
              </a:solidFill>
              <a:latin typeface="+mn-lt"/>
              <a:ea typeface="+mn-ea"/>
              <a:cs typeface="+mn-cs"/>
            </a:endParaRPr>
          </a:p>
          <a:p>
            <a:r>
              <a:rPr lang="nl-BE" sz="1200" b="0" i="0" u="none" strike="noStrike" kern="1200" baseline="0" dirty="0">
                <a:solidFill>
                  <a:schemeClr val="tx1"/>
                </a:solidFill>
                <a:latin typeface="+mn-lt"/>
                <a:ea typeface="+mn-ea"/>
                <a:cs typeface="+mn-cs"/>
              </a:rPr>
              <a:t>Op 3 maart 2016 werden de vakoverschrijdende eindtermen met betrekking tot burgerzin</a:t>
            </a:r>
          </a:p>
          <a:p>
            <a:r>
              <a:rPr lang="nl-BE" sz="1200" b="0" i="0" u="none" strike="noStrike" kern="1200" baseline="0" dirty="0">
                <a:solidFill>
                  <a:schemeClr val="tx1"/>
                </a:solidFill>
                <a:latin typeface="+mn-lt"/>
                <a:ea typeface="+mn-ea"/>
                <a:cs typeface="+mn-cs"/>
              </a:rPr>
              <a:t>en burgerschapseducatie gepeild in de derde graad aso, </a:t>
            </a:r>
            <a:r>
              <a:rPr lang="nl-BE" sz="1200" b="0" i="0" u="none" strike="noStrike" kern="1200" baseline="0" dirty="0" err="1">
                <a:solidFill>
                  <a:schemeClr val="tx1"/>
                </a:solidFill>
                <a:latin typeface="+mn-lt"/>
                <a:ea typeface="+mn-ea"/>
                <a:cs typeface="+mn-cs"/>
              </a:rPr>
              <a:t>bso</a:t>
            </a:r>
            <a:r>
              <a:rPr lang="nl-BE" sz="1200" b="0" i="0" u="none" strike="noStrike" kern="1200" baseline="0" dirty="0">
                <a:solidFill>
                  <a:schemeClr val="tx1"/>
                </a:solidFill>
                <a:latin typeface="+mn-lt"/>
                <a:ea typeface="+mn-ea"/>
                <a:cs typeface="+mn-cs"/>
              </a:rPr>
              <a:t>, kso en </a:t>
            </a:r>
            <a:r>
              <a:rPr lang="nl-BE" sz="1200" b="0" i="0" u="none" strike="noStrike" kern="1200" baseline="0" dirty="0" err="1">
                <a:solidFill>
                  <a:schemeClr val="tx1"/>
                </a:solidFill>
                <a:latin typeface="+mn-lt"/>
                <a:ea typeface="+mn-ea"/>
                <a:cs typeface="+mn-cs"/>
              </a:rPr>
              <a:t>tso</a:t>
            </a:r>
            <a:r>
              <a:rPr lang="nl-BE" sz="1200" b="0" i="0" u="none" strike="noStrike" kern="1200" baseline="0" dirty="0">
                <a:solidFill>
                  <a:schemeClr val="tx1"/>
                </a:solidFill>
                <a:latin typeface="+mn-lt"/>
                <a:ea typeface="+mn-ea"/>
                <a:cs typeface="+mn-cs"/>
              </a:rPr>
              <a:t>. Zowel kennis</a:t>
            </a:r>
          </a:p>
          <a:p>
            <a:r>
              <a:rPr lang="nl-BE" sz="1200" b="0" i="0" u="none" strike="noStrike" kern="1200" baseline="0" dirty="0">
                <a:solidFill>
                  <a:schemeClr val="tx1"/>
                </a:solidFill>
                <a:latin typeface="+mn-lt"/>
                <a:ea typeface="+mn-ea"/>
                <a:cs typeface="+mn-cs"/>
              </a:rPr>
              <a:t>inzake burgerzin als attitudes kwamen aan bod in de peiling. In totaal namen </a:t>
            </a:r>
            <a:r>
              <a:rPr lang="nl-BE" sz="1200" b="0" i="0" u="sng" strike="noStrike" kern="1200" baseline="0" dirty="0">
                <a:solidFill>
                  <a:schemeClr val="tx1"/>
                </a:solidFill>
                <a:latin typeface="+mn-lt"/>
                <a:ea typeface="+mn-ea"/>
                <a:cs typeface="+mn-cs"/>
              </a:rPr>
              <a:t>4113 leerlingen</a:t>
            </a:r>
          </a:p>
          <a:p>
            <a:r>
              <a:rPr lang="nl-BE" sz="1200" b="0" i="0" u="sng" strike="noStrike" kern="1200" baseline="0" dirty="0">
                <a:solidFill>
                  <a:schemeClr val="tx1"/>
                </a:solidFill>
                <a:latin typeface="+mn-lt"/>
                <a:ea typeface="+mn-ea"/>
                <a:cs typeface="+mn-cs"/>
              </a:rPr>
              <a:t>uit 166 secundaire scholen</a:t>
            </a:r>
            <a:r>
              <a:rPr lang="nl-BE" sz="1200" b="0" i="0" u="none" strike="noStrike" kern="1200" baseline="0" dirty="0">
                <a:solidFill>
                  <a:schemeClr val="tx1"/>
                </a:solidFill>
                <a:latin typeface="+mn-lt"/>
                <a:ea typeface="+mn-ea"/>
                <a:cs typeface="+mn-cs"/>
              </a:rPr>
              <a:t> in Vlaanderen deel.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Dit</a:t>
            </a:r>
            <a:r>
              <a:rPr lang="en-US" sz="1200" b="0" i="0" u="none" strike="noStrike" kern="1200" baseline="0" dirty="0">
                <a:solidFill>
                  <a:schemeClr val="tx1"/>
                </a:solidFill>
                <a:latin typeface="+mn-lt"/>
                <a:ea typeface="+mn-ea"/>
                <a:cs typeface="+mn-cs"/>
              </a:rPr>
              <a:t> is </a:t>
            </a:r>
            <a:r>
              <a:rPr lang="en-US" sz="1200" b="0" i="0" u="none" strike="noStrike" kern="1200" baseline="0" dirty="0" err="1">
                <a:solidFill>
                  <a:schemeClr val="tx1"/>
                </a:solidFill>
                <a:latin typeface="+mn-lt"/>
                <a:ea typeface="+mn-ea"/>
                <a:cs typeface="+mn-cs"/>
              </a:rPr>
              <a:t>een</a:t>
            </a:r>
            <a:r>
              <a:rPr lang="en-US" sz="1200" b="0" i="0" u="none" strike="noStrike" kern="1200" baseline="0" dirty="0">
                <a:solidFill>
                  <a:schemeClr val="tx1"/>
                </a:solidFill>
                <a:latin typeface="+mn-lt"/>
                <a:ea typeface="+mn-ea"/>
                <a:cs typeface="+mn-cs"/>
              </a:rPr>
              <a:t> meting van </a:t>
            </a:r>
            <a:r>
              <a:rPr lang="en-US" sz="1200" b="0" i="0" u="none" strike="noStrike" kern="1200" baseline="0" dirty="0" err="1">
                <a:solidFill>
                  <a:schemeClr val="tx1"/>
                </a:solidFill>
                <a:latin typeface="+mn-lt"/>
                <a:ea typeface="+mn-ea"/>
                <a:cs typeface="+mn-cs"/>
              </a:rPr>
              <a:t>eindterm</a:t>
            </a:r>
            <a:r>
              <a:rPr lang="en-US" sz="1200" b="0" i="0" u="none" strike="noStrike" kern="1200" baseline="0" dirty="0">
                <a:solidFill>
                  <a:schemeClr val="tx1"/>
                </a:solidFill>
                <a:latin typeface="+mn-lt"/>
                <a:ea typeface="+mn-ea"/>
                <a:cs typeface="+mn-cs"/>
              </a:rPr>
              <a:t> 5.8. </a:t>
            </a:r>
            <a:r>
              <a:rPr lang="en-US" sz="1200" b="0" i="0" u="none" strike="noStrike" kern="1200" baseline="0" dirty="0" err="1">
                <a:solidFill>
                  <a:schemeClr val="tx1"/>
                </a:solidFill>
                <a:latin typeface="+mn-lt"/>
                <a:ea typeface="+mn-ea"/>
                <a:cs typeface="+mn-cs"/>
              </a:rPr>
              <a:t>uit</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toets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democratisch</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handelen</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76% </a:t>
            </a:r>
          </a:p>
          <a:p>
            <a:r>
              <a:rPr lang="en-US" sz="1200" b="0" i="0" u="none" strike="noStrike" kern="1200" baseline="0" dirty="0">
                <a:solidFill>
                  <a:schemeClr val="tx1"/>
                </a:solidFill>
                <a:latin typeface="+mn-lt"/>
                <a:ea typeface="+mn-ea"/>
                <a:cs typeface="+mn-cs"/>
              </a:rPr>
              <a:t>ASO: 85%</a:t>
            </a:r>
          </a:p>
          <a:p>
            <a:r>
              <a:rPr lang="en-US" sz="1200" b="0" i="0" u="none" strike="noStrike" kern="1200" baseline="0" dirty="0">
                <a:solidFill>
                  <a:schemeClr val="tx1"/>
                </a:solidFill>
                <a:latin typeface="+mn-lt"/>
                <a:ea typeface="+mn-ea"/>
                <a:cs typeface="+mn-cs"/>
              </a:rPr>
              <a:t>TSO &amp; KSO: 78%</a:t>
            </a:r>
          </a:p>
          <a:p>
            <a:r>
              <a:rPr lang="en-US" sz="1200" b="0" i="0" u="none" strike="noStrike" kern="1200" baseline="0" dirty="0">
                <a:solidFill>
                  <a:schemeClr val="tx1"/>
                </a:solidFill>
                <a:latin typeface="+mn-lt"/>
                <a:ea typeface="+mn-ea"/>
                <a:cs typeface="+mn-cs"/>
              </a:rPr>
              <a:t>BSO: 58%</a:t>
            </a:r>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25</a:t>
            </a:fld>
            <a:endParaRPr lang="nl-BE"/>
          </a:p>
        </p:txBody>
      </p:sp>
    </p:spTree>
    <p:extLst>
      <p:ext uri="{BB962C8B-B14F-4D97-AF65-F5344CB8AC3E}">
        <p14:creationId xmlns:p14="http://schemas.microsoft.com/office/powerpoint/2010/main" val="951633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b="0" i="0" u="none" strike="noStrike" kern="1200" baseline="0" dirty="0">
                <a:solidFill>
                  <a:schemeClr val="tx1"/>
                </a:solidFill>
                <a:latin typeface="+mn-lt"/>
                <a:ea typeface="+mn-ea"/>
                <a:cs typeface="+mn-cs"/>
              </a:rPr>
              <a:t>Op 3 maart 2016 werden de vakoverschrijdende eindtermen met betrekking tot burgerzin</a:t>
            </a:r>
          </a:p>
          <a:p>
            <a:r>
              <a:rPr lang="nl-BE" sz="1200" b="0" i="0" u="none" strike="noStrike" kern="1200" baseline="0" dirty="0">
                <a:solidFill>
                  <a:schemeClr val="tx1"/>
                </a:solidFill>
                <a:latin typeface="+mn-lt"/>
                <a:ea typeface="+mn-ea"/>
                <a:cs typeface="+mn-cs"/>
              </a:rPr>
              <a:t>en burgerschapseducatie gepeild in de derde graad aso, </a:t>
            </a:r>
            <a:r>
              <a:rPr lang="nl-BE" sz="1200" b="0" i="0" u="none" strike="noStrike" kern="1200" baseline="0" dirty="0" err="1">
                <a:solidFill>
                  <a:schemeClr val="tx1"/>
                </a:solidFill>
                <a:latin typeface="+mn-lt"/>
                <a:ea typeface="+mn-ea"/>
                <a:cs typeface="+mn-cs"/>
              </a:rPr>
              <a:t>bso</a:t>
            </a:r>
            <a:r>
              <a:rPr lang="nl-BE" sz="1200" b="0" i="0" u="none" strike="noStrike" kern="1200" baseline="0" dirty="0">
                <a:solidFill>
                  <a:schemeClr val="tx1"/>
                </a:solidFill>
                <a:latin typeface="+mn-lt"/>
                <a:ea typeface="+mn-ea"/>
                <a:cs typeface="+mn-cs"/>
              </a:rPr>
              <a:t>, kso en </a:t>
            </a:r>
            <a:r>
              <a:rPr lang="nl-BE" sz="1200" b="0" i="0" u="none" strike="noStrike" kern="1200" baseline="0" dirty="0" err="1">
                <a:solidFill>
                  <a:schemeClr val="tx1"/>
                </a:solidFill>
                <a:latin typeface="+mn-lt"/>
                <a:ea typeface="+mn-ea"/>
                <a:cs typeface="+mn-cs"/>
              </a:rPr>
              <a:t>tso</a:t>
            </a:r>
            <a:r>
              <a:rPr lang="nl-BE" sz="1200" b="0" i="0" u="none" strike="noStrike" kern="1200" baseline="0" dirty="0">
                <a:solidFill>
                  <a:schemeClr val="tx1"/>
                </a:solidFill>
                <a:latin typeface="+mn-lt"/>
                <a:ea typeface="+mn-ea"/>
                <a:cs typeface="+mn-cs"/>
              </a:rPr>
              <a:t>. Zowel kennis</a:t>
            </a:r>
          </a:p>
          <a:p>
            <a:r>
              <a:rPr lang="nl-BE" sz="1200" b="0" i="0" u="none" strike="noStrike" kern="1200" baseline="0" dirty="0">
                <a:solidFill>
                  <a:schemeClr val="tx1"/>
                </a:solidFill>
                <a:latin typeface="+mn-lt"/>
                <a:ea typeface="+mn-ea"/>
                <a:cs typeface="+mn-cs"/>
              </a:rPr>
              <a:t>inzake burgerzin als attitudes kwamen aan bod in de peiling. In totaal namen 4113 leerlingen</a:t>
            </a:r>
          </a:p>
          <a:p>
            <a:r>
              <a:rPr lang="nl-BE" sz="1200" b="0" i="0" u="none" strike="noStrike" kern="1200" baseline="0" dirty="0">
                <a:solidFill>
                  <a:schemeClr val="tx1"/>
                </a:solidFill>
                <a:latin typeface="+mn-lt"/>
                <a:ea typeface="+mn-ea"/>
                <a:cs typeface="+mn-cs"/>
              </a:rPr>
              <a:t>uit 166 secundaire scholen in Vlaanderen deel.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correct </a:t>
            </a:r>
            <a:r>
              <a:rPr lang="en-US" sz="1200" b="0" i="0" u="none" strike="noStrike" kern="1200" baseline="0" dirty="0" err="1">
                <a:solidFill>
                  <a:schemeClr val="tx1"/>
                </a:solidFill>
                <a:latin typeface="+mn-lt"/>
                <a:ea typeface="+mn-ea"/>
                <a:cs typeface="+mn-cs"/>
              </a:rPr>
              <a:t>voor</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vraag</a:t>
            </a:r>
            <a:r>
              <a:rPr lang="en-US" sz="1200" b="0" i="0" u="none" strike="noStrike" kern="1200" baseline="0" dirty="0">
                <a:solidFill>
                  <a:schemeClr val="tx1"/>
                </a:solidFill>
                <a:latin typeface="+mn-lt"/>
                <a:ea typeface="+mn-ea"/>
                <a:cs typeface="+mn-cs"/>
              </a:rPr>
              <a:t> over het </a:t>
            </a:r>
            <a:r>
              <a:rPr lang="en-US" sz="1200" b="0" i="0" u="none" strike="noStrike" kern="1200" baseline="0" dirty="0" err="1">
                <a:solidFill>
                  <a:schemeClr val="tx1"/>
                </a:solidFill>
                <a:latin typeface="+mn-lt"/>
                <a:ea typeface="+mn-ea"/>
                <a:cs typeface="+mn-cs"/>
              </a:rPr>
              <a:t>Vlaamse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Gewest</a:t>
            </a:r>
            <a:r>
              <a:rPr lang="en-US" sz="1200" b="0" i="0" u="none" strike="noStrike" kern="1200" baseline="0" dirty="0">
                <a:solidFill>
                  <a:schemeClr val="tx1"/>
                </a:solidFill>
                <a:latin typeface="+mn-lt"/>
                <a:ea typeface="+mn-ea"/>
                <a:cs typeface="+mn-cs"/>
              </a:rPr>
              <a:t> : 76% </a:t>
            </a:r>
          </a:p>
          <a:p>
            <a:r>
              <a:rPr lang="en-US" sz="1200" b="0" i="0" u="none" strike="noStrike" kern="1200" baseline="0" dirty="0">
                <a:solidFill>
                  <a:schemeClr val="tx1"/>
                </a:solidFill>
                <a:latin typeface="+mn-lt"/>
                <a:ea typeface="+mn-ea"/>
                <a:cs typeface="+mn-cs"/>
              </a:rPr>
              <a:t>ASO: 85%</a:t>
            </a:r>
          </a:p>
          <a:p>
            <a:r>
              <a:rPr lang="en-US" sz="1200" b="0" i="0" u="none" strike="noStrike" kern="1200" baseline="0" dirty="0">
                <a:solidFill>
                  <a:schemeClr val="tx1"/>
                </a:solidFill>
                <a:latin typeface="+mn-lt"/>
                <a:ea typeface="+mn-ea"/>
                <a:cs typeface="+mn-cs"/>
              </a:rPr>
              <a:t>TSO &amp; KSO: 78%</a:t>
            </a:r>
          </a:p>
          <a:p>
            <a:r>
              <a:rPr lang="en-US" sz="1200" b="0" i="0" u="none" strike="noStrike" kern="1200" baseline="0" dirty="0">
                <a:solidFill>
                  <a:schemeClr val="tx1"/>
                </a:solidFill>
                <a:latin typeface="+mn-lt"/>
                <a:ea typeface="+mn-ea"/>
                <a:cs typeface="+mn-cs"/>
              </a:rPr>
              <a:t>BSO: 58%</a:t>
            </a:r>
          </a:p>
          <a:p>
            <a:r>
              <a:rPr lang="en-US" sz="1200" b="0" i="0" u="none" strike="noStrike" kern="1200" baseline="0" dirty="0">
                <a:solidFill>
                  <a:schemeClr val="tx1"/>
                </a:solidFill>
                <a:latin typeface="+mn-lt"/>
                <a:ea typeface="+mn-ea"/>
                <a:cs typeface="+mn-cs"/>
              </a:rPr>
              <a:t>=&gt; </a:t>
            </a:r>
            <a:r>
              <a:rPr lang="en-US" sz="1200" b="0" i="0" u="none" strike="noStrike" kern="1200" baseline="0" dirty="0" err="1">
                <a:solidFill>
                  <a:schemeClr val="tx1"/>
                </a:solidFill>
                <a:latin typeface="+mn-lt"/>
                <a:ea typeface="+mn-ea"/>
                <a:cs typeface="+mn-cs"/>
              </a:rPr>
              <a:t>Voorbeeldvraag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voor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democratisch</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handelen</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nl-BE" sz="1200" b="0" i="0" u="none" strike="noStrike" kern="1200" baseline="0" dirty="0">
                <a:solidFill>
                  <a:schemeClr val="tx1"/>
                </a:solidFill>
                <a:latin typeface="+mn-lt"/>
                <a:ea typeface="+mn-ea"/>
                <a:cs typeface="+mn-cs"/>
              </a:rPr>
              <a:t>We bekijken eerst de resultaten voor de leerlingen uit de vier onderwijsvormen samen</a:t>
            </a:r>
          </a:p>
          <a:p>
            <a:r>
              <a:rPr lang="nl-BE" sz="1200" b="0" i="0" u="none" strike="noStrike" kern="1200" baseline="0" dirty="0">
                <a:solidFill>
                  <a:schemeClr val="tx1"/>
                </a:solidFill>
                <a:latin typeface="+mn-lt"/>
                <a:ea typeface="+mn-ea"/>
                <a:cs typeface="+mn-cs"/>
              </a:rPr>
              <a:t>Voor ‘socio-economisch en duurzaam handelen’ behaalt 82% van de leerlingen</a:t>
            </a:r>
          </a:p>
          <a:p>
            <a:r>
              <a:rPr lang="nl-BE" sz="1200" b="0" i="0" u="none" strike="noStrike" kern="1200" baseline="0" dirty="0">
                <a:solidFill>
                  <a:schemeClr val="tx1"/>
                </a:solidFill>
                <a:latin typeface="+mn-lt"/>
                <a:ea typeface="+mn-ea"/>
                <a:cs typeface="+mn-cs"/>
              </a:rPr>
              <a:t>de eindtermen. Voor ‘relaties en cultuur’ is dit 79% en voor ‘democratisch handelen’ 84%.</a:t>
            </a:r>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26</a:t>
            </a:fld>
            <a:endParaRPr lang="nl-BE"/>
          </a:p>
        </p:txBody>
      </p:sp>
    </p:spTree>
    <p:extLst>
      <p:ext uri="{BB962C8B-B14F-4D97-AF65-F5344CB8AC3E}">
        <p14:creationId xmlns:p14="http://schemas.microsoft.com/office/powerpoint/2010/main" val="2224426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b="0" i="0" u="none" strike="noStrike" kern="1200" baseline="0" dirty="0">
                <a:solidFill>
                  <a:schemeClr val="tx1"/>
                </a:solidFill>
                <a:latin typeface="+mn-lt"/>
                <a:ea typeface="+mn-ea"/>
                <a:cs typeface="+mn-cs"/>
              </a:rPr>
              <a:t>Op 3 maart 2016 werden de vakoverschrijdende eindtermen met betrekking tot burgerzin</a:t>
            </a:r>
          </a:p>
          <a:p>
            <a:r>
              <a:rPr lang="nl-BE" sz="1200" b="0" i="0" u="none" strike="noStrike" kern="1200" baseline="0" dirty="0">
                <a:solidFill>
                  <a:schemeClr val="tx1"/>
                </a:solidFill>
                <a:latin typeface="+mn-lt"/>
                <a:ea typeface="+mn-ea"/>
                <a:cs typeface="+mn-cs"/>
              </a:rPr>
              <a:t>en burgerschapseducatie gepeild in de derde graad aso, </a:t>
            </a:r>
            <a:r>
              <a:rPr lang="nl-BE" sz="1200" b="0" i="0" u="none" strike="noStrike" kern="1200" baseline="0" dirty="0" err="1">
                <a:solidFill>
                  <a:schemeClr val="tx1"/>
                </a:solidFill>
                <a:latin typeface="+mn-lt"/>
                <a:ea typeface="+mn-ea"/>
                <a:cs typeface="+mn-cs"/>
              </a:rPr>
              <a:t>bso</a:t>
            </a:r>
            <a:r>
              <a:rPr lang="nl-BE" sz="1200" b="0" i="0" u="none" strike="noStrike" kern="1200" baseline="0" dirty="0">
                <a:solidFill>
                  <a:schemeClr val="tx1"/>
                </a:solidFill>
                <a:latin typeface="+mn-lt"/>
                <a:ea typeface="+mn-ea"/>
                <a:cs typeface="+mn-cs"/>
              </a:rPr>
              <a:t>, kso en </a:t>
            </a:r>
            <a:r>
              <a:rPr lang="nl-BE" sz="1200" b="0" i="0" u="none" strike="noStrike" kern="1200" baseline="0" dirty="0" err="1">
                <a:solidFill>
                  <a:schemeClr val="tx1"/>
                </a:solidFill>
                <a:latin typeface="+mn-lt"/>
                <a:ea typeface="+mn-ea"/>
                <a:cs typeface="+mn-cs"/>
              </a:rPr>
              <a:t>tso</a:t>
            </a:r>
            <a:r>
              <a:rPr lang="nl-BE" sz="1200" b="0" i="0" u="none" strike="noStrike" kern="1200" baseline="0" dirty="0">
                <a:solidFill>
                  <a:schemeClr val="tx1"/>
                </a:solidFill>
                <a:latin typeface="+mn-lt"/>
                <a:ea typeface="+mn-ea"/>
                <a:cs typeface="+mn-cs"/>
              </a:rPr>
              <a:t>. In totaal namen 4113 leerlingen uit 166 secundaire scholen in Vlaanderen deel.</a:t>
            </a:r>
          </a:p>
          <a:p>
            <a:endParaRPr lang="nl-BE" sz="1200" b="0" i="0" u="none" strike="noStrike" kern="1200" baseline="0" dirty="0">
              <a:solidFill>
                <a:schemeClr val="tx1"/>
              </a:solidFill>
              <a:latin typeface="+mn-lt"/>
              <a:ea typeface="+mn-ea"/>
              <a:cs typeface="+mn-cs"/>
            </a:endParaRPr>
          </a:p>
          <a:p>
            <a:r>
              <a:rPr lang="nl-BE" sz="1200" b="0" i="0" u="none" strike="noStrike" kern="1200" baseline="0" dirty="0">
                <a:solidFill>
                  <a:schemeClr val="tx1"/>
                </a:solidFill>
                <a:latin typeface="+mn-lt"/>
                <a:ea typeface="+mn-ea"/>
                <a:cs typeface="+mn-cs"/>
              </a:rPr>
              <a:t>In deze figuur gaat het over de eindtermen met een kenniscomponent.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nl-BE" sz="1200" b="0" i="0" u="none" strike="noStrike" kern="1200" baseline="0" dirty="0">
                <a:solidFill>
                  <a:schemeClr val="tx1"/>
                </a:solidFill>
                <a:latin typeface="+mn-lt"/>
                <a:ea typeface="+mn-ea"/>
                <a:cs typeface="+mn-cs"/>
              </a:rPr>
              <a:t>We bekijken eerst de resultaten voor de leerlingen uit de vier onderwijsvormen samen</a:t>
            </a:r>
          </a:p>
          <a:p>
            <a:r>
              <a:rPr lang="nl-BE" sz="1200" b="0" i="0" u="none" strike="noStrike" kern="1200" baseline="0" dirty="0">
                <a:solidFill>
                  <a:schemeClr val="tx1"/>
                </a:solidFill>
                <a:latin typeface="+mn-lt"/>
                <a:ea typeface="+mn-ea"/>
                <a:cs typeface="+mn-cs"/>
              </a:rPr>
              <a:t>Voor ‘socio-economisch en duurzaam handelen’ behaalt 82% van de leerlingen</a:t>
            </a:r>
          </a:p>
          <a:p>
            <a:r>
              <a:rPr lang="nl-BE" sz="1200" b="0" i="0" u="none" strike="noStrike" kern="1200" baseline="0" dirty="0">
                <a:solidFill>
                  <a:schemeClr val="tx1"/>
                </a:solidFill>
                <a:latin typeface="+mn-lt"/>
                <a:ea typeface="+mn-ea"/>
                <a:cs typeface="+mn-cs"/>
              </a:rPr>
              <a:t>de eindtermen. Voor ‘relaties en cultuur’ is dit 79% en voor ‘democratisch handelen’ 84%.</a:t>
            </a:r>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27</a:t>
            </a:fld>
            <a:endParaRPr lang="nl-BE"/>
          </a:p>
        </p:txBody>
      </p:sp>
    </p:spTree>
    <p:extLst>
      <p:ext uri="{BB962C8B-B14F-4D97-AF65-F5344CB8AC3E}">
        <p14:creationId xmlns:p14="http://schemas.microsoft.com/office/powerpoint/2010/main" val="3897092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b="0" i="0" u="none" strike="noStrike" kern="1200" baseline="0" dirty="0">
                <a:solidFill>
                  <a:schemeClr val="tx1"/>
                </a:solidFill>
                <a:latin typeface="+mn-lt"/>
                <a:ea typeface="+mn-ea"/>
                <a:cs typeface="+mn-cs"/>
              </a:rPr>
              <a:t>Op 3 maart 2016 werden de vakoverschrijdende eindtermen met betrekking tot burgerzin</a:t>
            </a:r>
          </a:p>
          <a:p>
            <a:r>
              <a:rPr lang="nl-BE" sz="1200" b="0" i="0" u="none" strike="noStrike" kern="1200" baseline="0" dirty="0">
                <a:solidFill>
                  <a:schemeClr val="tx1"/>
                </a:solidFill>
                <a:latin typeface="+mn-lt"/>
                <a:ea typeface="+mn-ea"/>
                <a:cs typeface="+mn-cs"/>
              </a:rPr>
              <a:t>en burgerschapseducatie gepeild in de derde graad aso, </a:t>
            </a:r>
            <a:r>
              <a:rPr lang="nl-BE" sz="1200" b="0" i="0" u="none" strike="noStrike" kern="1200" baseline="0" dirty="0" err="1">
                <a:solidFill>
                  <a:schemeClr val="tx1"/>
                </a:solidFill>
                <a:latin typeface="+mn-lt"/>
                <a:ea typeface="+mn-ea"/>
                <a:cs typeface="+mn-cs"/>
              </a:rPr>
              <a:t>bso</a:t>
            </a:r>
            <a:r>
              <a:rPr lang="nl-BE" sz="1200" b="0" i="0" u="none" strike="noStrike" kern="1200" baseline="0" dirty="0">
                <a:solidFill>
                  <a:schemeClr val="tx1"/>
                </a:solidFill>
                <a:latin typeface="+mn-lt"/>
                <a:ea typeface="+mn-ea"/>
                <a:cs typeface="+mn-cs"/>
              </a:rPr>
              <a:t>, kso en </a:t>
            </a:r>
            <a:r>
              <a:rPr lang="nl-BE" sz="1200" b="0" i="0" u="none" strike="noStrike" kern="1200" baseline="0" dirty="0" err="1">
                <a:solidFill>
                  <a:schemeClr val="tx1"/>
                </a:solidFill>
                <a:latin typeface="+mn-lt"/>
                <a:ea typeface="+mn-ea"/>
                <a:cs typeface="+mn-cs"/>
              </a:rPr>
              <a:t>tso</a:t>
            </a:r>
            <a:r>
              <a:rPr lang="nl-BE" sz="1200" b="0" i="0" u="none" strike="noStrike" kern="1200" baseline="0" dirty="0">
                <a:solidFill>
                  <a:schemeClr val="tx1"/>
                </a:solidFill>
                <a:latin typeface="+mn-lt"/>
                <a:ea typeface="+mn-ea"/>
                <a:cs typeface="+mn-cs"/>
              </a:rPr>
              <a:t>. In totaal namen 4113 leerlingen uit 166 secundaire scholen in Vlaanderen deel.</a:t>
            </a:r>
          </a:p>
          <a:p>
            <a:endParaRPr lang="nl-BE" sz="1200" b="0" i="0" u="none" strike="noStrike" kern="1200" baseline="0" dirty="0">
              <a:solidFill>
                <a:schemeClr val="tx1"/>
              </a:solidFill>
              <a:latin typeface="+mn-lt"/>
              <a:ea typeface="+mn-ea"/>
              <a:cs typeface="+mn-cs"/>
            </a:endParaRPr>
          </a:p>
          <a:p>
            <a:r>
              <a:rPr lang="nl-BE" sz="1200" b="0" i="0" u="none" strike="noStrike" kern="1200" baseline="0" dirty="0">
                <a:solidFill>
                  <a:schemeClr val="tx1"/>
                </a:solidFill>
                <a:latin typeface="+mn-lt"/>
                <a:ea typeface="+mn-ea"/>
                <a:cs typeface="+mn-cs"/>
              </a:rPr>
              <a:t>In deze figuur gaat het over de eindtermen met een kenniscomponent.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nl-BE" sz="1200" b="0" i="0" u="none" strike="noStrike" kern="1200" baseline="0" dirty="0">
                <a:solidFill>
                  <a:schemeClr val="tx1"/>
                </a:solidFill>
                <a:latin typeface="+mn-lt"/>
                <a:ea typeface="+mn-ea"/>
                <a:cs typeface="+mn-cs"/>
              </a:rPr>
              <a:t>We bekijken eerst de resultaten voor de leerlingen uit de vier onderwijsvormen samen</a:t>
            </a:r>
          </a:p>
          <a:p>
            <a:r>
              <a:rPr lang="nl-BE" sz="1200" b="0" i="0" u="none" strike="noStrike" kern="1200" baseline="0" dirty="0">
                <a:solidFill>
                  <a:schemeClr val="tx1"/>
                </a:solidFill>
                <a:latin typeface="+mn-lt"/>
                <a:ea typeface="+mn-ea"/>
                <a:cs typeface="+mn-cs"/>
              </a:rPr>
              <a:t>Voor ‘socio-economisch en duurzaam handelen’ behaalt 82% van de leerlingen</a:t>
            </a:r>
          </a:p>
          <a:p>
            <a:r>
              <a:rPr lang="nl-BE" sz="1200" b="0" i="0" u="none" strike="noStrike" kern="1200" baseline="0" dirty="0">
                <a:solidFill>
                  <a:schemeClr val="tx1"/>
                </a:solidFill>
                <a:latin typeface="+mn-lt"/>
                <a:ea typeface="+mn-ea"/>
                <a:cs typeface="+mn-cs"/>
              </a:rPr>
              <a:t>de eindtermen. Voor ‘relaties en cultuur’ is dit 79% en voor ‘democratisch handelen’ 84%.</a:t>
            </a:r>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28</a:t>
            </a:fld>
            <a:endParaRPr lang="nl-BE"/>
          </a:p>
        </p:txBody>
      </p:sp>
    </p:spTree>
    <p:extLst>
      <p:ext uri="{BB962C8B-B14F-4D97-AF65-F5344CB8AC3E}">
        <p14:creationId xmlns:p14="http://schemas.microsoft.com/office/powerpoint/2010/main" val="1163341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International </a:t>
            </a:r>
            <a:r>
              <a:rPr lang="nl-NL" sz="1200" kern="1200" dirty="0" err="1">
                <a:solidFill>
                  <a:schemeClr val="tx1"/>
                </a:solidFill>
                <a:effectLst/>
                <a:latin typeface="+mn-lt"/>
                <a:ea typeface="+mn-ea"/>
                <a:cs typeface="+mn-cs"/>
              </a:rPr>
              <a:t>Civic</a:t>
            </a:r>
            <a:r>
              <a:rPr lang="nl-NL" sz="1200" kern="1200" dirty="0">
                <a:solidFill>
                  <a:schemeClr val="tx1"/>
                </a:solidFill>
                <a:effectLst/>
                <a:latin typeface="+mn-lt"/>
                <a:ea typeface="+mn-ea"/>
                <a:cs typeface="+mn-cs"/>
              </a:rPr>
              <a:t> and </a:t>
            </a:r>
            <a:r>
              <a:rPr lang="nl-NL" sz="1200" kern="1200" dirty="0" err="1">
                <a:solidFill>
                  <a:schemeClr val="tx1"/>
                </a:solidFill>
                <a:effectLst/>
                <a:latin typeface="+mn-lt"/>
                <a:ea typeface="+mn-ea"/>
                <a:cs typeface="+mn-cs"/>
              </a:rPr>
              <a:t>Citizenship</a:t>
            </a:r>
            <a:r>
              <a:rPr lang="nl-NL" sz="1200" kern="1200" dirty="0">
                <a:solidFill>
                  <a:schemeClr val="tx1"/>
                </a:solidFill>
                <a:effectLst/>
                <a:latin typeface="+mn-lt"/>
                <a:ea typeface="+mn-ea"/>
                <a:cs typeface="+mn-cs"/>
              </a:rPr>
              <a:t> Education </a:t>
            </a:r>
            <a:r>
              <a:rPr lang="nl-NL" sz="1200" kern="1200" dirty="0" err="1">
                <a:solidFill>
                  <a:schemeClr val="tx1"/>
                </a:solidFill>
                <a:effectLst/>
                <a:latin typeface="+mn-lt"/>
                <a:ea typeface="+mn-ea"/>
                <a:cs typeface="+mn-cs"/>
              </a:rPr>
              <a:t>Study</a:t>
            </a:r>
            <a:r>
              <a:rPr lang="nl-NL" sz="1200" kern="1200" dirty="0">
                <a:solidFill>
                  <a:schemeClr val="tx1"/>
                </a:solidFill>
                <a:effectLst/>
                <a:latin typeface="+mn-lt"/>
                <a:ea typeface="+mn-ea"/>
                <a:cs typeface="+mn-cs"/>
              </a:rPr>
              <a:t> is een internationaal vergelijkende studie van </a:t>
            </a:r>
            <a:r>
              <a:rPr lang="nl-NL" sz="1200" b="1" kern="1200" dirty="0">
                <a:solidFill>
                  <a:schemeClr val="tx1"/>
                </a:solidFill>
                <a:effectLst/>
                <a:latin typeface="+mn-lt"/>
                <a:ea typeface="+mn-ea"/>
                <a:cs typeface="+mn-cs"/>
              </a:rPr>
              <a:t>burgerschapseducatie en burgerschap</a:t>
            </a:r>
            <a:r>
              <a:rPr lang="nl-NL" sz="1200"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bij jongeren</a:t>
            </a:r>
            <a:r>
              <a:rPr lang="nl-NL" sz="1200" kern="1200" dirty="0">
                <a:solidFill>
                  <a:schemeClr val="tx1"/>
                </a:solidFill>
                <a:effectLst/>
                <a:latin typeface="+mn-lt"/>
                <a:ea typeface="+mn-ea"/>
                <a:cs typeface="+mn-cs"/>
              </a:rPr>
              <a:t>.</a:t>
            </a:r>
            <a:endParaRPr lang="nl-BE" dirty="0"/>
          </a:p>
          <a:p>
            <a:endParaRPr lang="nl-BE" dirty="0"/>
          </a:p>
          <a:p>
            <a:r>
              <a:rPr lang="nl-BE" dirty="0"/>
              <a:t>Op een periode van 7 jaar tijd is Vlaanderen vooruit gaan qua politieke</a:t>
            </a:r>
            <a:r>
              <a:rPr lang="nl-BE" baseline="0" dirty="0"/>
              <a:t> kennis van jongeren </a:t>
            </a:r>
          </a:p>
          <a:p>
            <a:r>
              <a:rPr lang="nl-BE" baseline="0" dirty="0"/>
              <a:t>(stijging van 23 punten). </a:t>
            </a:r>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29</a:t>
            </a:fld>
            <a:endParaRPr lang="nl-BE"/>
          </a:p>
        </p:txBody>
      </p:sp>
    </p:spTree>
    <p:extLst>
      <p:ext uri="{BB962C8B-B14F-4D97-AF65-F5344CB8AC3E}">
        <p14:creationId xmlns:p14="http://schemas.microsoft.com/office/powerpoint/2010/main" val="369076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Verschillende invullingen van het begrip ‘onderwijskwaliteit’ </a:t>
            </a:r>
          </a:p>
          <a:p>
            <a:r>
              <a:rPr lang="en-US" dirty="0"/>
              <a:t>(weliswaar:</a:t>
            </a:r>
            <a:r>
              <a:rPr lang="en-US" baseline="0" dirty="0"/>
              <a:t> referentiekader </a:t>
            </a:r>
            <a:r>
              <a:rPr lang="en-US" baseline="0" dirty="0" err="1"/>
              <a:t>voor</a:t>
            </a:r>
            <a:r>
              <a:rPr lang="en-US" baseline="0" dirty="0"/>
              <a:t> </a:t>
            </a:r>
            <a:r>
              <a:rPr lang="en-US" baseline="0" dirty="0" err="1"/>
              <a:t>onderwijskwaliteit</a:t>
            </a:r>
            <a:r>
              <a:rPr lang="en-US" baseline="0" dirty="0"/>
              <a:t> van </a:t>
            </a:r>
            <a:r>
              <a:rPr lang="en-US" baseline="0" dirty="0" err="1"/>
              <a:t>onderwijsinspectie</a:t>
            </a:r>
            <a:r>
              <a:rPr lang="en-US" baseline="0" dirty="0"/>
              <a:t>) </a:t>
            </a:r>
            <a:endParaRPr lang="en-US" dirty="0"/>
          </a:p>
          <a:p>
            <a:endParaRPr lang="en-US" dirty="0"/>
          </a:p>
          <a:p>
            <a:r>
              <a:rPr lang="en-US" dirty="0" err="1"/>
              <a:t>Onderwijseffectiviteitsonderzoek</a:t>
            </a:r>
            <a:r>
              <a:rPr lang="en-US" baseline="0" dirty="0"/>
              <a:t> </a:t>
            </a:r>
            <a:r>
              <a:rPr lang="en-US" baseline="0" dirty="0" err="1"/>
              <a:t>gebruikt</a:t>
            </a:r>
            <a:r>
              <a:rPr lang="en-US" baseline="0" dirty="0"/>
              <a:t> het </a:t>
            </a:r>
            <a:r>
              <a:rPr lang="en-US" baseline="0" dirty="0" err="1"/>
              <a:t>begrip</a:t>
            </a:r>
            <a:r>
              <a:rPr lang="en-US" baseline="0" dirty="0"/>
              <a:t> ‘</a:t>
            </a:r>
            <a:r>
              <a:rPr lang="en-US" baseline="0" dirty="0" err="1"/>
              <a:t>effectieve</a:t>
            </a:r>
            <a:r>
              <a:rPr lang="en-US" baseline="0" dirty="0"/>
              <a:t> school’ </a:t>
            </a:r>
            <a:r>
              <a:rPr lang="en-US" baseline="0" dirty="0" err="1"/>
              <a:t>ipv</a:t>
            </a:r>
            <a:r>
              <a:rPr lang="en-US" baseline="0" dirty="0"/>
              <a:t> ‘</a:t>
            </a:r>
            <a:r>
              <a:rPr lang="en-US" baseline="0" dirty="0" err="1"/>
              <a:t>goede</a:t>
            </a:r>
            <a:r>
              <a:rPr lang="en-US" baseline="0" dirty="0"/>
              <a:t> school’</a:t>
            </a:r>
          </a:p>
          <a:p>
            <a:endParaRPr lang="en-US" baseline="0" dirty="0"/>
          </a:p>
          <a:p>
            <a:r>
              <a:rPr lang="nl-BE" sz="1200" kern="1200" dirty="0" err="1">
                <a:solidFill>
                  <a:schemeClr val="tx1"/>
                </a:solidFill>
                <a:effectLst/>
                <a:latin typeface="+mn-lt"/>
                <a:ea typeface="+mn-ea"/>
                <a:cs typeface="+mn-cs"/>
              </a:rPr>
              <a:t>Onderwijseffectiviteitsonderzoek</a:t>
            </a:r>
            <a:r>
              <a:rPr lang="nl-BE" sz="1200" kern="1200" dirty="0">
                <a:solidFill>
                  <a:schemeClr val="tx1"/>
                </a:solidFill>
                <a:effectLst/>
                <a:latin typeface="+mn-lt"/>
                <a:ea typeface="+mn-ea"/>
                <a:cs typeface="+mn-cs"/>
              </a:rPr>
              <a:t> spreekt niet over ‘goed onderwijs’ maar over ‘effectief onderwijs’. </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Het maakt een onderscheid tussen meer en minder effectieve scholen, meer en minder effectieve leraren en meer en minder effectieve onderwijssystemen. Er is maar één criterium om die mate van effectiviteit te bepalen: de resultaten van de leerlingen. </a:t>
            </a:r>
          </a:p>
          <a:p>
            <a:endParaRPr lang="en-US" dirty="0"/>
          </a:p>
        </p:txBody>
      </p:sp>
      <p:sp>
        <p:nvSpPr>
          <p:cNvPr id="4" name="Slide Number Placeholder 3"/>
          <p:cNvSpPr>
            <a:spLocks noGrp="1"/>
          </p:cNvSpPr>
          <p:nvPr>
            <p:ph type="sldNum" sz="quarter" idx="10"/>
          </p:nvPr>
        </p:nvSpPr>
        <p:spPr/>
        <p:txBody>
          <a:bodyPr/>
          <a:lstStyle/>
          <a:p>
            <a:fld id="{77F483C9-A684-4212-BF9C-3D8FF2205212}" type="slidenum">
              <a:rPr lang="nl-BE" smtClean="0"/>
              <a:t>3</a:t>
            </a:fld>
            <a:endParaRPr lang="nl-BE"/>
          </a:p>
        </p:txBody>
      </p:sp>
    </p:spTree>
    <p:extLst>
      <p:ext uri="{BB962C8B-B14F-4D97-AF65-F5344CB8AC3E}">
        <p14:creationId xmlns:p14="http://schemas.microsoft.com/office/powerpoint/2010/main" val="2122797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30</a:t>
            </a:fld>
            <a:endParaRPr lang="nl-BE"/>
          </a:p>
        </p:txBody>
      </p:sp>
    </p:spTree>
    <p:extLst>
      <p:ext uri="{BB962C8B-B14F-4D97-AF65-F5344CB8AC3E}">
        <p14:creationId xmlns:p14="http://schemas.microsoft.com/office/powerpoint/2010/main" val="2602530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31</a:t>
            </a:fld>
            <a:endParaRPr lang="nl-BE"/>
          </a:p>
        </p:txBody>
      </p:sp>
    </p:spTree>
    <p:extLst>
      <p:ext uri="{BB962C8B-B14F-4D97-AF65-F5344CB8AC3E}">
        <p14:creationId xmlns:p14="http://schemas.microsoft.com/office/powerpoint/2010/main" val="3263677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Verschillen tussen</a:t>
            </a:r>
            <a:r>
              <a:rPr lang="nl-BE" baseline="0" dirty="0"/>
              <a:t> scholen. </a:t>
            </a:r>
            <a:br>
              <a:rPr lang="nl-BE" baseline="0" dirty="0"/>
            </a:br>
            <a:br>
              <a:rPr lang="nl-BE" baseline="0" dirty="0"/>
            </a:br>
            <a:r>
              <a:rPr lang="nl-BE" baseline="0" dirty="0"/>
              <a:t>IRT uitleggen </a:t>
            </a:r>
          </a:p>
        </p:txBody>
      </p:sp>
      <p:sp>
        <p:nvSpPr>
          <p:cNvPr id="4" name="Slide Number Placeholder 3"/>
          <p:cNvSpPr>
            <a:spLocks noGrp="1"/>
          </p:cNvSpPr>
          <p:nvPr>
            <p:ph type="sldNum" sz="quarter" idx="10"/>
          </p:nvPr>
        </p:nvSpPr>
        <p:spPr/>
        <p:txBody>
          <a:bodyPr/>
          <a:lstStyle/>
          <a:p>
            <a:fld id="{77F483C9-A684-4212-BF9C-3D8FF2205212}" type="slidenum">
              <a:rPr lang="nl-BE" smtClean="0"/>
              <a:t>32</a:t>
            </a:fld>
            <a:endParaRPr lang="nl-BE"/>
          </a:p>
        </p:txBody>
      </p:sp>
    </p:spTree>
    <p:extLst>
      <p:ext uri="{BB962C8B-B14F-4D97-AF65-F5344CB8AC3E}">
        <p14:creationId xmlns:p14="http://schemas.microsoft.com/office/powerpoint/2010/main" val="4013208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1766" y="4777194"/>
            <a:ext cx="6357085" cy="3908614"/>
          </a:xfrm>
        </p:spPr>
        <p:txBody>
          <a:bodyPr/>
          <a:lstStyle/>
          <a:p>
            <a:pPr marL="228600" indent="-228600">
              <a:buAutoNum type="alphaLcParenR"/>
            </a:pPr>
            <a:endParaRPr lang="nl-BE"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7F483C9-A684-4212-BF9C-3D8FF2205212}" type="slidenum">
              <a:rPr lang="nl-BE" smtClean="0"/>
              <a:t>33</a:t>
            </a:fld>
            <a:endParaRPr lang="nl-BE"/>
          </a:p>
        </p:txBody>
      </p:sp>
    </p:spTree>
    <p:extLst>
      <p:ext uri="{BB962C8B-B14F-4D97-AF65-F5344CB8AC3E}">
        <p14:creationId xmlns:p14="http://schemas.microsoft.com/office/powerpoint/2010/main" val="2167343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1766" y="4777194"/>
            <a:ext cx="6357085" cy="3908614"/>
          </a:xfrm>
        </p:spPr>
        <p:txBody>
          <a:bodyPr/>
          <a:lstStyle/>
          <a:p>
            <a:pPr marL="228600" indent="-228600">
              <a:buAutoNum type="alphaLcParenR"/>
            </a:pPr>
            <a:r>
              <a:rPr lang="nl-BE" sz="1200" b="0" i="0" u="none" strike="noStrike" kern="1200" baseline="0" dirty="0">
                <a:solidFill>
                  <a:schemeClr val="tx1"/>
                </a:solidFill>
                <a:latin typeface="+mn-lt"/>
                <a:ea typeface="+mn-ea"/>
                <a:cs typeface="+mn-cs"/>
              </a:rPr>
              <a:t>Het verschil tussen jongens en meisjes is 9 punten in 2016 en 15 punten in 2018. </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nl-BE" sz="1200" b="0" i="0" u="none" strike="noStrike" kern="1200" baseline="0" dirty="0">
                <a:solidFill>
                  <a:schemeClr val="tx1"/>
                </a:solidFill>
                <a:latin typeface="+mn-lt"/>
                <a:ea typeface="+mn-ea"/>
                <a:cs typeface="+mn-cs"/>
              </a:rPr>
              <a:t>-&gt; het is precies omgekeerd</a:t>
            </a:r>
          </a:p>
          <a:p>
            <a:pPr marL="228600" indent="-228600">
              <a:buAutoNum type="alphaLcParenR"/>
            </a:pPr>
            <a:endParaRPr lang="nl-BE"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7F483C9-A684-4212-BF9C-3D8FF2205212}" type="slidenum">
              <a:rPr lang="nl-BE" smtClean="0"/>
              <a:t>34</a:t>
            </a:fld>
            <a:endParaRPr lang="nl-BE"/>
          </a:p>
        </p:txBody>
      </p:sp>
    </p:spTree>
    <p:extLst>
      <p:ext uri="{BB962C8B-B14F-4D97-AF65-F5344CB8AC3E}">
        <p14:creationId xmlns:p14="http://schemas.microsoft.com/office/powerpoint/2010/main" val="500641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kern="1200" baseline="0" dirty="0">
                <a:solidFill>
                  <a:schemeClr val="tx1"/>
                </a:solidFill>
                <a:latin typeface="+mn-lt"/>
                <a:ea typeface="+mn-ea"/>
                <a:cs typeface="+mn-cs"/>
              </a:rPr>
              <a:t>Het verschil tussen jongens en meisjes is 9 punten in 2016 en 15 punten in 2018. </a:t>
            </a:r>
          </a:p>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35</a:t>
            </a:fld>
            <a:endParaRPr lang="nl-BE"/>
          </a:p>
        </p:txBody>
      </p:sp>
    </p:spTree>
    <p:extLst>
      <p:ext uri="{BB962C8B-B14F-4D97-AF65-F5344CB8AC3E}">
        <p14:creationId xmlns:p14="http://schemas.microsoft.com/office/powerpoint/2010/main" val="60778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rgbClr val="000000"/>
                </a:solidFill>
              </a:rPr>
              <a:t>Vlaanderen daalt van 547 punten (2006) naar 525 punten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Een</a:t>
            </a:r>
            <a:r>
              <a:rPr lang="en-US" dirty="0"/>
              <a:t> </a:t>
            </a:r>
            <a:r>
              <a:rPr lang="en-US" dirty="0" err="1"/>
              <a:t>daling</a:t>
            </a:r>
            <a:r>
              <a:rPr lang="en-US" dirty="0"/>
              <a:t> van 22 </a:t>
            </a:r>
            <a:r>
              <a:rPr lang="en-US" dirty="0" err="1"/>
              <a:t>punten</a:t>
            </a:r>
            <a:r>
              <a:rPr lang="en-US" dirty="0"/>
              <a:t> </a:t>
            </a:r>
            <a:r>
              <a:rPr lang="en-US" dirty="0" err="1"/>
              <a:t>komt</a:t>
            </a:r>
            <a:r>
              <a:rPr lang="en-US" baseline="0" dirty="0"/>
              <a:t> </a:t>
            </a:r>
            <a:r>
              <a:rPr lang="en-US" baseline="0" dirty="0" err="1"/>
              <a:t>overeen</a:t>
            </a:r>
            <a:r>
              <a:rPr lang="en-US" baseline="0" dirty="0"/>
              <a:t> met </a:t>
            </a:r>
            <a:r>
              <a:rPr lang="en-US" baseline="0" dirty="0" err="1"/>
              <a:t>ruwweg</a:t>
            </a:r>
            <a:r>
              <a:rPr lang="en-US" baseline="0" dirty="0"/>
              <a:t> </a:t>
            </a:r>
            <a:r>
              <a:rPr lang="en-US" baseline="0" dirty="0" err="1"/>
              <a:t>een</a:t>
            </a:r>
            <a:r>
              <a:rPr lang="en-US" baseline="0" dirty="0"/>
              <a:t> half </a:t>
            </a:r>
            <a:r>
              <a:rPr lang="en-US" baseline="0" dirty="0" err="1"/>
              <a:t>jaar</a:t>
            </a:r>
            <a:r>
              <a:rPr lang="en-US" baseline="0" dirty="0"/>
              <a:t> </a:t>
            </a:r>
            <a:r>
              <a:rPr lang="en-US" baseline="0" dirty="0" err="1"/>
              <a:t>onderwijs</a:t>
            </a:r>
            <a:r>
              <a:rPr lang="en-US" baseline="0" dirty="0"/>
              <a:t> …</a:t>
            </a:r>
            <a:endParaRPr lang="nl-BE" dirty="0"/>
          </a:p>
          <a:p>
            <a:endParaRPr lang="nl-BE" dirty="0">
              <a:effectLst/>
            </a:endParaRPr>
          </a:p>
          <a:p>
            <a:r>
              <a:rPr lang="nl-BE" dirty="0">
                <a:effectLst/>
              </a:rPr>
              <a:t>Onze Vlaamse tienjarigen scoren ondermaats op begrijpend lezen. Dat blijkt uit een internationaal onderzoek in 45 landen. Vlaanderen haalt de 32ste plaats. Een forse daling in vergelijking met tien jaar geleden. Toen stonden we nog op de achtste plaats. Hierdoor zijn we ook de grootste dalers. </a:t>
            </a:r>
          </a:p>
          <a:p>
            <a:endParaRPr lang="nl-BE" dirty="0">
              <a:effectLst/>
            </a:endParaRPr>
          </a:p>
          <a:p>
            <a:r>
              <a:rPr lang="nl-BE" dirty="0">
                <a:effectLst/>
              </a:rPr>
              <a:t>In functie van de </a:t>
            </a:r>
            <a:r>
              <a:rPr lang="nl-BE" dirty="0" err="1">
                <a:effectLst/>
                <a:hlinkClick r:id="rId3"/>
              </a:rPr>
              <a:t>Progress</a:t>
            </a:r>
            <a:r>
              <a:rPr lang="nl-BE" dirty="0">
                <a:effectLst/>
                <a:hlinkClick r:id="rId3"/>
              </a:rPr>
              <a:t> in International Reading </a:t>
            </a:r>
            <a:r>
              <a:rPr lang="nl-BE" dirty="0" err="1">
                <a:effectLst/>
                <a:hlinkClick r:id="rId3"/>
              </a:rPr>
              <a:t>Literacy</a:t>
            </a:r>
            <a:r>
              <a:rPr lang="nl-BE" dirty="0">
                <a:effectLst/>
                <a:hlinkClick r:id="rId3"/>
              </a:rPr>
              <a:t> </a:t>
            </a:r>
            <a:r>
              <a:rPr lang="nl-BE" dirty="0" err="1">
                <a:effectLst/>
                <a:hlinkClick r:id="rId3"/>
              </a:rPr>
              <a:t>Study</a:t>
            </a:r>
            <a:r>
              <a:rPr lang="nl-BE" dirty="0">
                <a:effectLst/>
                <a:hlinkClick r:id="rId3"/>
              </a:rPr>
              <a:t> (PIRLS)</a:t>
            </a:r>
            <a:r>
              <a:rPr lang="nl-BE" dirty="0">
                <a:effectLst/>
              </a:rPr>
              <a:t> werd de leesvaardigheid van tienjarigen uit 45 verschillende landen getest. Met een score van 525 punten strandde Vlaanderen op een teleurstellende 32ste plaats. </a:t>
            </a:r>
          </a:p>
          <a:p>
            <a:r>
              <a:rPr lang="nl-BE" dirty="0">
                <a:effectLst/>
              </a:rPr>
              <a:t>Met de score van 525 scoren de Vlaamse tienjarigen net onder het internationaal gemiddelde. Maar vergeleken bij het West-Europese gemiddelde van 542 doen we het dus bedroevend slecht. Zeker wanneer je kijkt naar de cijfers van 10 jaar geleden, toen behaalde Vlaanderen nog de achtste plaats en mochten we ons dus tot de wereldtop rekenen. </a:t>
            </a:r>
          </a:p>
          <a:p>
            <a:r>
              <a:rPr lang="nl-BE" dirty="0">
                <a:effectLst/>
              </a:rPr>
              <a:t>"De kinderen van nu zouden een half jaar extra naar school moeten om even goed als in 2006 te scoren. Toen haalde 7 procent nog het hoogste niveau, tien jaar later is dat amper 4 procent. Nog maar 35 procent haalt minstens het hoge niveau, in 2006 was dat 49 procent. Het aantal leerlingen dat het laagste niveau niét haalt, steeg van 1 procent naar 3 procent. Mogelijk nog alarmerender: álle groepen gaan achteruit: jongens én meisjes, kinderen uit </a:t>
            </a:r>
            <a:r>
              <a:rPr lang="nl-BE" dirty="0" err="1">
                <a:effectLst/>
              </a:rPr>
              <a:t>sociaal-economisch</a:t>
            </a:r>
            <a:r>
              <a:rPr lang="nl-BE" dirty="0">
                <a:effectLst/>
              </a:rPr>
              <a:t> zwakke gezinnen én de koplopers met een betere startpositie." </a:t>
            </a:r>
          </a:p>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36</a:t>
            </a:fld>
            <a:endParaRPr lang="nl-BE"/>
          </a:p>
        </p:txBody>
      </p:sp>
    </p:spTree>
    <p:extLst>
      <p:ext uri="{BB962C8B-B14F-4D97-AF65-F5344CB8AC3E}">
        <p14:creationId xmlns:p14="http://schemas.microsoft.com/office/powerpoint/2010/main" val="3777381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37</a:t>
            </a:fld>
            <a:endParaRPr lang="nl-BE"/>
          </a:p>
        </p:txBody>
      </p:sp>
    </p:spTree>
    <p:extLst>
      <p:ext uri="{BB962C8B-B14F-4D97-AF65-F5344CB8AC3E}">
        <p14:creationId xmlns:p14="http://schemas.microsoft.com/office/powerpoint/2010/main" val="916514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aseline="0" dirty="0"/>
              <a:t>Resultaten TIMSS2018 worden bekend gemaakt op 8 december 2020, </a:t>
            </a:r>
          </a:p>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38</a:t>
            </a:fld>
            <a:endParaRPr lang="nl-BE"/>
          </a:p>
        </p:txBody>
      </p:sp>
    </p:spTree>
    <p:extLst>
      <p:ext uri="{BB962C8B-B14F-4D97-AF65-F5344CB8AC3E}">
        <p14:creationId xmlns:p14="http://schemas.microsoft.com/office/powerpoint/2010/main" val="1207210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nl-BE" baseline="0" dirty="0"/>
            </a:br>
            <a:endParaRPr lang="nl-BE" baseline="0" dirty="0"/>
          </a:p>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39</a:t>
            </a:fld>
            <a:endParaRPr lang="nl-BE"/>
          </a:p>
        </p:txBody>
      </p:sp>
    </p:spTree>
    <p:extLst>
      <p:ext uri="{BB962C8B-B14F-4D97-AF65-F5344CB8AC3E}">
        <p14:creationId xmlns:p14="http://schemas.microsoft.com/office/powerpoint/2010/main" val="414610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Het </a:t>
            </a:r>
            <a:r>
              <a:rPr lang="en-US" dirty="0" err="1"/>
              <a:t>klopt</a:t>
            </a:r>
            <a:r>
              <a:rPr lang="en-US" dirty="0"/>
              <a:t> </a:t>
            </a:r>
            <a:r>
              <a:rPr lang="en-US" dirty="0" err="1"/>
              <a:t>wel</a:t>
            </a:r>
            <a:r>
              <a:rPr lang="en-US" dirty="0"/>
              <a:t> </a:t>
            </a:r>
            <a:r>
              <a:rPr lang="en-US" dirty="0" err="1"/>
              <a:t>dat</a:t>
            </a:r>
            <a:r>
              <a:rPr lang="en-US" dirty="0"/>
              <a:t> </a:t>
            </a:r>
            <a:r>
              <a:rPr lang="en-US" dirty="0" err="1"/>
              <a:t>praktische</a:t>
            </a:r>
            <a:r>
              <a:rPr lang="en-US" baseline="0" dirty="0"/>
              <a:t> </a:t>
            </a:r>
            <a:r>
              <a:rPr lang="en-US" baseline="0" dirty="0" err="1"/>
              <a:t>vaardigheden</a:t>
            </a:r>
            <a:r>
              <a:rPr lang="en-US" baseline="0" dirty="0"/>
              <a:t> (die </a:t>
            </a:r>
            <a:r>
              <a:rPr lang="en-US" baseline="0" dirty="0" err="1"/>
              <a:t>essentieel</a:t>
            </a:r>
            <a:r>
              <a:rPr lang="en-US" baseline="0" dirty="0"/>
              <a:t> </a:t>
            </a:r>
            <a:r>
              <a:rPr lang="en-US" baseline="0" dirty="0" err="1"/>
              <a:t>zijn</a:t>
            </a:r>
            <a:r>
              <a:rPr lang="en-US" baseline="0" dirty="0"/>
              <a:t> in BSO) </a:t>
            </a:r>
            <a:r>
              <a:rPr lang="en-US" baseline="0" dirty="0" err="1"/>
              <a:t>nooit</a:t>
            </a:r>
            <a:r>
              <a:rPr lang="en-US" baseline="0" dirty="0"/>
              <a:t> </a:t>
            </a:r>
            <a:r>
              <a:rPr lang="en-US" baseline="0" dirty="0" err="1"/>
              <a:t>getoetst</a:t>
            </a:r>
            <a:r>
              <a:rPr lang="en-US" baseline="0" dirty="0"/>
              <a:t> </a:t>
            </a:r>
            <a:r>
              <a:rPr lang="en-US" baseline="0" dirty="0" err="1"/>
              <a:t>worden</a:t>
            </a:r>
            <a:r>
              <a:rPr lang="en-US" baseline="0" dirty="0"/>
              <a:t> / </a:t>
            </a:r>
          </a:p>
          <a:p>
            <a:pPr marL="0" indent="0">
              <a:buFontTx/>
              <a:buNone/>
            </a:pPr>
            <a:r>
              <a:rPr lang="en-US" baseline="0" dirty="0" err="1"/>
              <a:t>Lastig</a:t>
            </a:r>
            <a:r>
              <a:rPr lang="en-US" baseline="0" dirty="0"/>
              <a:t> op </a:t>
            </a:r>
            <a:r>
              <a:rPr lang="en-US" baseline="0" dirty="0" err="1"/>
              <a:t>grote</a:t>
            </a:r>
            <a:r>
              <a:rPr lang="en-US" baseline="0" dirty="0"/>
              <a:t> </a:t>
            </a:r>
            <a:r>
              <a:rPr lang="en-US" baseline="0" dirty="0" err="1"/>
              <a:t>schaal</a:t>
            </a:r>
            <a:r>
              <a:rPr lang="en-US" baseline="0" dirty="0"/>
              <a:t> </a:t>
            </a:r>
            <a:r>
              <a:rPr lang="en-US" baseline="0" dirty="0" err="1"/>
              <a:t>te</a:t>
            </a:r>
            <a:r>
              <a:rPr lang="en-US" baseline="0" dirty="0"/>
              <a:t> </a:t>
            </a:r>
            <a:r>
              <a:rPr lang="en-US" baseline="0" dirty="0" err="1"/>
              <a:t>toetsen</a:t>
            </a:r>
            <a:r>
              <a:rPr lang="en-US" baseline="0" dirty="0"/>
              <a:t> / in </a:t>
            </a:r>
            <a:r>
              <a:rPr lang="en-US" baseline="0" dirty="0" err="1"/>
              <a:t>LiSO</a:t>
            </a:r>
            <a:r>
              <a:rPr lang="en-US" baseline="0" dirty="0"/>
              <a:t> </a:t>
            </a:r>
            <a:r>
              <a:rPr lang="en-US" baseline="0" dirty="0" err="1"/>
              <a:t>wel</a:t>
            </a:r>
            <a:r>
              <a:rPr lang="en-US" baseline="0" dirty="0"/>
              <a:t> </a:t>
            </a:r>
            <a:r>
              <a:rPr lang="en-US" baseline="0" dirty="0" err="1"/>
              <a:t>gevraagd</a:t>
            </a:r>
            <a:r>
              <a:rPr lang="en-US" baseline="0" dirty="0"/>
              <a:t> </a:t>
            </a:r>
            <a:r>
              <a:rPr lang="en-US" baseline="0" dirty="0" err="1"/>
              <a:t>aan</a:t>
            </a:r>
            <a:r>
              <a:rPr lang="en-US" baseline="0" dirty="0"/>
              <a:t> </a:t>
            </a:r>
            <a:r>
              <a:rPr lang="en-US" baseline="0" dirty="0" err="1"/>
              <a:t>klastitularis</a:t>
            </a:r>
            <a:r>
              <a:rPr lang="en-US" baseline="0" dirty="0"/>
              <a:t> om </a:t>
            </a:r>
            <a:r>
              <a:rPr lang="en-US" baseline="0" dirty="0" err="1"/>
              <a:t>aan</a:t>
            </a:r>
            <a:r>
              <a:rPr lang="en-US" baseline="0" dirty="0"/>
              <a:t> </a:t>
            </a:r>
            <a:r>
              <a:rPr lang="en-US" baseline="0" dirty="0" err="1"/>
              <a:t>te</a:t>
            </a:r>
            <a:r>
              <a:rPr lang="en-US" baseline="0" dirty="0"/>
              <a:t> </a:t>
            </a:r>
            <a:r>
              <a:rPr lang="en-US" baseline="0" dirty="0" err="1"/>
              <a:t>geven</a:t>
            </a:r>
            <a:r>
              <a:rPr lang="en-US" baseline="0" dirty="0"/>
              <a:t> hoe </a:t>
            </a:r>
            <a:r>
              <a:rPr lang="en-US" baseline="0" dirty="0" err="1"/>
              <a:t>sterk</a:t>
            </a:r>
            <a:r>
              <a:rPr lang="en-US" baseline="0" dirty="0"/>
              <a:t> de </a:t>
            </a:r>
            <a:r>
              <a:rPr lang="en-US" baseline="0" dirty="0" err="1"/>
              <a:t>leerling</a:t>
            </a:r>
            <a:r>
              <a:rPr lang="en-US" baseline="0" dirty="0"/>
              <a:t> is in </a:t>
            </a:r>
            <a:r>
              <a:rPr lang="en-US" baseline="0" dirty="0" err="1"/>
              <a:t>hoofdvak</a:t>
            </a:r>
            <a:endParaRPr lang="en-US" baseline="0" dirty="0"/>
          </a:p>
        </p:txBody>
      </p:sp>
      <p:sp>
        <p:nvSpPr>
          <p:cNvPr id="4" name="Slide Number Placeholder 3"/>
          <p:cNvSpPr>
            <a:spLocks noGrp="1"/>
          </p:cNvSpPr>
          <p:nvPr>
            <p:ph type="sldNum" sz="quarter" idx="10"/>
          </p:nvPr>
        </p:nvSpPr>
        <p:spPr/>
        <p:txBody>
          <a:bodyPr/>
          <a:lstStyle/>
          <a:p>
            <a:fld id="{77F483C9-A684-4212-BF9C-3D8FF2205212}" type="slidenum">
              <a:rPr lang="nl-BE" smtClean="0"/>
              <a:t>4</a:t>
            </a:fld>
            <a:endParaRPr lang="nl-BE"/>
          </a:p>
        </p:txBody>
      </p:sp>
    </p:spTree>
    <p:extLst>
      <p:ext uri="{BB962C8B-B14F-4D97-AF65-F5344CB8AC3E}">
        <p14:creationId xmlns:p14="http://schemas.microsoft.com/office/powerpoint/2010/main" val="190634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nl-BE" baseline="0" dirty="0"/>
            </a:br>
            <a:endParaRPr lang="nl-BE" baseline="0" dirty="0"/>
          </a:p>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40</a:t>
            </a:fld>
            <a:endParaRPr lang="nl-BE"/>
          </a:p>
        </p:txBody>
      </p:sp>
    </p:spTree>
    <p:extLst>
      <p:ext uri="{BB962C8B-B14F-4D97-AF65-F5344CB8AC3E}">
        <p14:creationId xmlns:p14="http://schemas.microsoft.com/office/powerpoint/2010/main" val="1056356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41</a:t>
            </a:fld>
            <a:endParaRPr lang="nl-BE"/>
          </a:p>
        </p:txBody>
      </p:sp>
    </p:spTree>
    <p:extLst>
      <p:ext uri="{BB962C8B-B14F-4D97-AF65-F5344CB8AC3E}">
        <p14:creationId xmlns:p14="http://schemas.microsoft.com/office/powerpoint/2010/main" val="3860557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solidFill>
                  <a:srgbClr val="000000"/>
                </a:solidFill>
              </a:rPr>
              <a:t>De achteruitgang tussen 2006 en 2016 situeert zich vooral bij leerlingen die buiten de schooluren weinig lezen voor hun plezier</a:t>
            </a:r>
            <a:endParaRPr lang="nl-BE" dirty="0"/>
          </a:p>
        </p:txBody>
      </p:sp>
      <p:sp>
        <p:nvSpPr>
          <p:cNvPr id="4" name="Slide Number Placeholder 3"/>
          <p:cNvSpPr>
            <a:spLocks noGrp="1"/>
          </p:cNvSpPr>
          <p:nvPr>
            <p:ph type="sldNum" sz="quarter" idx="10"/>
          </p:nvPr>
        </p:nvSpPr>
        <p:spPr/>
        <p:txBody>
          <a:bodyPr/>
          <a:lstStyle/>
          <a:p>
            <a:fld id="{76F6EB55-D046-4316-A421-6DEA4C9E91D3}" type="slidenum">
              <a:rPr lang="nl-NL" smtClean="0"/>
              <a:t>42</a:t>
            </a:fld>
            <a:endParaRPr lang="nl-NL"/>
          </a:p>
        </p:txBody>
      </p:sp>
    </p:spTree>
    <p:extLst>
      <p:ext uri="{BB962C8B-B14F-4D97-AF65-F5344CB8AC3E}">
        <p14:creationId xmlns:p14="http://schemas.microsoft.com/office/powerpoint/2010/main" val="111446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aseline="0" dirty="0"/>
              <a:t>18-jarigen die de school verlaten zonder diploma of getuigschrift, </a:t>
            </a:r>
            <a:br>
              <a:rPr lang="nl-BE" baseline="0" dirty="0"/>
            </a:br>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43</a:t>
            </a:fld>
            <a:endParaRPr lang="nl-BE"/>
          </a:p>
        </p:txBody>
      </p:sp>
    </p:spTree>
    <p:extLst>
      <p:ext uri="{BB962C8B-B14F-4D97-AF65-F5344CB8AC3E}">
        <p14:creationId xmlns:p14="http://schemas.microsoft.com/office/powerpoint/2010/main" val="3111664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baseline="0" dirty="0"/>
          </a:p>
        </p:txBody>
      </p:sp>
      <p:sp>
        <p:nvSpPr>
          <p:cNvPr id="4" name="Slide Number Placeholder 3"/>
          <p:cNvSpPr>
            <a:spLocks noGrp="1"/>
          </p:cNvSpPr>
          <p:nvPr>
            <p:ph type="sldNum" sz="quarter" idx="10"/>
          </p:nvPr>
        </p:nvSpPr>
        <p:spPr/>
        <p:txBody>
          <a:bodyPr/>
          <a:lstStyle/>
          <a:p>
            <a:fld id="{77F483C9-A684-4212-BF9C-3D8FF2205212}" type="slidenum">
              <a:rPr lang="nl-BE" smtClean="0"/>
              <a:t>44</a:t>
            </a:fld>
            <a:endParaRPr lang="nl-BE"/>
          </a:p>
        </p:txBody>
      </p:sp>
    </p:spTree>
    <p:extLst>
      <p:ext uri="{BB962C8B-B14F-4D97-AF65-F5344CB8AC3E}">
        <p14:creationId xmlns:p14="http://schemas.microsoft.com/office/powerpoint/2010/main" val="159149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aseline="0" dirty="0"/>
              <a:t>We zagen een dalende trend, en sinds 15-16 weer een stijgende trend. </a:t>
            </a:r>
          </a:p>
          <a:p>
            <a:r>
              <a:rPr lang="nl-BE" baseline="0" dirty="0"/>
              <a:t>Vragen: wat is de oorzaak ? -&gt; werkgelegenheid / crisis</a:t>
            </a:r>
          </a:p>
        </p:txBody>
      </p:sp>
      <p:sp>
        <p:nvSpPr>
          <p:cNvPr id="4" name="Slide Number Placeholder 3"/>
          <p:cNvSpPr>
            <a:spLocks noGrp="1"/>
          </p:cNvSpPr>
          <p:nvPr>
            <p:ph type="sldNum" sz="quarter" idx="10"/>
          </p:nvPr>
        </p:nvSpPr>
        <p:spPr/>
        <p:txBody>
          <a:bodyPr/>
          <a:lstStyle/>
          <a:p>
            <a:fld id="{77F483C9-A684-4212-BF9C-3D8FF2205212}" type="slidenum">
              <a:rPr lang="nl-BE" smtClean="0"/>
              <a:t>45</a:t>
            </a:fld>
            <a:endParaRPr lang="nl-BE"/>
          </a:p>
        </p:txBody>
      </p:sp>
    </p:spTree>
    <p:extLst>
      <p:ext uri="{BB962C8B-B14F-4D97-AF65-F5344CB8AC3E}">
        <p14:creationId xmlns:p14="http://schemas.microsoft.com/office/powerpoint/2010/main" val="1844143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cap="none" baseline="0" dirty="0">
                <a:solidFill>
                  <a:srgbClr val="176D8A"/>
                </a:solidFill>
                <a:latin typeface="Arial" panose="020B0604020202020204" pitchFamily="34" charset="0"/>
                <a:cs typeface="Arial" panose="020B0604020202020204" pitchFamily="34" charset="0"/>
              </a:rPr>
              <a:t>Hoe </a:t>
            </a:r>
            <a:r>
              <a:rPr lang="en-US" sz="1200" b="0" cap="none" baseline="0" dirty="0" err="1">
                <a:solidFill>
                  <a:srgbClr val="176D8A"/>
                </a:solidFill>
                <a:latin typeface="Arial" panose="020B0604020202020204" pitchFamily="34" charset="0"/>
                <a:cs typeface="Arial" panose="020B0604020202020204" pitchFamily="34" charset="0"/>
              </a:rPr>
              <a:t>gemotiveerd</a:t>
            </a:r>
            <a:r>
              <a:rPr lang="en-US" sz="1200" b="0" cap="none" baseline="0" dirty="0">
                <a:solidFill>
                  <a:srgbClr val="176D8A"/>
                </a:solidFill>
                <a:latin typeface="Arial" panose="020B0604020202020204" pitchFamily="34" charset="0"/>
                <a:cs typeface="Arial" panose="020B0604020202020204" pitchFamily="34" charset="0"/>
              </a:rPr>
              <a:t> </a:t>
            </a:r>
            <a:r>
              <a:rPr lang="en-US" sz="1200" b="0" cap="none" baseline="0" dirty="0" err="1">
                <a:solidFill>
                  <a:srgbClr val="176D8A"/>
                </a:solidFill>
                <a:latin typeface="Arial" panose="020B0604020202020204" pitchFamily="34" charset="0"/>
                <a:cs typeface="Arial" panose="020B0604020202020204" pitchFamily="34" charset="0"/>
              </a:rPr>
              <a:t>zijn</a:t>
            </a:r>
            <a:r>
              <a:rPr lang="en-US" sz="1200" b="0" cap="none" baseline="0" dirty="0">
                <a:solidFill>
                  <a:srgbClr val="176D8A"/>
                </a:solidFill>
                <a:latin typeface="Arial" panose="020B0604020202020204" pitchFamily="34" charset="0"/>
                <a:cs typeface="Arial" panose="020B0604020202020204" pitchFamily="34" charset="0"/>
              </a:rPr>
              <a:t> de </a:t>
            </a:r>
            <a:r>
              <a:rPr lang="en-US" sz="1200" b="0" cap="none" baseline="0" dirty="0" err="1">
                <a:solidFill>
                  <a:srgbClr val="176D8A"/>
                </a:solidFill>
                <a:latin typeface="Arial" panose="020B0604020202020204" pitchFamily="34" charset="0"/>
                <a:cs typeface="Arial" panose="020B0604020202020204" pitchFamily="34" charset="0"/>
              </a:rPr>
              <a:t>leerlingen</a:t>
            </a:r>
            <a:r>
              <a:rPr lang="en-US" sz="1200" b="0" cap="none" baseline="0" dirty="0">
                <a:solidFill>
                  <a:srgbClr val="176D8A"/>
                </a:solidFill>
                <a:latin typeface="Arial" panose="020B0604020202020204" pitchFamily="34" charset="0"/>
                <a:cs typeface="Arial" panose="020B0604020202020204" pitchFamily="34" charset="0"/>
              </a:rPr>
              <a:t> van 4 SO?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cap="none" baseline="0" dirty="0">
                <a:solidFill>
                  <a:srgbClr val="176D8A"/>
                </a:solidFill>
                <a:latin typeface="Arial" panose="020B0604020202020204" pitchFamily="34" charset="0"/>
                <a:cs typeface="Arial" panose="020B0604020202020204" pitchFamily="34" charset="0"/>
              </a:rPr>
              <a:t>Item </a:t>
            </a:r>
            <a:r>
              <a:rPr lang="en-US" sz="1200" b="0" cap="none" baseline="0" dirty="0" err="1">
                <a:solidFill>
                  <a:srgbClr val="176D8A"/>
                </a:solidFill>
                <a:latin typeface="Arial" panose="020B0604020202020204" pitchFamily="34" charset="0"/>
                <a:cs typeface="Arial" panose="020B0604020202020204" pitchFamily="34" charset="0"/>
              </a:rPr>
              <a:t>uit</a:t>
            </a:r>
            <a:r>
              <a:rPr lang="en-US" sz="1200" b="0" cap="none" baseline="0" dirty="0">
                <a:solidFill>
                  <a:srgbClr val="176D8A"/>
                </a:solidFill>
                <a:latin typeface="Arial" panose="020B0604020202020204" pitchFamily="34" charset="0"/>
                <a:cs typeface="Arial" panose="020B0604020202020204" pitchFamily="34" charset="0"/>
              </a:rPr>
              <a:t> de </a:t>
            </a:r>
            <a:r>
              <a:rPr lang="en-US" sz="1200" b="0" cap="none" baseline="0" dirty="0" err="1">
                <a:solidFill>
                  <a:srgbClr val="176D8A"/>
                </a:solidFill>
                <a:latin typeface="Arial" panose="020B0604020202020204" pitchFamily="34" charset="0"/>
                <a:cs typeface="Arial" panose="020B0604020202020204" pitchFamily="34" charset="0"/>
              </a:rPr>
              <a:t>schaal</a:t>
            </a:r>
            <a:r>
              <a:rPr lang="en-US" sz="1200" b="0" cap="none" baseline="0" dirty="0">
                <a:solidFill>
                  <a:srgbClr val="176D8A"/>
                </a:solidFill>
                <a:latin typeface="Arial" panose="020B0604020202020204" pitchFamily="34" charset="0"/>
                <a:cs typeface="Arial" panose="020B0604020202020204" pitchFamily="34" charset="0"/>
              </a:rPr>
              <a:t> “</a:t>
            </a:r>
            <a:r>
              <a:rPr lang="en-US" sz="1200" b="0" cap="none" baseline="0" dirty="0" err="1">
                <a:solidFill>
                  <a:srgbClr val="176D8A"/>
                </a:solidFill>
                <a:latin typeface="Arial" panose="020B0604020202020204" pitchFamily="34" charset="0"/>
                <a:cs typeface="Arial" panose="020B0604020202020204" pitchFamily="34" charset="0"/>
              </a:rPr>
              <a:t>autonome</a:t>
            </a:r>
            <a:r>
              <a:rPr lang="en-US" sz="1200" b="0" cap="none" baseline="0" dirty="0">
                <a:solidFill>
                  <a:srgbClr val="176D8A"/>
                </a:solidFill>
                <a:latin typeface="Arial" panose="020B0604020202020204" pitchFamily="34" charset="0"/>
                <a:cs typeface="Arial" panose="020B0604020202020204" pitchFamily="34" charset="0"/>
              </a:rPr>
              <a:t> </a:t>
            </a:r>
            <a:r>
              <a:rPr lang="en-US" sz="1200" b="0" cap="none" baseline="0" dirty="0" err="1">
                <a:solidFill>
                  <a:srgbClr val="176D8A"/>
                </a:solidFill>
                <a:latin typeface="Arial" panose="020B0604020202020204" pitchFamily="34" charset="0"/>
                <a:cs typeface="Arial" panose="020B0604020202020204" pitchFamily="34" charset="0"/>
              </a:rPr>
              <a:t>motivatie</a:t>
            </a:r>
            <a:r>
              <a:rPr lang="en-US" sz="1200" b="0" cap="none" baseline="0" dirty="0">
                <a:solidFill>
                  <a:srgbClr val="176D8A"/>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cap="none" baseline="0" dirty="0">
                <a:solidFill>
                  <a:srgbClr val="176D8A"/>
                </a:solidFill>
                <a:latin typeface="Arial" panose="020B0604020202020204" pitchFamily="34" charset="0"/>
                <a:cs typeface="Arial" panose="020B0604020202020204" pitchFamily="34" charset="0"/>
              </a:rPr>
              <a:t>- op basis van 6451 </a:t>
            </a:r>
            <a:r>
              <a:rPr lang="en-US" sz="1200" b="0" cap="none" baseline="0" dirty="0" err="1">
                <a:solidFill>
                  <a:srgbClr val="176D8A"/>
                </a:solidFill>
                <a:latin typeface="Arial" panose="020B0604020202020204" pitchFamily="34" charset="0"/>
                <a:cs typeface="Arial" panose="020B0604020202020204" pitchFamily="34" charset="0"/>
              </a:rPr>
              <a:t>leerlingen</a:t>
            </a:r>
            <a:r>
              <a:rPr lang="en-US" sz="1200" b="0" cap="none" baseline="0" dirty="0">
                <a:solidFill>
                  <a:srgbClr val="176D8A"/>
                </a:solidFill>
                <a:latin typeface="Arial" panose="020B0604020202020204" pitchFamily="34" charset="0"/>
                <a:cs typeface="Arial" panose="020B0604020202020204" pitchFamily="34" charset="0"/>
              </a:rPr>
              <a:t> in </a:t>
            </a:r>
            <a:r>
              <a:rPr lang="en-US" sz="1200" b="0" cap="none" baseline="0" dirty="0" err="1">
                <a:solidFill>
                  <a:srgbClr val="176D8A"/>
                </a:solidFill>
                <a:latin typeface="Arial" panose="020B0604020202020204" pitchFamily="34" charset="0"/>
                <a:cs typeface="Arial" panose="020B0604020202020204" pitchFamily="34" charset="0"/>
              </a:rPr>
              <a:t>mei</a:t>
            </a:r>
            <a:r>
              <a:rPr lang="en-US" sz="1200" b="0" cap="none" baseline="0" dirty="0">
                <a:solidFill>
                  <a:srgbClr val="176D8A"/>
                </a:solidFill>
                <a:latin typeface="Arial" panose="020B0604020202020204" pitchFamily="34" charset="0"/>
                <a:cs typeface="Arial" panose="020B0604020202020204" pitchFamily="34" charset="0"/>
              </a:rPr>
              <a:t> 2017 in L4</a:t>
            </a:r>
          </a:p>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46</a:t>
            </a:fld>
            <a:endParaRPr lang="nl-BE"/>
          </a:p>
        </p:txBody>
      </p:sp>
    </p:spTree>
    <p:extLst>
      <p:ext uri="{BB962C8B-B14F-4D97-AF65-F5344CB8AC3E}">
        <p14:creationId xmlns:p14="http://schemas.microsoft.com/office/powerpoint/2010/main" val="5538077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cap="none" baseline="0" dirty="0">
                <a:solidFill>
                  <a:srgbClr val="176D8A"/>
                </a:solidFill>
                <a:latin typeface="Arial" panose="020B0604020202020204" pitchFamily="34" charset="0"/>
                <a:cs typeface="Arial" panose="020B0604020202020204" pitchFamily="34" charset="0"/>
              </a:rPr>
              <a:t>Hoe </a:t>
            </a:r>
            <a:r>
              <a:rPr lang="en-US" sz="1200" b="0" cap="none" baseline="0" dirty="0" err="1">
                <a:solidFill>
                  <a:srgbClr val="176D8A"/>
                </a:solidFill>
                <a:latin typeface="Arial" panose="020B0604020202020204" pitchFamily="34" charset="0"/>
                <a:cs typeface="Arial" panose="020B0604020202020204" pitchFamily="34" charset="0"/>
              </a:rPr>
              <a:t>gemotiveerd</a:t>
            </a:r>
            <a:r>
              <a:rPr lang="en-US" sz="1200" b="0" cap="none" baseline="0" dirty="0">
                <a:solidFill>
                  <a:srgbClr val="176D8A"/>
                </a:solidFill>
                <a:latin typeface="Arial" panose="020B0604020202020204" pitchFamily="34" charset="0"/>
                <a:cs typeface="Arial" panose="020B0604020202020204" pitchFamily="34" charset="0"/>
              </a:rPr>
              <a:t> </a:t>
            </a:r>
            <a:r>
              <a:rPr lang="en-US" sz="1200" b="0" cap="none" baseline="0" dirty="0" err="1">
                <a:solidFill>
                  <a:srgbClr val="176D8A"/>
                </a:solidFill>
                <a:latin typeface="Arial" panose="020B0604020202020204" pitchFamily="34" charset="0"/>
                <a:cs typeface="Arial" panose="020B0604020202020204" pitchFamily="34" charset="0"/>
              </a:rPr>
              <a:t>zijn</a:t>
            </a:r>
            <a:r>
              <a:rPr lang="en-US" sz="1200" b="0" cap="none" baseline="0" dirty="0">
                <a:solidFill>
                  <a:srgbClr val="176D8A"/>
                </a:solidFill>
                <a:latin typeface="Arial" panose="020B0604020202020204" pitchFamily="34" charset="0"/>
                <a:cs typeface="Arial" panose="020B0604020202020204" pitchFamily="34" charset="0"/>
              </a:rPr>
              <a:t> de </a:t>
            </a:r>
            <a:r>
              <a:rPr lang="en-US" sz="1200" b="0" cap="none" baseline="0" dirty="0" err="1">
                <a:solidFill>
                  <a:srgbClr val="176D8A"/>
                </a:solidFill>
                <a:latin typeface="Arial" panose="020B0604020202020204" pitchFamily="34" charset="0"/>
                <a:cs typeface="Arial" panose="020B0604020202020204" pitchFamily="34" charset="0"/>
              </a:rPr>
              <a:t>leerlingen</a:t>
            </a:r>
            <a:r>
              <a:rPr lang="en-US" sz="1200" b="0" cap="none" baseline="0" dirty="0">
                <a:solidFill>
                  <a:srgbClr val="176D8A"/>
                </a:solidFill>
                <a:latin typeface="Arial" panose="020B0604020202020204" pitchFamily="34" charset="0"/>
                <a:cs typeface="Arial" panose="020B0604020202020204" pitchFamily="34" charset="0"/>
              </a:rPr>
              <a:t> van 4 SO?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cap="none" baseline="0" dirty="0">
                <a:solidFill>
                  <a:srgbClr val="176D8A"/>
                </a:solidFill>
                <a:latin typeface="Arial" panose="020B0604020202020204" pitchFamily="34" charset="0"/>
                <a:cs typeface="Arial" panose="020B0604020202020204" pitchFamily="34" charset="0"/>
              </a:rPr>
              <a:t>Item </a:t>
            </a:r>
            <a:r>
              <a:rPr lang="en-US" sz="1200" b="0" cap="none" baseline="0" dirty="0" err="1">
                <a:solidFill>
                  <a:srgbClr val="176D8A"/>
                </a:solidFill>
                <a:latin typeface="Arial" panose="020B0604020202020204" pitchFamily="34" charset="0"/>
                <a:cs typeface="Arial" panose="020B0604020202020204" pitchFamily="34" charset="0"/>
              </a:rPr>
              <a:t>uit</a:t>
            </a:r>
            <a:r>
              <a:rPr lang="en-US" sz="1200" b="0" cap="none" baseline="0" dirty="0">
                <a:solidFill>
                  <a:srgbClr val="176D8A"/>
                </a:solidFill>
                <a:latin typeface="Arial" panose="020B0604020202020204" pitchFamily="34" charset="0"/>
                <a:cs typeface="Arial" panose="020B0604020202020204" pitchFamily="34" charset="0"/>
              </a:rPr>
              <a:t> de </a:t>
            </a:r>
            <a:r>
              <a:rPr lang="en-US" sz="1200" b="0" cap="none" baseline="0" dirty="0" err="1">
                <a:solidFill>
                  <a:srgbClr val="176D8A"/>
                </a:solidFill>
                <a:latin typeface="Arial" panose="020B0604020202020204" pitchFamily="34" charset="0"/>
                <a:cs typeface="Arial" panose="020B0604020202020204" pitchFamily="34" charset="0"/>
              </a:rPr>
              <a:t>schaal</a:t>
            </a:r>
            <a:r>
              <a:rPr lang="en-US" sz="1200" b="0" cap="none" baseline="0" dirty="0">
                <a:solidFill>
                  <a:srgbClr val="176D8A"/>
                </a:solidFill>
                <a:latin typeface="Arial" panose="020B0604020202020204" pitchFamily="34" charset="0"/>
                <a:cs typeface="Arial" panose="020B0604020202020204" pitchFamily="34" charset="0"/>
              </a:rPr>
              <a:t> “</a:t>
            </a:r>
            <a:r>
              <a:rPr lang="en-US" sz="1200" b="0" cap="none" baseline="0" dirty="0" err="1">
                <a:solidFill>
                  <a:srgbClr val="176D8A"/>
                </a:solidFill>
                <a:latin typeface="Arial" panose="020B0604020202020204" pitchFamily="34" charset="0"/>
                <a:cs typeface="Arial" panose="020B0604020202020204" pitchFamily="34" charset="0"/>
              </a:rPr>
              <a:t>autonome</a:t>
            </a:r>
            <a:r>
              <a:rPr lang="en-US" sz="1200" b="0" cap="none" baseline="0" dirty="0">
                <a:solidFill>
                  <a:srgbClr val="176D8A"/>
                </a:solidFill>
                <a:latin typeface="Arial" panose="020B0604020202020204" pitchFamily="34" charset="0"/>
                <a:cs typeface="Arial" panose="020B0604020202020204" pitchFamily="34" charset="0"/>
              </a:rPr>
              <a:t> </a:t>
            </a:r>
            <a:r>
              <a:rPr lang="en-US" sz="1200" b="0" cap="none" baseline="0" dirty="0" err="1">
                <a:solidFill>
                  <a:srgbClr val="176D8A"/>
                </a:solidFill>
                <a:latin typeface="Arial" panose="020B0604020202020204" pitchFamily="34" charset="0"/>
                <a:cs typeface="Arial" panose="020B0604020202020204" pitchFamily="34" charset="0"/>
              </a:rPr>
              <a:t>motivatie</a:t>
            </a:r>
            <a:r>
              <a:rPr lang="en-US" sz="1200" b="0" cap="none" baseline="0" dirty="0">
                <a:solidFill>
                  <a:srgbClr val="176D8A"/>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cap="none" baseline="0" dirty="0">
                <a:solidFill>
                  <a:srgbClr val="176D8A"/>
                </a:solidFill>
                <a:latin typeface="Arial" panose="020B0604020202020204" pitchFamily="34" charset="0"/>
                <a:cs typeface="Arial" panose="020B0604020202020204" pitchFamily="34" charset="0"/>
              </a:rPr>
              <a:t>- op basis van 6451 </a:t>
            </a:r>
            <a:r>
              <a:rPr lang="en-US" sz="1200" b="0" cap="none" baseline="0" dirty="0" err="1">
                <a:solidFill>
                  <a:srgbClr val="176D8A"/>
                </a:solidFill>
                <a:latin typeface="Arial" panose="020B0604020202020204" pitchFamily="34" charset="0"/>
                <a:cs typeface="Arial" panose="020B0604020202020204" pitchFamily="34" charset="0"/>
              </a:rPr>
              <a:t>leerlingen</a:t>
            </a:r>
            <a:r>
              <a:rPr lang="en-US" sz="1200" b="0" cap="none" baseline="0" dirty="0">
                <a:solidFill>
                  <a:srgbClr val="176D8A"/>
                </a:solidFill>
                <a:latin typeface="Arial" panose="020B0604020202020204" pitchFamily="34" charset="0"/>
                <a:cs typeface="Arial" panose="020B0604020202020204" pitchFamily="34" charset="0"/>
              </a:rPr>
              <a:t> in </a:t>
            </a:r>
            <a:r>
              <a:rPr lang="en-US" sz="1200" b="0" cap="none" baseline="0" dirty="0" err="1">
                <a:solidFill>
                  <a:srgbClr val="176D8A"/>
                </a:solidFill>
                <a:latin typeface="Arial" panose="020B0604020202020204" pitchFamily="34" charset="0"/>
                <a:cs typeface="Arial" panose="020B0604020202020204" pitchFamily="34" charset="0"/>
              </a:rPr>
              <a:t>mei</a:t>
            </a:r>
            <a:r>
              <a:rPr lang="en-US" sz="1200" b="0" cap="none" baseline="0" dirty="0">
                <a:solidFill>
                  <a:srgbClr val="176D8A"/>
                </a:solidFill>
                <a:latin typeface="Arial" panose="020B0604020202020204" pitchFamily="34" charset="0"/>
                <a:cs typeface="Arial" panose="020B0604020202020204" pitchFamily="34" charset="0"/>
              </a:rPr>
              <a:t> 2017 in L4</a:t>
            </a:r>
          </a:p>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47</a:t>
            </a:fld>
            <a:endParaRPr lang="nl-BE"/>
          </a:p>
        </p:txBody>
      </p:sp>
    </p:spTree>
    <p:extLst>
      <p:ext uri="{BB962C8B-B14F-4D97-AF65-F5344CB8AC3E}">
        <p14:creationId xmlns:p14="http://schemas.microsoft.com/office/powerpoint/2010/main" val="200184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nl-BE" sz="1200" kern="1200" dirty="0">
                <a:solidFill>
                  <a:schemeClr val="tx1"/>
                </a:solidFill>
                <a:effectLst/>
                <a:latin typeface="+mn-lt"/>
                <a:ea typeface="+mn-ea"/>
                <a:cs typeface="+mn-cs"/>
              </a:rPr>
              <a:t>Er zijn meer anderstalige leerlingen,</a:t>
            </a:r>
            <a:r>
              <a:rPr lang="nl-BE" sz="1200" kern="1200" baseline="0" dirty="0">
                <a:solidFill>
                  <a:schemeClr val="tx1"/>
                </a:solidFill>
                <a:effectLst/>
                <a:latin typeface="+mn-lt"/>
                <a:ea typeface="+mn-ea"/>
                <a:cs typeface="+mn-cs"/>
              </a:rPr>
              <a:t> en zij halen het Vlaamse gemiddelde naar beneden.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baseline="0" dirty="0">
                <a:solidFill>
                  <a:schemeClr val="tx1"/>
                </a:solidFill>
                <a:effectLst/>
                <a:latin typeface="+mn-lt"/>
                <a:ea typeface="+mn-ea"/>
                <a:cs typeface="+mn-cs"/>
              </a:rPr>
              <a:t>       -&gt; dat klopt, maar dat is niet voldoende als verklaring.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baseline="0" dirty="0">
                <a:solidFill>
                  <a:schemeClr val="tx1"/>
                </a:solidFill>
                <a:effectLst/>
                <a:latin typeface="+mn-lt"/>
                <a:ea typeface="+mn-ea"/>
                <a:cs typeface="+mn-cs"/>
              </a:rPr>
              <a:t>      Ook bij de Nederlandstalige leerlingen of bij de hoge SES-leerlingen zien we een achteruitgang,</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baseline="0" dirty="0">
                <a:solidFill>
                  <a:schemeClr val="tx1"/>
                </a:solidFill>
                <a:effectLst/>
                <a:latin typeface="+mn-lt"/>
                <a:ea typeface="+mn-ea"/>
                <a:cs typeface="+mn-cs"/>
              </a:rPr>
              <a:t>     zittenblijven is geen verklaring voor PISA (</a:t>
            </a:r>
            <a:r>
              <a:rPr lang="nl-BE" sz="1200" kern="1200" baseline="0" dirty="0" err="1">
                <a:solidFill>
                  <a:schemeClr val="tx1"/>
                </a:solidFill>
                <a:effectLst/>
                <a:latin typeface="+mn-lt"/>
                <a:ea typeface="+mn-ea"/>
                <a:cs typeface="+mn-cs"/>
              </a:rPr>
              <a:t>age-based</a:t>
            </a:r>
            <a:r>
              <a:rPr lang="nl-BE" sz="1200" kern="1200" baseline="0" dirty="0">
                <a:solidFill>
                  <a:schemeClr val="tx1"/>
                </a:solidFill>
                <a:effectLst/>
                <a:latin typeface="+mn-lt"/>
                <a:ea typeface="+mn-ea"/>
                <a:cs typeface="+mn-cs"/>
              </a:rPr>
              <a:t> sample) </a:t>
            </a:r>
            <a:br>
              <a:rPr lang="nl-BE" sz="1200" kern="1200" baseline="0" dirty="0">
                <a:solidFill>
                  <a:schemeClr val="tx1"/>
                </a:solidFill>
                <a:effectLst/>
                <a:latin typeface="+mn-lt"/>
                <a:ea typeface="+mn-ea"/>
                <a:cs typeface="+mn-cs"/>
              </a:rPr>
            </a:br>
            <a:r>
              <a:rPr lang="nl-BE" sz="1200" kern="1200" baseline="0" dirty="0">
                <a:solidFill>
                  <a:schemeClr val="tx1"/>
                </a:solidFill>
                <a:effectLst/>
                <a:latin typeface="+mn-lt"/>
                <a:ea typeface="+mn-ea"/>
                <a:cs typeface="+mn-cs"/>
              </a:rPr>
              <a:t>     Peilingen 6</a:t>
            </a:r>
            <a:r>
              <a:rPr lang="nl-BE" sz="1200" kern="1200" baseline="30000" dirty="0">
                <a:solidFill>
                  <a:schemeClr val="tx1"/>
                </a:solidFill>
                <a:effectLst/>
                <a:latin typeface="+mn-lt"/>
                <a:ea typeface="+mn-ea"/>
                <a:cs typeface="+mn-cs"/>
              </a:rPr>
              <a:t>e</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Lj</a:t>
            </a:r>
            <a:r>
              <a:rPr lang="nl-BE" sz="1200" kern="1200" baseline="0" dirty="0">
                <a:solidFill>
                  <a:schemeClr val="tx1"/>
                </a:solidFill>
                <a:effectLst/>
                <a:latin typeface="+mn-lt"/>
                <a:ea typeface="+mn-ea"/>
                <a:cs typeface="+mn-cs"/>
              </a:rPr>
              <a:t>: de samenstelling van die groep is gewijzigd: vroeger waren er meer leerlingen die nooit in L6 zaten (buitengewoon of op leeftijd overgaan naar 1B)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baseline="0" dirty="0">
                <a:solidFill>
                  <a:schemeClr val="tx1"/>
                </a:solidFill>
                <a:effectLst/>
                <a:latin typeface="+mn-lt"/>
                <a:ea typeface="+mn-ea"/>
                <a:cs typeface="+mn-cs"/>
              </a:rPr>
              <a:t>2) Zesjescultuur: te lage motivatie bij onze leerlingen?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baseline="0" dirty="0">
                <a:solidFill>
                  <a:schemeClr val="tx1"/>
                </a:solidFill>
                <a:effectLst/>
                <a:latin typeface="+mn-lt"/>
                <a:ea typeface="+mn-ea"/>
                <a:cs typeface="+mn-cs"/>
              </a:rPr>
              <a:t>3) </a:t>
            </a:r>
            <a:r>
              <a:rPr lang="nl-BE" sz="1200" kern="1200" baseline="0" dirty="0" err="1">
                <a:solidFill>
                  <a:schemeClr val="tx1"/>
                </a:solidFill>
                <a:effectLst/>
                <a:latin typeface="+mn-lt"/>
                <a:ea typeface="+mn-ea"/>
                <a:cs typeface="+mn-cs"/>
              </a:rPr>
              <a:t>Pretpedagie</a:t>
            </a:r>
            <a:r>
              <a:rPr lang="nl-BE" sz="1200" kern="1200" baseline="0" dirty="0">
                <a:solidFill>
                  <a:schemeClr val="tx1"/>
                </a:solidFill>
                <a:effectLst/>
                <a:latin typeface="+mn-lt"/>
                <a:ea typeface="+mn-ea"/>
                <a:cs typeface="+mn-cs"/>
              </a:rPr>
              <a:t>: leraren die de lat niet hoog genoeg leggen, vooral willen dat lessen ‘leuk’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baseline="0" dirty="0">
                <a:solidFill>
                  <a:schemeClr val="tx1"/>
                </a:solidFill>
                <a:effectLst/>
                <a:latin typeface="+mn-lt"/>
                <a:ea typeface="+mn-ea"/>
                <a:cs typeface="+mn-cs"/>
              </a:rPr>
              <a:t>4) </a:t>
            </a:r>
            <a:r>
              <a:rPr lang="nl-BE" sz="1200" kern="1200" dirty="0">
                <a:solidFill>
                  <a:schemeClr val="tx1"/>
                </a:solidFill>
                <a:effectLst/>
                <a:latin typeface="+mn-lt"/>
                <a:ea typeface="+mn-ea"/>
                <a:cs typeface="+mn-cs"/>
              </a:rPr>
              <a:t>Lagere time-on-</a:t>
            </a:r>
            <a:r>
              <a:rPr lang="nl-BE" sz="1200" kern="1200" dirty="0" err="1">
                <a:solidFill>
                  <a:schemeClr val="tx1"/>
                </a:solidFill>
                <a:effectLst/>
                <a:latin typeface="+mn-lt"/>
                <a:ea typeface="+mn-ea"/>
                <a:cs typeface="+mn-cs"/>
              </a:rPr>
              <a:t>task</a:t>
            </a:r>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5) </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instroom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uitstroom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inhoud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lerarenopleiding</a:t>
            </a:r>
            <a:r>
              <a:rPr lang="en-US"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a:t>
            </a:r>
            <a:r>
              <a:rPr lang="nl-BE" sz="1200" kern="1200" dirty="0">
                <a:solidFill>
                  <a:schemeClr val="tx1"/>
                </a:solidFill>
                <a:effectLst/>
                <a:latin typeface="+mn-lt"/>
                <a:ea typeface="+mn-ea"/>
                <a:cs typeface="+mn-cs"/>
              </a:rPr>
              <a:t>Hoe</a:t>
            </a:r>
            <a:r>
              <a:rPr lang="nl-BE" sz="1200" kern="1200" baseline="0" dirty="0">
                <a:solidFill>
                  <a:schemeClr val="tx1"/>
                </a:solidFill>
                <a:effectLst/>
                <a:latin typeface="+mn-lt"/>
                <a:ea typeface="+mn-ea"/>
                <a:cs typeface="+mn-cs"/>
              </a:rPr>
              <a:t> krijgen we knappe koppen in het onderwijs ? </a:t>
            </a:r>
            <a:endParaRPr lang="nl-B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F483C9-A684-4212-BF9C-3D8FF2205212}" type="slidenum">
              <a:rPr lang="nl-BE" smtClean="0"/>
              <a:t>48</a:t>
            </a:fld>
            <a:endParaRPr lang="nl-BE"/>
          </a:p>
        </p:txBody>
      </p:sp>
    </p:spTree>
    <p:extLst>
      <p:ext uri="{BB962C8B-B14F-4D97-AF65-F5344CB8AC3E}">
        <p14:creationId xmlns:p14="http://schemas.microsoft.com/office/powerpoint/2010/main" val="24002637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F483C9-A684-4212-BF9C-3D8FF2205212}" type="slidenum">
              <a:rPr lang="nl-BE" smtClean="0"/>
              <a:t>49</a:t>
            </a:fld>
            <a:endParaRPr lang="nl-BE"/>
          </a:p>
        </p:txBody>
      </p:sp>
    </p:spTree>
    <p:extLst>
      <p:ext uri="{BB962C8B-B14F-4D97-AF65-F5344CB8AC3E}">
        <p14:creationId xmlns:p14="http://schemas.microsoft.com/office/powerpoint/2010/main" val="703271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BE" sz="1200" b="1" kern="1200" dirty="0">
                <a:solidFill>
                  <a:schemeClr val="tx1"/>
                </a:solidFill>
                <a:effectLst/>
                <a:latin typeface="+mn-lt"/>
                <a:ea typeface="+mn-ea"/>
                <a:cs typeface="+mn-cs"/>
              </a:rPr>
              <a:t>Paper-</a:t>
            </a:r>
            <a:r>
              <a:rPr lang="nl-BE" sz="1200" b="1" kern="1200" dirty="0" err="1">
                <a:solidFill>
                  <a:schemeClr val="tx1"/>
                </a:solidFill>
                <a:effectLst/>
                <a:latin typeface="+mn-lt"/>
                <a:ea typeface="+mn-ea"/>
                <a:cs typeface="+mn-cs"/>
              </a:rPr>
              <a:t>and</a:t>
            </a:r>
            <a:r>
              <a:rPr lang="nl-BE" sz="1200" b="1" kern="1200" dirty="0">
                <a:solidFill>
                  <a:schemeClr val="tx1"/>
                </a:solidFill>
                <a:effectLst/>
                <a:latin typeface="+mn-lt"/>
                <a:ea typeface="+mn-ea"/>
                <a:cs typeface="+mn-cs"/>
              </a:rPr>
              <a:t>-</a:t>
            </a:r>
            <a:r>
              <a:rPr lang="nl-BE" sz="1200" b="1" kern="1200" dirty="0" err="1">
                <a:solidFill>
                  <a:schemeClr val="tx1"/>
                </a:solidFill>
                <a:effectLst/>
                <a:latin typeface="+mn-lt"/>
                <a:ea typeface="+mn-ea"/>
                <a:cs typeface="+mn-cs"/>
              </a:rPr>
              <a:t>pencil</a:t>
            </a:r>
            <a:r>
              <a:rPr lang="nl-BE" sz="1200" b="1" kern="1200" dirty="0">
                <a:solidFill>
                  <a:schemeClr val="tx1"/>
                </a:solidFill>
                <a:effectLst/>
                <a:latin typeface="+mn-lt"/>
                <a:ea typeface="+mn-ea"/>
                <a:cs typeface="+mn-cs"/>
              </a:rPr>
              <a:t> tests </a:t>
            </a:r>
          </a:p>
          <a:p>
            <a:pPr marL="171450" indent="-171450">
              <a:buFont typeface="Arial" panose="020B0604020202020204" pitchFamily="34" charset="0"/>
              <a:buChar char="•"/>
            </a:pPr>
            <a:r>
              <a:rPr lang="nl-BE" sz="1200" kern="1200" dirty="0">
                <a:solidFill>
                  <a:schemeClr val="tx1"/>
                </a:solidFill>
                <a:effectLst/>
                <a:latin typeface="+mn-lt"/>
                <a:ea typeface="+mn-ea"/>
                <a:cs typeface="+mn-cs"/>
              </a:rPr>
              <a:t>Sterke kwaliteitscontrole: Altijd</a:t>
            </a:r>
            <a:r>
              <a:rPr lang="nl-BE" sz="1200" kern="1200" baseline="0" dirty="0">
                <a:solidFill>
                  <a:schemeClr val="tx1"/>
                </a:solidFill>
                <a:effectLst/>
                <a:latin typeface="+mn-lt"/>
                <a:ea typeface="+mn-ea"/>
                <a:cs typeface="+mn-cs"/>
              </a:rPr>
              <a:t> pilootstudies + psychometrische kwaliteit wordt nagekeken </a:t>
            </a:r>
          </a:p>
          <a:p>
            <a:pPr marL="0" indent="0">
              <a:buFont typeface="Arial" panose="020B0604020202020204" pitchFamily="34" charset="0"/>
              <a:buNone/>
            </a:pPr>
            <a:endParaRPr lang="nl-BE" sz="1200" kern="1200" baseline="0" dirty="0">
              <a:solidFill>
                <a:schemeClr val="tx1"/>
              </a:solidFill>
              <a:effectLst/>
              <a:latin typeface="+mn-lt"/>
              <a:ea typeface="+mn-ea"/>
              <a:cs typeface="+mn-cs"/>
            </a:endParaRPr>
          </a:p>
          <a:p>
            <a:pPr marL="0" indent="0">
              <a:buFont typeface="Arial" panose="020B0604020202020204" pitchFamily="34" charset="0"/>
              <a:buNone/>
            </a:pPr>
            <a:r>
              <a:rPr lang="nl-BE" sz="1200" b="1" kern="1200" baseline="0" dirty="0">
                <a:solidFill>
                  <a:schemeClr val="tx1"/>
                </a:solidFill>
                <a:effectLst/>
                <a:latin typeface="+mn-lt"/>
                <a:ea typeface="+mn-ea"/>
                <a:cs typeface="+mn-cs"/>
              </a:rPr>
              <a:t>Praktische proeven</a:t>
            </a:r>
            <a:r>
              <a:rPr lang="nl-BE" sz="1200" kern="1200" baseline="0" dirty="0">
                <a:solidFill>
                  <a:schemeClr val="tx1"/>
                </a:solidFill>
                <a:effectLst/>
                <a:latin typeface="+mn-lt"/>
                <a:ea typeface="+mn-ea"/>
                <a:cs typeface="+mn-cs"/>
              </a:rPr>
              <a:t>: </a:t>
            </a:r>
            <a:r>
              <a:rPr lang="nl-BE" sz="1200" kern="1200" baseline="0" dirty="0" err="1">
                <a:solidFill>
                  <a:schemeClr val="tx1"/>
                </a:solidFill>
                <a:effectLst/>
                <a:latin typeface="+mn-lt"/>
                <a:ea typeface="+mn-ea"/>
                <a:cs typeface="+mn-cs"/>
              </a:rPr>
              <a:t>vb</a:t>
            </a:r>
            <a:r>
              <a:rPr lang="nl-BE" sz="1200" kern="1200" baseline="0" dirty="0">
                <a:solidFill>
                  <a:schemeClr val="tx1"/>
                </a:solidFill>
                <a:effectLst/>
                <a:latin typeface="+mn-lt"/>
                <a:ea typeface="+mn-ea"/>
                <a:cs typeface="+mn-cs"/>
              </a:rPr>
              <a:t> recept marsepein, techniek: een brug knutselen waar een wagentje over kan, een herfstblad determineren</a:t>
            </a:r>
          </a:p>
          <a:p>
            <a:pPr marL="0" indent="0">
              <a:buFont typeface="Arial" panose="020B0604020202020204" pitchFamily="34" charset="0"/>
              <a:buNone/>
            </a:pPr>
            <a:endParaRPr lang="nl-BE" sz="1200" kern="1200" baseline="0" dirty="0">
              <a:solidFill>
                <a:schemeClr val="tx1"/>
              </a:solidFill>
              <a:effectLst/>
              <a:latin typeface="+mn-lt"/>
              <a:ea typeface="+mn-ea"/>
              <a:cs typeface="+mn-cs"/>
            </a:endParaRPr>
          </a:p>
          <a:p>
            <a:pPr marL="0" indent="0">
              <a:buFont typeface="Arial" panose="020B0604020202020204" pitchFamily="34" charset="0"/>
              <a:buNone/>
            </a:pPr>
            <a:r>
              <a:rPr lang="nl-BE" sz="1200" kern="1200" baseline="0" dirty="0">
                <a:solidFill>
                  <a:schemeClr val="tx1"/>
                </a:solidFill>
                <a:effectLst/>
                <a:latin typeface="+mn-lt"/>
                <a:ea typeface="+mn-ea"/>
                <a:cs typeface="+mn-cs"/>
              </a:rPr>
              <a:t>Peiling muzische vorming ? </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kern="1200" dirty="0">
                <a:solidFill>
                  <a:schemeClr val="tx1"/>
                </a:solidFill>
                <a:effectLst/>
                <a:latin typeface="+mn-lt"/>
                <a:ea typeface="+mn-ea"/>
                <a:cs typeface="+mn-cs"/>
              </a:rPr>
              <a:t>Het nadeel van dit soort data is echter dat ze onderwijskwaliteit dreigen </a:t>
            </a:r>
            <a:r>
              <a:rPr lang="nl-NL" sz="1200" u="sng" kern="1200" dirty="0">
                <a:solidFill>
                  <a:schemeClr val="tx1"/>
                </a:solidFill>
                <a:effectLst/>
                <a:latin typeface="+mn-lt"/>
                <a:ea typeface="+mn-ea"/>
                <a:cs typeface="+mn-cs"/>
              </a:rPr>
              <a:t>te reduceren tot wat makkelijk meetbaar en kwantificeerbaar is</a:t>
            </a:r>
            <a:r>
              <a:rPr lang="nl-NL"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kern="1200" dirty="0">
                <a:solidFill>
                  <a:schemeClr val="tx1"/>
                </a:solidFill>
                <a:effectLst/>
                <a:latin typeface="+mn-lt"/>
                <a:ea typeface="+mn-ea"/>
                <a:cs typeface="+mn-cs"/>
              </a:rPr>
              <a:t>Allerlei competenties, kennis, vaardigheden en attitudes die van groot belang zijn voor de brede persoonlijkheidsvorming van een leerling, en allerlei aspecten van onderwijskwaliteit, dreigen op die manier niet in rekening te worden gebracht.</a:t>
            </a:r>
            <a:endParaRPr lang="nl-BE" sz="1200" kern="1200" dirty="0">
              <a:solidFill>
                <a:schemeClr val="tx1"/>
              </a:solidFill>
              <a:effectLst/>
              <a:latin typeface="+mn-lt"/>
              <a:ea typeface="+mn-ea"/>
              <a:cs typeface="+mn-cs"/>
            </a:endParaRPr>
          </a:p>
          <a:p>
            <a:pPr marL="0" indent="0">
              <a:buFont typeface="Arial" panose="020B0604020202020204" pitchFamily="34" charset="0"/>
              <a:buNone/>
            </a:pPr>
            <a:endParaRPr lang="nl-BE"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F483C9-A684-4212-BF9C-3D8FF2205212}" type="slidenum">
              <a:rPr lang="nl-BE" smtClean="0"/>
              <a:t>5</a:t>
            </a:fld>
            <a:endParaRPr lang="nl-BE"/>
          </a:p>
        </p:txBody>
      </p:sp>
    </p:spTree>
    <p:extLst>
      <p:ext uri="{BB962C8B-B14F-4D97-AF65-F5344CB8AC3E}">
        <p14:creationId xmlns:p14="http://schemas.microsoft.com/office/powerpoint/2010/main" val="896021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85763"/>
            <a:ext cx="3776662" cy="2833687"/>
          </a:xfrm>
        </p:spPr>
      </p:sp>
      <p:sp>
        <p:nvSpPr>
          <p:cNvPr id="3" name="Notes Placeholder 2"/>
          <p:cNvSpPr>
            <a:spLocks noGrp="1"/>
          </p:cNvSpPr>
          <p:nvPr>
            <p:ph type="body" idx="1"/>
          </p:nvPr>
        </p:nvSpPr>
        <p:spPr>
          <a:xfrm>
            <a:off x="377648" y="3219264"/>
            <a:ext cx="6418453" cy="5466544"/>
          </a:xfrm>
        </p:spPr>
        <p:txBody>
          <a:bodyPr/>
          <a:lstStyle/>
          <a:p>
            <a:endParaRPr lang="nl-BE" dirty="0"/>
          </a:p>
        </p:txBody>
      </p:sp>
      <p:sp>
        <p:nvSpPr>
          <p:cNvPr id="4" name="Slide Number Placeholder 3"/>
          <p:cNvSpPr>
            <a:spLocks noGrp="1"/>
          </p:cNvSpPr>
          <p:nvPr>
            <p:ph type="sldNum" sz="quarter" idx="10"/>
          </p:nvPr>
        </p:nvSpPr>
        <p:spPr/>
        <p:txBody>
          <a:bodyPr/>
          <a:lstStyle/>
          <a:p>
            <a:fld id="{77F483C9-A684-4212-BF9C-3D8FF2205212}" type="slidenum">
              <a:rPr lang="nl-BE" smtClean="0"/>
              <a:t>50</a:t>
            </a:fld>
            <a:endParaRPr lang="nl-BE"/>
          </a:p>
        </p:txBody>
      </p:sp>
    </p:spTree>
    <p:extLst>
      <p:ext uri="{BB962C8B-B14F-4D97-AF65-F5344CB8AC3E}">
        <p14:creationId xmlns:p14="http://schemas.microsoft.com/office/powerpoint/2010/main" val="1171372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Resultaten</a:t>
            </a:r>
            <a:r>
              <a:rPr lang="en-US" dirty="0"/>
              <a:t> TIMSS2015.</a:t>
            </a:r>
            <a:r>
              <a:rPr lang="en-US" baseline="0" dirty="0"/>
              <a:t> </a:t>
            </a:r>
          </a:p>
        </p:txBody>
      </p:sp>
      <p:sp>
        <p:nvSpPr>
          <p:cNvPr id="4" name="Slide Number Placeholder 3"/>
          <p:cNvSpPr>
            <a:spLocks noGrp="1"/>
          </p:cNvSpPr>
          <p:nvPr>
            <p:ph type="sldNum" sz="quarter" idx="10"/>
          </p:nvPr>
        </p:nvSpPr>
        <p:spPr/>
        <p:txBody>
          <a:bodyPr/>
          <a:lstStyle/>
          <a:p>
            <a:fld id="{77F483C9-A684-4212-BF9C-3D8FF2205212}" type="slidenum">
              <a:rPr lang="nl-BE" smtClean="0"/>
              <a:t>6</a:t>
            </a:fld>
            <a:endParaRPr lang="nl-BE"/>
          </a:p>
        </p:txBody>
      </p:sp>
    </p:spTree>
    <p:extLst>
      <p:ext uri="{BB962C8B-B14F-4D97-AF65-F5344CB8AC3E}">
        <p14:creationId xmlns:p14="http://schemas.microsoft.com/office/powerpoint/2010/main" val="374982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rgbClr val="000000"/>
                </a:solidFill>
              </a:rPr>
              <a:t>(</a:t>
            </a:r>
            <a:r>
              <a:rPr lang="en-US" sz="1200" i="0" dirty="0" err="1">
                <a:solidFill>
                  <a:srgbClr val="000000"/>
                </a:solidFill>
              </a:rPr>
              <a:t>misvatting</a:t>
            </a:r>
            <a:r>
              <a:rPr lang="en-US" sz="1200" i="0" dirty="0">
                <a:solidFill>
                  <a:srgbClr val="000000"/>
                </a:solidFill>
              </a:rPr>
              <a:t>: </a:t>
            </a:r>
            <a:r>
              <a:rPr lang="en-US" sz="1200" i="0" dirty="0" err="1">
                <a:solidFill>
                  <a:srgbClr val="000000"/>
                </a:solidFill>
              </a:rPr>
              <a:t>zulke</a:t>
            </a:r>
            <a:r>
              <a:rPr lang="en-US" sz="1200" i="0" dirty="0">
                <a:solidFill>
                  <a:srgbClr val="000000"/>
                </a:solidFill>
              </a:rPr>
              <a:t> </a:t>
            </a:r>
            <a:r>
              <a:rPr lang="en-US" sz="1200" i="0" dirty="0" err="1">
                <a:solidFill>
                  <a:srgbClr val="000000"/>
                </a:solidFill>
              </a:rPr>
              <a:t>toetsen</a:t>
            </a:r>
            <a:r>
              <a:rPr lang="en-US" sz="1200" i="0" baseline="0" dirty="0">
                <a:solidFill>
                  <a:srgbClr val="000000"/>
                </a:solidFill>
              </a:rPr>
              <a:t> die op </a:t>
            </a:r>
            <a:r>
              <a:rPr lang="en-US" sz="1200" i="0" baseline="0" dirty="0" err="1">
                <a:solidFill>
                  <a:srgbClr val="000000"/>
                </a:solidFill>
              </a:rPr>
              <a:t>grote</a:t>
            </a:r>
            <a:r>
              <a:rPr lang="en-US" sz="1200" i="0" baseline="0" dirty="0">
                <a:solidFill>
                  <a:srgbClr val="000000"/>
                </a:solidFill>
              </a:rPr>
              <a:t> </a:t>
            </a:r>
            <a:r>
              <a:rPr lang="en-US" sz="1200" i="0" baseline="0" dirty="0" err="1">
                <a:solidFill>
                  <a:srgbClr val="000000"/>
                </a:solidFill>
              </a:rPr>
              <a:t>schaal</a:t>
            </a:r>
            <a:r>
              <a:rPr lang="en-US" sz="1200" i="0" baseline="0" dirty="0">
                <a:solidFill>
                  <a:srgbClr val="000000"/>
                </a:solidFill>
              </a:rPr>
              <a:t> </a:t>
            </a:r>
            <a:r>
              <a:rPr lang="en-US" sz="1200" i="0" baseline="0" dirty="0" err="1">
                <a:solidFill>
                  <a:srgbClr val="000000"/>
                </a:solidFill>
              </a:rPr>
              <a:t>afgenomen</a:t>
            </a:r>
            <a:r>
              <a:rPr lang="en-US" sz="1200" i="0" baseline="0" dirty="0">
                <a:solidFill>
                  <a:srgbClr val="000000"/>
                </a:solidFill>
              </a:rPr>
              <a:t> </a:t>
            </a:r>
            <a:r>
              <a:rPr lang="en-US" sz="1200" i="0" baseline="0" dirty="0" err="1">
                <a:solidFill>
                  <a:srgbClr val="000000"/>
                </a:solidFill>
              </a:rPr>
              <a:t>worden</a:t>
            </a:r>
            <a:r>
              <a:rPr lang="en-US" sz="1200" i="0" baseline="0" dirty="0">
                <a:solidFill>
                  <a:srgbClr val="000000"/>
                </a:solidFill>
              </a:rPr>
              <a:t> </a:t>
            </a:r>
            <a:r>
              <a:rPr lang="en-US" sz="1200" i="0" baseline="0" dirty="0" err="1">
                <a:solidFill>
                  <a:srgbClr val="000000"/>
                </a:solidFill>
              </a:rPr>
              <a:t>bestaan</a:t>
            </a:r>
            <a:r>
              <a:rPr lang="en-US" sz="1200" i="0" baseline="0" dirty="0">
                <a:solidFill>
                  <a:srgbClr val="000000"/>
                </a:solidFill>
              </a:rPr>
              <a:t> </a:t>
            </a:r>
            <a:r>
              <a:rPr lang="en-US" sz="1200" i="0" baseline="0" dirty="0" err="1">
                <a:solidFill>
                  <a:srgbClr val="000000"/>
                </a:solidFill>
              </a:rPr>
              <a:t>enkel</a:t>
            </a:r>
            <a:r>
              <a:rPr lang="en-US" sz="1200" i="0" baseline="0" dirty="0">
                <a:solidFill>
                  <a:srgbClr val="000000"/>
                </a:solidFill>
              </a:rPr>
              <a:t> </a:t>
            </a:r>
            <a:r>
              <a:rPr lang="en-US" sz="1200" i="0" baseline="0" dirty="0" err="1">
                <a:solidFill>
                  <a:srgbClr val="000000"/>
                </a:solidFill>
              </a:rPr>
              <a:t>uit</a:t>
            </a:r>
            <a:r>
              <a:rPr lang="en-US" sz="1200" i="0" baseline="0" dirty="0">
                <a:solidFill>
                  <a:srgbClr val="000000"/>
                </a:solidFill>
              </a:rPr>
              <a:t> </a:t>
            </a:r>
            <a:r>
              <a:rPr lang="en-US" sz="1200" i="0" baseline="0" dirty="0" err="1">
                <a:solidFill>
                  <a:srgbClr val="000000"/>
                </a:solidFill>
              </a:rPr>
              <a:t>meerkeuzevragen</a:t>
            </a:r>
            <a:r>
              <a:rPr lang="en-US" sz="1200" i="0" baseline="0" dirty="0">
                <a:solidFill>
                  <a:srgbClr val="000000"/>
                </a:solidFill>
              </a:rPr>
              <a:t>)</a:t>
            </a:r>
            <a:endParaRPr lang="en-US" sz="1200" i="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err="1">
                <a:solidFill>
                  <a:srgbClr val="000000"/>
                </a:solidFill>
              </a:rPr>
              <a:t>Bij</a:t>
            </a:r>
            <a:r>
              <a:rPr lang="en-US" sz="1200" i="0" dirty="0">
                <a:solidFill>
                  <a:srgbClr val="000000"/>
                </a:solidFill>
              </a:rPr>
              <a:t> het </a:t>
            </a:r>
            <a:r>
              <a:rPr lang="en-US" sz="1200" i="0" dirty="0" err="1">
                <a:solidFill>
                  <a:srgbClr val="000000"/>
                </a:solidFill>
              </a:rPr>
              <a:t>beoordelen</a:t>
            </a:r>
            <a:r>
              <a:rPr lang="en-US" sz="1200" i="0" dirty="0">
                <a:solidFill>
                  <a:srgbClr val="000000"/>
                </a:solidFill>
              </a:rPr>
              <a:t> van open </a:t>
            </a:r>
            <a:r>
              <a:rPr lang="en-US" sz="1200" i="0" dirty="0" err="1">
                <a:solidFill>
                  <a:srgbClr val="000000"/>
                </a:solidFill>
              </a:rPr>
              <a:t>vragen</a:t>
            </a:r>
            <a:r>
              <a:rPr lang="en-US" sz="1200" i="0" dirty="0">
                <a:solidFill>
                  <a:srgbClr val="000000"/>
                </a:solidFill>
              </a:rPr>
              <a:t> </a:t>
            </a:r>
            <a:r>
              <a:rPr lang="en-US" sz="1200" i="0" dirty="0" err="1">
                <a:solidFill>
                  <a:srgbClr val="000000"/>
                </a:solidFill>
              </a:rPr>
              <a:t>wordt</a:t>
            </a:r>
            <a:r>
              <a:rPr lang="en-US" sz="1200" i="0" dirty="0">
                <a:solidFill>
                  <a:srgbClr val="000000"/>
                </a:solidFill>
              </a:rPr>
              <a:t> </a:t>
            </a:r>
            <a:r>
              <a:rPr lang="en-US" sz="1200" i="0" dirty="0" err="1">
                <a:solidFill>
                  <a:srgbClr val="000000"/>
                </a:solidFill>
              </a:rPr>
              <a:t>gebruikt</a:t>
            </a:r>
            <a:r>
              <a:rPr lang="en-US" sz="1200" i="0" dirty="0">
                <a:solidFill>
                  <a:srgbClr val="000000"/>
                </a:solidFill>
              </a:rPr>
              <a:t> </a:t>
            </a:r>
            <a:r>
              <a:rPr lang="en-US" sz="1200" i="0" dirty="0" err="1">
                <a:solidFill>
                  <a:srgbClr val="000000"/>
                </a:solidFill>
              </a:rPr>
              <a:t>gemaakt</a:t>
            </a:r>
            <a:r>
              <a:rPr lang="en-US" sz="1200" i="0" dirty="0">
                <a:solidFill>
                  <a:srgbClr val="000000"/>
                </a:solidFill>
              </a:rPr>
              <a:t> van </a:t>
            </a:r>
            <a:r>
              <a:rPr lang="en-US" sz="1200" i="0" dirty="0" err="1">
                <a:solidFill>
                  <a:srgbClr val="000000"/>
                </a:solidFill>
              </a:rPr>
              <a:t>een</a:t>
            </a:r>
            <a:r>
              <a:rPr lang="en-US" sz="1200" i="0" dirty="0">
                <a:solidFill>
                  <a:srgbClr val="000000"/>
                </a:solidFill>
              </a:rPr>
              <a:t> ‘</a:t>
            </a:r>
            <a:r>
              <a:rPr lang="en-US" sz="1200" i="0" u="sng" dirty="0">
                <a:solidFill>
                  <a:srgbClr val="000000"/>
                </a:solidFill>
              </a:rPr>
              <a:t>scoring guide</a:t>
            </a:r>
            <a:r>
              <a:rPr lang="en-US" sz="1200" i="0" dirty="0">
                <a:solidFill>
                  <a:srgbClr val="000000"/>
                </a:solidFill>
              </a:rPr>
              <a:t>’ die </a:t>
            </a:r>
            <a:r>
              <a:rPr lang="en-US" sz="1200" i="0" dirty="0" err="1">
                <a:solidFill>
                  <a:srgbClr val="000000"/>
                </a:solidFill>
              </a:rPr>
              <a:t>voor</a:t>
            </a:r>
            <a:r>
              <a:rPr lang="en-US" sz="1200" i="0" dirty="0">
                <a:solidFill>
                  <a:srgbClr val="000000"/>
                </a:solidFill>
              </a:rPr>
              <a:t> </a:t>
            </a:r>
            <a:r>
              <a:rPr lang="en-US" sz="1200" i="0" dirty="0" err="1">
                <a:solidFill>
                  <a:srgbClr val="000000"/>
                </a:solidFill>
              </a:rPr>
              <a:t>alle</a:t>
            </a:r>
            <a:r>
              <a:rPr lang="en-US" sz="1200" i="0" dirty="0">
                <a:solidFill>
                  <a:srgbClr val="000000"/>
                </a:solidFill>
              </a:rPr>
              <a:t> </a:t>
            </a:r>
            <a:r>
              <a:rPr lang="en-US" sz="1200" i="0" dirty="0" err="1">
                <a:solidFill>
                  <a:srgbClr val="000000"/>
                </a:solidFill>
              </a:rPr>
              <a:t>landen</a:t>
            </a:r>
            <a:r>
              <a:rPr lang="en-US" sz="1200" i="0" dirty="0">
                <a:solidFill>
                  <a:srgbClr val="000000"/>
                </a:solidFill>
              </a:rPr>
              <a:t> </a:t>
            </a:r>
            <a:r>
              <a:rPr lang="en-US" sz="1200" i="0" dirty="0" err="1">
                <a:solidFill>
                  <a:srgbClr val="000000"/>
                </a:solidFill>
              </a:rPr>
              <a:t>hetzelfde</a:t>
            </a:r>
            <a:r>
              <a:rPr lang="en-US" sz="1200" i="0" dirty="0">
                <a:solidFill>
                  <a:srgbClr val="000000"/>
                </a:solidFill>
              </a:rPr>
              <a:t>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err="1">
                <a:solidFill>
                  <a:srgbClr val="000000"/>
                </a:solidFill>
              </a:rPr>
              <a:t>Daarin</a:t>
            </a:r>
            <a:r>
              <a:rPr lang="en-US" sz="1200" i="0" dirty="0">
                <a:solidFill>
                  <a:srgbClr val="000000"/>
                </a:solidFill>
              </a:rPr>
              <a:t> </a:t>
            </a:r>
            <a:r>
              <a:rPr lang="en-US" sz="1200" i="0" dirty="0" err="1">
                <a:solidFill>
                  <a:srgbClr val="000000"/>
                </a:solidFill>
              </a:rPr>
              <a:t>staan</a:t>
            </a:r>
            <a:r>
              <a:rPr lang="en-US" sz="1200" i="0" dirty="0">
                <a:solidFill>
                  <a:srgbClr val="000000"/>
                </a:solidFill>
              </a:rPr>
              <a:t> </a:t>
            </a:r>
            <a:r>
              <a:rPr lang="en-US" sz="1200" i="0" dirty="0" err="1">
                <a:solidFill>
                  <a:srgbClr val="000000"/>
                </a:solidFill>
              </a:rPr>
              <a:t>voorbeelden</a:t>
            </a:r>
            <a:r>
              <a:rPr lang="en-US" sz="1200" i="0" dirty="0">
                <a:solidFill>
                  <a:srgbClr val="000000"/>
                </a:solidFill>
              </a:rPr>
              <a:t> van </a:t>
            </a:r>
            <a:r>
              <a:rPr lang="en-US" sz="1200" i="0" dirty="0" err="1">
                <a:solidFill>
                  <a:srgbClr val="000000"/>
                </a:solidFill>
              </a:rPr>
              <a:t>antwoorden</a:t>
            </a:r>
            <a:r>
              <a:rPr lang="en-US" sz="1200" i="0" dirty="0">
                <a:solidFill>
                  <a:srgbClr val="000000"/>
                </a:solidFill>
              </a:rPr>
              <a:t> en hoe die </a:t>
            </a:r>
            <a:r>
              <a:rPr lang="en-US" sz="1200" i="0" dirty="0" err="1">
                <a:solidFill>
                  <a:srgbClr val="000000"/>
                </a:solidFill>
              </a:rPr>
              <a:t>gescoord</a:t>
            </a:r>
            <a:r>
              <a:rPr lang="en-US" sz="1200" i="0" dirty="0">
                <a:solidFill>
                  <a:srgbClr val="000000"/>
                </a:solidFill>
              </a:rPr>
              <a:t> </a:t>
            </a:r>
            <a:r>
              <a:rPr lang="en-US" sz="1200" i="0" dirty="0" err="1">
                <a:solidFill>
                  <a:srgbClr val="000000"/>
                </a:solidFill>
              </a:rPr>
              <a:t>moeten</a:t>
            </a:r>
            <a:r>
              <a:rPr lang="en-US" sz="1200" i="0" dirty="0">
                <a:solidFill>
                  <a:srgbClr val="000000"/>
                </a:solidFill>
              </a:rPr>
              <a:t> </a:t>
            </a:r>
            <a:r>
              <a:rPr lang="en-US" sz="1200" i="0" dirty="0" err="1">
                <a:solidFill>
                  <a:srgbClr val="000000"/>
                </a:solidFill>
              </a:rPr>
              <a:t>worden</a:t>
            </a:r>
            <a:r>
              <a:rPr lang="en-US" sz="1200" i="0" dirty="0">
                <a:solidFill>
                  <a:srgbClr val="000000"/>
                </a:solidFill>
              </a:rPr>
              <a:t>.  </a:t>
            </a:r>
            <a:endParaRPr lang="nl-BE" sz="1200" i="0" dirty="0">
              <a:solidFill>
                <a:srgbClr val="000000"/>
              </a:solidFill>
            </a:endParaRP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rgbClr val="000000"/>
                </a:solidFill>
              </a:rPr>
              <a:t>1/3e van de </a:t>
            </a:r>
            <a:r>
              <a:rPr lang="en-US" sz="1200" i="0" dirty="0" err="1">
                <a:solidFill>
                  <a:srgbClr val="000000"/>
                </a:solidFill>
              </a:rPr>
              <a:t>vragen</a:t>
            </a:r>
            <a:r>
              <a:rPr lang="en-US" sz="1200" i="0" dirty="0">
                <a:solidFill>
                  <a:srgbClr val="000000"/>
                </a:solidFill>
              </a:rPr>
              <a:t> </a:t>
            </a:r>
            <a:r>
              <a:rPr lang="en-US" sz="1200" i="0" dirty="0" err="1">
                <a:solidFill>
                  <a:srgbClr val="000000"/>
                </a:solidFill>
              </a:rPr>
              <a:t>worden</a:t>
            </a:r>
            <a:r>
              <a:rPr lang="en-US" sz="1200" i="0" dirty="0">
                <a:solidFill>
                  <a:srgbClr val="000000"/>
                </a:solidFill>
              </a:rPr>
              <a:t> door twee </a:t>
            </a:r>
            <a:r>
              <a:rPr lang="en-US" sz="1200" i="0" dirty="0" err="1">
                <a:solidFill>
                  <a:srgbClr val="000000"/>
                </a:solidFill>
              </a:rPr>
              <a:t>verschillende</a:t>
            </a:r>
            <a:r>
              <a:rPr lang="en-US" sz="1200" i="0" dirty="0">
                <a:solidFill>
                  <a:srgbClr val="000000"/>
                </a:solidFill>
              </a:rPr>
              <a:t> </a:t>
            </a:r>
            <a:r>
              <a:rPr lang="en-US" sz="1200" i="0" dirty="0" err="1">
                <a:solidFill>
                  <a:srgbClr val="000000"/>
                </a:solidFill>
              </a:rPr>
              <a:t>beoordeelaars</a:t>
            </a:r>
            <a:r>
              <a:rPr lang="en-US" sz="1200" i="0" dirty="0">
                <a:solidFill>
                  <a:srgbClr val="000000"/>
                </a:solidFill>
              </a:rPr>
              <a:t> </a:t>
            </a:r>
            <a:r>
              <a:rPr lang="en-US" sz="1200" i="0" dirty="0" err="1">
                <a:solidFill>
                  <a:srgbClr val="000000"/>
                </a:solidFill>
              </a:rPr>
              <a:t>gequoteerd</a:t>
            </a:r>
            <a:r>
              <a:rPr lang="en-US" sz="1200" i="0" dirty="0">
                <a:solidFill>
                  <a:srgbClr val="00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err="1">
                <a:solidFill>
                  <a:srgbClr val="000000"/>
                </a:solidFill>
              </a:rPr>
              <a:t>Als</a:t>
            </a:r>
            <a:r>
              <a:rPr lang="en-US" sz="1200" i="0" dirty="0">
                <a:solidFill>
                  <a:srgbClr val="000000"/>
                </a:solidFill>
              </a:rPr>
              <a:t> </a:t>
            </a:r>
            <a:r>
              <a:rPr lang="en-US" sz="1200" i="0" dirty="0" err="1">
                <a:solidFill>
                  <a:srgbClr val="000000"/>
                </a:solidFill>
              </a:rPr>
              <a:t>er</a:t>
            </a:r>
            <a:r>
              <a:rPr lang="en-US" sz="1200" i="0" dirty="0">
                <a:solidFill>
                  <a:srgbClr val="000000"/>
                </a:solidFill>
              </a:rPr>
              <a:t> </a:t>
            </a:r>
            <a:r>
              <a:rPr lang="en-US" sz="1200" i="0" dirty="0" err="1">
                <a:solidFill>
                  <a:srgbClr val="000000"/>
                </a:solidFill>
              </a:rPr>
              <a:t>een</a:t>
            </a:r>
            <a:r>
              <a:rPr lang="en-US" sz="1200" i="0" dirty="0">
                <a:solidFill>
                  <a:srgbClr val="000000"/>
                </a:solidFill>
              </a:rPr>
              <a:t> </a:t>
            </a:r>
            <a:r>
              <a:rPr lang="en-US" sz="1200" i="0" dirty="0" err="1">
                <a:solidFill>
                  <a:srgbClr val="000000"/>
                </a:solidFill>
              </a:rPr>
              <a:t>verschil</a:t>
            </a:r>
            <a:r>
              <a:rPr lang="en-US" sz="1200" i="0" dirty="0">
                <a:solidFill>
                  <a:srgbClr val="000000"/>
                </a:solidFill>
              </a:rPr>
              <a:t> in </a:t>
            </a:r>
            <a:r>
              <a:rPr lang="en-US" sz="1200" i="0" dirty="0" err="1">
                <a:solidFill>
                  <a:srgbClr val="000000"/>
                </a:solidFill>
              </a:rPr>
              <a:t>beoordeling</a:t>
            </a:r>
            <a:r>
              <a:rPr lang="en-US" sz="1200" i="0" dirty="0">
                <a:solidFill>
                  <a:srgbClr val="000000"/>
                </a:solidFill>
              </a:rPr>
              <a:t> is, </a:t>
            </a:r>
            <a:r>
              <a:rPr lang="en-US" sz="1200" i="0" dirty="0" err="1">
                <a:solidFill>
                  <a:srgbClr val="000000"/>
                </a:solidFill>
              </a:rPr>
              <a:t>wordt</a:t>
            </a:r>
            <a:r>
              <a:rPr lang="en-US" sz="1200" i="0" dirty="0">
                <a:solidFill>
                  <a:srgbClr val="000000"/>
                </a:solidFill>
              </a:rPr>
              <a:t> </a:t>
            </a:r>
            <a:r>
              <a:rPr lang="en-US" sz="1200" i="0" dirty="0" err="1">
                <a:solidFill>
                  <a:srgbClr val="000000"/>
                </a:solidFill>
              </a:rPr>
              <a:t>dit</a:t>
            </a:r>
            <a:r>
              <a:rPr lang="en-US" sz="1200" i="0" dirty="0">
                <a:solidFill>
                  <a:srgbClr val="000000"/>
                </a:solidFill>
              </a:rPr>
              <a:t> </a:t>
            </a:r>
            <a:r>
              <a:rPr lang="en-US" sz="1200" i="0" dirty="0" err="1">
                <a:solidFill>
                  <a:srgbClr val="000000"/>
                </a:solidFill>
              </a:rPr>
              <a:t>grondig</a:t>
            </a:r>
            <a:r>
              <a:rPr lang="en-US" sz="1200" i="0" dirty="0">
                <a:solidFill>
                  <a:srgbClr val="000000"/>
                </a:solidFill>
              </a:rPr>
              <a:t> </a:t>
            </a:r>
            <a:r>
              <a:rPr lang="en-US" sz="1200" i="0" dirty="0" err="1">
                <a:solidFill>
                  <a:srgbClr val="000000"/>
                </a:solidFill>
              </a:rPr>
              <a:t>bekeken</a:t>
            </a:r>
            <a:r>
              <a:rPr lang="en-US" sz="1200" i="0" dirty="0">
                <a:solidFill>
                  <a:srgbClr val="000000"/>
                </a:solidFill>
              </a:rPr>
              <a:t>. </a:t>
            </a:r>
            <a:endParaRPr lang="nl-BE" sz="1200" i="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77F483C9-A684-4212-BF9C-3D8FF2205212}" type="slidenum">
              <a:rPr lang="nl-BE" smtClean="0"/>
              <a:t>7</a:t>
            </a:fld>
            <a:endParaRPr lang="nl-BE"/>
          </a:p>
        </p:txBody>
      </p:sp>
    </p:spTree>
    <p:extLst>
      <p:ext uri="{BB962C8B-B14F-4D97-AF65-F5344CB8AC3E}">
        <p14:creationId xmlns:p14="http://schemas.microsoft.com/office/powerpoint/2010/main" val="71050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TALIS: </a:t>
            </a:r>
            <a:r>
              <a:rPr lang="en-US" dirty="0" err="1"/>
              <a:t>gaat</a:t>
            </a:r>
            <a:r>
              <a:rPr lang="en-US" dirty="0"/>
              <a:t> </a:t>
            </a:r>
            <a:r>
              <a:rPr lang="en-US" dirty="0" err="1"/>
              <a:t>niet</a:t>
            </a:r>
            <a:r>
              <a:rPr lang="en-US" dirty="0"/>
              <a:t> over</a:t>
            </a:r>
            <a:r>
              <a:rPr lang="en-US" baseline="0" dirty="0"/>
              <a:t> </a:t>
            </a:r>
            <a:r>
              <a:rPr lang="en-US" baseline="0" dirty="0" err="1"/>
              <a:t>leerlingresultaten</a:t>
            </a:r>
            <a:endParaRPr lang="en-US" dirty="0"/>
          </a:p>
        </p:txBody>
      </p:sp>
      <p:sp>
        <p:nvSpPr>
          <p:cNvPr id="4" name="Slide Number Placeholder 3"/>
          <p:cNvSpPr>
            <a:spLocks noGrp="1"/>
          </p:cNvSpPr>
          <p:nvPr>
            <p:ph type="sldNum" sz="quarter" idx="10"/>
          </p:nvPr>
        </p:nvSpPr>
        <p:spPr/>
        <p:txBody>
          <a:bodyPr/>
          <a:lstStyle/>
          <a:p>
            <a:fld id="{77F483C9-A684-4212-BF9C-3D8FF2205212}" type="slidenum">
              <a:rPr lang="nl-BE" smtClean="0"/>
              <a:t>8</a:t>
            </a:fld>
            <a:endParaRPr lang="nl-BE"/>
          </a:p>
        </p:txBody>
      </p:sp>
    </p:spTree>
    <p:extLst>
      <p:ext uri="{BB962C8B-B14F-4D97-AF65-F5344CB8AC3E}">
        <p14:creationId xmlns:p14="http://schemas.microsoft.com/office/powerpoint/2010/main" val="54591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F483C9-A684-4212-BF9C-3D8FF2205212}" type="slidenum">
              <a:rPr lang="nl-BE" smtClean="0"/>
              <a:t>9</a:t>
            </a:fld>
            <a:endParaRPr lang="nl-BE"/>
          </a:p>
        </p:txBody>
      </p:sp>
    </p:spTree>
    <p:extLst>
      <p:ext uri="{BB962C8B-B14F-4D97-AF65-F5344CB8AC3E}">
        <p14:creationId xmlns:p14="http://schemas.microsoft.com/office/powerpoint/2010/main" val="284809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E39D47-5013-49D2-A64F-25B9F4694D7C}" type="datetime1">
              <a:rPr lang="nl-BE" smtClean="0"/>
              <a:t>21/04/2021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2C1032D-EF2D-483D-9095-F990C37AAAF3}" type="slidenum">
              <a:rPr lang="nl-BE" smtClean="0"/>
              <a:t>‹nr.›</a:t>
            </a:fld>
            <a:endParaRPr lang="nl-BE"/>
          </a:p>
        </p:txBody>
      </p:sp>
    </p:spTree>
    <p:extLst>
      <p:ext uri="{BB962C8B-B14F-4D97-AF65-F5344CB8AC3E}">
        <p14:creationId xmlns:p14="http://schemas.microsoft.com/office/powerpoint/2010/main" val="1165006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8091A-F880-4A81-9EC7-C5A9D468B201}" type="datetime1">
              <a:rPr lang="nl-BE" smtClean="0"/>
              <a:t>21/04/2021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2C1032D-EF2D-483D-9095-F990C37AAAF3}" type="slidenum">
              <a:rPr lang="nl-BE" smtClean="0"/>
              <a:t>‹nr.›</a:t>
            </a:fld>
            <a:endParaRPr lang="nl-BE"/>
          </a:p>
        </p:txBody>
      </p:sp>
    </p:spTree>
    <p:extLst>
      <p:ext uri="{BB962C8B-B14F-4D97-AF65-F5344CB8AC3E}">
        <p14:creationId xmlns:p14="http://schemas.microsoft.com/office/powerpoint/2010/main" val="84852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70D24B-9B39-4253-9AB1-F2ECBEA7B1D6}" type="datetime1">
              <a:rPr lang="nl-BE" smtClean="0"/>
              <a:t>21/04/2021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2C1032D-EF2D-483D-9095-F990C37AAAF3}" type="slidenum">
              <a:rPr lang="nl-BE" smtClean="0"/>
              <a:t>‹nr.›</a:t>
            </a:fld>
            <a:endParaRPr lang="nl-BE"/>
          </a:p>
        </p:txBody>
      </p:sp>
    </p:spTree>
    <p:extLst>
      <p:ext uri="{BB962C8B-B14F-4D97-AF65-F5344CB8AC3E}">
        <p14:creationId xmlns:p14="http://schemas.microsoft.com/office/powerpoint/2010/main" val="862846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lang="nl-BE" dirty="0"/>
            </a:lvl1pPr>
          </a:lstStyle>
          <a:p>
            <a:r>
              <a:rPr lang="en-US"/>
              <a:t>Click to edit Master title style</a:t>
            </a:r>
            <a:endParaRPr lang="nl-BE" dirty="0"/>
          </a:p>
        </p:txBody>
      </p:sp>
      <p:sp>
        <p:nvSpPr>
          <p:cNvPr id="6" name="Tijdelijke aanduiding voor tekst 2"/>
          <p:cNvSpPr>
            <a:spLocks noGrp="1"/>
          </p:cNvSpPr>
          <p:nvPr>
            <p:ph idx="1"/>
          </p:nvPr>
        </p:nvSpPr>
        <p:spPr>
          <a:xfrm>
            <a:off x="540000" y="1349999"/>
            <a:ext cx="8334000" cy="4428000"/>
          </a:xfrm>
          <a:prstGeom prst="rect">
            <a:avLst/>
          </a:prstGeom>
        </p:spPr>
        <p:txBody>
          <a:bodyPr rtlCol="0">
            <a:noAutofit/>
          </a:bodyPr>
          <a:lstStyle>
            <a:lvl1pPr>
              <a:defRPr lang="nl-NL" dirty="0" smtClean="0"/>
            </a:lvl1pPr>
            <a:lvl2pPr>
              <a:defRPr lang="nl-NL" dirty="0" smtClean="0"/>
            </a:lvl2pPr>
            <a:lvl3pPr>
              <a:defRPr lang="nl-NL" dirty="0" smtClean="0"/>
            </a:lvl3pPr>
            <a:lvl4pPr>
              <a:defRPr lang="nl-NL" dirty="0" smtClean="0"/>
            </a:lvl4pPr>
            <a:lvl5pPr>
              <a:defRPr lang="nl-BE"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Tijdelijke aanduiding voor datum 3"/>
          <p:cNvSpPr>
            <a:spLocks noGrp="1"/>
          </p:cNvSpPr>
          <p:nvPr>
            <p:ph type="dt" sz="half" idx="10"/>
          </p:nvPr>
        </p:nvSpPr>
        <p:spPr/>
        <p:txBody>
          <a:bodyPr/>
          <a:lstStyle>
            <a:lvl1pPr>
              <a:defRPr/>
            </a:lvl1pPr>
          </a:lstStyle>
          <a:p>
            <a:pPr>
              <a:defRPr/>
            </a:pPr>
            <a:fld id="{740B74C4-2ABE-4288-96F3-1AEE8F77C3FF}" type="datetime1">
              <a:rPr lang="nl-BE"/>
              <a:pPr>
                <a:defRPr/>
              </a:pPr>
              <a:t>21/04/2021</a:t>
            </a:fld>
            <a:endParaRPr lang="nl-BE" dirty="0"/>
          </a:p>
        </p:txBody>
      </p:sp>
      <p:sp>
        <p:nvSpPr>
          <p:cNvPr id="5" name="Tijdelijke aanduiding voor voettekst 4"/>
          <p:cNvSpPr>
            <a:spLocks noGrp="1"/>
          </p:cNvSpPr>
          <p:nvPr>
            <p:ph type="ftr" sz="quarter" idx="11"/>
          </p:nvPr>
        </p:nvSpPr>
        <p:spPr/>
        <p:txBody>
          <a:bodyPr/>
          <a:lstStyle>
            <a:lvl1pPr>
              <a:defRPr/>
            </a:lvl1pPr>
          </a:lstStyle>
          <a:p>
            <a:pPr>
              <a:defRPr/>
            </a:pPr>
            <a:r>
              <a:rPr lang="nl-BE"/>
              <a:t>Stuurgroep IVOO | 27.04.2016</a:t>
            </a:r>
            <a:endParaRPr lang="nl-BE" dirty="0"/>
          </a:p>
        </p:txBody>
      </p:sp>
      <p:sp>
        <p:nvSpPr>
          <p:cNvPr id="7" name="Tijdelijke aanduiding voor dianummer 5"/>
          <p:cNvSpPr>
            <a:spLocks noGrp="1"/>
          </p:cNvSpPr>
          <p:nvPr>
            <p:ph type="sldNum" sz="quarter" idx="12"/>
          </p:nvPr>
        </p:nvSpPr>
        <p:spPr/>
        <p:txBody>
          <a:bodyPr/>
          <a:lstStyle>
            <a:lvl1pPr>
              <a:defRPr/>
            </a:lvl1pPr>
          </a:lstStyle>
          <a:p>
            <a:pPr>
              <a:defRPr/>
            </a:pPr>
            <a:fld id="{7E999163-7213-4F99-A6CC-EE0F9A68483B}" type="slidenum">
              <a:rPr lang="nl-BE"/>
              <a:pPr>
                <a:defRPr/>
              </a:pPr>
              <a:t>‹nr.›</a:t>
            </a:fld>
            <a:endParaRPr lang="nl-BE" dirty="0"/>
          </a:p>
        </p:txBody>
      </p:sp>
    </p:spTree>
    <p:extLst>
      <p:ext uri="{BB962C8B-B14F-4D97-AF65-F5344CB8AC3E}">
        <p14:creationId xmlns:p14="http://schemas.microsoft.com/office/powerpoint/2010/main" val="251039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en inhoud">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2FFDD004-8362-4D3F-9C3C-5ABD2F1650C9}" type="datetime1">
              <a:rPr lang="nl-BE" smtClean="0"/>
              <a:t>21/04/2021</a:t>
            </a:fld>
            <a:endParaRPr lang="nl-NL" dirty="0"/>
          </a:p>
        </p:txBody>
      </p:sp>
      <p:sp>
        <p:nvSpPr>
          <p:cNvPr id="12" name="Footer Placeholder 11"/>
          <p:cNvSpPr>
            <a:spLocks noGrp="1"/>
          </p:cNvSpPr>
          <p:nvPr>
            <p:ph type="ftr" sz="quarter" idx="11"/>
          </p:nvPr>
        </p:nvSpPr>
        <p:spPr/>
        <p:txBody>
          <a:bodyPr/>
          <a:lstStyle/>
          <a:p>
            <a:r>
              <a:rPr lang="nl-NL" dirty="0"/>
              <a:t>Faculteit, departement, dienst …</a:t>
            </a:r>
          </a:p>
        </p:txBody>
      </p:sp>
      <p:sp>
        <p:nvSpPr>
          <p:cNvPr id="13" name="Slide Number Placeholder 12"/>
          <p:cNvSpPr>
            <a:spLocks noGrp="1"/>
          </p:cNvSpPr>
          <p:nvPr>
            <p:ph type="sldNum" sz="quarter" idx="12"/>
          </p:nvPr>
        </p:nvSpPr>
        <p:spPr/>
        <p:txBody>
          <a:bodyPr/>
          <a:lstStyle/>
          <a:p>
            <a:fld id="{0A297500-7527-634B-90F4-69D0994C32B4}" type="slidenum">
              <a:rPr lang="nl-NL" smtClean="0"/>
              <a:pPr/>
              <a:t>‹nr.›</a:t>
            </a:fld>
            <a:endParaRPr lang="nl-NL" dirty="0"/>
          </a:p>
        </p:txBody>
      </p:sp>
      <p:sp>
        <p:nvSpPr>
          <p:cNvPr id="3" name="Content Placeholder 2"/>
          <p:cNvSpPr>
            <a:spLocks noGrp="1"/>
          </p:cNvSpPr>
          <p:nvPr>
            <p:ph sz="quarter" idx="13"/>
          </p:nvPr>
        </p:nvSpPr>
        <p:spPr>
          <a:xfrm>
            <a:off x="576263" y="1655999"/>
            <a:ext cx="7991475" cy="43923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410510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4E9E-748E-4028-8FFC-F2749F793EEA}" type="datetime1">
              <a:rPr lang="nl-BE" smtClean="0"/>
              <a:t>21/04/2021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2C1032D-EF2D-483D-9095-F990C37AAAF3}" type="slidenum">
              <a:rPr lang="nl-BE" smtClean="0"/>
              <a:t>‹nr.›</a:t>
            </a:fld>
            <a:endParaRPr lang="nl-BE"/>
          </a:p>
        </p:txBody>
      </p:sp>
    </p:spTree>
    <p:extLst>
      <p:ext uri="{BB962C8B-B14F-4D97-AF65-F5344CB8AC3E}">
        <p14:creationId xmlns:p14="http://schemas.microsoft.com/office/powerpoint/2010/main" val="212053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D806FF-5CFA-44CE-8D20-931AF4633417}" type="datetime1">
              <a:rPr lang="nl-BE" smtClean="0"/>
              <a:t>21/04/2021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2C1032D-EF2D-483D-9095-F990C37AAAF3}" type="slidenum">
              <a:rPr lang="nl-BE" smtClean="0"/>
              <a:t>‹nr.›</a:t>
            </a:fld>
            <a:endParaRPr lang="nl-BE"/>
          </a:p>
        </p:txBody>
      </p:sp>
    </p:spTree>
    <p:extLst>
      <p:ext uri="{BB962C8B-B14F-4D97-AF65-F5344CB8AC3E}">
        <p14:creationId xmlns:p14="http://schemas.microsoft.com/office/powerpoint/2010/main" val="291154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7B27CF-C92A-4456-BA26-23931C7C3B5A}" type="datetime1">
              <a:rPr lang="nl-BE" smtClean="0"/>
              <a:t>21/04/2021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2C1032D-EF2D-483D-9095-F990C37AAAF3}" type="slidenum">
              <a:rPr lang="nl-BE" smtClean="0"/>
              <a:t>‹nr.›</a:t>
            </a:fld>
            <a:endParaRPr lang="nl-BE"/>
          </a:p>
        </p:txBody>
      </p:sp>
    </p:spTree>
    <p:extLst>
      <p:ext uri="{BB962C8B-B14F-4D97-AF65-F5344CB8AC3E}">
        <p14:creationId xmlns:p14="http://schemas.microsoft.com/office/powerpoint/2010/main" val="158741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65669E-F506-4D00-9490-053A4A4FAD7B}" type="datetime1">
              <a:rPr lang="nl-BE" smtClean="0"/>
              <a:t>21/04/2021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02C1032D-EF2D-483D-9095-F990C37AAAF3}" type="slidenum">
              <a:rPr lang="nl-BE" smtClean="0"/>
              <a:t>‹nr.›</a:t>
            </a:fld>
            <a:endParaRPr lang="nl-BE"/>
          </a:p>
        </p:txBody>
      </p:sp>
    </p:spTree>
    <p:extLst>
      <p:ext uri="{BB962C8B-B14F-4D97-AF65-F5344CB8AC3E}">
        <p14:creationId xmlns:p14="http://schemas.microsoft.com/office/powerpoint/2010/main" val="171362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CDDBD7-F003-4843-A391-6FC88D4A3643}" type="datetime1">
              <a:rPr lang="nl-BE" smtClean="0"/>
              <a:t>21/04/2021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02C1032D-EF2D-483D-9095-F990C37AAAF3}" type="slidenum">
              <a:rPr lang="nl-BE" smtClean="0"/>
              <a:t>‹nr.›</a:t>
            </a:fld>
            <a:endParaRPr lang="nl-BE"/>
          </a:p>
        </p:txBody>
      </p:sp>
    </p:spTree>
    <p:extLst>
      <p:ext uri="{BB962C8B-B14F-4D97-AF65-F5344CB8AC3E}">
        <p14:creationId xmlns:p14="http://schemas.microsoft.com/office/powerpoint/2010/main" val="367488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689DC-BA75-4BD8-919E-DD2A96AE3398}" type="datetime1">
              <a:rPr lang="nl-BE" smtClean="0"/>
              <a:t>21/04/2021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02C1032D-EF2D-483D-9095-F990C37AAAF3}" type="slidenum">
              <a:rPr lang="nl-BE" smtClean="0"/>
              <a:t>‹nr.›</a:t>
            </a:fld>
            <a:endParaRPr lang="nl-BE"/>
          </a:p>
        </p:txBody>
      </p:sp>
    </p:spTree>
    <p:extLst>
      <p:ext uri="{BB962C8B-B14F-4D97-AF65-F5344CB8AC3E}">
        <p14:creationId xmlns:p14="http://schemas.microsoft.com/office/powerpoint/2010/main" val="354272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F0E58A-2741-4B08-8DED-552FEF780170}" type="datetime1">
              <a:rPr lang="nl-BE" smtClean="0"/>
              <a:t>21/04/2021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2C1032D-EF2D-483D-9095-F990C37AAAF3}" type="slidenum">
              <a:rPr lang="nl-BE" smtClean="0"/>
              <a:t>‹nr.›</a:t>
            </a:fld>
            <a:endParaRPr lang="nl-BE"/>
          </a:p>
        </p:txBody>
      </p:sp>
    </p:spTree>
    <p:extLst>
      <p:ext uri="{BB962C8B-B14F-4D97-AF65-F5344CB8AC3E}">
        <p14:creationId xmlns:p14="http://schemas.microsoft.com/office/powerpoint/2010/main" val="293815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EE29FC-8A7C-4B08-8423-203F05482A65}" type="datetime1">
              <a:rPr lang="nl-BE" smtClean="0"/>
              <a:t>21/04/2021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2C1032D-EF2D-483D-9095-F990C37AAAF3}" type="slidenum">
              <a:rPr lang="nl-BE" smtClean="0"/>
              <a:t>‹nr.›</a:t>
            </a:fld>
            <a:endParaRPr lang="nl-BE"/>
          </a:p>
        </p:txBody>
      </p:sp>
    </p:spTree>
    <p:extLst>
      <p:ext uri="{BB962C8B-B14F-4D97-AF65-F5344CB8AC3E}">
        <p14:creationId xmlns:p14="http://schemas.microsoft.com/office/powerpoint/2010/main" val="153468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01B44-8382-4C0C-96B9-381948913C5D}" type="datetime1">
              <a:rPr lang="nl-BE" smtClean="0"/>
              <a:t>21/04/2021</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1032D-EF2D-483D-9095-F990C37AAAF3}" type="slidenum">
              <a:rPr lang="nl-BE" smtClean="0"/>
              <a:t>‹nr.›</a:t>
            </a:fld>
            <a:endParaRPr lang="nl-BE"/>
          </a:p>
        </p:txBody>
      </p:sp>
    </p:spTree>
    <p:extLst>
      <p:ext uri="{BB962C8B-B14F-4D97-AF65-F5344CB8AC3E}">
        <p14:creationId xmlns:p14="http://schemas.microsoft.com/office/powerpoint/2010/main" val="2048494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1" r:id="rId12"/>
    <p:sldLayoutId id="2147483682"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13.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13.PN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s://onderwijs.vlaanderen.be/nl/dataloep-aan-de-slag-met-cijfers-over-onderwij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hyperlink" Target="http://www.lisoproject.b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853" y="1223283"/>
            <a:ext cx="7898295" cy="1208018"/>
          </a:xfrm>
        </p:spPr>
        <p:txBody>
          <a:bodyPr>
            <a:noAutofit/>
          </a:bodyPr>
          <a:lstStyle/>
          <a:p>
            <a:r>
              <a:rPr lang="en-US" sz="4000" b="1" cap="all" dirty="0">
                <a:solidFill>
                  <a:srgbClr val="176D8A"/>
                </a:solidFill>
                <a:latin typeface="+mn-lt"/>
              </a:rPr>
              <a:t>Dalende onderwijskwaliteit ? </a:t>
            </a:r>
            <a:endParaRPr lang="nl-BE" sz="4000" b="1" cap="all" dirty="0">
              <a:solidFill>
                <a:srgbClr val="176D8A"/>
              </a:solidFill>
              <a:latin typeface="+mn-lt"/>
            </a:endParaRPr>
          </a:p>
        </p:txBody>
      </p:sp>
      <p:sp>
        <p:nvSpPr>
          <p:cNvPr id="3" name="Subtitle 2"/>
          <p:cNvSpPr>
            <a:spLocks noGrp="1"/>
          </p:cNvSpPr>
          <p:nvPr>
            <p:ph type="subTitle" idx="1"/>
          </p:nvPr>
        </p:nvSpPr>
        <p:spPr>
          <a:xfrm>
            <a:off x="955390" y="2986638"/>
            <a:ext cx="6858000" cy="2728362"/>
          </a:xfrm>
        </p:spPr>
        <p:txBody>
          <a:bodyPr>
            <a:noAutofit/>
          </a:bodyPr>
          <a:lstStyle/>
          <a:p>
            <a:endParaRPr lang="nl-BE" sz="2000" dirty="0">
              <a:solidFill>
                <a:schemeClr val="tx1">
                  <a:tint val="75000"/>
                </a:schemeClr>
              </a:solidFill>
            </a:endParaRPr>
          </a:p>
          <a:p>
            <a:r>
              <a:rPr lang="nl-BE" b="1" dirty="0"/>
              <a:t>Bieke De Fraine</a:t>
            </a:r>
          </a:p>
          <a:p>
            <a:endParaRPr lang="nl-BE" b="1" dirty="0"/>
          </a:p>
          <a:p>
            <a:endParaRPr lang="nl-BE" b="1" dirty="0"/>
          </a:p>
          <a:p>
            <a:r>
              <a:rPr lang="nl-BE" sz="2000" dirty="0"/>
              <a:t>Bieke.DeFraine@onderwijsinspectie.be</a:t>
            </a:r>
          </a:p>
          <a:p>
            <a:endParaRPr lang="nl-BE"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8" name="TextBox 7"/>
          <p:cNvSpPr txBox="1"/>
          <p:nvPr/>
        </p:nvSpPr>
        <p:spPr>
          <a:xfrm>
            <a:off x="2199289" y="6303317"/>
            <a:ext cx="4878771" cy="400110"/>
          </a:xfrm>
          <a:prstGeom prst="rect">
            <a:avLst/>
          </a:prstGeom>
          <a:noFill/>
        </p:spPr>
        <p:txBody>
          <a:bodyPr wrap="square" rtlCol="0">
            <a:spAutoFit/>
          </a:bodyPr>
          <a:lstStyle/>
          <a:p>
            <a:pPr algn="ctr"/>
            <a:r>
              <a:rPr lang="en-US" sz="2000" dirty="0"/>
              <a:t>28 augustus, Brussel </a:t>
            </a:r>
            <a:endParaRPr lang="nl-BE" sz="2000" dirty="0"/>
          </a:p>
        </p:txBody>
      </p:sp>
    </p:spTree>
    <p:extLst>
      <p:ext uri="{BB962C8B-B14F-4D97-AF65-F5344CB8AC3E}">
        <p14:creationId xmlns:p14="http://schemas.microsoft.com/office/powerpoint/2010/main" val="1353193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1</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10</a:t>
            </a:fld>
            <a:endParaRPr lang="nl-BE" dirty="0">
              <a:solidFill>
                <a:schemeClr val="bg2">
                  <a:lumMod val="50000"/>
                </a:schemeClr>
              </a:solidFill>
            </a:endParaRPr>
          </a:p>
        </p:txBody>
      </p:sp>
      <p:sp>
        <p:nvSpPr>
          <p:cNvPr id="8" name="TextBox 7"/>
          <p:cNvSpPr txBox="1"/>
          <p:nvPr/>
        </p:nvSpPr>
        <p:spPr>
          <a:xfrm>
            <a:off x="853652" y="1372809"/>
            <a:ext cx="7637205" cy="4585871"/>
          </a:xfrm>
          <a:prstGeom prst="rect">
            <a:avLst/>
          </a:prstGeom>
          <a:no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Welke</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bewering</a:t>
            </a:r>
            <a:r>
              <a:rPr lang="en-US" sz="2400" b="1" cap="all" dirty="0">
                <a:solidFill>
                  <a:srgbClr val="176D8A"/>
                </a:solidFill>
                <a:latin typeface="Arial" panose="020B0604020202020204" pitchFamily="34" charset="0"/>
                <a:cs typeface="Arial" panose="020B0604020202020204" pitchFamily="34" charset="0"/>
              </a:rPr>
              <a:t> over PISA 2018 (</a:t>
            </a:r>
            <a:r>
              <a:rPr lang="en-US" sz="2400" b="1" cap="all" dirty="0" err="1">
                <a:solidFill>
                  <a:srgbClr val="176D8A"/>
                </a:solidFill>
                <a:latin typeface="Arial" panose="020B0604020202020204" pitchFamily="34" charset="0"/>
                <a:cs typeface="Arial" panose="020B0604020202020204" pitchFamily="34" charset="0"/>
              </a:rPr>
              <a:t>leesvaardigheid</a:t>
            </a:r>
            <a:r>
              <a:rPr lang="en-US" sz="2400" b="1" cap="all" dirty="0">
                <a:solidFill>
                  <a:srgbClr val="176D8A"/>
                </a:solidFill>
                <a:latin typeface="Arial" panose="020B0604020202020204" pitchFamily="34" charset="0"/>
                <a:cs typeface="Arial" panose="020B0604020202020204" pitchFamily="34" charset="0"/>
              </a:rPr>
              <a:t>) </a:t>
            </a:r>
            <a:br>
              <a:rPr lang="en-US" sz="2400" b="1" cap="all" dirty="0">
                <a:solidFill>
                  <a:srgbClr val="176D8A"/>
                </a:solidFill>
                <a:latin typeface="Arial" panose="020B0604020202020204" pitchFamily="34" charset="0"/>
                <a:cs typeface="Arial" panose="020B0604020202020204" pitchFamily="34" charset="0"/>
              </a:rPr>
            </a:br>
            <a:r>
              <a:rPr lang="en-US" sz="2400" b="1" cap="all" dirty="0">
                <a:solidFill>
                  <a:srgbClr val="176D8A"/>
                </a:solidFill>
                <a:latin typeface="Arial" panose="020B0604020202020204" pitchFamily="34" charset="0"/>
                <a:cs typeface="Arial" panose="020B0604020202020204" pitchFamily="34" charset="0"/>
              </a:rPr>
              <a:t>is correct ? </a:t>
            </a:r>
          </a:p>
          <a:p>
            <a:pPr marL="457200" indent="-457200">
              <a:lnSpc>
                <a:spcPct val="150000"/>
              </a:lnSpc>
              <a:spcBef>
                <a:spcPts val="1200"/>
              </a:spcBef>
              <a:buFont typeface="+mj-lt"/>
              <a:buAutoNum type="alphaLcParenR"/>
            </a:pPr>
            <a:r>
              <a:rPr lang="en-US" sz="2400" dirty="0" err="1">
                <a:latin typeface="Arial" panose="020B0604020202020204" pitchFamily="34" charset="0"/>
                <a:cs typeface="Arial" panose="020B0604020202020204" pitchFamily="34" charset="0"/>
              </a:rPr>
              <a:t>Vlaanderen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scoort</a:t>
            </a:r>
            <a:r>
              <a:rPr lang="en-US" sz="2400" dirty="0">
                <a:latin typeface="Arial" panose="020B0604020202020204" pitchFamily="34" charset="0"/>
                <a:cs typeface="Arial" panose="020B0604020202020204" pitchFamily="34" charset="0"/>
              </a:rPr>
              <a:t> significant lager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Nederland</a:t>
            </a:r>
          </a:p>
          <a:p>
            <a:pPr marL="457200" indent="-457200">
              <a:lnSpc>
                <a:spcPct val="150000"/>
              </a:lnSpc>
              <a:spcBef>
                <a:spcPts val="1200"/>
              </a:spcBef>
              <a:buFont typeface="+mj-lt"/>
              <a:buAutoNum type="alphaLcParenR"/>
            </a:pPr>
            <a:r>
              <a:rPr lang="en-US" sz="2400" dirty="0" err="1">
                <a:latin typeface="Arial" panose="020B0604020202020204" pitchFamily="34" charset="0"/>
                <a:cs typeface="Arial" panose="020B0604020202020204" pitchFamily="34" charset="0"/>
              </a:rPr>
              <a:t>Vlaanderen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scoort</a:t>
            </a:r>
            <a:r>
              <a:rPr lang="en-US" sz="2400" dirty="0">
                <a:latin typeface="Arial" panose="020B0604020202020204" pitchFamily="34" charset="0"/>
                <a:cs typeface="Arial" panose="020B0604020202020204" pitchFamily="34" charset="0"/>
              </a:rPr>
              <a:t> significant lager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Duitsland</a:t>
            </a:r>
            <a:endParaRPr lang="en-US" sz="2400" dirty="0">
              <a:latin typeface="Arial" panose="020B0604020202020204" pitchFamily="34" charset="0"/>
              <a:cs typeface="Arial" panose="020B0604020202020204" pitchFamily="34" charset="0"/>
            </a:endParaRPr>
          </a:p>
          <a:p>
            <a:pPr marL="457200" indent="-457200">
              <a:lnSpc>
                <a:spcPct val="150000"/>
              </a:lnSpc>
              <a:spcBef>
                <a:spcPts val="1200"/>
              </a:spcBef>
              <a:buFont typeface="+mj-lt"/>
              <a:buAutoNum type="alphaLcParenR"/>
            </a:pPr>
            <a:r>
              <a:rPr lang="en-US" sz="2400" dirty="0" err="1">
                <a:latin typeface="Arial" panose="020B0604020202020204" pitchFamily="34" charset="0"/>
                <a:cs typeface="Arial" panose="020B0604020202020204" pitchFamily="34" charset="0"/>
              </a:rPr>
              <a:t>Vlaanderen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scoort</a:t>
            </a:r>
            <a:r>
              <a:rPr lang="en-US" sz="2400" dirty="0">
                <a:latin typeface="Arial" panose="020B0604020202020204" pitchFamily="34" charset="0"/>
                <a:cs typeface="Arial" panose="020B0604020202020204" pitchFamily="34" charset="0"/>
              </a:rPr>
              <a:t> significant </a:t>
            </a:r>
            <a:r>
              <a:rPr lang="en-US" sz="2400" dirty="0" err="1">
                <a:latin typeface="Arial" panose="020B0604020202020204" pitchFamily="34" charset="0"/>
                <a:cs typeface="Arial" panose="020B0604020202020204" pitchFamily="34" charset="0"/>
              </a:rPr>
              <a:t>hoger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Nederland</a:t>
            </a:r>
          </a:p>
          <a:p>
            <a:pPr marL="457200" indent="-457200">
              <a:lnSpc>
                <a:spcPct val="150000"/>
              </a:lnSpc>
              <a:spcBef>
                <a:spcPts val="1200"/>
              </a:spcBef>
              <a:buFont typeface="+mj-lt"/>
              <a:buAutoNum type="alphaLcParenR"/>
            </a:pPr>
            <a:r>
              <a:rPr lang="en-US" sz="2400" dirty="0" err="1">
                <a:latin typeface="Arial" panose="020B0604020202020204" pitchFamily="34" charset="0"/>
                <a:cs typeface="Arial" panose="020B0604020202020204" pitchFamily="34" charset="0"/>
              </a:rPr>
              <a:t>Vlaanderen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scoort</a:t>
            </a:r>
            <a:r>
              <a:rPr lang="en-US" sz="2400" dirty="0">
                <a:latin typeface="Arial" panose="020B0604020202020204" pitchFamily="34" charset="0"/>
                <a:cs typeface="Arial" panose="020B0604020202020204" pitchFamily="34" charset="0"/>
              </a:rPr>
              <a:t> significant </a:t>
            </a:r>
            <a:r>
              <a:rPr lang="en-US" sz="2400" dirty="0" err="1">
                <a:latin typeface="Arial" panose="020B0604020202020204" pitchFamily="34" charset="0"/>
                <a:cs typeface="Arial" panose="020B0604020202020204" pitchFamily="34" charset="0"/>
              </a:rPr>
              <a:t>hoger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Duitsland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51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1</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11</a:t>
            </a:fld>
            <a:endParaRPr lang="nl-BE" dirty="0">
              <a:solidFill>
                <a:schemeClr val="bg2">
                  <a:lumMod val="50000"/>
                </a:schemeClr>
              </a:solidFill>
            </a:endParaRPr>
          </a:p>
        </p:txBody>
      </p:sp>
      <p:sp>
        <p:nvSpPr>
          <p:cNvPr id="8" name="TextBox 7"/>
          <p:cNvSpPr txBox="1"/>
          <p:nvPr/>
        </p:nvSpPr>
        <p:spPr>
          <a:xfrm>
            <a:off x="853652" y="1372809"/>
            <a:ext cx="7637205" cy="4585871"/>
          </a:xfrm>
          <a:prstGeom prst="rect">
            <a:avLst/>
          </a:prstGeom>
          <a:no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Welke</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bewering</a:t>
            </a:r>
            <a:r>
              <a:rPr lang="en-US" sz="2400" b="1" cap="all" dirty="0">
                <a:solidFill>
                  <a:srgbClr val="176D8A"/>
                </a:solidFill>
                <a:latin typeface="Arial" panose="020B0604020202020204" pitchFamily="34" charset="0"/>
                <a:cs typeface="Arial" panose="020B0604020202020204" pitchFamily="34" charset="0"/>
              </a:rPr>
              <a:t> over PISA 2018 (</a:t>
            </a:r>
            <a:r>
              <a:rPr lang="en-US" sz="2400" b="1" cap="all" dirty="0" err="1">
                <a:solidFill>
                  <a:srgbClr val="176D8A"/>
                </a:solidFill>
                <a:latin typeface="Arial" panose="020B0604020202020204" pitchFamily="34" charset="0"/>
                <a:cs typeface="Arial" panose="020B0604020202020204" pitchFamily="34" charset="0"/>
              </a:rPr>
              <a:t>leesvaardigheid</a:t>
            </a:r>
            <a:r>
              <a:rPr lang="en-US" sz="2400" b="1" cap="all" dirty="0">
                <a:solidFill>
                  <a:srgbClr val="176D8A"/>
                </a:solidFill>
                <a:latin typeface="Arial" panose="020B0604020202020204" pitchFamily="34" charset="0"/>
                <a:cs typeface="Arial" panose="020B0604020202020204" pitchFamily="34" charset="0"/>
              </a:rPr>
              <a:t>) </a:t>
            </a:r>
            <a:br>
              <a:rPr lang="en-US" sz="2400" b="1" cap="all" dirty="0">
                <a:solidFill>
                  <a:srgbClr val="176D8A"/>
                </a:solidFill>
                <a:latin typeface="Arial" panose="020B0604020202020204" pitchFamily="34" charset="0"/>
                <a:cs typeface="Arial" panose="020B0604020202020204" pitchFamily="34" charset="0"/>
              </a:rPr>
            </a:br>
            <a:r>
              <a:rPr lang="en-US" sz="2400" b="1" cap="all" dirty="0">
                <a:solidFill>
                  <a:srgbClr val="176D8A"/>
                </a:solidFill>
                <a:latin typeface="Arial" panose="020B0604020202020204" pitchFamily="34" charset="0"/>
                <a:cs typeface="Arial" panose="020B0604020202020204" pitchFamily="34" charset="0"/>
              </a:rPr>
              <a:t>is correct ? </a:t>
            </a:r>
          </a:p>
          <a:p>
            <a:pPr marL="457200" indent="-457200">
              <a:lnSpc>
                <a:spcPct val="150000"/>
              </a:lnSpc>
              <a:spcBef>
                <a:spcPts val="1200"/>
              </a:spcBef>
              <a:buFont typeface="+mj-lt"/>
              <a:buAutoNum type="alphaLcParenR"/>
            </a:pPr>
            <a:r>
              <a:rPr lang="en-US" sz="2400" dirty="0" err="1">
                <a:latin typeface="Arial" panose="020B0604020202020204" pitchFamily="34" charset="0"/>
                <a:cs typeface="Arial" panose="020B0604020202020204" pitchFamily="34" charset="0"/>
              </a:rPr>
              <a:t>Vlaanderen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scoort</a:t>
            </a:r>
            <a:r>
              <a:rPr lang="en-US" sz="2400" dirty="0">
                <a:latin typeface="Arial" panose="020B0604020202020204" pitchFamily="34" charset="0"/>
                <a:cs typeface="Arial" panose="020B0604020202020204" pitchFamily="34" charset="0"/>
              </a:rPr>
              <a:t> significant lager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Nederland</a:t>
            </a:r>
          </a:p>
          <a:p>
            <a:pPr marL="457200" indent="-457200">
              <a:lnSpc>
                <a:spcPct val="150000"/>
              </a:lnSpc>
              <a:spcBef>
                <a:spcPts val="1200"/>
              </a:spcBef>
              <a:buFont typeface="+mj-lt"/>
              <a:buAutoNum type="alphaLcParenR"/>
            </a:pPr>
            <a:r>
              <a:rPr lang="en-US" sz="2400" dirty="0" err="1">
                <a:latin typeface="Arial" panose="020B0604020202020204" pitchFamily="34" charset="0"/>
                <a:cs typeface="Arial" panose="020B0604020202020204" pitchFamily="34" charset="0"/>
              </a:rPr>
              <a:t>Vlaanderen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scoort</a:t>
            </a:r>
            <a:r>
              <a:rPr lang="en-US" sz="2400" dirty="0">
                <a:latin typeface="Arial" panose="020B0604020202020204" pitchFamily="34" charset="0"/>
                <a:cs typeface="Arial" panose="020B0604020202020204" pitchFamily="34" charset="0"/>
              </a:rPr>
              <a:t> significant lager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Duitsland</a:t>
            </a:r>
            <a:endParaRPr lang="en-US" sz="2400" dirty="0">
              <a:latin typeface="Arial" panose="020B0604020202020204" pitchFamily="34" charset="0"/>
              <a:cs typeface="Arial" panose="020B0604020202020204" pitchFamily="34" charset="0"/>
            </a:endParaRPr>
          </a:p>
          <a:p>
            <a:pPr marL="457200" indent="-457200">
              <a:lnSpc>
                <a:spcPct val="150000"/>
              </a:lnSpc>
              <a:spcBef>
                <a:spcPts val="1200"/>
              </a:spcBef>
              <a:buFont typeface="+mj-lt"/>
              <a:buAutoNum type="alphaLcParenR"/>
            </a:pPr>
            <a:r>
              <a:rPr lang="en-US" sz="2400" dirty="0" err="1">
                <a:latin typeface="Arial" panose="020B0604020202020204" pitchFamily="34" charset="0"/>
                <a:cs typeface="Arial" panose="020B0604020202020204" pitchFamily="34" charset="0"/>
              </a:rPr>
              <a:t>Vlaanderen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scoort</a:t>
            </a:r>
            <a:r>
              <a:rPr lang="en-US" sz="2400" dirty="0">
                <a:latin typeface="Arial" panose="020B0604020202020204" pitchFamily="34" charset="0"/>
                <a:cs typeface="Arial" panose="020B0604020202020204" pitchFamily="34" charset="0"/>
              </a:rPr>
              <a:t> significant </a:t>
            </a:r>
            <a:r>
              <a:rPr lang="en-US" sz="2400" dirty="0" err="1">
                <a:latin typeface="Arial" panose="020B0604020202020204" pitchFamily="34" charset="0"/>
                <a:cs typeface="Arial" panose="020B0604020202020204" pitchFamily="34" charset="0"/>
              </a:rPr>
              <a:t>hoger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Nederland</a:t>
            </a:r>
          </a:p>
          <a:p>
            <a:pPr marL="457200" indent="-457200">
              <a:lnSpc>
                <a:spcPct val="150000"/>
              </a:lnSpc>
              <a:spcBef>
                <a:spcPts val="1200"/>
              </a:spcBef>
              <a:buFont typeface="+mj-lt"/>
              <a:buAutoNum type="alphaLcParenR"/>
            </a:pPr>
            <a:r>
              <a:rPr lang="en-US" sz="2400" dirty="0" err="1">
                <a:latin typeface="Arial" panose="020B0604020202020204" pitchFamily="34" charset="0"/>
                <a:cs typeface="Arial" panose="020B0604020202020204" pitchFamily="34" charset="0"/>
              </a:rPr>
              <a:t>Vlaanderen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scoort</a:t>
            </a:r>
            <a:r>
              <a:rPr lang="en-US" sz="2400" dirty="0">
                <a:latin typeface="Arial" panose="020B0604020202020204" pitchFamily="34" charset="0"/>
                <a:cs typeface="Arial" panose="020B0604020202020204" pitchFamily="34" charset="0"/>
              </a:rPr>
              <a:t> significant </a:t>
            </a:r>
            <a:r>
              <a:rPr lang="en-US" sz="2400" dirty="0" err="1">
                <a:latin typeface="Arial" panose="020B0604020202020204" pitchFamily="34" charset="0"/>
                <a:cs typeface="Arial" panose="020B0604020202020204" pitchFamily="34" charset="0"/>
              </a:rPr>
              <a:t>hoger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Duitsland</a:t>
            </a:r>
            <a:endParaRPr lang="en-US" sz="2400" dirty="0">
              <a:latin typeface="Arial" panose="020B0604020202020204" pitchFamily="34" charset="0"/>
              <a:cs typeface="Arial" panose="020B0604020202020204" pitchFamily="34" charset="0"/>
            </a:endParaRPr>
          </a:p>
        </p:txBody>
      </p:sp>
      <p:sp>
        <p:nvSpPr>
          <p:cNvPr id="3" name="Rounded Rectangle 2"/>
          <p:cNvSpPr/>
          <p:nvPr/>
        </p:nvSpPr>
        <p:spPr>
          <a:xfrm>
            <a:off x="673177" y="4604084"/>
            <a:ext cx="7817680" cy="68110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2071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12</a:t>
            </a:fld>
            <a:endParaRPr lang="nl-BE" dirty="0">
              <a:solidFill>
                <a:schemeClr val="bg2">
                  <a:lumMod val="50000"/>
                </a:schemeClr>
              </a:solidFill>
            </a:endParaRPr>
          </a:p>
        </p:txBody>
      </p:sp>
      <p:sp>
        <p:nvSpPr>
          <p:cNvPr id="15" name="Title 1"/>
          <p:cNvSpPr>
            <a:spLocks noGrp="1"/>
          </p:cNvSpPr>
          <p:nvPr>
            <p:ph type="ctrTitle"/>
          </p:nvPr>
        </p:nvSpPr>
        <p:spPr>
          <a:xfrm>
            <a:off x="955390" y="698921"/>
            <a:ext cx="7535467" cy="681667"/>
          </a:xfrm>
        </p:spPr>
        <p:txBody>
          <a:bodyPr>
            <a:noAutofit/>
          </a:bodyPr>
          <a:lstStyle/>
          <a:p>
            <a:pPr algn="l"/>
            <a:r>
              <a:rPr lang="en-US" sz="2800" b="1" cap="all" dirty="0">
                <a:solidFill>
                  <a:srgbClr val="176D8A"/>
                </a:solidFill>
                <a:latin typeface="+mn-lt"/>
              </a:rPr>
              <a:t>PISA 2018 : </a:t>
            </a:r>
            <a:br>
              <a:rPr lang="en-US" sz="2800" b="1" cap="all" dirty="0">
                <a:solidFill>
                  <a:srgbClr val="176D8A"/>
                </a:solidFill>
                <a:latin typeface="+mn-lt"/>
              </a:rPr>
            </a:br>
            <a:r>
              <a:rPr lang="en-US" sz="2800" b="1" cap="all" dirty="0" err="1">
                <a:solidFill>
                  <a:srgbClr val="176D8A"/>
                </a:solidFill>
                <a:latin typeface="+mn-lt"/>
              </a:rPr>
              <a:t>leesvaardigheid</a:t>
            </a:r>
            <a:endParaRPr lang="nl-BE" sz="2800" b="1" cap="all" dirty="0">
              <a:solidFill>
                <a:srgbClr val="176D8A"/>
              </a:solidFill>
              <a:latin typeface="+mn-lt"/>
            </a:endParaRPr>
          </a:p>
        </p:txBody>
      </p:sp>
      <p:sp>
        <p:nvSpPr>
          <p:cNvPr id="17" name="TextBox 16"/>
          <p:cNvSpPr txBox="1"/>
          <p:nvPr/>
        </p:nvSpPr>
        <p:spPr>
          <a:xfrm>
            <a:off x="209227" y="6550223"/>
            <a:ext cx="8725546" cy="307777"/>
          </a:xfrm>
          <a:prstGeom prst="rect">
            <a:avLst/>
          </a:prstGeom>
          <a:solidFill>
            <a:schemeClr val="bg1"/>
          </a:solidFill>
        </p:spPr>
        <p:txBody>
          <a:bodyPr wrap="square" rtlCol="0">
            <a:spAutoFit/>
          </a:bodyPr>
          <a:lstStyle/>
          <a:p>
            <a:r>
              <a:rPr lang="en-US" sz="1400" dirty="0" err="1"/>
              <a:t>Bron</a:t>
            </a:r>
            <a:r>
              <a:rPr lang="en-US" sz="1400" dirty="0"/>
              <a:t>: </a:t>
            </a:r>
            <a:r>
              <a:rPr lang="en-US" sz="1400" dirty="0" err="1"/>
              <a:t>Vakgroep</a:t>
            </a:r>
            <a:r>
              <a:rPr lang="en-US" sz="1400" dirty="0"/>
              <a:t> </a:t>
            </a:r>
            <a:r>
              <a:rPr lang="en-US" sz="1400" dirty="0" err="1"/>
              <a:t>Onderwijskunde</a:t>
            </a:r>
            <a:r>
              <a:rPr lang="en-US" sz="1400" dirty="0"/>
              <a:t> (2019). </a:t>
            </a:r>
            <a:r>
              <a:rPr lang="en-US" sz="1400" dirty="0" err="1"/>
              <a:t>Leesvaardigheid</a:t>
            </a:r>
            <a:r>
              <a:rPr lang="en-US" sz="1400" dirty="0"/>
              <a:t> van 15-jarigen in </a:t>
            </a:r>
            <a:r>
              <a:rPr lang="en-US" sz="1400" dirty="0" err="1"/>
              <a:t>Vlaanderen</a:t>
            </a:r>
            <a:r>
              <a:rPr lang="en-US" sz="1400" dirty="0"/>
              <a:t>. </a:t>
            </a:r>
            <a:r>
              <a:rPr lang="en-US" sz="1400" dirty="0" err="1"/>
              <a:t>Vlaams</a:t>
            </a:r>
            <a:r>
              <a:rPr lang="en-US" sz="1400" dirty="0"/>
              <a:t> rapport PISA 2018. </a:t>
            </a:r>
            <a:endParaRPr lang="nl-BE" sz="1400" dirty="0"/>
          </a:p>
        </p:txBody>
      </p:sp>
      <p:pic>
        <p:nvPicPr>
          <p:cNvPr id="2" name="Picture 1"/>
          <p:cNvPicPr>
            <a:picLocks noChangeAspect="1"/>
          </p:cNvPicPr>
          <p:nvPr/>
        </p:nvPicPr>
        <p:blipFill rotWithShape="1">
          <a:blip r:embed="rId4"/>
          <a:srcRect r="44878"/>
          <a:stretch/>
        </p:blipFill>
        <p:spPr>
          <a:xfrm>
            <a:off x="4073352" y="0"/>
            <a:ext cx="2822525" cy="6300608"/>
          </a:xfrm>
          <a:prstGeom prst="rect">
            <a:avLst/>
          </a:prstGeom>
        </p:spPr>
      </p:pic>
      <p:sp>
        <p:nvSpPr>
          <p:cNvPr id="8" name="Rounded Rectangle 7"/>
          <p:cNvSpPr/>
          <p:nvPr/>
        </p:nvSpPr>
        <p:spPr>
          <a:xfrm>
            <a:off x="3947161" y="3420975"/>
            <a:ext cx="3550920" cy="190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ounded Rectangle 11"/>
          <p:cNvSpPr/>
          <p:nvPr/>
        </p:nvSpPr>
        <p:spPr>
          <a:xfrm>
            <a:off x="3991324" y="5291339"/>
            <a:ext cx="3550920" cy="190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ounded Rectangle 12"/>
          <p:cNvSpPr/>
          <p:nvPr/>
        </p:nvSpPr>
        <p:spPr>
          <a:xfrm>
            <a:off x="3947161" y="4006683"/>
            <a:ext cx="3550920" cy="190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1156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13</a:t>
            </a:fld>
            <a:endParaRPr lang="nl-BE" dirty="0">
              <a:solidFill>
                <a:schemeClr val="bg2">
                  <a:lumMod val="50000"/>
                </a:schemeClr>
              </a:solidFill>
            </a:endParaRPr>
          </a:p>
        </p:txBody>
      </p:sp>
      <p:sp>
        <p:nvSpPr>
          <p:cNvPr id="14" name="TextBox 13"/>
          <p:cNvSpPr txBox="1"/>
          <p:nvPr/>
        </p:nvSpPr>
        <p:spPr>
          <a:xfrm>
            <a:off x="418454" y="6538913"/>
            <a:ext cx="8725546" cy="307777"/>
          </a:xfrm>
          <a:prstGeom prst="rect">
            <a:avLst/>
          </a:prstGeom>
          <a:solidFill>
            <a:schemeClr val="bg1"/>
          </a:solidFill>
        </p:spPr>
        <p:txBody>
          <a:bodyPr wrap="square" rtlCol="0">
            <a:spAutoFit/>
          </a:bodyPr>
          <a:lstStyle/>
          <a:p>
            <a:r>
              <a:rPr lang="en-US" sz="1400" dirty="0" err="1"/>
              <a:t>Bron</a:t>
            </a:r>
            <a:r>
              <a:rPr lang="en-US" sz="1400" dirty="0"/>
              <a:t>: </a:t>
            </a:r>
            <a:r>
              <a:rPr lang="en-US" sz="1400" dirty="0" err="1"/>
              <a:t>Vakgroep</a:t>
            </a:r>
            <a:r>
              <a:rPr lang="en-US" sz="1400" dirty="0"/>
              <a:t> </a:t>
            </a:r>
            <a:r>
              <a:rPr lang="en-US" sz="1400" dirty="0" err="1"/>
              <a:t>Onderwijskunde</a:t>
            </a:r>
            <a:r>
              <a:rPr lang="en-US" sz="1400" dirty="0"/>
              <a:t> (2019). </a:t>
            </a:r>
            <a:r>
              <a:rPr lang="en-US" sz="1400" dirty="0" err="1"/>
              <a:t>Leesvaardigheid</a:t>
            </a:r>
            <a:r>
              <a:rPr lang="en-US" sz="1400" dirty="0"/>
              <a:t> van 15-jarigen in </a:t>
            </a:r>
            <a:r>
              <a:rPr lang="en-US" sz="1400" dirty="0" err="1"/>
              <a:t>Vlaanderen</a:t>
            </a:r>
            <a:r>
              <a:rPr lang="en-US" sz="1400" dirty="0"/>
              <a:t>. </a:t>
            </a:r>
            <a:r>
              <a:rPr lang="en-US" sz="1400" dirty="0" err="1"/>
              <a:t>Vlaams</a:t>
            </a:r>
            <a:r>
              <a:rPr lang="en-US" sz="1400" dirty="0"/>
              <a:t> rapport PISA 2018. </a:t>
            </a:r>
            <a:endParaRPr lang="nl-BE" sz="1400" dirty="0"/>
          </a:p>
        </p:txBody>
      </p:sp>
      <p:graphicFrame>
        <p:nvGraphicFramePr>
          <p:cNvPr id="2" name="Table 1"/>
          <p:cNvGraphicFramePr>
            <a:graphicFrameLocks noGrp="1"/>
          </p:cNvGraphicFramePr>
          <p:nvPr>
            <p:extLst>
              <p:ext uri="{D42A27DB-BD31-4B8C-83A1-F6EECF244321}">
                <p14:modId xmlns:p14="http://schemas.microsoft.com/office/powerpoint/2010/main" val="4232187472"/>
              </p:ext>
            </p:extLst>
          </p:nvPr>
        </p:nvGraphicFramePr>
        <p:xfrm>
          <a:off x="782955" y="1213409"/>
          <a:ext cx="7578090" cy="4422182"/>
        </p:xfrm>
        <a:graphic>
          <a:graphicData uri="http://schemas.openxmlformats.org/drawingml/2006/table">
            <a:tbl>
              <a:tblPr firstRow="1" bandRow="1">
                <a:tableStyleId>{5C22544A-7EE6-4342-B048-85BDC9FD1C3A}</a:tableStyleId>
              </a:tblPr>
              <a:tblGrid>
                <a:gridCol w="1420892">
                  <a:extLst>
                    <a:ext uri="{9D8B030D-6E8A-4147-A177-3AD203B41FA5}">
                      <a16:colId xmlns:a16="http://schemas.microsoft.com/office/drawing/2014/main" val="190518465"/>
                    </a:ext>
                  </a:extLst>
                </a:gridCol>
                <a:gridCol w="1779507">
                  <a:extLst>
                    <a:ext uri="{9D8B030D-6E8A-4147-A177-3AD203B41FA5}">
                      <a16:colId xmlns:a16="http://schemas.microsoft.com/office/drawing/2014/main" val="946771467"/>
                    </a:ext>
                  </a:extLst>
                </a:gridCol>
                <a:gridCol w="1828800">
                  <a:extLst>
                    <a:ext uri="{9D8B030D-6E8A-4147-A177-3AD203B41FA5}">
                      <a16:colId xmlns:a16="http://schemas.microsoft.com/office/drawing/2014/main" val="3386024490"/>
                    </a:ext>
                  </a:extLst>
                </a:gridCol>
                <a:gridCol w="2548891">
                  <a:extLst>
                    <a:ext uri="{9D8B030D-6E8A-4147-A177-3AD203B41FA5}">
                      <a16:colId xmlns:a16="http://schemas.microsoft.com/office/drawing/2014/main" val="2663247305"/>
                    </a:ext>
                  </a:extLst>
                </a:gridCol>
              </a:tblGrid>
              <a:tr h="1201132">
                <a:tc>
                  <a:txBody>
                    <a:bodyPr/>
                    <a:lstStyle/>
                    <a:p>
                      <a:pPr>
                        <a:lnSpc>
                          <a:spcPct val="150000"/>
                        </a:lnSpc>
                        <a:spcBef>
                          <a:spcPts val="600"/>
                        </a:spcBef>
                        <a:spcAft>
                          <a:spcPts val="600"/>
                        </a:spcAft>
                      </a:pPr>
                      <a:endParaRPr lang="nl-BE"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nl-BE" sz="2000" b="0" dirty="0" err="1">
                          <a:solidFill>
                            <a:schemeClr val="tx1"/>
                          </a:solidFill>
                        </a:rPr>
                        <a:t>Lees-vaardigheid</a:t>
                      </a:r>
                      <a:endParaRPr lang="nl-BE" sz="20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en-US" sz="2000" b="0" dirty="0" err="1">
                          <a:solidFill>
                            <a:schemeClr val="tx1"/>
                          </a:solidFill>
                        </a:rPr>
                        <a:t>Wiskundige</a:t>
                      </a:r>
                      <a:r>
                        <a:rPr lang="en-US" sz="2000" b="0" baseline="0" dirty="0">
                          <a:solidFill>
                            <a:schemeClr val="tx1"/>
                          </a:solidFill>
                        </a:rPr>
                        <a:t> </a:t>
                      </a:r>
                      <a:r>
                        <a:rPr lang="en-US" sz="2000" b="0" baseline="0" dirty="0" err="1">
                          <a:solidFill>
                            <a:schemeClr val="tx1"/>
                          </a:solidFill>
                        </a:rPr>
                        <a:t>geletterdheid</a:t>
                      </a:r>
                      <a:endParaRPr lang="nl-BE" sz="20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en-US" sz="2000" b="0" dirty="0" err="1">
                          <a:solidFill>
                            <a:schemeClr val="tx1"/>
                          </a:solidFill>
                        </a:rPr>
                        <a:t>Wetenschappelijke</a:t>
                      </a:r>
                      <a:r>
                        <a:rPr lang="en-US" sz="2000" b="0" dirty="0">
                          <a:solidFill>
                            <a:schemeClr val="tx1"/>
                          </a:solidFill>
                        </a:rPr>
                        <a:t> </a:t>
                      </a:r>
                      <a:r>
                        <a:rPr lang="en-US" sz="2000" b="0" dirty="0" err="1">
                          <a:solidFill>
                            <a:schemeClr val="tx1"/>
                          </a:solidFill>
                        </a:rPr>
                        <a:t>geletterdheid</a:t>
                      </a:r>
                      <a:endParaRPr lang="nl-BE" sz="2000" b="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2357438"/>
                  </a:ext>
                </a:extLst>
              </a:tr>
              <a:tr h="644210">
                <a:tc>
                  <a:txBody>
                    <a:bodyPr/>
                    <a:lstStyle/>
                    <a:p>
                      <a:pPr>
                        <a:lnSpc>
                          <a:spcPct val="150000"/>
                        </a:lnSpc>
                        <a:spcBef>
                          <a:spcPts val="600"/>
                        </a:spcBef>
                        <a:spcAft>
                          <a:spcPts val="600"/>
                        </a:spcAft>
                      </a:pPr>
                      <a:r>
                        <a:rPr lang="en-US" sz="2000" dirty="0" err="1">
                          <a:solidFill>
                            <a:schemeClr val="tx1"/>
                          </a:solidFill>
                        </a:rPr>
                        <a:t>Vlaanderen</a:t>
                      </a:r>
                      <a:endParaRPr lang="nl-BE"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en-US" sz="2000" dirty="0">
                          <a:solidFill>
                            <a:schemeClr val="tx1"/>
                          </a:solidFill>
                        </a:rPr>
                        <a:t>502</a:t>
                      </a:r>
                      <a:endParaRPr lang="nl-BE"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en-US" sz="2000" b="0" dirty="0">
                          <a:solidFill>
                            <a:schemeClr val="tx1"/>
                          </a:solidFill>
                        </a:rPr>
                        <a:t>518</a:t>
                      </a:r>
                      <a:endParaRPr lang="nl-BE"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en-US" sz="2000" b="0" dirty="0">
                          <a:solidFill>
                            <a:schemeClr val="tx1"/>
                          </a:solidFill>
                        </a:rPr>
                        <a:t>510</a:t>
                      </a:r>
                      <a:endParaRPr lang="nl-BE"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1014500"/>
                  </a:ext>
                </a:extLst>
              </a:tr>
              <a:tr h="644210">
                <a:tc>
                  <a:txBody>
                    <a:bodyPr/>
                    <a:lstStyle/>
                    <a:p>
                      <a:pPr>
                        <a:lnSpc>
                          <a:spcPct val="150000"/>
                        </a:lnSpc>
                        <a:spcBef>
                          <a:spcPts val="600"/>
                        </a:spcBef>
                        <a:spcAft>
                          <a:spcPts val="600"/>
                        </a:spcAft>
                      </a:pPr>
                      <a:r>
                        <a:rPr lang="en-US" sz="2000" dirty="0">
                          <a:solidFill>
                            <a:schemeClr val="tx1"/>
                          </a:solidFill>
                        </a:rPr>
                        <a:t>Nederland</a:t>
                      </a:r>
                      <a:endParaRPr lang="nl-BE"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en-US" sz="2000" dirty="0">
                          <a:solidFill>
                            <a:schemeClr val="tx1"/>
                          </a:solidFill>
                        </a:rPr>
                        <a:t>485</a:t>
                      </a:r>
                      <a:endParaRPr lang="nl-BE"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Bef>
                          <a:spcPts val="600"/>
                        </a:spcBef>
                        <a:spcAft>
                          <a:spcPts val="600"/>
                        </a:spcAft>
                      </a:pPr>
                      <a:r>
                        <a:rPr lang="en-US" sz="2000" b="0" dirty="0">
                          <a:solidFill>
                            <a:schemeClr val="tx1"/>
                          </a:solidFill>
                        </a:rPr>
                        <a:t>519</a:t>
                      </a:r>
                      <a:endParaRPr lang="nl-BE"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en-US" sz="2000" b="0" dirty="0">
                          <a:solidFill>
                            <a:schemeClr val="tx1"/>
                          </a:solidFill>
                        </a:rPr>
                        <a:t>503</a:t>
                      </a:r>
                      <a:endParaRPr lang="nl-BE"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96847489"/>
                  </a:ext>
                </a:extLst>
              </a:tr>
              <a:tr h="644210">
                <a:tc>
                  <a:txBody>
                    <a:bodyPr/>
                    <a:lstStyle/>
                    <a:p>
                      <a:pPr>
                        <a:lnSpc>
                          <a:spcPct val="150000"/>
                        </a:lnSpc>
                        <a:spcBef>
                          <a:spcPts val="600"/>
                        </a:spcBef>
                        <a:spcAft>
                          <a:spcPts val="600"/>
                        </a:spcAft>
                      </a:pPr>
                      <a:r>
                        <a:rPr lang="en-US" sz="2000" dirty="0" err="1">
                          <a:solidFill>
                            <a:schemeClr val="tx1"/>
                          </a:solidFill>
                          <a:latin typeface="+mn-lt"/>
                        </a:rPr>
                        <a:t>Walloni</a:t>
                      </a:r>
                      <a:r>
                        <a:rPr lang="en-US" sz="2000" dirty="0" err="1">
                          <a:solidFill>
                            <a:schemeClr val="tx1"/>
                          </a:solidFill>
                          <a:latin typeface="+mn-lt"/>
                          <a:cs typeface="Arial" panose="020B0604020202020204" pitchFamily="34" charset="0"/>
                        </a:rPr>
                        <a:t>ë</a:t>
                      </a:r>
                      <a:endParaRPr lang="nl-BE" sz="2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en-US" sz="2000" dirty="0">
                          <a:solidFill>
                            <a:schemeClr val="tx1"/>
                          </a:solidFill>
                        </a:rPr>
                        <a:t>481</a:t>
                      </a:r>
                      <a:endParaRPr lang="nl-BE"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Bef>
                          <a:spcPts val="600"/>
                        </a:spcBef>
                        <a:spcAft>
                          <a:spcPts val="600"/>
                        </a:spcAft>
                      </a:pPr>
                      <a:r>
                        <a:rPr lang="en-US" sz="2000" b="0" dirty="0">
                          <a:solidFill>
                            <a:schemeClr val="tx1"/>
                          </a:solidFill>
                        </a:rPr>
                        <a:t>495</a:t>
                      </a:r>
                      <a:endParaRPr lang="nl-BE"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Bef>
                          <a:spcPts val="600"/>
                        </a:spcBef>
                        <a:spcAft>
                          <a:spcPts val="600"/>
                        </a:spcAft>
                      </a:pPr>
                      <a:r>
                        <a:rPr lang="en-US" sz="2000" b="0" dirty="0">
                          <a:solidFill>
                            <a:schemeClr val="tx1"/>
                          </a:solidFill>
                        </a:rPr>
                        <a:t>485</a:t>
                      </a:r>
                      <a:endParaRPr lang="nl-BE"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3809964"/>
                  </a:ext>
                </a:extLst>
              </a:tr>
              <a:tr h="644210">
                <a:tc>
                  <a:txBody>
                    <a:bodyPr/>
                    <a:lstStyle/>
                    <a:p>
                      <a:pPr>
                        <a:lnSpc>
                          <a:spcPct val="150000"/>
                        </a:lnSpc>
                        <a:spcBef>
                          <a:spcPts val="600"/>
                        </a:spcBef>
                        <a:spcAft>
                          <a:spcPts val="600"/>
                        </a:spcAft>
                      </a:pPr>
                      <a:r>
                        <a:rPr lang="en-US" sz="2000" dirty="0" err="1">
                          <a:solidFill>
                            <a:schemeClr val="tx1"/>
                          </a:solidFill>
                        </a:rPr>
                        <a:t>Duitsland</a:t>
                      </a:r>
                      <a:endParaRPr lang="nl-BE"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en-US" sz="2000" dirty="0">
                          <a:solidFill>
                            <a:schemeClr val="tx1"/>
                          </a:solidFill>
                        </a:rPr>
                        <a:t>498</a:t>
                      </a:r>
                      <a:endParaRPr lang="nl-BE"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en-US" sz="2000" b="0" dirty="0">
                          <a:solidFill>
                            <a:schemeClr val="tx1"/>
                          </a:solidFill>
                        </a:rPr>
                        <a:t>500</a:t>
                      </a:r>
                      <a:endParaRPr lang="nl-BE"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Bef>
                          <a:spcPts val="600"/>
                        </a:spcBef>
                        <a:spcAft>
                          <a:spcPts val="600"/>
                        </a:spcAft>
                      </a:pPr>
                      <a:r>
                        <a:rPr lang="en-US" sz="2000" b="0" dirty="0">
                          <a:solidFill>
                            <a:schemeClr val="tx1"/>
                          </a:solidFill>
                        </a:rPr>
                        <a:t>503</a:t>
                      </a:r>
                      <a:endParaRPr lang="nl-BE"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0895392"/>
                  </a:ext>
                </a:extLst>
              </a:tr>
              <a:tr h="644210">
                <a:tc>
                  <a:txBody>
                    <a:bodyPr/>
                    <a:lstStyle/>
                    <a:p>
                      <a:pPr>
                        <a:lnSpc>
                          <a:spcPct val="150000"/>
                        </a:lnSpc>
                        <a:spcBef>
                          <a:spcPts val="600"/>
                        </a:spcBef>
                        <a:spcAft>
                          <a:spcPts val="600"/>
                        </a:spcAft>
                      </a:pPr>
                      <a:r>
                        <a:rPr lang="en-US" sz="2000" dirty="0">
                          <a:solidFill>
                            <a:schemeClr val="tx1"/>
                          </a:solidFill>
                        </a:rPr>
                        <a:t>Finland</a:t>
                      </a:r>
                      <a:endParaRPr lang="nl-BE"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en-US" sz="2000" dirty="0">
                          <a:solidFill>
                            <a:schemeClr val="tx1"/>
                          </a:solidFill>
                        </a:rPr>
                        <a:t>520</a:t>
                      </a:r>
                      <a:endParaRPr lang="nl-BE"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5F55"/>
                    </a:solidFill>
                  </a:tcPr>
                </a:tc>
                <a:tc>
                  <a:txBody>
                    <a:bodyPr/>
                    <a:lstStyle/>
                    <a:p>
                      <a:pPr algn="ctr">
                        <a:lnSpc>
                          <a:spcPct val="150000"/>
                        </a:lnSpc>
                        <a:spcBef>
                          <a:spcPts val="600"/>
                        </a:spcBef>
                        <a:spcAft>
                          <a:spcPts val="600"/>
                        </a:spcAft>
                      </a:pPr>
                      <a:r>
                        <a:rPr lang="en-US" sz="2000" b="0" dirty="0">
                          <a:solidFill>
                            <a:schemeClr val="tx1"/>
                          </a:solidFill>
                        </a:rPr>
                        <a:t>507</a:t>
                      </a:r>
                      <a:endParaRPr lang="nl-BE"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50000"/>
                        </a:lnSpc>
                        <a:spcBef>
                          <a:spcPts val="600"/>
                        </a:spcBef>
                        <a:spcAft>
                          <a:spcPts val="600"/>
                        </a:spcAft>
                      </a:pPr>
                      <a:r>
                        <a:rPr lang="en-US" sz="2000" b="0" dirty="0">
                          <a:solidFill>
                            <a:schemeClr val="tx1"/>
                          </a:solidFill>
                        </a:rPr>
                        <a:t>522</a:t>
                      </a:r>
                      <a:endParaRPr lang="nl-BE"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5F55"/>
                    </a:solidFill>
                  </a:tcPr>
                </a:tc>
                <a:extLst>
                  <a:ext uri="{0D108BD9-81ED-4DB2-BD59-A6C34878D82A}">
                    <a16:rowId xmlns:a16="http://schemas.microsoft.com/office/drawing/2014/main" val="1461256120"/>
                  </a:ext>
                </a:extLst>
              </a:tr>
            </a:tbl>
          </a:graphicData>
        </a:graphic>
      </p:graphicFrame>
      <p:sp>
        <p:nvSpPr>
          <p:cNvPr id="16" name="TextBox 15"/>
          <p:cNvSpPr txBox="1"/>
          <p:nvPr/>
        </p:nvSpPr>
        <p:spPr>
          <a:xfrm>
            <a:off x="1047750" y="372978"/>
            <a:ext cx="7048500" cy="523220"/>
          </a:xfrm>
          <a:prstGeom prst="rect">
            <a:avLst/>
          </a:prstGeom>
          <a:solidFill>
            <a:schemeClr val="bg1"/>
          </a:solidFill>
        </p:spPr>
        <p:txBody>
          <a:bodyPr wrap="square" rtlCol="0">
            <a:spAutoFit/>
          </a:bodyPr>
          <a:lstStyle/>
          <a:p>
            <a:pPr algn="ctr"/>
            <a:r>
              <a:rPr lang="en-US" sz="2800" b="1" dirty="0">
                <a:solidFill>
                  <a:schemeClr val="tx2"/>
                </a:solidFill>
              </a:rPr>
              <a:t>PISA 2018: </a:t>
            </a:r>
            <a:r>
              <a:rPr lang="en-US" sz="2800" b="1" dirty="0" err="1">
                <a:solidFill>
                  <a:schemeClr val="tx2"/>
                </a:solidFill>
              </a:rPr>
              <a:t>prestaties</a:t>
            </a:r>
            <a:r>
              <a:rPr lang="en-US" sz="2800" b="1" dirty="0">
                <a:solidFill>
                  <a:schemeClr val="tx2"/>
                </a:solidFill>
              </a:rPr>
              <a:t> 15-jarigen </a:t>
            </a:r>
            <a:endParaRPr lang="nl-BE" sz="2800" b="1" dirty="0">
              <a:solidFill>
                <a:schemeClr val="tx2"/>
              </a:solidFill>
            </a:endParaRPr>
          </a:p>
        </p:txBody>
      </p:sp>
    </p:spTree>
    <p:extLst>
      <p:ext uri="{BB962C8B-B14F-4D97-AF65-F5344CB8AC3E}">
        <p14:creationId xmlns:p14="http://schemas.microsoft.com/office/powerpoint/2010/main" val="2621571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85908"/>
            <a:ext cx="5180850" cy="687387"/>
          </a:xfrm>
        </p:spPr>
        <p:txBody>
          <a:bodyPr>
            <a:noAutofit/>
          </a:bodyPr>
          <a:lstStyle/>
          <a:p>
            <a:pPr algn="l"/>
            <a:r>
              <a:rPr lang="en-US" sz="2800" b="1" cap="all" dirty="0" err="1">
                <a:solidFill>
                  <a:srgbClr val="176D8A"/>
                </a:solidFill>
                <a:latin typeface="+mn-lt"/>
              </a:rPr>
              <a:t>Vlaanderen</a:t>
            </a:r>
            <a:r>
              <a:rPr lang="en-US" sz="2800" b="1" cap="all" dirty="0">
                <a:solidFill>
                  <a:srgbClr val="176D8A"/>
                </a:solidFill>
                <a:latin typeface="+mn-lt"/>
              </a:rPr>
              <a:t> in PISA: TRENDS</a:t>
            </a:r>
            <a:endParaRPr lang="nl-BE" sz="28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14</a:t>
            </a:fld>
            <a:endParaRPr lang="nl-BE" dirty="0">
              <a:solidFill>
                <a:schemeClr val="bg2">
                  <a:lumMod val="50000"/>
                </a:schemeClr>
              </a:solidFill>
            </a:endParaRPr>
          </a:p>
        </p:txBody>
      </p:sp>
      <p:pic>
        <p:nvPicPr>
          <p:cNvPr id="5" name="Picture 4"/>
          <p:cNvPicPr>
            <a:picLocks noChangeAspect="1"/>
          </p:cNvPicPr>
          <p:nvPr/>
        </p:nvPicPr>
        <p:blipFill>
          <a:blip r:embed="rId4"/>
          <a:stretch>
            <a:fillRect/>
          </a:stretch>
        </p:blipFill>
        <p:spPr>
          <a:xfrm>
            <a:off x="-1" y="1356515"/>
            <a:ext cx="9144001" cy="4759472"/>
          </a:xfrm>
          <a:prstGeom prst="rect">
            <a:avLst/>
          </a:prstGeom>
        </p:spPr>
      </p:pic>
    </p:spTree>
    <p:extLst>
      <p:ext uri="{BB962C8B-B14F-4D97-AF65-F5344CB8AC3E}">
        <p14:creationId xmlns:p14="http://schemas.microsoft.com/office/powerpoint/2010/main" val="1715330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169" y="173444"/>
            <a:ext cx="8210620" cy="867812"/>
          </a:xfrm>
        </p:spPr>
        <p:txBody>
          <a:bodyPr>
            <a:noAutofit/>
          </a:bodyPr>
          <a:lstStyle/>
          <a:p>
            <a:pPr algn="l"/>
            <a:r>
              <a:rPr lang="en-US" sz="2800" b="1" cap="all" dirty="0" err="1">
                <a:solidFill>
                  <a:srgbClr val="176D8A"/>
                </a:solidFill>
                <a:latin typeface="+mn-lt"/>
              </a:rPr>
              <a:t>Vlaanderen</a:t>
            </a:r>
            <a:r>
              <a:rPr lang="en-US" sz="2800" b="1" cap="all" dirty="0">
                <a:solidFill>
                  <a:srgbClr val="176D8A"/>
                </a:solidFill>
                <a:latin typeface="+mn-lt"/>
              </a:rPr>
              <a:t> in PISA: </a:t>
            </a:r>
            <a:br>
              <a:rPr lang="en-US" sz="2800" b="1" cap="all" dirty="0">
                <a:solidFill>
                  <a:srgbClr val="176D8A"/>
                </a:solidFill>
                <a:latin typeface="+mn-lt"/>
              </a:rPr>
            </a:br>
            <a:r>
              <a:rPr lang="en-US" sz="2800" b="1" cap="all" dirty="0">
                <a:solidFill>
                  <a:srgbClr val="176D8A"/>
                </a:solidFill>
                <a:latin typeface="+mn-lt"/>
              </a:rPr>
              <a:t>% </a:t>
            </a:r>
            <a:r>
              <a:rPr lang="en-US" sz="2800" b="1" cap="all" dirty="0" err="1">
                <a:solidFill>
                  <a:srgbClr val="176D8A"/>
                </a:solidFill>
                <a:latin typeface="+mn-lt"/>
              </a:rPr>
              <a:t>leerlingen</a:t>
            </a:r>
            <a:r>
              <a:rPr lang="en-US" sz="2800" b="1" cap="all" dirty="0">
                <a:solidFill>
                  <a:srgbClr val="176D8A"/>
                </a:solidFill>
                <a:latin typeface="+mn-lt"/>
              </a:rPr>
              <a:t> &lt; </a:t>
            </a:r>
            <a:r>
              <a:rPr lang="en-US" sz="2800" b="1" cap="all" dirty="0" err="1">
                <a:solidFill>
                  <a:srgbClr val="176D8A"/>
                </a:solidFill>
                <a:latin typeface="+mn-lt"/>
              </a:rPr>
              <a:t>niveau</a:t>
            </a:r>
            <a:r>
              <a:rPr lang="en-US" sz="2800" b="1" cap="all" dirty="0">
                <a:solidFill>
                  <a:srgbClr val="176D8A"/>
                </a:solidFill>
                <a:latin typeface="+mn-lt"/>
              </a:rPr>
              <a:t> 2 (</a:t>
            </a:r>
            <a:r>
              <a:rPr lang="en-US" sz="2800" b="1" cap="all" dirty="0" err="1">
                <a:solidFill>
                  <a:srgbClr val="176D8A"/>
                </a:solidFill>
                <a:latin typeface="+mn-lt"/>
              </a:rPr>
              <a:t>laaggeletterd</a:t>
            </a:r>
            <a:r>
              <a:rPr lang="en-US" sz="2800" b="1" cap="all" dirty="0">
                <a:solidFill>
                  <a:srgbClr val="176D8A"/>
                </a:solidFill>
                <a:latin typeface="+mn-lt"/>
              </a:rPr>
              <a:t>) </a:t>
            </a:r>
            <a:endParaRPr lang="nl-BE" sz="28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15</a:t>
            </a:fld>
            <a:endParaRPr lang="nl-BE" dirty="0">
              <a:solidFill>
                <a:schemeClr val="bg2">
                  <a:lumMod val="50000"/>
                </a:schemeClr>
              </a:solidFill>
            </a:endParaRPr>
          </a:p>
        </p:txBody>
      </p:sp>
      <p:pic>
        <p:nvPicPr>
          <p:cNvPr id="3" name="Picture 2"/>
          <p:cNvPicPr>
            <a:picLocks noChangeAspect="1"/>
          </p:cNvPicPr>
          <p:nvPr/>
        </p:nvPicPr>
        <p:blipFill>
          <a:blip r:embed="rId4"/>
          <a:stretch>
            <a:fillRect/>
          </a:stretch>
        </p:blipFill>
        <p:spPr>
          <a:xfrm>
            <a:off x="86330" y="1219200"/>
            <a:ext cx="8971341" cy="5137151"/>
          </a:xfrm>
          <a:prstGeom prst="rect">
            <a:avLst/>
          </a:prstGeom>
        </p:spPr>
      </p:pic>
    </p:spTree>
    <p:extLst>
      <p:ext uri="{BB962C8B-B14F-4D97-AF65-F5344CB8AC3E}">
        <p14:creationId xmlns:p14="http://schemas.microsoft.com/office/powerpoint/2010/main" val="289064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2</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16</a:t>
            </a:fld>
            <a:endParaRPr lang="nl-BE" dirty="0">
              <a:solidFill>
                <a:schemeClr val="bg2">
                  <a:lumMod val="50000"/>
                </a:schemeClr>
              </a:solidFill>
            </a:endParaRPr>
          </a:p>
        </p:txBody>
      </p:sp>
      <p:sp>
        <p:nvSpPr>
          <p:cNvPr id="8" name="TextBox 7"/>
          <p:cNvSpPr txBox="1"/>
          <p:nvPr/>
        </p:nvSpPr>
        <p:spPr>
          <a:xfrm>
            <a:off x="853650" y="1141856"/>
            <a:ext cx="7334960" cy="4585871"/>
          </a:xfrm>
          <a:prstGeom prst="rect">
            <a:avLst/>
          </a:prstGeom>
          <a:no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Hoeveel</a:t>
            </a:r>
            <a:r>
              <a:rPr lang="en-US" sz="2400" b="1" cap="all" dirty="0">
                <a:solidFill>
                  <a:srgbClr val="176D8A"/>
                </a:solidFill>
                <a:latin typeface="Arial" panose="020B0604020202020204" pitchFamily="34" charset="0"/>
                <a:cs typeface="Arial" panose="020B0604020202020204" pitchFamily="34" charset="0"/>
              </a:rPr>
              <a:t> % van de </a:t>
            </a:r>
            <a:r>
              <a:rPr lang="en-US" sz="2400" b="1" cap="all" dirty="0" err="1">
                <a:solidFill>
                  <a:srgbClr val="176D8A"/>
                </a:solidFill>
                <a:latin typeface="Arial" panose="020B0604020202020204" pitchFamily="34" charset="0"/>
                <a:cs typeface="Arial" panose="020B0604020202020204" pitchFamily="34" charset="0"/>
              </a:rPr>
              <a:t>Leerlingen</a:t>
            </a:r>
            <a:r>
              <a:rPr lang="en-US" sz="2400" b="1" cap="all" dirty="0">
                <a:solidFill>
                  <a:srgbClr val="176D8A"/>
                </a:solidFill>
                <a:latin typeface="Arial" panose="020B0604020202020204" pitchFamily="34" charset="0"/>
                <a:cs typeface="Arial" panose="020B0604020202020204" pitchFamily="34" charset="0"/>
              </a:rPr>
              <a:t> in 6TSO </a:t>
            </a:r>
            <a:r>
              <a:rPr lang="en-US" sz="2400" b="1" cap="all" dirty="0" err="1">
                <a:solidFill>
                  <a:srgbClr val="176D8A"/>
                </a:solidFill>
                <a:latin typeface="Arial" panose="020B0604020202020204" pitchFamily="34" charset="0"/>
                <a:cs typeface="Arial" panose="020B0604020202020204" pitchFamily="34" charset="0"/>
              </a:rPr>
              <a:t>behaalt</a:t>
            </a:r>
            <a:r>
              <a:rPr lang="en-US" sz="2400" b="1" cap="all" dirty="0">
                <a:solidFill>
                  <a:srgbClr val="176D8A"/>
                </a:solidFill>
                <a:latin typeface="Arial" panose="020B0604020202020204" pitchFamily="34" charset="0"/>
                <a:cs typeface="Arial" panose="020B0604020202020204" pitchFamily="34" charset="0"/>
              </a:rPr>
              <a:t> de </a:t>
            </a:r>
            <a:r>
              <a:rPr lang="en-US" sz="2400" b="1" cap="all" dirty="0" err="1">
                <a:solidFill>
                  <a:srgbClr val="176D8A"/>
                </a:solidFill>
                <a:latin typeface="Arial" panose="020B0604020202020204" pitchFamily="34" charset="0"/>
                <a:cs typeface="Arial" panose="020B0604020202020204" pitchFamily="34" charset="0"/>
              </a:rPr>
              <a:t>eindtermen</a:t>
            </a:r>
            <a:r>
              <a:rPr lang="en-US" sz="2400" b="1" cap="all" dirty="0">
                <a:solidFill>
                  <a:srgbClr val="176D8A"/>
                </a:solidFill>
                <a:latin typeface="Arial" panose="020B0604020202020204" pitchFamily="34" charset="0"/>
                <a:cs typeface="Arial" panose="020B0604020202020204" pitchFamily="34" charset="0"/>
              </a:rPr>
              <a:t> </a:t>
            </a:r>
            <a:br>
              <a:rPr lang="en-US" sz="2400" b="1" cap="all" dirty="0">
                <a:solidFill>
                  <a:srgbClr val="176D8A"/>
                </a:solidFill>
                <a:latin typeface="Arial" panose="020B0604020202020204" pitchFamily="34" charset="0"/>
                <a:cs typeface="Arial" panose="020B0604020202020204" pitchFamily="34" charset="0"/>
              </a:rPr>
            </a:br>
            <a:r>
              <a:rPr lang="en-US" sz="2400" b="1" cap="all" dirty="0" err="1">
                <a:solidFill>
                  <a:srgbClr val="176D8A"/>
                </a:solidFill>
                <a:latin typeface="Arial" panose="020B0604020202020204" pitchFamily="34" charset="0"/>
                <a:cs typeface="Arial" panose="020B0604020202020204" pitchFamily="34" charset="0"/>
              </a:rPr>
              <a:t>Frans</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luisteren</a:t>
            </a:r>
            <a:r>
              <a:rPr lang="en-US" sz="2400" b="1" cap="all" dirty="0">
                <a:solidFill>
                  <a:srgbClr val="176D8A"/>
                </a:solidFill>
                <a:latin typeface="Arial" panose="020B0604020202020204" pitchFamily="34" charset="0"/>
                <a:cs typeface="Arial" panose="020B0604020202020204" pitchFamily="34" charset="0"/>
              </a:rPr>
              <a:t> ?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8%</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32%</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63%</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91%</a:t>
            </a:r>
          </a:p>
        </p:txBody>
      </p:sp>
      <p:sp>
        <p:nvSpPr>
          <p:cNvPr id="10" name="TextBox 9"/>
          <p:cNvSpPr txBox="1"/>
          <p:nvPr/>
        </p:nvSpPr>
        <p:spPr>
          <a:xfrm>
            <a:off x="418454" y="6524787"/>
            <a:ext cx="7454685" cy="307777"/>
          </a:xfrm>
          <a:prstGeom prst="rect">
            <a:avLst/>
          </a:prstGeom>
          <a:solidFill>
            <a:schemeClr val="bg1"/>
          </a:solidFill>
        </p:spPr>
        <p:txBody>
          <a:bodyPr wrap="square" rtlCol="0">
            <a:spAutoFit/>
          </a:bodyPr>
          <a:lstStyle/>
          <a:p>
            <a:r>
              <a:rPr lang="en-US" sz="1400" dirty="0" err="1"/>
              <a:t>Bron</a:t>
            </a:r>
            <a:r>
              <a:rPr lang="en-US" sz="1400" dirty="0"/>
              <a:t>: </a:t>
            </a:r>
            <a:r>
              <a:rPr lang="en-US" sz="1400" dirty="0" err="1"/>
              <a:t>Peiling</a:t>
            </a:r>
            <a:r>
              <a:rPr lang="en-US" sz="1400" dirty="0"/>
              <a:t> Frans 3e </a:t>
            </a:r>
            <a:r>
              <a:rPr lang="en-US" sz="1400" dirty="0" err="1"/>
              <a:t>graad</a:t>
            </a:r>
            <a:r>
              <a:rPr lang="en-US" sz="1400" dirty="0"/>
              <a:t> ASO, TSO en KSO (2012) . </a:t>
            </a:r>
            <a:endParaRPr lang="nl-BE" sz="1400" dirty="0"/>
          </a:p>
        </p:txBody>
      </p:sp>
    </p:spTree>
    <p:extLst>
      <p:ext uri="{BB962C8B-B14F-4D97-AF65-F5344CB8AC3E}">
        <p14:creationId xmlns:p14="http://schemas.microsoft.com/office/powerpoint/2010/main" val="2500411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2</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17</a:t>
            </a:fld>
            <a:endParaRPr lang="nl-BE" dirty="0">
              <a:solidFill>
                <a:schemeClr val="bg2">
                  <a:lumMod val="50000"/>
                </a:schemeClr>
              </a:solidFill>
            </a:endParaRPr>
          </a:p>
        </p:txBody>
      </p:sp>
      <p:sp>
        <p:nvSpPr>
          <p:cNvPr id="8" name="TextBox 7"/>
          <p:cNvSpPr txBox="1"/>
          <p:nvPr/>
        </p:nvSpPr>
        <p:spPr>
          <a:xfrm>
            <a:off x="853650" y="1141856"/>
            <a:ext cx="7637205" cy="4585871"/>
          </a:xfrm>
          <a:prstGeom prst="rect">
            <a:avLst/>
          </a:prstGeom>
          <a:no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Hoeveel</a:t>
            </a:r>
            <a:r>
              <a:rPr lang="en-US" sz="2400" b="1" cap="all" dirty="0">
                <a:solidFill>
                  <a:srgbClr val="176D8A"/>
                </a:solidFill>
                <a:latin typeface="Arial" panose="020B0604020202020204" pitchFamily="34" charset="0"/>
                <a:cs typeface="Arial" panose="020B0604020202020204" pitchFamily="34" charset="0"/>
              </a:rPr>
              <a:t> % van de </a:t>
            </a:r>
            <a:r>
              <a:rPr lang="en-US" sz="2400" b="1" cap="all" dirty="0" err="1">
                <a:solidFill>
                  <a:srgbClr val="176D8A"/>
                </a:solidFill>
                <a:latin typeface="Arial" panose="020B0604020202020204" pitchFamily="34" charset="0"/>
                <a:cs typeface="Arial" panose="020B0604020202020204" pitchFamily="34" charset="0"/>
              </a:rPr>
              <a:t>Leerlingen</a:t>
            </a:r>
            <a:r>
              <a:rPr lang="en-US" sz="2400" b="1" cap="all" dirty="0">
                <a:solidFill>
                  <a:srgbClr val="176D8A"/>
                </a:solidFill>
                <a:latin typeface="Arial" panose="020B0604020202020204" pitchFamily="34" charset="0"/>
                <a:cs typeface="Arial" panose="020B0604020202020204" pitchFamily="34" charset="0"/>
              </a:rPr>
              <a:t> in 6TSO </a:t>
            </a:r>
            <a:r>
              <a:rPr lang="en-US" sz="2400" b="1" cap="all" dirty="0" err="1">
                <a:solidFill>
                  <a:srgbClr val="176D8A"/>
                </a:solidFill>
                <a:latin typeface="Arial" panose="020B0604020202020204" pitchFamily="34" charset="0"/>
                <a:cs typeface="Arial" panose="020B0604020202020204" pitchFamily="34" charset="0"/>
              </a:rPr>
              <a:t>behaalt</a:t>
            </a:r>
            <a:r>
              <a:rPr lang="en-US" sz="2400" b="1" cap="all" dirty="0">
                <a:solidFill>
                  <a:srgbClr val="176D8A"/>
                </a:solidFill>
                <a:latin typeface="Arial" panose="020B0604020202020204" pitchFamily="34" charset="0"/>
                <a:cs typeface="Arial" panose="020B0604020202020204" pitchFamily="34" charset="0"/>
              </a:rPr>
              <a:t> de </a:t>
            </a:r>
            <a:r>
              <a:rPr lang="en-US" sz="2400" b="1" cap="all" dirty="0" err="1">
                <a:solidFill>
                  <a:srgbClr val="176D8A"/>
                </a:solidFill>
                <a:latin typeface="Arial" panose="020B0604020202020204" pitchFamily="34" charset="0"/>
                <a:cs typeface="Arial" panose="020B0604020202020204" pitchFamily="34" charset="0"/>
              </a:rPr>
              <a:t>eindtermen</a:t>
            </a:r>
            <a:r>
              <a:rPr lang="en-US" sz="2400" b="1" cap="all" dirty="0">
                <a:solidFill>
                  <a:srgbClr val="176D8A"/>
                </a:solidFill>
                <a:latin typeface="Arial" panose="020B0604020202020204" pitchFamily="34" charset="0"/>
                <a:cs typeface="Arial" panose="020B0604020202020204" pitchFamily="34" charset="0"/>
              </a:rPr>
              <a:t> </a:t>
            </a:r>
            <a:br>
              <a:rPr lang="en-US" sz="2400" b="1" cap="all" dirty="0">
                <a:solidFill>
                  <a:srgbClr val="176D8A"/>
                </a:solidFill>
                <a:latin typeface="Arial" panose="020B0604020202020204" pitchFamily="34" charset="0"/>
                <a:cs typeface="Arial" panose="020B0604020202020204" pitchFamily="34" charset="0"/>
              </a:rPr>
            </a:br>
            <a:r>
              <a:rPr lang="en-US" sz="2400" b="1" cap="all" dirty="0" err="1">
                <a:solidFill>
                  <a:srgbClr val="176D8A"/>
                </a:solidFill>
                <a:latin typeface="Arial" panose="020B0604020202020204" pitchFamily="34" charset="0"/>
                <a:cs typeface="Arial" panose="020B0604020202020204" pitchFamily="34" charset="0"/>
              </a:rPr>
              <a:t>Frans</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luisteren</a:t>
            </a:r>
            <a:r>
              <a:rPr lang="en-US" sz="2400" b="1" cap="all" dirty="0">
                <a:solidFill>
                  <a:srgbClr val="176D8A"/>
                </a:solidFill>
                <a:latin typeface="Arial" panose="020B0604020202020204" pitchFamily="34" charset="0"/>
                <a:cs typeface="Arial" panose="020B0604020202020204" pitchFamily="34" charset="0"/>
              </a:rPr>
              <a:t> ?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8%</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32%</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63%</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91%</a:t>
            </a:r>
          </a:p>
        </p:txBody>
      </p:sp>
      <p:sp>
        <p:nvSpPr>
          <p:cNvPr id="10" name="TextBox 9"/>
          <p:cNvSpPr txBox="1"/>
          <p:nvPr/>
        </p:nvSpPr>
        <p:spPr>
          <a:xfrm>
            <a:off x="418454" y="6524787"/>
            <a:ext cx="7454685" cy="307777"/>
          </a:xfrm>
          <a:prstGeom prst="rect">
            <a:avLst/>
          </a:prstGeom>
          <a:solidFill>
            <a:schemeClr val="bg1"/>
          </a:solidFill>
        </p:spPr>
        <p:txBody>
          <a:bodyPr wrap="square" rtlCol="0">
            <a:spAutoFit/>
          </a:bodyPr>
          <a:lstStyle/>
          <a:p>
            <a:r>
              <a:rPr lang="en-US" sz="1400" dirty="0" err="1"/>
              <a:t>Bron</a:t>
            </a:r>
            <a:r>
              <a:rPr lang="en-US" sz="1400" dirty="0"/>
              <a:t>: </a:t>
            </a:r>
            <a:r>
              <a:rPr lang="en-US" sz="1400" dirty="0" err="1"/>
              <a:t>Peiling</a:t>
            </a:r>
            <a:r>
              <a:rPr lang="en-US" sz="1400" dirty="0"/>
              <a:t> Frans 3e </a:t>
            </a:r>
            <a:r>
              <a:rPr lang="en-US" sz="1400" dirty="0" err="1"/>
              <a:t>graad</a:t>
            </a:r>
            <a:r>
              <a:rPr lang="en-US" sz="1400" dirty="0"/>
              <a:t> ASO, TSO en KSO (2014) . </a:t>
            </a:r>
            <a:endParaRPr lang="nl-BE" sz="1400" dirty="0"/>
          </a:p>
        </p:txBody>
      </p:sp>
      <p:sp>
        <p:nvSpPr>
          <p:cNvPr id="12" name="Rounded Rectangle 11"/>
          <p:cNvSpPr/>
          <p:nvPr/>
        </p:nvSpPr>
        <p:spPr>
          <a:xfrm>
            <a:off x="637940" y="4353945"/>
            <a:ext cx="7515433" cy="6938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37093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18</a:t>
            </a:fld>
            <a:endParaRPr lang="nl-BE" dirty="0">
              <a:solidFill>
                <a:schemeClr val="bg2">
                  <a:lumMod val="50000"/>
                </a:schemeClr>
              </a:solidFill>
            </a:endParaRPr>
          </a:p>
        </p:txBody>
      </p:sp>
      <p:sp>
        <p:nvSpPr>
          <p:cNvPr id="14" name="TextBox 13"/>
          <p:cNvSpPr txBox="1"/>
          <p:nvPr/>
        </p:nvSpPr>
        <p:spPr>
          <a:xfrm>
            <a:off x="418454" y="6545723"/>
            <a:ext cx="7677796" cy="307777"/>
          </a:xfrm>
          <a:prstGeom prst="rect">
            <a:avLst/>
          </a:prstGeom>
          <a:solidFill>
            <a:schemeClr val="bg1"/>
          </a:solidFill>
        </p:spPr>
        <p:txBody>
          <a:bodyPr wrap="square" rtlCol="0">
            <a:spAutoFit/>
          </a:bodyPr>
          <a:lstStyle/>
          <a:p>
            <a:r>
              <a:rPr lang="en-US" sz="1400" dirty="0" err="1"/>
              <a:t>Bron</a:t>
            </a:r>
            <a:r>
              <a:rPr lang="en-US" sz="1400" dirty="0"/>
              <a:t>: https://www.vlaanderen.be/nl/publicaties/detail/peiling-frans-in-de-derde-graad-aso-kso-en-tso</a:t>
            </a:r>
            <a:endParaRPr lang="nl-BE" sz="1400" dirty="0"/>
          </a:p>
        </p:txBody>
      </p:sp>
      <p:sp>
        <p:nvSpPr>
          <p:cNvPr id="10" name="TextBox 9"/>
          <p:cNvSpPr txBox="1"/>
          <p:nvPr/>
        </p:nvSpPr>
        <p:spPr>
          <a:xfrm>
            <a:off x="0" y="5774212"/>
            <a:ext cx="9275080" cy="461665"/>
          </a:xfrm>
          <a:prstGeom prst="rect">
            <a:avLst/>
          </a:prstGeom>
          <a:solidFill>
            <a:schemeClr val="bg1"/>
          </a:solidFill>
        </p:spPr>
        <p:txBody>
          <a:bodyPr wrap="square" rtlCol="0">
            <a:spAutoFit/>
          </a:bodyPr>
          <a:lstStyle/>
          <a:p>
            <a:pPr algn="ctr"/>
            <a:r>
              <a:rPr lang="en-US" sz="2400" b="1" dirty="0">
                <a:solidFill>
                  <a:schemeClr val="tx2"/>
                </a:solidFill>
              </a:rPr>
              <a:t>% </a:t>
            </a:r>
            <a:r>
              <a:rPr lang="en-US" sz="2400" b="1" dirty="0" err="1">
                <a:solidFill>
                  <a:schemeClr val="tx2"/>
                </a:solidFill>
              </a:rPr>
              <a:t>leerlingen</a:t>
            </a:r>
            <a:r>
              <a:rPr lang="en-US" sz="2400" b="1" dirty="0">
                <a:solidFill>
                  <a:schemeClr val="tx2"/>
                </a:solidFill>
              </a:rPr>
              <a:t> 6TSO die de </a:t>
            </a:r>
            <a:r>
              <a:rPr lang="en-US" sz="2400" b="1" dirty="0" err="1">
                <a:solidFill>
                  <a:schemeClr val="tx2"/>
                </a:solidFill>
              </a:rPr>
              <a:t>eindtermen</a:t>
            </a:r>
            <a:r>
              <a:rPr lang="en-US" sz="2400" b="1" dirty="0">
                <a:solidFill>
                  <a:schemeClr val="tx2"/>
                </a:solidFill>
              </a:rPr>
              <a:t> </a:t>
            </a:r>
            <a:r>
              <a:rPr lang="en-US" sz="2400" b="1" dirty="0" err="1">
                <a:solidFill>
                  <a:schemeClr val="tx2"/>
                </a:solidFill>
              </a:rPr>
              <a:t>Frans</a:t>
            </a:r>
            <a:r>
              <a:rPr lang="en-US" sz="2400" b="1" dirty="0">
                <a:solidFill>
                  <a:schemeClr val="tx2"/>
                </a:solidFill>
              </a:rPr>
              <a:t> (</a:t>
            </a:r>
            <a:r>
              <a:rPr lang="en-US" sz="2400" b="1" dirty="0" err="1">
                <a:solidFill>
                  <a:schemeClr val="tx2"/>
                </a:solidFill>
              </a:rPr>
              <a:t>luisteren</a:t>
            </a:r>
            <a:r>
              <a:rPr lang="en-US" sz="2400" b="1" dirty="0">
                <a:solidFill>
                  <a:schemeClr val="tx2"/>
                </a:solidFill>
              </a:rPr>
              <a:t>) </a:t>
            </a:r>
            <a:r>
              <a:rPr lang="en-US" sz="2400" b="1" dirty="0" err="1">
                <a:solidFill>
                  <a:schemeClr val="tx2"/>
                </a:solidFill>
              </a:rPr>
              <a:t>beheersen</a:t>
            </a:r>
            <a:r>
              <a:rPr lang="en-US" sz="2400" b="1" dirty="0">
                <a:solidFill>
                  <a:schemeClr val="tx2"/>
                </a:solidFill>
              </a:rPr>
              <a:t> (2012) </a:t>
            </a:r>
            <a:endParaRPr lang="nl-BE" sz="2400" b="1" dirty="0">
              <a:solidFill>
                <a:schemeClr val="tx2"/>
              </a:solidFill>
            </a:endParaRPr>
          </a:p>
        </p:txBody>
      </p:sp>
      <p:graphicFrame>
        <p:nvGraphicFramePr>
          <p:cNvPr id="12" name="Chart 11"/>
          <p:cNvGraphicFramePr>
            <a:graphicFrameLocks/>
          </p:cNvGraphicFramePr>
          <p:nvPr>
            <p:extLst>
              <p:ext uri="{D42A27DB-BD31-4B8C-83A1-F6EECF244321}">
                <p14:modId xmlns:p14="http://schemas.microsoft.com/office/powerpoint/2010/main" val="719640586"/>
              </p:ext>
            </p:extLst>
          </p:nvPr>
        </p:nvGraphicFramePr>
        <p:xfrm>
          <a:off x="74877" y="1096951"/>
          <a:ext cx="8847982" cy="43674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9342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3</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19</a:t>
            </a:fld>
            <a:endParaRPr lang="nl-BE" dirty="0">
              <a:solidFill>
                <a:schemeClr val="bg2">
                  <a:lumMod val="50000"/>
                </a:schemeClr>
              </a:solidFill>
            </a:endParaRPr>
          </a:p>
        </p:txBody>
      </p:sp>
      <p:sp>
        <p:nvSpPr>
          <p:cNvPr id="8" name="TextBox 7"/>
          <p:cNvSpPr txBox="1"/>
          <p:nvPr/>
        </p:nvSpPr>
        <p:spPr>
          <a:xfrm>
            <a:off x="1091405" y="1131564"/>
            <a:ext cx="7637205" cy="4031873"/>
          </a:xfrm>
          <a:prstGeom prst="rect">
            <a:avLst/>
          </a:prstGeom>
          <a:no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Hoeveel</a:t>
            </a:r>
            <a:r>
              <a:rPr lang="en-US" sz="2400" b="1" cap="all" dirty="0">
                <a:solidFill>
                  <a:srgbClr val="176D8A"/>
                </a:solidFill>
                <a:latin typeface="Arial" panose="020B0604020202020204" pitchFamily="34" charset="0"/>
                <a:cs typeface="Arial" panose="020B0604020202020204" pitchFamily="34" charset="0"/>
              </a:rPr>
              <a:t> % van de </a:t>
            </a:r>
            <a:r>
              <a:rPr lang="en-US" sz="2400" b="1" cap="all" dirty="0" err="1">
                <a:solidFill>
                  <a:srgbClr val="176D8A"/>
                </a:solidFill>
                <a:latin typeface="Arial" panose="020B0604020202020204" pitchFamily="34" charset="0"/>
                <a:cs typeface="Arial" panose="020B0604020202020204" pitchFamily="34" charset="0"/>
              </a:rPr>
              <a:t>Leerlingen</a:t>
            </a:r>
            <a:r>
              <a:rPr lang="en-US" sz="2400" b="1" cap="all" dirty="0">
                <a:solidFill>
                  <a:srgbClr val="176D8A"/>
                </a:solidFill>
                <a:latin typeface="Arial" panose="020B0604020202020204" pitchFamily="34" charset="0"/>
                <a:cs typeface="Arial" panose="020B0604020202020204" pitchFamily="34" charset="0"/>
              </a:rPr>
              <a:t> in 6BSO </a:t>
            </a:r>
            <a:r>
              <a:rPr lang="en-US" sz="2400" b="1" cap="all" dirty="0" err="1">
                <a:solidFill>
                  <a:srgbClr val="176D8A"/>
                </a:solidFill>
                <a:latin typeface="Arial" panose="020B0604020202020204" pitchFamily="34" charset="0"/>
                <a:cs typeface="Arial" panose="020B0604020202020204" pitchFamily="34" charset="0"/>
              </a:rPr>
              <a:t>behaalt</a:t>
            </a:r>
            <a:r>
              <a:rPr lang="en-US" sz="2400" b="1" cap="all" dirty="0">
                <a:solidFill>
                  <a:srgbClr val="176D8A"/>
                </a:solidFill>
                <a:latin typeface="Arial" panose="020B0604020202020204" pitchFamily="34" charset="0"/>
                <a:cs typeface="Arial" panose="020B0604020202020204" pitchFamily="34" charset="0"/>
              </a:rPr>
              <a:t> de </a:t>
            </a:r>
            <a:r>
              <a:rPr lang="en-US" sz="2400" b="1" cap="all" dirty="0" err="1">
                <a:solidFill>
                  <a:srgbClr val="176D8A"/>
                </a:solidFill>
                <a:latin typeface="Arial" panose="020B0604020202020204" pitchFamily="34" charset="0"/>
                <a:cs typeface="Arial" panose="020B0604020202020204" pitchFamily="34" charset="0"/>
              </a:rPr>
              <a:t>eindtermen</a:t>
            </a:r>
            <a:r>
              <a:rPr lang="en-US" sz="2400" b="1" cap="all" dirty="0">
                <a:solidFill>
                  <a:srgbClr val="176D8A"/>
                </a:solidFill>
                <a:latin typeface="Arial" panose="020B0604020202020204" pitchFamily="34" charset="0"/>
                <a:cs typeface="Arial" panose="020B0604020202020204" pitchFamily="34" charset="0"/>
              </a:rPr>
              <a:t> PAV: </a:t>
            </a:r>
            <a:r>
              <a:rPr lang="en-US" sz="2400" b="1" cap="all" dirty="0" err="1">
                <a:solidFill>
                  <a:srgbClr val="176D8A"/>
                </a:solidFill>
                <a:latin typeface="Arial" panose="020B0604020202020204" pitchFamily="34" charset="0"/>
                <a:cs typeface="Arial" panose="020B0604020202020204" pitchFamily="34" charset="0"/>
              </a:rPr>
              <a:t>rekenen</a:t>
            </a:r>
            <a:r>
              <a:rPr lang="en-US" sz="2400" b="1" cap="all" dirty="0">
                <a:solidFill>
                  <a:srgbClr val="176D8A"/>
                </a:solidFill>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12%</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39%</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75%</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90%</a:t>
            </a:r>
          </a:p>
        </p:txBody>
      </p:sp>
      <p:sp>
        <p:nvSpPr>
          <p:cNvPr id="10" name="TextBox 9"/>
          <p:cNvSpPr txBox="1"/>
          <p:nvPr/>
        </p:nvSpPr>
        <p:spPr>
          <a:xfrm>
            <a:off x="418454" y="6524787"/>
            <a:ext cx="7454685" cy="307777"/>
          </a:xfrm>
          <a:prstGeom prst="rect">
            <a:avLst/>
          </a:prstGeom>
          <a:solidFill>
            <a:schemeClr val="bg1"/>
          </a:solidFill>
        </p:spPr>
        <p:txBody>
          <a:bodyPr wrap="square" rtlCol="0">
            <a:spAutoFit/>
          </a:bodyPr>
          <a:lstStyle/>
          <a:p>
            <a:r>
              <a:rPr lang="en-US" sz="1400" dirty="0" err="1"/>
              <a:t>Bron</a:t>
            </a:r>
            <a:r>
              <a:rPr lang="en-US" sz="1400" dirty="0"/>
              <a:t>: </a:t>
            </a:r>
            <a:r>
              <a:rPr lang="en-US" sz="1400" dirty="0" err="1"/>
              <a:t>Peiling</a:t>
            </a:r>
            <a:r>
              <a:rPr lang="en-US" sz="1400" dirty="0"/>
              <a:t> PAV 3e </a:t>
            </a:r>
            <a:r>
              <a:rPr lang="en-US" sz="1400" dirty="0" err="1"/>
              <a:t>graad</a:t>
            </a:r>
            <a:r>
              <a:rPr lang="en-US" sz="1400" dirty="0"/>
              <a:t> BSO (2013) . </a:t>
            </a:r>
            <a:endParaRPr lang="nl-BE" sz="1400" dirty="0"/>
          </a:p>
        </p:txBody>
      </p:sp>
    </p:spTree>
    <p:extLst>
      <p:ext uri="{BB962C8B-B14F-4D97-AF65-F5344CB8AC3E}">
        <p14:creationId xmlns:p14="http://schemas.microsoft.com/office/powerpoint/2010/main" val="1192151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bwMode="auto">
          <a:xfrm>
            <a:off x="107950" y="6469063"/>
            <a:ext cx="2159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F7917F0-60E9-45F1-8891-BA3D75843F75}" type="slidenum">
              <a:rPr lang="nl-BE" altLang="nl-BE" sz="1400" smtClean="0">
                <a:solidFill>
                  <a:schemeClr val="bg1"/>
                </a:solidFill>
              </a:rPr>
              <a:pPr fontAlgn="base">
                <a:spcBef>
                  <a:spcPct val="0"/>
                </a:spcBef>
                <a:spcAft>
                  <a:spcPct val="0"/>
                </a:spcAft>
              </a:pPr>
              <a:t>2</a:t>
            </a:fld>
            <a:endParaRPr lang="nl-BE" altLang="nl-BE" sz="1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835" y="1774663"/>
            <a:ext cx="8497336" cy="16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952640">
            <a:off x="3784241" y="-3416174"/>
            <a:ext cx="1406525" cy="868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a:srcRect l="4286" t="37445" r="34845" b="42811"/>
          <a:stretch/>
        </p:blipFill>
        <p:spPr>
          <a:xfrm rot="21437313">
            <a:off x="37911" y="3254885"/>
            <a:ext cx="8951340" cy="1814625"/>
          </a:xfrm>
          <a:prstGeom prst="rect">
            <a:avLst/>
          </a:prstGeom>
        </p:spPr>
      </p:pic>
      <p:pic>
        <p:nvPicPr>
          <p:cNvPr id="3" name="Picture 2"/>
          <p:cNvPicPr>
            <a:picLocks noChangeAspect="1"/>
          </p:cNvPicPr>
          <p:nvPr/>
        </p:nvPicPr>
        <p:blipFill rotWithShape="1">
          <a:blip r:embed="rId6"/>
          <a:srcRect l="5776" t="40228" r="16211" b="46179"/>
          <a:stretch/>
        </p:blipFill>
        <p:spPr>
          <a:xfrm>
            <a:off x="0" y="5852565"/>
            <a:ext cx="9213649" cy="1003372"/>
          </a:xfrm>
          <a:prstGeom prst="rect">
            <a:avLst/>
          </a:prstGeom>
        </p:spPr>
      </p:pic>
      <p:sp>
        <p:nvSpPr>
          <p:cNvPr id="5" name="Rectangle 4"/>
          <p:cNvSpPr/>
          <p:nvPr/>
        </p:nvSpPr>
        <p:spPr>
          <a:xfrm rot="21353103">
            <a:off x="1087695" y="4508402"/>
            <a:ext cx="7648476" cy="1260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Picture 3"/>
          <p:cNvPicPr>
            <a:picLocks noChangeAspect="1"/>
          </p:cNvPicPr>
          <p:nvPr/>
        </p:nvPicPr>
        <p:blipFill rotWithShape="1">
          <a:blip r:embed="rId7"/>
          <a:srcRect l="20583" t="45231" r="23000" b="29896"/>
          <a:stretch/>
        </p:blipFill>
        <p:spPr>
          <a:xfrm rot="21331488">
            <a:off x="1730402" y="4486200"/>
            <a:ext cx="5566358" cy="1380397"/>
          </a:xfrm>
          <a:prstGeom prst="rect">
            <a:avLst/>
          </a:prstGeom>
          <a:ln>
            <a:solidFill>
              <a:schemeClr val="accent1"/>
            </a:solidFill>
          </a:ln>
        </p:spPr>
      </p:pic>
    </p:spTree>
    <p:extLst>
      <p:ext uri="{BB962C8B-B14F-4D97-AF65-F5344CB8AC3E}">
        <p14:creationId xmlns:p14="http://schemas.microsoft.com/office/powerpoint/2010/main" val="177508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3</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20</a:t>
            </a:fld>
            <a:endParaRPr lang="nl-BE" dirty="0">
              <a:solidFill>
                <a:schemeClr val="bg2">
                  <a:lumMod val="50000"/>
                </a:schemeClr>
              </a:solidFill>
            </a:endParaRPr>
          </a:p>
        </p:txBody>
      </p:sp>
      <p:sp>
        <p:nvSpPr>
          <p:cNvPr id="8" name="TextBox 7"/>
          <p:cNvSpPr txBox="1"/>
          <p:nvPr/>
        </p:nvSpPr>
        <p:spPr>
          <a:xfrm>
            <a:off x="1091405" y="1131564"/>
            <a:ext cx="7637205" cy="4031873"/>
          </a:xfrm>
          <a:prstGeom prst="rect">
            <a:avLst/>
          </a:prstGeom>
          <a:no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Hoeveel</a:t>
            </a:r>
            <a:r>
              <a:rPr lang="en-US" sz="2400" b="1" cap="all" dirty="0">
                <a:solidFill>
                  <a:srgbClr val="176D8A"/>
                </a:solidFill>
                <a:latin typeface="Arial" panose="020B0604020202020204" pitchFamily="34" charset="0"/>
                <a:cs typeface="Arial" panose="020B0604020202020204" pitchFamily="34" charset="0"/>
              </a:rPr>
              <a:t> % van de </a:t>
            </a:r>
            <a:r>
              <a:rPr lang="en-US" sz="2400" b="1" cap="all" dirty="0" err="1">
                <a:solidFill>
                  <a:srgbClr val="176D8A"/>
                </a:solidFill>
                <a:latin typeface="Arial" panose="020B0604020202020204" pitchFamily="34" charset="0"/>
                <a:cs typeface="Arial" panose="020B0604020202020204" pitchFamily="34" charset="0"/>
              </a:rPr>
              <a:t>Leerlingen</a:t>
            </a:r>
            <a:r>
              <a:rPr lang="en-US" sz="2400" b="1" cap="all" dirty="0">
                <a:solidFill>
                  <a:srgbClr val="176D8A"/>
                </a:solidFill>
                <a:latin typeface="Arial" panose="020B0604020202020204" pitchFamily="34" charset="0"/>
                <a:cs typeface="Arial" panose="020B0604020202020204" pitchFamily="34" charset="0"/>
              </a:rPr>
              <a:t> in 6BSO </a:t>
            </a:r>
            <a:r>
              <a:rPr lang="en-US" sz="2400" b="1" cap="all" dirty="0" err="1">
                <a:solidFill>
                  <a:srgbClr val="176D8A"/>
                </a:solidFill>
                <a:latin typeface="Arial" panose="020B0604020202020204" pitchFamily="34" charset="0"/>
                <a:cs typeface="Arial" panose="020B0604020202020204" pitchFamily="34" charset="0"/>
              </a:rPr>
              <a:t>behaalt</a:t>
            </a:r>
            <a:r>
              <a:rPr lang="en-US" sz="2400" b="1" cap="all" dirty="0">
                <a:solidFill>
                  <a:srgbClr val="176D8A"/>
                </a:solidFill>
                <a:latin typeface="Arial" panose="020B0604020202020204" pitchFamily="34" charset="0"/>
                <a:cs typeface="Arial" panose="020B0604020202020204" pitchFamily="34" charset="0"/>
              </a:rPr>
              <a:t> de </a:t>
            </a:r>
            <a:r>
              <a:rPr lang="en-US" sz="2400" b="1" cap="all" dirty="0" err="1">
                <a:solidFill>
                  <a:srgbClr val="176D8A"/>
                </a:solidFill>
                <a:latin typeface="Arial" panose="020B0604020202020204" pitchFamily="34" charset="0"/>
                <a:cs typeface="Arial" panose="020B0604020202020204" pitchFamily="34" charset="0"/>
              </a:rPr>
              <a:t>eindtermen</a:t>
            </a:r>
            <a:r>
              <a:rPr lang="en-US" sz="2400" b="1" cap="all" dirty="0">
                <a:solidFill>
                  <a:srgbClr val="176D8A"/>
                </a:solidFill>
                <a:latin typeface="Arial" panose="020B0604020202020204" pitchFamily="34" charset="0"/>
                <a:cs typeface="Arial" panose="020B0604020202020204" pitchFamily="34" charset="0"/>
              </a:rPr>
              <a:t> PAV: </a:t>
            </a:r>
            <a:r>
              <a:rPr lang="en-US" sz="2400" b="1" cap="all" dirty="0" err="1">
                <a:solidFill>
                  <a:srgbClr val="176D8A"/>
                </a:solidFill>
                <a:latin typeface="Arial" panose="020B0604020202020204" pitchFamily="34" charset="0"/>
                <a:cs typeface="Arial" panose="020B0604020202020204" pitchFamily="34" charset="0"/>
              </a:rPr>
              <a:t>rekenen</a:t>
            </a:r>
            <a:r>
              <a:rPr lang="en-US" sz="2400" b="1" cap="all" dirty="0">
                <a:solidFill>
                  <a:srgbClr val="176D8A"/>
                </a:solidFill>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12%</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39%</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75%</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90%</a:t>
            </a:r>
          </a:p>
        </p:txBody>
      </p:sp>
      <p:sp>
        <p:nvSpPr>
          <p:cNvPr id="10" name="TextBox 9"/>
          <p:cNvSpPr txBox="1"/>
          <p:nvPr/>
        </p:nvSpPr>
        <p:spPr>
          <a:xfrm>
            <a:off x="418454" y="6524787"/>
            <a:ext cx="7454685" cy="307777"/>
          </a:xfrm>
          <a:prstGeom prst="rect">
            <a:avLst/>
          </a:prstGeom>
          <a:solidFill>
            <a:schemeClr val="bg1"/>
          </a:solidFill>
        </p:spPr>
        <p:txBody>
          <a:bodyPr wrap="square" rtlCol="0">
            <a:spAutoFit/>
          </a:bodyPr>
          <a:lstStyle/>
          <a:p>
            <a:r>
              <a:rPr lang="en-US" sz="1400" dirty="0" err="1"/>
              <a:t>Bron</a:t>
            </a:r>
            <a:r>
              <a:rPr lang="en-US" sz="1400" dirty="0"/>
              <a:t>: </a:t>
            </a:r>
            <a:r>
              <a:rPr lang="en-US" sz="1400" dirty="0" err="1"/>
              <a:t>Peiling</a:t>
            </a:r>
            <a:r>
              <a:rPr lang="en-US" sz="1400" dirty="0"/>
              <a:t> PAV 3e </a:t>
            </a:r>
            <a:r>
              <a:rPr lang="en-US" sz="1400" dirty="0" err="1"/>
              <a:t>graad</a:t>
            </a:r>
            <a:r>
              <a:rPr lang="en-US" sz="1400" dirty="0"/>
              <a:t> BSO (2013) . </a:t>
            </a:r>
            <a:endParaRPr lang="nl-BE" sz="1400" dirty="0"/>
          </a:p>
        </p:txBody>
      </p:sp>
      <p:sp>
        <p:nvSpPr>
          <p:cNvPr id="12" name="Rounded Rectangle 11"/>
          <p:cNvSpPr/>
          <p:nvPr/>
        </p:nvSpPr>
        <p:spPr>
          <a:xfrm>
            <a:off x="882291" y="3077560"/>
            <a:ext cx="7515433" cy="6938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7154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6467"/>
          <a:stretch/>
        </p:blipFill>
        <p:spPr>
          <a:xfrm>
            <a:off x="0" y="-1"/>
            <a:ext cx="1044000" cy="9764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3373" y="57151"/>
            <a:ext cx="1080000" cy="884571"/>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21</a:t>
            </a:fld>
            <a:endParaRPr lang="nl-BE" dirty="0">
              <a:solidFill>
                <a:schemeClr val="bg2">
                  <a:lumMod val="50000"/>
                </a:schemeClr>
              </a:solidFill>
            </a:endParaRPr>
          </a:p>
        </p:txBody>
      </p:sp>
      <p:sp>
        <p:nvSpPr>
          <p:cNvPr id="14" name="TextBox 13"/>
          <p:cNvSpPr txBox="1"/>
          <p:nvPr/>
        </p:nvSpPr>
        <p:spPr>
          <a:xfrm>
            <a:off x="418454" y="6545723"/>
            <a:ext cx="7677796" cy="307777"/>
          </a:xfrm>
          <a:prstGeom prst="rect">
            <a:avLst/>
          </a:prstGeom>
          <a:solidFill>
            <a:schemeClr val="bg1"/>
          </a:solidFill>
        </p:spPr>
        <p:txBody>
          <a:bodyPr wrap="square" rtlCol="0">
            <a:spAutoFit/>
          </a:bodyPr>
          <a:lstStyle/>
          <a:p>
            <a:r>
              <a:rPr lang="en-US" sz="1400" dirty="0" err="1"/>
              <a:t>Bron</a:t>
            </a:r>
            <a:r>
              <a:rPr lang="en-US" sz="1400" dirty="0"/>
              <a:t>: https://www.vlaanderen.be/nl/publicaties/detail/peiling-pav-in-het-6e-jaar-bso</a:t>
            </a:r>
            <a:endParaRPr lang="nl-BE" sz="1400" dirty="0"/>
          </a:p>
        </p:txBody>
      </p:sp>
      <p:sp>
        <p:nvSpPr>
          <p:cNvPr id="3" name="TextBox 2"/>
          <p:cNvSpPr txBox="1"/>
          <p:nvPr/>
        </p:nvSpPr>
        <p:spPr>
          <a:xfrm>
            <a:off x="-62601" y="5839689"/>
            <a:ext cx="9275080" cy="461665"/>
          </a:xfrm>
          <a:prstGeom prst="rect">
            <a:avLst/>
          </a:prstGeom>
          <a:solidFill>
            <a:schemeClr val="bg1"/>
          </a:solidFill>
        </p:spPr>
        <p:txBody>
          <a:bodyPr wrap="square" rtlCol="0">
            <a:spAutoFit/>
          </a:bodyPr>
          <a:lstStyle/>
          <a:p>
            <a:pPr algn="ctr"/>
            <a:r>
              <a:rPr lang="en-US" sz="2400" b="1" dirty="0">
                <a:solidFill>
                  <a:schemeClr val="tx2"/>
                </a:solidFill>
              </a:rPr>
              <a:t>% </a:t>
            </a:r>
            <a:r>
              <a:rPr lang="en-US" sz="2400" b="1" dirty="0" err="1">
                <a:solidFill>
                  <a:schemeClr val="tx2"/>
                </a:solidFill>
              </a:rPr>
              <a:t>leerlingen</a:t>
            </a:r>
            <a:r>
              <a:rPr lang="en-US" sz="2400" b="1" dirty="0">
                <a:solidFill>
                  <a:schemeClr val="tx2"/>
                </a:solidFill>
              </a:rPr>
              <a:t> 6BSO die de </a:t>
            </a:r>
            <a:r>
              <a:rPr lang="en-US" sz="2400" b="1" dirty="0" err="1">
                <a:solidFill>
                  <a:schemeClr val="tx2"/>
                </a:solidFill>
              </a:rPr>
              <a:t>eindtermen</a:t>
            </a:r>
            <a:r>
              <a:rPr lang="en-US" sz="2400" b="1" dirty="0">
                <a:solidFill>
                  <a:schemeClr val="tx2"/>
                </a:solidFill>
              </a:rPr>
              <a:t> PAV </a:t>
            </a:r>
            <a:r>
              <a:rPr lang="en-US" sz="2400" b="1" dirty="0" err="1">
                <a:solidFill>
                  <a:schemeClr val="tx2"/>
                </a:solidFill>
              </a:rPr>
              <a:t>beheersen</a:t>
            </a:r>
            <a:r>
              <a:rPr lang="en-US" sz="2400" b="1" dirty="0">
                <a:solidFill>
                  <a:schemeClr val="tx2"/>
                </a:solidFill>
              </a:rPr>
              <a:t> (2013) </a:t>
            </a:r>
            <a:endParaRPr lang="nl-BE" sz="2400" b="1" dirty="0">
              <a:solidFill>
                <a:schemeClr val="tx2"/>
              </a:solidFill>
            </a:endParaRPr>
          </a:p>
        </p:txBody>
      </p:sp>
      <p:sp>
        <p:nvSpPr>
          <p:cNvPr id="8" name="Rectangle 7"/>
          <p:cNvSpPr/>
          <p:nvPr/>
        </p:nvSpPr>
        <p:spPr>
          <a:xfrm>
            <a:off x="7036230" y="0"/>
            <a:ext cx="2107770" cy="1007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12" name="Chart 11"/>
          <p:cNvGraphicFramePr>
            <a:graphicFrameLocks/>
          </p:cNvGraphicFramePr>
          <p:nvPr>
            <p:extLst>
              <p:ext uri="{D42A27DB-BD31-4B8C-83A1-F6EECF244321}">
                <p14:modId xmlns:p14="http://schemas.microsoft.com/office/powerpoint/2010/main" val="1469468569"/>
              </p:ext>
            </p:extLst>
          </p:nvPr>
        </p:nvGraphicFramePr>
        <p:xfrm>
          <a:off x="5880" y="75047"/>
          <a:ext cx="9138119" cy="552364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0306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4</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22</a:t>
            </a:fld>
            <a:endParaRPr lang="nl-BE" dirty="0">
              <a:solidFill>
                <a:schemeClr val="bg2">
                  <a:lumMod val="50000"/>
                </a:schemeClr>
              </a:solidFill>
            </a:endParaRPr>
          </a:p>
        </p:txBody>
      </p:sp>
      <p:sp>
        <p:nvSpPr>
          <p:cNvPr id="8" name="TextBox 7"/>
          <p:cNvSpPr txBox="1"/>
          <p:nvPr/>
        </p:nvSpPr>
        <p:spPr>
          <a:xfrm>
            <a:off x="904520" y="1033628"/>
            <a:ext cx="7425197" cy="4585871"/>
          </a:xfrm>
          <a:prstGeom prst="rect">
            <a:avLst/>
          </a:prstGeom>
          <a:solidFill>
            <a:schemeClr val="bg1"/>
          </a:solid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Hoeveel</a:t>
            </a:r>
            <a:r>
              <a:rPr lang="en-US" sz="2400" b="1" cap="all" dirty="0">
                <a:solidFill>
                  <a:srgbClr val="176D8A"/>
                </a:solidFill>
                <a:latin typeface="Arial" panose="020B0604020202020204" pitchFamily="34" charset="0"/>
                <a:cs typeface="Arial" panose="020B0604020202020204" pitchFamily="34" charset="0"/>
              </a:rPr>
              <a:t> % van de </a:t>
            </a:r>
            <a:r>
              <a:rPr lang="en-US" sz="2400" b="1" cap="all" dirty="0" err="1">
                <a:solidFill>
                  <a:srgbClr val="176D8A"/>
                </a:solidFill>
                <a:latin typeface="Arial" panose="020B0604020202020204" pitchFamily="34" charset="0"/>
                <a:cs typeface="Arial" panose="020B0604020202020204" pitchFamily="34" charset="0"/>
              </a:rPr>
              <a:t>leerlingen</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behaalt</a:t>
            </a:r>
            <a:r>
              <a:rPr lang="en-US" sz="2400" b="1" cap="all" dirty="0">
                <a:solidFill>
                  <a:srgbClr val="176D8A"/>
                </a:solidFill>
                <a:latin typeface="Arial" panose="020B0604020202020204" pitchFamily="34" charset="0"/>
                <a:cs typeface="Arial" panose="020B0604020202020204" pitchFamily="34" charset="0"/>
              </a:rPr>
              <a:t> op het </a:t>
            </a:r>
            <a:r>
              <a:rPr lang="en-US" sz="2400" b="1" cap="all" dirty="0" err="1">
                <a:solidFill>
                  <a:srgbClr val="176D8A"/>
                </a:solidFill>
                <a:latin typeface="Arial" panose="020B0604020202020204" pitchFamily="34" charset="0"/>
                <a:cs typeface="Arial" panose="020B0604020202020204" pitchFamily="34" charset="0"/>
              </a:rPr>
              <a:t>einde</a:t>
            </a:r>
            <a:r>
              <a:rPr lang="en-US" sz="2400" b="1" cap="all" dirty="0">
                <a:solidFill>
                  <a:srgbClr val="176D8A"/>
                </a:solidFill>
                <a:latin typeface="Arial" panose="020B0604020202020204" pitchFamily="34" charset="0"/>
                <a:cs typeface="Arial" panose="020B0604020202020204" pitchFamily="34" charset="0"/>
              </a:rPr>
              <a:t> van de </a:t>
            </a:r>
            <a:r>
              <a:rPr lang="en-US" sz="2400" b="1" cap="all" dirty="0" err="1">
                <a:solidFill>
                  <a:srgbClr val="176D8A"/>
                </a:solidFill>
                <a:latin typeface="Arial" panose="020B0604020202020204" pitchFamily="34" charset="0"/>
                <a:cs typeface="Arial" panose="020B0604020202020204" pitchFamily="34" charset="0"/>
              </a:rPr>
              <a:t>lagere</a:t>
            </a:r>
            <a:r>
              <a:rPr lang="en-US" sz="2400" b="1" cap="all" dirty="0">
                <a:solidFill>
                  <a:srgbClr val="176D8A"/>
                </a:solidFill>
                <a:latin typeface="Arial" panose="020B0604020202020204" pitchFamily="34" charset="0"/>
                <a:cs typeface="Arial" panose="020B0604020202020204" pitchFamily="34" charset="0"/>
              </a:rPr>
              <a:t> school de </a:t>
            </a:r>
            <a:r>
              <a:rPr lang="en-US" sz="2400" b="1" cap="all" dirty="0" err="1">
                <a:solidFill>
                  <a:srgbClr val="176D8A"/>
                </a:solidFill>
                <a:latin typeface="Arial" panose="020B0604020202020204" pitchFamily="34" charset="0"/>
                <a:cs typeface="Arial" panose="020B0604020202020204" pitchFamily="34" charset="0"/>
              </a:rPr>
              <a:t>eindtermen</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procentberekening</a:t>
            </a:r>
            <a:r>
              <a:rPr lang="en-US" sz="2400" b="1" cap="all" dirty="0">
                <a:solidFill>
                  <a:srgbClr val="176D8A"/>
                </a:solidFill>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30%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50%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75%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90% </a:t>
            </a:r>
          </a:p>
        </p:txBody>
      </p:sp>
    </p:spTree>
    <p:extLst>
      <p:ext uri="{BB962C8B-B14F-4D97-AF65-F5344CB8AC3E}">
        <p14:creationId xmlns:p14="http://schemas.microsoft.com/office/powerpoint/2010/main" val="350558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4</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23</a:t>
            </a:fld>
            <a:endParaRPr lang="nl-BE" dirty="0">
              <a:solidFill>
                <a:schemeClr val="bg2">
                  <a:lumMod val="50000"/>
                </a:schemeClr>
              </a:solidFill>
            </a:endParaRPr>
          </a:p>
        </p:txBody>
      </p:sp>
      <p:sp>
        <p:nvSpPr>
          <p:cNvPr id="8" name="TextBox 7"/>
          <p:cNvSpPr txBox="1"/>
          <p:nvPr/>
        </p:nvSpPr>
        <p:spPr>
          <a:xfrm>
            <a:off x="904520" y="1033628"/>
            <a:ext cx="7425197" cy="4585871"/>
          </a:xfrm>
          <a:prstGeom prst="rect">
            <a:avLst/>
          </a:prstGeom>
          <a:solidFill>
            <a:schemeClr val="bg1"/>
          </a:solid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Hoeveel</a:t>
            </a:r>
            <a:r>
              <a:rPr lang="en-US" sz="2400" b="1" cap="all" dirty="0">
                <a:solidFill>
                  <a:srgbClr val="176D8A"/>
                </a:solidFill>
                <a:latin typeface="Arial" panose="020B0604020202020204" pitchFamily="34" charset="0"/>
                <a:cs typeface="Arial" panose="020B0604020202020204" pitchFamily="34" charset="0"/>
              </a:rPr>
              <a:t> % van de </a:t>
            </a:r>
            <a:r>
              <a:rPr lang="en-US" sz="2400" b="1" cap="all" dirty="0" err="1">
                <a:solidFill>
                  <a:srgbClr val="176D8A"/>
                </a:solidFill>
                <a:latin typeface="Arial" panose="020B0604020202020204" pitchFamily="34" charset="0"/>
                <a:cs typeface="Arial" panose="020B0604020202020204" pitchFamily="34" charset="0"/>
              </a:rPr>
              <a:t>leerlingen</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behaalt</a:t>
            </a:r>
            <a:r>
              <a:rPr lang="en-US" sz="2400" b="1" cap="all" dirty="0">
                <a:solidFill>
                  <a:srgbClr val="176D8A"/>
                </a:solidFill>
                <a:latin typeface="Arial" panose="020B0604020202020204" pitchFamily="34" charset="0"/>
                <a:cs typeface="Arial" panose="020B0604020202020204" pitchFamily="34" charset="0"/>
              </a:rPr>
              <a:t> op het </a:t>
            </a:r>
            <a:r>
              <a:rPr lang="en-US" sz="2400" b="1" cap="all" dirty="0" err="1">
                <a:solidFill>
                  <a:srgbClr val="176D8A"/>
                </a:solidFill>
                <a:latin typeface="Arial" panose="020B0604020202020204" pitchFamily="34" charset="0"/>
                <a:cs typeface="Arial" panose="020B0604020202020204" pitchFamily="34" charset="0"/>
              </a:rPr>
              <a:t>einde</a:t>
            </a:r>
            <a:r>
              <a:rPr lang="en-US" sz="2400" b="1" cap="all" dirty="0">
                <a:solidFill>
                  <a:srgbClr val="176D8A"/>
                </a:solidFill>
                <a:latin typeface="Arial" panose="020B0604020202020204" pitchFamily="34" charset="0"/>
                <a:cs typeface="Arial" panose="020B0604020202020204" pitchFamily="34" charset="0"/>
              </a:rPr>
              <a:t> van de </a:t>
            </a:r>
            <a:r>
              <a:rPr lang="en-US" sz="2400" b="1" cap="all" dirty="0" err="1">
                <a:solidFill>
                  <a:srgbClr val="176D8A"/>
                </a:solidFill>
                <a:latin typeface="Arial" panose="020B0604020202020204" pitchFamily="34" charset="0"/>
                <a:cs typeface="Arial" panose="020B0604020202020204" pitchFamily="34" charset="0"/>
              </a:rPr>
              <a:t>lagere</a:t>
            </a:r>
            <a:r>
              <a:rPr lang="en-US" sz="2400" b="1" cap="all" dirty="0">
                <a:solidFill>
                  <a:srgbClr val="176D8A"/>
                </a:solidFill>
                <a:latin typeface="Arial" panose="020B0604020202020204" pitchFamily="34" charset="0"/>
                <a:cs typeface="Arial" panose="020B0604020202020204" pitchFamily="34" charset="0"/>
              </a:rPr>
              <a:t> school de </a:t>
            </a:r>
            <a:r>
              <a:rPr lang="en-US" sz="2400" b="1" cap="all" dirty="0" err="1">
                <a:solidFill>
                  <a:srgbClr val="176D8A"/>
                </a:solidFill>
                <a:latin typeface="Arial" panose="020B0604020202020204" pitchFamily="34" charset="0"/>
                <a:cs typeface="Arial" panose="020B0604020202020204" pitchFamily="34" charset="0"/>
              </a:rPr>
              <a:t>eindtermen</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procentberekening</a:t>
            </a:r>
            <a:r>
              <a:rPr lang="en-US" sz="2400" b="1" cap="all" dirty="0">
                <a:solidFill>
                  <a:srgbClr val="176D8A"/>
                </a:solidFill>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30%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50%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75%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90% </a:t>
            </a:r>
          </a:p>
        </p:txBody>
      </p:sp>
      <p:sp>
        <p:nvSpPr>
          <p:cNvPr id="9" name="Rounded Rectangle 8"/>
          <p:cNvSpPr/>
          <p:nvPr/>
        </p:nvSpPr>
        <p:spPr>
          <a:xfrm>
            <a:off x="814284" y="3568049"/>
            <a:ext cx="7515433" cy="6938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xtBox 9"/>
          <p:cNvSpPr txBox="1"/>
          <p:nvPr/>
        </p:nvSpPr>
        <p:spPr>
          <a:xfrm>
            <a:off x="377442" y="6513498"/>
            <a:ext cx="8589622" cy="307777"/>
          </a:xfrm>
          <a:prstGeom prst="rect">
            <a:avLst/>
          </a:prstGeom>
          <a:solidFill>
            <a:schemeClr val="bg1"/>
          </a:solidFill>
        </p:spPr>
        <p:txBody>
          <a:bodyPr wrap="square" rtlCol="0">
            <a:spAutoFit/>
          </a:bodyPr>
          <a:lstStyle/>
          <a:p>
            <a:r>
              <a:rPr lang="en-US" sz="1400" dirty="0"/>
              <a:t>http://eindtermen.vlaanderen.be/peilingen/basisonderwijs/peilingen/files/wiskunde/Brochure_Wisbao_17.pdf</a:t>
            </a:r>
            <a:endParaRPr lang="nl-BE" sz="1400" dirty="0"/>
          </a:p>
        </p:txBody>
      </p:sp>
    </p:spTree>
    <p:extLst>
      <p:ext uri="{BB962C8B-B14F-4D97-AF65-F5344CB8AC3E}">
        <p14:creationId xmlns:p14="http://schemas.microsoft.com/office/powerpoint/2010/main" val="357098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6467"/>
          <a:stretch/>
        </p:blipFill>
        <p:spPr>
          <a:xfrm>
            <a:off x="0" y="-1"/>
            <a:ext cx="1044000" cy="9764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3373" y="57151"/>
            <a:ext cx="1080000" cy="884571"/>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24</a:t>
            </a:fld>
            <a:endParaRPr lang="nl-BE" dirty="0">
              <a:solidFill>
                <a:schemeClr val="bg2">
                  <a:lumMod val="50000"/>
                </a:schemeClr>
              </a:solidFill>
            </a:endParaRPr>
          </a:p>
        </p:txBody>
      </p:sp>
      <p:sp>
        <p:nvSpPr>
          <p:cNvPr id="10" name="TextBox 9"/>
          <p:cNvSpPr txBox="1"/>
          <p:nvPr/>
        </p:nvSpPr>
        <p:spPr>
          <a:xfrm>
            <a:off x="377442" y="6513498"/>
            <a:ext cx="8589622" cy="307777"/>
          </a:xfrm>
          <a:prstGeom prst="rect">
            <a:avLst/>
          </a:prstGeom>
          <a:solidFill>
            <a:schemeClr val="bg1"/>
          </a:solidFill>
        </p:spPr>
        <p:txBody>
          <a:bodyPr wrap="square" rtlCol="0">
            <a:spAutoFit/>
          </a:bodyPr>
          <a:lstStyle/>
          <a:p>
            <a:r>
              <a:rPr lang="en-US" sz="1400" dirty="0"/>
              <a:t>http://eindtermen.vlaanderen.be/peilingen/basisonderwijs/peilingen/files/wiskunde/Brochure_Wisbao_17.pdf</a:t>
            </a:r>
            <a:endParaRPr lang="nl-BE" sz="1400" dirty="0"/>
          </a:p>
        </p:txBody>
      </p:sp>
      <p:sp>
        <p:nvSpPr>
          <p:cNvPr id="3" name="Title 2"/>
          <p:cNvSpPr>
            <a:spLocks noGrp="1"/>
          </p:cNvSpPr>
          <p:nvPr>
            <p:ph type="ctrTitle"/>
          </p:nvPr>
        </p:nvSpPr>
        <p:spPr/>
        <p:txBody>
          <a:bodyPr/>
          <a:lstStyle/>
          <a:p>
            <a:endParaRPr lang="nl-BE"/>
          </a:p>
        </p:txBody>
      </p:sp>
      <p:graphicFrame>
        <p:nvGraphicFramePr>
          <p:cNvPr id="13" name="Chart 12"/>
          <p:cNvGraphicFramePr>
            <a:graphicFrameLocks/>
          </p:cNvGraphicFramePr>
          <p:nvPr>
            <p:extLst>
              <p:ext uri="{D42A27DB-BD31-4B8C-83A1-F6EECF244321}">
                <p14:modId xmlns:p14="http://schemas.microsoft.com/office/powerpoint/2010/main" val="2532788217"/>
              </p:ext>
            </p:extLst>
          </p:nvPr>
        </p:nvGraphicFramePr>
        <p:xfrm>
          <a:off x="123568" y="80880"/>
          <a:ext cx="8843496" cy="62669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33628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5</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25</a:t>
            </a:fld>
            <a:endParaRPr lang="nl-BE" dirty="0">
              <a:solidFill>
                <a:schemeClr val="bg2">
                  <a:lumMod val="50000"/>
                </a:schemeClr>
              </a:solidFill>
            </a:endParaRPr>
          </a:p>
        </p:txBody>
      </p:sp>
      <p:sp>
        <p:nvSpPr>
          <p:cNvPr id="8" name="TextBox 7"/>
          <p:cNvSpPr txBox="1"/>
          <p:nvPr/>
        </p:nvSpPr>
        <p:spPr>
          <a:xfrm>
            <a:off x="1136360" y="681667"/>
            <a:ext cx="7637205" cy="4739759"/>
          </a:xfrm>
          <a:prstGeom prst="rect">
            <a:avLst/>
          </a:prstGeom>
          <a:no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Hoeveel</a:t>
            </a:r>
            <a:r>
              <a:rPr lang="en-US" sz="2400" b="1" cap="all" dirty="0">
                <a:solidFill>
                  <a:srgbClr val="176D8A"/>
                </a:solidFill>
                <a:latin typeface="Arial" panose="020B0604020202020204" pitchFamily="34" charset="0"/>
                <a:cs typeface="Arial" panose="020B0604020202020204" pitchFamily="34" charset="0"/>
              </a:rPr>
              <a:t> % van de </a:t>
            </a:r>
            <a:r>
              <a:rPr lang="en-US" sz="2400" b="1" cap="all" dirty="0" err="1">
                <a:solidFill>
                  <a:srgbClr val="176D8A"/>
                </a:solidFill>
                <a:latin typeface="Arial" panose="020B0604020202020204" pitchFamily="34" charset="0"/>
                <a:cs typeface="Arial" panose="020B0604020202020204" pitchFamily="34" charset="0"/>
              </a:rPr>
              <a:t>Leerlingen</a:t>
            </a:r>
            <a:r>
              <a:rPr lang="en-US" sz="2400" b="1" cap="all" dirty="0">
                <a:solidFill>
                  <a:srgbClr val="176D8A"/>
                </a:solidFill>
                <a:latin typeface="Arial" panose="020B0604020202020204" pitchFamily="34" charset="0"/>
                <a:cs typeface="Arial" panose="020B0604020202020204" pitchFamily="34" charset="0"/>
              </a:rPr>
              <a:t> 6 SO </a:t>
            </a:r>
            <a:r>
              <a:rPr lang="en-US" sz="2400" b="1" cap="all" dirty="0" err="1">
                <a:solidFill>
                  <a:srgbClr val="176D8A"/>
                </a:solidFill>
                <a:latin typeface="Arial" panose="020B0604020202020204" pitchFamily="34" charset="0"/>
                <a:cs typeface="Arial" panose="020B0604020202020204" pitchFamily="34" charset="0"/>
              </a:rPr>
              <a:t>kunnen</a:t>
            </a:r>
            <a:r>
              <a:rPr lang="en-US" sz="2400" b="1" cap="all" dirty="0">
                <a:solidFill>
                  <a:srgbClr val="176D8A"/>
                </a:solidFill>
                <a:latin typeface="Arial" panose="020B0604020202020204" pitchFamily="34" charset="0"/>
                <a:cs typeface="Arial" panose="020B0604020202020204" pitchFamily="34" charset="0"/>
              </a:rPr>
              <a:t> het </a:t>
            </a:r>
            <a:r>
              <a:rPr lang="en-US" sz="2400" b="1" cap="all" dirty="0" err="1">
                <a:solidFill>
                  <a:srgbClr val="176D8A"/>
                </a:solidFill>
                <a:latin typeface="Arial" panose="020B0604020202020204" pitchFamily="34" charset="0"/>
                <a:cs typeface="Arial" panose="020B0604020202020204" pitchFamily="34" charset="0"/>
              </a:rPr>
              <a:t>vlaams</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gewest</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aanduiden</a:t>
            </a:r>
            <a:r>
              <a:rPr lang="en-US" sz="2400" b="1" cap="all" dirty="0">
                <a:solidFill>
                  <a:srgbClr val="176D8A"/>
                </a:solidFill>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9%</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29%</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58%</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76%</a:t>
            </a:r>
          </a:p>
          <a:p>
            <a:pPr marL="457200" indent="-457200">
              <a:lnSpc>
                <a:spcPct val="150000"/>
              </a:lnSpc>
              <a:spcBef>
                <a:spcPts val="1200"/>
              </a:spcBef>
              <a:buFont typeface="+mj-lt"/>
              <a:buAutoNum type="alphaLcParenR"/>
            </a:pP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4286596" y="1831461"/>
            <a:ext cx="4857404" cy="5026539"/>
          </a:xfrm>
          <a:prstGeom prst="rect">
            <a:avLst/>
          </a:prstGeom>
        </p:spPr>
      </p:pic>
      <p:sp>
        <p:nvSpPr>
          <p:cNvPr id="12" name="TextBox 11"/>
          <p:cNvSpPr txBox="1"/>
          <p:nvPr/>
        </p:nvSpPr>
        <p:spPr>
          <a:xfrm>
            <a:off x="418455" y="6571220"/>
            <a:ext cx="4572000" cy="307777"/>
          </a:xfrm>
          <a:prstGeom prst="rect">
            <a:avLst/>
          </a:prstGeom>
          <a:solidFill>
            <a:schemeClr val="bg1"/>
          </a:solidFill>
        </p:spPr>
        <p:txBody>
          <a:bodyPr wrap="square" rtlCol="0">
            <a:spAutoFit/>
          </a:bodyPr>
          <a:lstStyle/>
          <a:p>
            <a:r>
              <a:rPr lang="en-US" sz="1400" dirty="0" err="1"/>
              <a:t>Bron</a:t>
            </a:r>
            <a:r>
              <a:rPr lang="en-US" sz="1400" dirty="0"/>
              <a:t>: </a:t>
            </a:r>
            <a:r>
              <a:rPr lang="en-US" sz="1400" dirty="0" err="1"/>
              <a:t>Peiling</a:t>
            </a:r>
            <a:r>
              <a:rPr lang="en-US" sz="1400" dirty="0"/>
              <a:t> </a:t>
            </a:r>
            <a:r>
              <a:rPr lang="en-US" sz="1400" dirty="0" err="1"/>
              <a:t>burgerzin</a:t>
            </a:r>
            <a:r>
              <a:rPr lang="en-US" sz="1400" dirty="0"/>
              <a:t> &amp; </a:t>
            </a:r>
            <a:r>
              <a:rPr lang="en-US" sz="1400" dirty="0" err="1"/>
              <a:t>burgerschapseducatie</a:t>
            </a:r>
            <a:r>
              <a:rPr lang="en-US" sz="1400" dirty="0"/>
              <a:t> 2016 . </a:t>
            </a:r>
            <a:endParaRPr lang="nl-BE" sz="1400" dirty="0"/>
          </a:p>
        </p:txBody>
      </p:sp>
    </p:spTree>
    <p:extLst>
      <p:ext uri="{BB962C8B-B14F-4D97-AF65-F5344CB8AC3E}">
        <p14:creationId xmlns:p14="http://schemas.microsoft.com/office/powerpoint/2010/main" val="258613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5</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26</a:t>
            </a:fld>
            <a:endParaRPr lang="nl-BE" dirty="0">
              <a:solidFill>
                <a:schemeClr val="bg2">
                  <a:lumMod val="50000"/>
                </a:schemeClr>
              </a:solidFill>
            </a:endParaRPr>
          </a:p>
        </p:txBody>
      </p:sp>
      <p:sp>
        <p:nvSpPr>
          <p:cNvPr id="8" name="TextBox 7"/>
          <p:cNvSpPr txBox="1"/>
          <p:nvPr/>
        </p:nvSpPr>
        <p:spPr>
          <a:xfrm>
            <a:off x="1136360" y="681667"/>
            <a:ext cx="7637205" cy="4739759"/>
          </a:xfrm>
          <a:prstGeom prst="rect">
            <a:avLst/>
          </a:prstGeom>
          <a:no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Hoeveel</a:t>
            </a:r>
            <a:r>
              <a:rPr lang="en-US" sz="2400" b="1" cap="all" dirty="0">
                <a:solidFill>
                  <a:srgbClr val="176D8A"/>
                </a:solidFill>
                <a:latin typeface="Arial" panose="020B0604020202020204" pitchFamily="34" charset="0"/>
                <a:cs typeface="Arial" panose="020B0604020202020204" pitchFamily="34" charset="0"/>
              </a:rPr>
              <a:t> % van de </a:t>
            </a:r>
            <a:r>
              <a:rPr lang="en-US" sz="2400" b="1" cap="all" dirty="0" err="1">
                <a:solidFill>
                  <a:srgbClr val="176D8A"/>
                </a:solidFill>
                <a:latin typeface="Arial" panose="020B0604020202020204" pitchFamily="34" charset="0"/>
                <a:cs typeface="Arial" panose="020B0604020202020204" pitchFamily="34" charset="0"/>
              </a:rPr>
              <a:t>Leerlingen</a:t>
            </a:r>
            <a:r>
              <a:rPr lang="en-US" sz="2400" b="1" cap="all" dirty="0">
                <a:solidFill>
                  <a:srgbClr val="176D8A"/>
                </a:solidFill>
                <a:latin typeface="Arial" panose="020B0604020202020204" pitchFamily="34" charset="0"/>
                <a:cs typeface="Arial" panose="020B0604020202020204" pitchFamily="34" charset="0"/>
              </a:rPr>
              <a:t> 6 SO </a:t>
            </a:r>
            <a:r>
              <a:rPr lang="en-US" sz="2400" b="1" cap="all" dirty="0" err="1">
                <a:solidFill>
                  <a:srgbClr val="176D8A"/>
                </a:solidFill>
                <a:latin typeface="Arial" panose="020B0604020202020204" pitchFamily="34" charset="0"/>
                <a:cs typeface="Arial" panose="020B0604020202020204" pitchFamily="34" charset="0"/>
              </a:rPr>
              <a:t>kunnen</a:t>
            </a:r>
            <a:r>
              <a:rPr lang="en-US" sz="2400" b="1" cap="all" dirty="0">
                <a:solidFill>
                  <a:srgbClr val="176D8A"/>
                </a:solidFill>
                <a:latin typeface="Arial" panose="020B0604020202020204" pitchFamily="34" charset="0"/>
                <a:cs typeface="Arial" panose="020B0604020202020204" pitchFamily="34" charset="0"/>
              </a:rPr>
              <a:t> het </a:t>
            </a:r>
            <a:r>
              <a:rPr lang="en-US" sz="2400" b="1" cap="all" dirty="0" err="1">
                <a:solidFill>
                  <a:srgbClr val="176D8A"/>
                </a:solidFill>
                <a:latin typeface="Arial" panose="020B0604020202020204" pitchFamily="34" charset="0"/>
                <a:cs typeface="Arial" panose="020B0604020202020204" pitchFamily="34" charset="0"/>
              </a:rPr>
              <a:t>vlaams</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gewest</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aanduiden</a:t>
            </a:r>
            <a:r>
              <a:rPr lang="en-US" sz="2400" b="1" cap="all" dirty="0">
                <a:solidFill>
                  <a:srgbClr val="176D8A"/>
                </a:solidFill>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9%</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29%</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58%</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76%</a:t>
            </a:r>
          </a:p>
          <a:p>
            <a:pPr marL="457200" indent="-457200">
              <a:lnSpc>
                <a:spcPct val="150000"/>
              </a:lnSpc>
              <a:spcBef>
                <a:spcPts val="1200"/>
              </a:spcBef>
              <a:buFont typeface="+mj-lt"/>
              <a:buAutoNum type="alphaLcParenR"/>
            </a:pP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4286596" y="1826961"/>
            <a:ext cx="4857404" cy="5026539"/>
          </a:xfrm>
          <a:prstGeom prst="rect">
            <a:avLst/>
          </a:prstGeom>
        </p:spPr>
      </p:pic>
      <p:sp>
        <p:nvSpPr>
          <p:cNvPr id="12" name="Rounded Rectangle 11"/>
          <p:cNvSpPr/>
          <p:nvPr/>
        </p:nvSpPr>
        <p:spPr>
          <a:xfrm>
            <a:off x="673177" y="4105972"/>
            <a:ext cx="7515433" cy="6938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xtBox 9"/>
          <p:cNvSpPr txBox="1"/>
          <p:nvPr/>
        </p:nvSpPr>
        <p:spPr>
          <a:xfrm>
            <a:off x="418455" y="6571220"/>
            <a:ext cx="4572000" cy="307777"/>
          </a:xfrm>
          <a:prstGeom prst="rect">
            <a:avLst/>
          </a:prstGeom>
          <a:solidFill>
            <a:schemeClr val="bg1"/>
          </a:solidFill>
        </p:spPr>
        <p:txBody>
          <a:bodyPr wrap="square" rtlCol="0">
            <a:spAutoFit/>
          </a:bodyPr>
          <a:lstStyle/>
          <a:p>
            <a:r>
              <a:rPr lang="en-US" sz="1400" dirty="0" err="1"/>
              <a:t>Bron</a:t>
            </a:r>
            <a:r>
              <a:rPr lang="en-US" sz="1400" dirty="0"/>
              <a:t>: </a:t>
            </a:r>
            <a:r>
              <a:rPr lang="en-US" sz="1400" dirty="0" err="1"/>
              <a:t>Peiling</a:t>
            </a:r>
            <a:r>
              <a:rPr lang="en-US" sz="1400" dirty="0"/>
              <a:t> </a:t>
            </a:r>
            <a:r>
              <a:rPr lang="en-US" sz="1400" dirty="0" err="1"/>
              <a:t>burgerzin</a:t>
            </a:r>
            <a:r>
              <a:rPr lang="en-US" sz="1400" dirty="0"/>
              <a:t> &amp; </a:t>
            </a:r>
            <a:r>
              <a:rPr lang="en-US" sz="1400" dirty="0" err="1"/>
              <a:t>burgerschapseducatie</a:t>
            </a:r>
            <a:r>
              <a:rPr lang="en-US" sz="1400" dirty="0"/>
              <a:t> 2016 . </a:t>
            </a:r>
            <a:endParaRPr lang="nl-BE" sz="1400" dirty="0"/>
          </a:p>
        </p:txBody>
      </p:sp>
    </p:spTree>
    <p:extLst>
      <p:ext uri="{BB962C8B-B14F-4D97-AF65-F5344CB8AC3E}">
        <p14:creationId xmlns:p14="http://schemas.microsoft.com/office/powerpoint/2010/main" val="1629277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27</a:t>
            </a:fld>
            <a:endParaRPr lang="nl-BE" dirty="0">
              <a:solidFill>
                <a:schemeClr val="bg2">
                  <a:lumMod val="50000"/>
                </a:schemeClr>
              </a:solidFill>
            </a:endParaRPr>
          </a:p>
        </p:txBody>
      </p:sp>
      <p:sp>
        <p:nvSpPr>
          <p:cNvPr id="10" name="TextBox 9"/>
          <p:cNvSpPr txBox="1"/>
          <p:nvPr/>
        </p:nvSpPr>
        <p:spPr>
          <a:xfrm>
            <a:off x="418455" y="6571220"/>
            <a:ext cx="4572000" cy="307777"/>
          </a:xfrm>
          <a:prstGeom prst="rect">
            <a:avLst/>
          </a:prstGeom>
          <a:solidFill>
            <a:schemeClr val="bg1"/>
          </a:solidFill>
        </p:spPr>
        <p:txBody>
          <a:bodyPr wrap="square" rtlCol="0">
            <a:spAutoFit/>
          </a:bodyPr>
          <a:lstStyle/>
          <a:p>
            <a:r>
              <a:rPr lang="en-US" sz="1400" dirty="0" err="1"/>
              <a:t>Bron</a:t>
            </a:r>
            <a:r>
              <a:rPr lang="en-US" sz="1400" dirty="0"/>
              <a:t>: </a:t>
            </a:r>
            <a:r>
              <a:rPr lang="en-US" sz="1400" dirty="0" err="1"/>
              <a:t>Peiling</a:t>
            </a:r>
            <a:r>
              <a:rPr lang="en-US" sz="1400" dirty="0"/>
              <a:t> </a:t>
            </a:r>
            <a:r>
              <a:rPr lang="en-US" sz="1400" dirty="0" err="1"/>
              <a:t>burgerzin</a:t>
            </a:r>
            <a:r>
              <a:rPr lang="en-US" sz="1400" dirty="0"/>
              <a:t> &amp; </a:t>
            </a:r>
            <a:r>
              <a:rPr lang="en-US" sz="1400" dirty="0" err="1"/>
              <a:t>burgerschapseducatie</a:t>
            </a:r>
            <a:r>
              <a:rPr lang="en-US" sz="1400" dirty="0"/>
              <a:t> 2016 . </a:t>
            </a:r>
            <a:endParaRPr lang="nl-BE" sz="1400" dirty="0"/>
          </a:p>
        </p:txBody>
      </p:sp>
      <p:sp>
        <p:nvSpPr>
          <p:cNvPr id="9" name="Title 8"/>
          <p:cNvSpPr>
            <a:spLocks noGrp="1"/>
          </p:cNvSpPr>
          <p:nvPr>
            <p:ph type="ctrTitle"/>
          </p:nvPr>
        </p:nvSpPr>
        <p:spPr/>
        <p:txBody>
          <a:bodyPr/>
          <a:lstStyle/>
          <a:p>
            <a:endParaRPr lang="nl-BE"/>
          </a:p>
        </p:txBody>
      </p:sp>
      <p:sp>
        <p:nvSpPr>
          <p:cNvPr id="14" name="TextBox 13"/>
          <p:cNvSpPr txBox="1"/>
          <p:nvPr/>
        </p:nvSpPr>
        <p:spPr>
          <a:xfrm>
            <a:off x="0" y="1053850"/>
            <a:ext cx="9275080" cy="461665"/>
          </a:xfrm>
          <a:prstGeom prst="rect">
            <a:avLst/>
          </a:prstGeom>
          <a:solidFill>
            <a:schemeClr val="bg1"/>
          </a:solidFill>
        </p:spPr>
        <p:txBody>
          <a:bodyPr wrap="square" rtlCol="0">
            <a:spAutoFit/>
          </a:bodyPr>
          <a:lstStyle/>
          <a:p>
            <a:pPr algn="ctr"/>
            <a:r>
              <a:rPr lang="en-US" sz="2400" b="1" dirty="0">
                <a:solidFill>
                  <a:schemeClr val="tx2"/>
                </a:solidFill>
              </a:rPr>
              <a:t>% </a:t>
            </a:r>
            <a:r>
              <a:rPr lang="en-US" sz="2400" b="1" dirty="0" err="1">
                <a:solidFill>
                  <a:schemeClr val="tx2"/>
                </a:solidFill>
              </a:rPr>
              <a:t>leerlingen</a:t>
            </a:r>
            <a:r>
              <a:rPr lang="en-US" sz="2400" b="1" dirty="0">
                <a:solidFill>
                  <a:schemeClr val="tx2"/>
                </a:solidFill>
              </a:rPr>
              <a:t> 6 SO die de </a:t>
            </a:r>
            <a:r>
              <a:rPr lang="en-US" sz="2400" b="1" dirty="0" err="1">
                <a:solidFill>
                  <a:schemeClr val="tx2"/>
                </a:solidFill>
              </a:rPr>
              <a:t>eindtermen</a:t>
            </a:r>
            <a:r>
              <a:rPr lang="en-US" sz="2400" b="1" dirty="0">
                <a:solidFill>
                  <a:schemeClr val="tx2"/>
                </a:solidFill>
              </a:rPr>
              <a:t> </a:t>
            </a:r>
            <a:r>
              <a:rPr lang="en-US" sz="2400" b="1" dirty="0" err="1">
                <a:solidFill>
                  <a:schemeClr val="tx2"/>
                </a:solidFill>
              </a:rPr>
              <a:t>burgerzin</a:t>
            </a:r>
            <a:r>
              <a:rPr lang="en-US" sz="2400" b="1" dirty="0">
                <a:solidFill>
                  <a:schemeClr val="tx2"/>
                </a:solidFill>
              </a:rPr>
              <a:t> </a:t>
            </a:r>
            <a:r>
              <a:rPr lang="en-US" sz="2400" b="1" dirty="0" err="1">
                <a:solidFill>
                  <a:schemeClr val="tx2"/>
                </a:solidFill>
              </a:rPr>
              <a:t>beheersen</a:t>
            </a:r>
            <a:r>
              <a:rPr lang="en-US" sz="2400" b="1" dirty="0">
                <a:solidFill>
                  <a:schemeClr val="tx2"/>
                </a:solidFill>
              </a:rPr>
              <a:t> (2016) </a:t>
            </a:r>
            <a:endParaRPr lang="nl-BE" sz="2400" b="1" dirty="0">
              <a:solidFill>
                <a:schemeClr val="tx2"/>
              </a:solidFill>
            </a:endParaRPr>
          </a:p>
        </p:txBody>
      </p:sp>
      <p:graphicFrame>
        <p:nvGraphicFramePr>
          <p:cNvPr id="15" name="Chart 14"/>
          <p:cNvGraphicFramePr>
            <a:graphicFrameLocks/>
          </p:cNvGraphicFramePr>
          <p:nvPr>
            <p:extLst>
              <p:ext uri="{D42A27DB-BD31-4B8C-83A1-F6EECF244321}">
                <p14:modId xmlns:p14="http://schemas.microsoft.com/office/powerpoint/2010/main" val="3118514528"/>
              </p:ext>
            </p:extLst>
          </p:nvPr>
        </p:nvGraphicFramePr>
        <p:xfrm>
          <a:off x="346451" y="1524093"/>
          <a:ext cx="8411878" cy="50471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7300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28</a:t>
            </a:fld>
            <a:endParaRPr lang="nl-BE" dirty="0">
              <a:solidFill>
                <a:schemeClr val="bg2">
                  <a:lumMod val="50000"/>
                </a:schemeClr>
              </a:solidFill>
            </a:endParaRPr>
          </a:p>
        </p:txBody>
      </p:sp>
      <p:sp>
        <p:nvSpPr>
          <p:cNvPr id="10" name="TextBox 9"/>
          <p:cNvSpPr txBox="1"/>
          <p:nvPr/>
        </p:nvSpPr>
        <p:spPr>
          <a:xfrm>
            <a:off x="418455" y="6571220"/>
            <a:ext cx="4572000" cy="307777"/>
          </a:xfrm>
          <a:prstGeom prst="rect">
            <a:avLst/>
          </a:prstGeom>
          <a:solidFill>
            <a:schemeClr val="bg1"/>
          </a:solidFill>
        </p:spPr>
        <p:txBody>
          <a:bodyPr wrap="square" rtlCol="0">
            <a:spAutoFit/>
          </a:bodyPr>
          <a:lstStyle/>
          <a:p>
            <a:r>
              <a:rPr lang="en-US" sz="1400" dirty="0" err="1"/>
              <a:t>Bron</a:t>
            </a:r>
            <a:r>
              <a:rPr lang="en-US" sz="1400" dirty="0"/>
              <a:t>: </a:t>
            </a:r>
            <a:r>
              <a:rPr lang="en-US" sz="1400" dirty="0" err="1"/>
              <a:t>Peiling</a:t>
            </a:r>
            <a:r>
              <a:rPr lang="en-US" sz="1400" dirty="0"/>
              <a:t> </a:t>
            </a:r>
            <a:r>
              <a:rPr lang="en-US" sz="1400" dirty="0" err="1"/>
              <a:t>burgerzin</a:t>
            </a:r>
            <a:r>
              <a:rPr lang="en-US" sz="1400" dirty="0"/>
              <a:t> &amp; </a:t>
            </a:r>
            <a:r>
              <a:rPr lang="en-US" sz="1400" dirty="0" err="1"/>
              <a:t>burgerschapseducatie</a:t>
            </a:r>
            <a:r>
              <a:rPr lang="en-US" sz="1400" dirty="0"/>
              <a:t> 2016 . </a:t>
            </a:r>
            <a:endParaRPr lang="nl-BE" sz="1400" dirty="0"/>
          </a:p>
        </p:txBody>
      </p:sp>
      <p:sp>
        <p:nvSpPr>
          <p:cNvPr id="9" name="Title 8"/>
          <p:cNvSpPr>
            <a:spLocks noGrp="1"/>
          </p:cNvSpPr>
          <p:nvPr>
            <p:ph type="ctrTitle"/>
          </p:nvPr>
        </p:nvSpPr>
        <p:spPr/>
        <p:txBody>
          <a:bodyPr/>
          <a:lstStyle/>
          <a:p>
            <a:endParaRPr lang="nl-BE"/>
          </a:p>
        </p:txBody>
      </p:sp>
      <p:sp>
        <p:nvSpPr>
          <p:cNvPr id="14" name="TextBox 13"/>
          <p:cNvSpPr txBox="1"/>
          <p:nvPr/>
        </p:nvSpPr>
        <p:spPr>
          <a:xfrm>
            <a:off x="0" y="1053850"/>
            <a:ext cx="9275080" cy="461665"/>
          </a:xfrm>
          <a:prstGeom prst="rect">
            <a:avLst/>
          </a:prstGeom>
          <a:solidFill>
            <a:schemeClr val="bg1"/>
          </a:solidFill>
        </p:spPr>
        <p:txBody>
          <a:bodyPr wrap="square" rtlCol="0">
            <a:spAutoFit/>
          </a:bodyPr>
          <a:lstStyle/>
          <a:p>
            <a:pPr algn="ctr"/>
            <a:r>
              <a:rPr lang="en-US" sz="2400" b="1" dirty="0">
                <a:solidFill>
                  <a:schemeClr val="tx2"/>
                </a:solidFill>
              </a:rPr>
              <a:t>% </a:t>
            </a:r>
            <a:r>
              <a:rPr lang="en-US" sz="2400" b="1" dirty="0" err="1">
                <a:solidFill>
                  <a:schemeClr val="tx2"/>
                </a:solidFill>
              </a:rPr>
              <a:t>leerlingen</a:t>
            </a:r>
            <a:r>
              <a:rPr lang="en-US" sz="2400" b="1" dirty="0">
                <a:solidFill>
                  <a:schemeClr val="tx2"/>
                </a:solidFill>
              </a:rPr>
              <a:t> 6 SO die de </a:t>
            </a:r>
            <a:r>
              <a:rPr lang="en-US" sz="2400" b="1" dirty="0" err="1">
                <a:solidFill>
                  <a:schemeClr val="tx2"/>
                </a:solidFill>
              </a:rPr>
              <a:t>eindtermen</a:t>
            </a:r>
            <a:r>
              <a:rPr lang="en-US" sz="2400" b="1" dirty="0">
                <a:solidFill>
                  <a:schemeClr val="tx2"/>
                </a:solidFill>
              </a:rPr>
              <a:t> </a:t>
            </a:r>
            <a:r>
              <a:rPr lang="en-US" sz="2400" b="1" dirty="0" err="1">
                <a:solidFill>
                  <a:schemeClr val="tx2"/>
                </a:solidFill>
              </a:rPr>
              <a:t>burgerzin</a:t>
            </a:r>
            <a:r>
              <a:rPr lang="en-US" sz="2400" b="1" dirty="0">
                <a:solidFill>
                  <a:schemeClr val="tx2"/>
                </a:solidFill>
              </a:rPr>
              <a:t> </a:t>
            </a:r>
            <a:r>
              <a:rPr lang="en-US" sz="2400" b="1" dirty="0" err="1">
                <a:solidFill>
                  <a:schemeClr val="tx2"/>
                </a:solidFill>
              </a:rPr>
              <a:t>beheersen</a:t>
            </a:r>
            <a:r>
              <a:rPr lang="en-US" sz="2400" b="1" dirty="0">
                <a:solidFill>
                  <a:schemeClr val="tx2"/>
                </a:solidFill>
              </a:rPr>
              <a:t> (2016) </a:t>
            </a:r>
            <a:endParaRPr lang="nl-BE" sz="2400" b="1" dirty="0">
              <a:solidFill>
                <a:schemeClr val="tx2"/>
              </a:solidFill>
            </a:endParaRPr>
          </a:p>
        </p:txBody>
      </p:sp>
      <p:graphicFrame>
        <p:nvGraphicFramePr>
          <p:cNvPr id="12" name="Chart 11"/>
          <p:cNvGraphicFramePr>
            <a:graphicFrameLocks/>
          </p:cNvGraphicFramePr>
          <p:nvPr>
            <p:extLst>
              <p:ext uri="{D42A27DB-BD31-4B8C-83A1-F6EECF244321}">
                <p14:modId xmlns:p14="http://schemas.microsoft.com/office/powerpoint/2010/main" val="2950237407"/>
              </p:ext>
            </p:extLst>
          </p:nvPr>
        </p:nvGraphicFramePr>
        <p:xfrm>
          <a:off x="233362" y="1515515"/>
          <a:ext cx="8621880" cy="50557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4997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29</a:t>
            </a:fld>
            <a:endParaRPr lang="nl-BE" dirty="0">
              <a:solidFill>
                <a:schemeClr val="bg2">
                  <a:lumMod val="50000"/>
                </a:schemeClr>
              </a:solidFill>
            </a:endParaRPr>
          </a:p>
        </p:txBody>
      </p:sp>
      <p:graphicFrame>
        <p:nvGraphicFramePr>
          <p:cNvPr id="13" name="Chart 12"/>
          <p:cNvGraphicFramePr>
            <a:graphicFrameLocks/>
          </p:cNvGraphicFramePr>
          <p:nvPr>
            <p:extLst>
              <p:ext uri="{D42A27DB-BD31-4B8C-83A1-F6EECF244321}">
                <p14:modId xmlns:p14="http://schemas.microsoft.com/office/powerpoint/2010/main" val="64626616"/>
              </p:ext>
            </p:extLst>
          </p:nvPr>
        </p:nvGraphicFramePr>
        <p:xfrm>
          <a:off x="144379" y="1499696"/>
          <a:ext cx="8791074" cy="522177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0" y="976477"/>
            <a:ext cx="9275080" cy="523220"/>
          </a:xfrm>
          <a:prstGeom prst="rect">
            <a:avLst/>
          </a:prstGeom>
          <a:solidFill>
            <a:schemeClr val="bg1"/>
          </a:solidFill>
        </p:spPr>
        <p:txBody>
          <a:bodyPr wrap="square" rtlCol="0">
            <a:spAutoFit/>
          </a:bodyPr>
          <a:lstStyle/>
          <a:p>
            <a:pPr algn="ctr"/>
            <a:r>
              <a:rPr lang="en-US" sz="2800" b="1" dirty="0" err="1">
                <a:solidFill>
                  <a:schemeClr val="tx2"/>
                </a:solidFill>
              </a:rPr>
              <a:t>Politieke</a:t>
            </a:r>
            <a:r>
              <a:rPr lang="en-US" sz="2800" b="1" dirty="0">
                <a:solidFill>
                  <a:schemeClr val="tx2"/>
                </a:solidFill>
              </a:rPr>
              <a:t> </a:t>
            </a:r>
            <a:r>
              <a:rPr lang="en-US" sz="2800" b="1" dirty="0" err="1">
                <a:solidFill>
                  <a:schemeClr val="tx2"/>
                </a:solidFill>
              </a:rPr>
              <a:t>kennis</a:t>
            </a:r>
            <a:r>
              <a:rPr lang="en-US" sz="2800" b="1" dirty="0">
                <a:solidFill>
                  <a:schemeClr val="tx2"/>
                </a:solidFill>
              </a:rPr>
              <a:t> van </a:t>
            </a:r>
            <a:r>
              <a:rPr lang="en-US" sz="2800" b="1" dirty="0" err="1">
                <a:solidFill>
                  <a:schemeClr val="tx2"/>
                </a:solidFill>
              </a:rPr>
              <a:t>jongeren</a:t>
            </a:r>
            <a:r>
              <a:rPr lang="en-US" sz="2800" b="1" dirty="0">
                <a:solidFill>
                  <a:schemeClr val="tx2"/>
                </a:solidFill>
              </a:rPr>
              <a:t> (2e </a:t>
            </a:r>
            <a:r>
              <a:rPr lang="en-US" sz="2800" b="1" dirty="0" err="1">
                <a:solidFill>
                  <a:schemeClr val="tx2"/>
                </a:solidFill>
              </a:rPr>
              <a:t>jaar</a:t>
            </a:r>
            <a:r>
              <a:rPr lang="en-US" sz="2800" b="1" dirty="0">
                <a:solidFill>
                  <a:schemeClr val="tx2"/>
                </a:solidFill>
              </a:rPr>
              <a:t> SO, ICCS 2016) </a:t>
            </a:r>
            <a:endParaRPr lang="nl-BE" sz="2800" b="1" dirty="0">
              <a:solidFill>
                <a:schemeClr val="tx2"/>
              </a:solidFill>
            </a:endParaRPr>
          </a:p>
        </p:txBody>
      </p:sp>
    </p:spTree>
    <p:extLst>
      <p:ext uri="{BB962C8B-B14F-4D97-AF65-F5344CB8AC3E}">
        <p14:creationId xmlns:p14="http://schemas.microsoft.com/office/powerpoint/2010/main" val="3483946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267" y="343321"/>
            <a:ext cx="7535467" cy="681667"/>
          </a:xfrm>
        </p:spPr>
        <p:txBody>
          <a:bodyPr>
            <a:noAutofit/>
          </a:bodyPr>
          <a:lstStyle/>
          <a:p>
            <a:r>
              <a:rPr lang="en-US" sz="4000" b="1" cap="all" dirty="0">
                <a:solidFill>
                  <a:srgbClr val="176D8A"/>
                </a:solidFill>
                <a:latin typeface="+mn-lt"/>
              </a:rPr>
              <a:t>Onderwijskwaliteit ?</a:t>
            </a:r>
            <a:endParaRPr lang="nl-BE" sz="40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3</a:t>
            </a:fld>
            <a:endParaRPr lang="nl-BE" dirty="0">
              <a:solidFill>
                <a:schemeClr val="bg2">
                  <a:lumMod val="50000"/>
                </a:schemeClr>
              </a:solidFill>
            </a:endParaRPr>
          </a:p>
        </p:txBody>
      </p:sp>
      <p:sp>
        <p:nvSpPr>
          <p:cNvPr id="8" name="TextBox 7"/>
          <p:cNvSpPr txBox="1"/>
          <p:nvPr/>
        </p:nvSpPr>
        <p:spPr>
          <a:xfrm>
            <a:off x="955389" y="4116507"/>
            <a:ext cx="7637205" cy="2308324"/>
          </a:xfrm>
          <a:prstGeom prst="rect">
            <a:avLst/>
          </a:prstGeom>
          <a:noFill/>
        </p:spPr>
        <p:txBody>
          <a:bodyPr wrap="square" rtlCol="0">
            <a:spAutoFit/>
          </a:bodyPr>
          <a:lstStyle/>
          <a:p>
            <a:pPr>
              <a:lnSpc>
                <a:spcPct val="150000"/>
              </a:lnSpc>
              <a:spcBef>
                <a:spcPts val="1200"/>
              </a:spcBef>
            </a:pPr>
            <a:r>
              <a:rPr lang="en-US" sz="2400" dirty="0">
                <a:latin typeface="Arial" panose="020B0604020202020204" pitchFamily="34" charset="0"/>
                <a:cs typeface="Arial" panose="020B0604020202020204" pitchFamily="34" charset="0"/>
              </a:rPr>
              <a:t>Onderwijseffectiviteitsonderzoek: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1 criterium voor effectiviteit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=&gt; de resultaten van de leerlingen</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9" name="TextBox 8"/>
          <p:cNvSpPr txBox="1"/>
          <p:nvPr/>
        </p:nvSpPr>
        <p:spPr>
          <a:xfrm>
            <a:off x="955390" y="1212101"/>
            <a:ext cx="7637205" cy="3077766"/>
          </a:xfrm>
          <a:prstGeom prst="rect">
            <a:avLst/>
          </a:prstGeom>
          <a:noFill/>
        </p:spPr>
        <p:txBody>
          <a:bodyPr wrap="square" rtlCol="0">
            <a:spAutoFit/>
          </a:bodyPr>
          <a:lstStyle/>
          <a:p>
            <a:pPr marL="342900" indent="-342900">
              <a:lnSpc>
                <a:spcPct val="150000"/>
              </a:lnSpc>
              <a:spcBef>
                <a:spcPts val="1200"/>
              </a:spcBef>
              <a:buFont typeface="Symbol" panose="05050102010706020507" pitchFamily="18" charset="2"/>
              <a:buChar char="Þ"/>
            </a:pPr>
            <a:r>
              <a:rPr lang="en-US" sz="2400" dirty="0">
                <a:latin typeface="Arial" panose="020B0604020202020204" pitchFamily="34" charset="0"/>
                <a:cs typeface="Arial" panose="020B0604020202020204" pitchFamily="34" charset="0"/>
              </a:rPr>
              <a:t>Lastig begrip </a:t>
            </a:r>
          </a:p>
          <a:p>
            <a:pPr marL="342900" indent="-342900">
              <a:lnSpc>
                <a:spcPct val="150000"/>
              </a:lnSpc>
              <a:spcBef>
                <a:spcPts val="1200"/>
              </a:spcBef>
              <a:buFont typeface="Symbol" panose="05050102010706020507" pitchFamily="18" charset="2"/>
              <a:buChar char="Þ"/>
            </a:pPr>
            <a:r>
              <a:rPr lang="en-US" sz="2400" dirty="0">
                <a:latin typeface="Arial" panose="020B0604020202020204" pitchFamily="34" charset="0"/>
                <a:cs typeface="Arial" panose="020B0604020202020204" pitchFamily="34" charset="0"/>
              </a:rPr>
              <a:t>Verschillende invullingen</a:t>
            </a: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(onderwijsinspectie, koepels, scholen, leraren, ouders, …) </a:t>
            </a:r>
          </a:p>
          <a:p>
            <a:pPr>
              <a:lnSpc>
                <a:spcPct val="150000"/>
              </a:lnSpc>
              <a:spcBef>
                <a:spcPts val="1200"/>
              </a:spcBef>
            </a:pP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09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6</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30</a:t>
            </a:fld>
            <a:endParaRPr lang="nl-BE" dirty="0">
              <a:solidFill>
                <a:schemeClr val="bg2">
                  <a:lumMod val="50000"/>
                </a:schemeClr>
              </a:solidFill>
            </a:endParaRPr>
          </a:p>
        </p:txBody>
      </p:sp>
      <p:sp>
        <p:nvSpPr>
          <p:cNvPr id="8" name="TextBox 7"/>
          <p:cNvSpPr txBox="1"/>
          <p:nvPr/>
        </p:nvSpPr>
        <p:spPr>
          <a:xfrm>
            <a:off x="955390" y="998873"/>
            <a:ext cx="7637205" cy="4739759"/>
          </a:xfrm>
          <a:prstGeom prst="rect">
            <a:avLst/>
          </a:prstGeom>
          <a:no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Hoeveel</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scholen</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boeken</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leerwinst</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wiskunde</a:t>
            </a:r>
            <a:r>
              <a:rPr lang="en-US" sz="2400" b="1" cap="all" dirty="0">
                <a:solidFill>
                  <a:srgbClr val="176D8A"/>
                </a:solidFill>
                <a:latin typeface="Arial" panose="020B0604020202020204" pitchFamily="34" charset="0"/>
                <a:cs typeface="Arial" panose="020B0604020202020204" pitchFamily="34" charset="0"/>
              </a:rPr>
              <a:t> in de </a:t>
            </a:r>
            <a:r>
              <a:rPr lang="en-US" sz="2400" b="1" cap="all" dirty="0" err="1">
                <a:solidFill>
                  <a:srgbClr val="176D8A"/>
                </a:solidFill>
                <a:latin typeface="Arial" panose="020B0604020202020204" pitchFamily="34" charset="0"/>
                <a:cs typeface="Arial" panose="020B0604020202020204" pitchFamily="34" charset="0"/>
              </a:rPr>
              <a:t>eerste</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graad</a:t>
            </a:r>
            <a:r>
              <a:rPr lang="en-US" sz="2400" b="1" cap="all" dirty="0">
                <a:solidFill>
                  <a:srgbClr val="176D8A"/>
                </a:solidFill>
                <a:latin typeface="Arial" panose="020B0604020202020204" pitchFamily="34" charset="0"/>
                <a:cs typeface="Arial" panose="020B0604020202020204" pitchFamily="34" charset="0"/>
              </a:rPr>
              <a:t> SO?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32%</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72%</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89%</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100%</a:t>
            </a:r>
          </a:p>
          <a:p>
            <a:pPr marL="457200" indent="-457200">
              <a:lnSpc>
                <a:spcPct val="150000"/>
              </a:lnSpc>
              <a:spcBef>
                <a:spcPts val="1200"/>
              </a:spcBef>
              <a:buFont typeface="+mj-lt"/>
              <a:buAutoNum type="alphaLcParen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91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6</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6467"/>
          <a:stretch/>
        </p:blipFill>
        <p:spPr>
          <a:xfrm>
            <a:off x="0" y="-1"/>
            <a:ext cx="1044000" cy="9764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3373" y="57151"/>
            <a:ext cx="1080000" cy="884571"/>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31</a:t>
            </a:fld>
            <a:endParaRPr lang="nl-BE" dirty="0">
              <a:solidFill>
                <a:schemeClr val="bg2">
                  <a:lumMod val="50000"/>
                </a:schemeClr>
              </a:solidFill>
            </a:endParaRPr>
          </a:p>
        </p:txBody>
      </p:sp>
      <p:sp>
        <p:nvSpPr>
          <p:cNvPr id="8" name="TextBox 7"/>
          <p:cNvSpPr txBox="1"/>
          <p:nvPr/>
        </p:nvSpPr>
        <p:spPr>
          <a:xfrm>
            <a:off x="955390" y="998873"/>
            <a:ext cx="7637205" cy="4739759"/>
          </a:xfrm>
          <a:prstGeom prst="rect">
            <a:avLst/>
          </a:prstGeom>
          <a:no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Hoeveel</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scholen</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boeken</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leerwinst</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wiskunde</a:t>
            </a:r>
            <a:r>
              <a:rPr lang="en-US" sz="2400" b="1" cap="all" dirty="0">
                <a:solidFill>
                  <a:srgbClr val="176D8A"/>
                </a:solidFill>
                <a:latin typeface="Arial" panose="020B0604020202020204" pitchFamily="34" charset="0"/>
                <a:cs typeface="Arial" panose="020B0604020202020204" pitchFamily="34" charset="0"/>
              </a:rPr>
              <a:t> in de </a:t>
            </a:r>
            <a:r>
              <a:rPr lang="en-US" sz="2400" b="1" cap="all" dirty="0" err="1">
                <a:solidFill>
                  <a:srgbClr val="176D8A"/>
                </a:solidFill>
                <a:latin typeface="Arial" panose="020B0604020202020204" pitchFamily="34" charset="0"/>
                <a:cs typeface="Arial" panose="020B0604020202020204" pitchFamily="34" charset="0"/>
              </a:rPr>
              <a:t>eerste</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graad</a:t>
            </a:r>
            <a:r>
              <a:rPr lang="en-US" sz="2400" b="1" cap="all" dirty="0">
                <a:solidFill>
                  <a:srgbClr val="176D8A"/>
                </a:solidFill>
                <a:latin typeface="Arial" panose="020B0604020202020204" pitchFamily="34" charset="0"/>
                <a:cs typeface="Arial" panose="020B0604020202020204" pitchFamily="34" charset="0"/>
              </a:rPr>
              <a:t> SO?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32%</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72%</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89%</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100%</a:t>
            </a:r>
          </a:p>
          <a:p>
            <a:pPr marL="457200" indent="-457200">
              <a:lnSpc>
                <a:spcPct val="150000"/>
              </a:lnSpc>
              <a:spcBef>
                <a:spcPts val="1200"/>
              </a:spcBef>
              <a:buFont typeface="+mj-lt"/>
              <a:buAutoNum type="alphaLcParenR"/>
            </a:pPr>
            <a:endParaRPr lang="en-US" sz="2400" dirty="0">
              <a:latin typeface="Arial" panose="020B0604020202020204" pitchFamily="34" charset="0"/>
              <a:cs typeface="Arial" panose="020B0604020202020204" pitchFamily="34" charset="0"/>
            </a:endParaRPr>
          </a:p>
        </p:txBody>
      </p:sp>
      <p:sp>
        <p:nvSpPr>
          <p:cNvPr id="9" name="Rounded Rectangle 8"/>
          <p:cNvSpPr/>
          <p:nvPr/>
        </p:nvSpPr>
        <p:spPr>
          <a:xfrm>
            <a:off x="626997" y="4403508"/>
            <a:ext cx="7515433" cy="6938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81980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32</a:t>
            </a:fld>
            <a:endParaRPr lang="nl-BE" dirty="0">
              <a:solidFill>
                <a:schemeClr val="bg2">
                  <a:lumMod val="50000"/>
                </a:schemeClr>
              </a:solidFill>
            </a:endParaRPr>
          </a:p>
        </p:txBody>
      </p:sp>
      <p:pic>
        <p:nvPicPr>
          <p:cNvPr id="12" name="Picture 2" descr="C:\Users\u0092029\Documents\Doctoraat\Voorbereiding data Pedagogische Studiëen\2015-10-19 Nieuwe voorbereiding voor PEDSTUD\Presentatie SSL-studiedag\GROWTHCURVESSCHOOL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0000"/>
            <a:ext cx="9143999" cy="558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6528250"/>
            <a:ext cx="11341769" cy="276999"/>
          </a:xfrm>
          <a:prstGeom prst="rect">
            <a:avLst/>
          </a:prstGeom>
          <a:solidFill>
            <a:schemeClr val="bg1"/>
          </a:solidFill>
        </p:spPr>
        <p:txBody>
          <a:bodyPr wrap="square" rtlCol="0">
            <a:spAutoFit/>
          </a:bodyPr>
          <a:lstStyle/>
          <a:p>
            <a:r>
              <a:rPr lang="nl-BE" sz="1200" dirty="0"/>
              <a:t>Dockx et al. (2016). De rol van de eerdere schoolloopbaan bij de overgang naar het secundair onderwijs. </a:t>
            </a:r>
            <a:r>
              <a:rPr lang="nl-BE" sz="1200" i="1" dirty="0"/>
              <a:t>Pedagogische Studiën, 93</a:t>
            </a:r>
            <a:r>
              <a:rPr lang="nl-BE" sz="1200" dirty="0"/>
              <a:t>, 223-240.</a:t>
            </a:r>
          </a:p>
        </p:txBody>
      </p:sp>
    </p:spTree>
    <p:extLst>
      <p:ext uri="{BB962C8B-B14F-4D97-AF65-F5344CB8AC3E}">
        <p14:creationId xmlns:p14="http://schemas.microsoft.com/office/powerpoint/2010/main" val="4269086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7</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33</a:t>
            </a:fld>
            <a:endParaRPr lang="nl-BE" dirty="0">
              <a:solidFill>
                <a:schemeClr val="bg2">
                  <a:lumMod val="50000"/>
                </a:schemeClr>
              </a:solidFill>
            </a:endParaRPr>
          </a:p>
        </p:txBody>
      </p:sp>
      <p:sp>
        <p:nvSpPr>
          <p:cNvPr id="8" name="TextBox 7"/>
          <p:cNvSpPr txBox="1"/>
          <p:nvPr/>
        </p:nvSpPr>
        <p:spPr>
          <a:xfrm>
            <a:off x="264695" y="681667"/>
            <a:ext cx="8614610" cy="5693866"/>
          </a:xfrm>
          <a:prstGeom prst="rect">
            <a:avLst/>
          </a:prstGeom>
          <a:solidFill>
            <a:schemeClr val="bg1"/>
          </a:solid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Welke</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uitspraak</a:t>
            </a:r>
            <a:r>
              <a:rPr lang="en-US" sz="2400" b="1" cap="all" dirty="0">
                <a:solidFill>
                  <a:srgbClr val="176D8A"/>
                </a:solidFill>
                <a:latin typeface="Arial" panose="020B0604020202020204" pitchFamily="34" charset="0"/>
                <a:cs typeface="Arial" panose="020B0604020202020204" pitchFamily="34" charset="0"/>
              </a:rPr>
              <a:t> over de </a:t>
            </a:r>
            <a:r>
              <a:rPr lang="en-US" sz="2400" b="1" cap="all" dirty="0" err="1">
                <a:solidFill>
                  <a:srgbClr val="176D8A"/>
                </a:solidFill>
                <a:latin typeface="Arial" panose="020B0604020202020204" pitchFamily="34" charset="0"/>
                <a:cs typeface="Arial" panose="020B0604020202020204" pitchFamily="34" charset="0"/>
              </a:rPr>
              <a:t>leerwinst</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begrijpend</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lezen</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tussen</a:t>
            </a:r>
            <a:r>
              <a:rPr lang="en-US" sz="2400" b="1" cap="all" dirty="0">
                <a:solidFill>
                  <a:srgbClr val="176D8A"/>
                </a:solidFill>
                <a:latin typeface="Arial" panose="020B0604020202020204" pitchFamily="34" charset="0"/>
                <a:cs typeface="Arial" panose="020B0604020202020204" pitchFamily="34" charset="0"/>
              </a:rPr>
              <a:t> L4 </a:t>
            </a:r>
            <a:r>
              <a:rPr lang="en-US" sz="2400" b="1" cap="all" dirty="0" err="1">
                <a:solidFill>
                  <a:srgbClr val="176D8A"/>
                </a:solidFill>
                <a:latin typeface="Arial" panose="020B0604020202020204" pitchFamily="34" charset="0"/>
                <a:cs typeface="Arial" panose="020B0604020202020204" pitchFamily="34" charset="0"/>
              </a:rPr>
              <a:t>en</a:t>
            </a:r>
            <a:r>
              <a:rPr lang="en-US" sz="2400" b="1" cap="all" dirty="0">
                <a:solidFill>
                  <a:srgbClr val="176D8A"/>
                </a:solidFill>
                <a:latin typeface="Arial" panose="020B0604020202020204" pitchFamily="34" charset="0"/>
                <a:cs typeface="Arial" panose="020B0604020202020204" pitchFamily="34" charset="0"/>
              </a:rPr>
              <a:t> L6 is correct? </a:t>
            </a:r>
          </a:p>
          <a:p>
            <a:pPr marL="457200" indent="-457200">
              <a:lnSpc>
                <a:spcPct val="150000"/>
              </a:lnSpc>
              <a:spcBef>
                <a:spcPts val="1200"/>
              </a:spcBef>
              <a:buFont typeface="+mj-lt"/>
              <a:buAutoNum type="alphaLcParenR"/>
            </a:pPr>
            <a:r>
              <a:rPr lang="nl-BE" sz="2400" dirty="0">
                <a:latin typeface="Arial" panose="020B0604020202020204" pitchFamily="34" charset="0"/>
                <a:cs typeface="Arial" panose="020B0604020202020204" pitchFamily="34" charset="0"/>
              </a:rPr>
              <a:t>Meisjes boeken meer leerwinst dan jongens. </a:t>
            </a:r>
          </a:p>
          <a:p>
            <a:pPr marL="457200" indent="-457200">
              <a:lnSpc>
                <a:spcPct val="150000"/>
              </a:lnSpc>
              <a:spcBef>
                <a:spcPts val="1200"/>
              </a:spcBef>
              <a:buFont typeface="+mj-lt"/>
              <a:buAutoNum type="alphaLcParenR"/>
            </a:pPr>
            <a:r>
              <a:rPr lang="nl-BE" sz="2400" dirty="0">
                <a:latin typeface="Arial" panose="020B0604020202020204" pitchFamily="34" charset="0"/>
                <a:cs typeface="Arial" panose="020B0604020202020204" pitchFamily="34" charset="0"/>
              </a:rPr>
              <a:t>Leerlingen uit een Nederlandstalig gezin boeken meer leerwinst dan leerlingen uit een anderstalig gezin</a:t>
            </a:r>
          </a:p>
          <a:p>
            <a:pPr marL="457200" indent="-457200">
              <a:lnSpc>
                <a:spcPct val="150000"/>
              </a:lnSpc>
              <a:spcBef>
                <a:spcPts val="1200"/>
              </a:spcBef>
              <a:buFont typeface="+mj-lt"/>
              <a:buAutoNum type="alphaLcParenR"/>
            </a:pPr>
            <a:r>
              <a:rPr lang="nl-BE" sz="2400" dirty="0">
                <a:latin typeface="Arial" panose="020B0604020202020204" pitchFamily="34" charset="0"/>
                <a:cs typeface="Arial" panose="020B0604020202020204" pitchFamily="34" charset="0"/>
              </a:rPr>
              <a:t>De Vlaamse leerlingen maken tussen L4 en L6 een duidelijke inhaalbeweging qua begrijpend lezen. </a:t>
            </a:r>
          </a:p>
          <a:p>
            <a:pPr marL="457200" indent="-457200">
              <a:lnSpc>
                <a:spcPct val="150000"/>
              </a:lnSpc>
              <a:spcBef>
                <a:spcPts val="1200"/>
              </a:spcBef>
              <a:buFont typeface="+mj-lt"/>
              <a:buAutoNum type="alphaLcParenR"/>
            </a:pPr>
            <a:r>
              <a:rPr lang="nl-BE" sz="2400" dirty="0">
                <a:latin typeface="Arial" panose="020B0604020202020204" pitchFamily="34" charset="0"/>
                <a:cs typeface="Arial" panose="020B0604020202020204" pitchFamily="34" charset="0"/>
              </a:rPr>
              <a:t>Van de leerlingen uit L4 zit 94,5% twee jaar later in L6 in dezelfde lagere school. </a:t>
            </a:r>
          </a:p>
        </p:txBody>
      </p:sp>
      <p:sp>
        <p:nvSpPr>
          <p:cNvPr id="7" name="TextBox 6"/>
          <p:cNvSpPr txBox="1"/>
          <p:nvPr/>
        </p:nvSpPr>
        <p:spPr>
          <a:xfrm>
            <a:off x="418455" y="6571220"/>
            <a:ext cx="5151072" cy="307777"/>
          </a:xfrm>
          <a:prstGeom prst="rect">
            <a:avLst/>
          </a:prstGeom>
          <a:solidFill>
            <a:schemeClr val="bg1"/>
          </a:solidFill>
        </p:spPr>
        <p:txBody>
          <a:bodyPr wrap="square" rtlCol="0">
            <a:spAutoFit/>
          </a:bodyPr>
          <a:lstStyle/>
          <a:p>
            <a:r>
              <a:rPr lang="en-US" sz="1400" dirty="0" err="1"/>
              <a:t>Bron</a:t>
            </a:r>
            <a:r>
              <a:rPr lang="en-US" sz="1400" dirty="0"/>
              <a:t>: PIRLS-repeat, </a:t>
            </a:r>
            <a:r>
              <a:rPr lang="en-US" sz="1400" dirty="0" err="1"/>
              <a:t>begrijpend</a:t>
            </a:r>
            <a:r>
              <a:rPr lang="en-US" sz="1400" dirty="0"/>
              <a:t> </a:t>
            </a:r>
            <a:r>
              <a:rPr lang="en-US" sz="1400" dirty="0" err="1"/>
              <a:t>lezen</a:t>
            </a:r>
            <a:r>
              <a:rPr lang="en-US" sz="1400" dirty="0"/>
              <a:t> </a:t>
            </a:r>
            <a:r>
              <a:rPr lang="en-US" sz="1400" dirty="0" err="1"/>
              <a:t>tussen</a:t>
            </a:r>
            <a:r>
              <a:rPr lang="en-US" sz="1400" dirty="0"/>
              <a:t> L4 (2016) </a:t>
            </a:r>
            <a:r>
              <a:rPr lang="en-US" sz="1400" dirty="0" err="1"/>
              <a:t>en</a:t>
            </a:r>
            <a:r>
              <a:rPr lang="en-US" sz="1400" dirty="0"/>
              <a:t> L6 (2018) . </a:t>
            </a:r>
            <a:endParaRPr lang="nl-BE" sz="1400" dirty="0"/>
          </a:p>
        </p:txBody>
      </p:sp>
    </p:spTree>
    <p:extLst>
      <p:ext uri="{BB962C8B-B14F-4D97-AF65-F5344CB8AC3E}">
        <p14:creationId xmlns:p14="http://schemas.microsoft.com/office/powerpoint/2010/main" val="70179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7</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34</a:t>
            </a:fld>
            <a:endParaRPr lang="nl-BE" dirty="0">
              <a:solidFill>
                <a:schemeClr val="bg2">
                  <a:lumMod val="50000"/>
                </a:schemeClr>
              </a:solidFill>
            </a:endParaRPr>
          </a:p>
        </p:txBody>
      </p:sp>
      <p:sp>
        <p:nvSpPr>
          <p:cNvPr id="8" name="TextBox 7"/>
          <p:cNvSpPr txBox="1"/>
          <p:nvPr/>
        </p:nvSpPr>
        <p:spPr>
          <a:xfrm>
            <a:off x="264695" y="681667"/>
            <a:ext cx="8614610" cy="5693866"/>
          </a:xfrm>
          <a:prstGeom prst="rect">
            <a:avLst/>
          </a:prstGeom>
          <a:solidFill>
            <a:schemeClr val="bg1"/>
          </a:solid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Welke</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uitspraak</a:t>
            </a:r>
            <a:r>
              <a:rPr lang="en-US" sz="2400" b="1" cap="all" dirty="0">
                <a:solidFill>
                  <a:srgbClr val="176D8A"/>
                </a:solidFill>
                <a:latin typeface="Arial" panose="020B0604020202020204" pitchFamily="34" charset="0"/>
                <a:cs typeface="Arial" panose="020B0604020202020204" pitchFamily="34" charset="0"/>
              </a:rPr>
              <a:t> over de </a:t>
            </a:r>
            <a:r>
              <a:rPr lang="en-US" sz="2400" b="1" cap="all" dirty="0" err="1">
                <a:solidFill>
                  <a:srgbClr val="176D8A"/>
                </a:solidFill>
                <a:latin typeface="Arial" panose="020B0604020202020204" pitchFamily="34" charset="0"/>
                <a:cs typeface="Arial" panose="020B0604020202020204" pitchFamily="34" charset="0"/>
              </a:rPr>
              <a:t>leerwinst</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begrijpend</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lezen</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tussen</a:t>
            </a:r>
            <a:r>
              <a:rPr lang="en-US" sz="2400" b="1" cap="all" dirty="0">
                <a:solidFill>
                  <a:srgbClr val="176D8A"/>
                </a:solidFill>
                <a:latin typeface="Arial" panose="020B0604020202020204" pitchFamily="34" charset="0"/>
                <a:cs typeface="Arial" panose="020B0604020202020204" pitchFamily="34" charset="0"/>
              </a:rPr>
              <a:t> L4 </a:t>
            </a:r>
            <a:r>
              <a:rPr lang="en-US" sz="2400" b="1" cap="all" dirty="0" err="1">
                <a:solidFill>
                  <a:srgbClr val="176D8A"/>
                </a:solidFill>
                <a:latin typeface="Arial" panose="020B0604020202020204" pitchFamily="34" charset="0"/>
                <a:cs typeface="Arial" panose="020B0604020202020204" pitchFamily="34" charset="0"/>
              </a:rPr>
              <a:t>en</a:t>
            </a:r>
            <a:r>
              <a:rPr lang="en-US" sz="2400" b="1" cap="all" dirty="0">
                <a:solidFill>
                  <a:srgbClr val="176D8A"/>
                </a:solidFill>
                <a:latin typeface="Arial" panose="020B0604020202020204" pitchFamily="34" charset="0"/>
                <a:cs typeface="Arial" panose="020B0604020202020204" pitchFamily="34" charset="0"/>
              </a:rPr>
              <a:t> L6 is correct? </a:t>
            </a:r>
          </a:p>
          <a:p>
            <a:pPr marL="457200" indent="-457200">
              <a:lnSpc>
                <a:spcPct val="150000"/>
              </a:lnSpc>
              <a:spcBef>
                <a:spcPts val="1200"/>
              </a:spcBef>
              <a:buFont typeface="+mj-lt"/>
              <a:buAutoNum type="alphaLcParenR"/>
            </a:pPr>
            <a:r>
              <a:rPr lang="nl-BE" sz="2400" dirty="0">
                <a:latin typeface="Arial" panose="020B0604020202020204" pitchFamily="34" charset="0"/>
                <a:cs typeface="Arial" panose="020B0604020202020204" pitchFamily="34" charset="0"/>
              </a:rPr>
              <a:t>Meisjes boeken meer leerwinst dan jongens. </a:t>
            </a:r>
          </a:p>
          <a:p>
            <a:pPr marL="457200" indent="-457200">
              <a:lnSpc>
                <a:spcPct val="150000"/>
              </a:lnSpc>
              <a:spcBef>
                <a:spcPts val="1200"/>
              </a:spcBef>
              <a:buFont typeface="+mj-lt"/>
              <a:buAutoNum type="alphaLcParenR"/>
            </a:pPr>
            <a:r>
              <a:rPr lang="nl-BE" sz="2400" dirty="0">
                <a:latin typeface="Arial" panose="020B0604020202020204" pitchFamily="34" charset="0"/>
                <a:cs typeface="Arial" panose="020B0604020202020204" pitchFamily="34" charset="0"/>
              </a:rPr>
              <a:t>Leerlingen uit een Nederlandstalig gezin boeken meer leerwinst dan leerlingen uit een anderstalig gezin</a:t>
            </a:r>
          </a:p>
          <a:p>
            <a:pPr marL="457200" indent="-457200">
              <a:lnSpc>
                <a:spcPct val="150000"/>
              </a:lnSpc>
              <a:spcBef>
                <a:spcPts val="1200"/>
              </a:spcBef>
              <a:buFont typeface="+mj-lt"/>
              <a:buAutoNum type="alphaLcParenR"/>
            </a:pPr>
            <a:r>
              <a:rPr lang="nl-BE" sz="2400" dirty="0">
                <a:latin typeface="Arial" panose="020B0604020202020204" pitchFamily="34" charset="0"/>
                <a:cs typeface="Arial" panose="020B0604020202020204" pitchFamily="34" charset="0"/>
              </a:rPr>
              <a:t>De Vlaamse leerlingen maken tussen L4 en L6 een duidelijke inhaalbeweging qua begrijpend lezen. </a:t>
            </a:r>
          </a:p>
          <a:p>
            <a:pPr marL="457200" indent="-457200">
              <a:lnSpc>
                <a:spcPct val="150000"/>
              </a:lnSpc>
              <a:spcBef>
                <a:spcPts val="1200"/>
              </a:spcBef>
              <a:buFont typeface="+mj-lt"/>
              <a:buAutoNum type="alphaLcParenR"/>
            </a:pPr>
            <a:r>
              <a:rPr lang="nl-BE" sz="2400" dirty="0">
                <a:latin typeface="Arial" panose="020B0604020202020204" pitchFamily="34" charset="0"/>
                <a:cs typeface="Arial" panose="020B0604020202020204" pitchFamily="34" charset="0"/>
              </a:rPr>
              <a:t>Van de leerlingen uit L4 zit 94,5% twee jaar later in L6 in dezelfde lagere school. </a:t>
            </a:r>
          </a:p>
        </p:txBody>
      </p:sp>
      <p:sp>
        <p:nvSpPr>
          <p:cNvPr id="7" name="Rounded Rectangle 6"/>
          <p:cNvSpPr/>
          <p:nvPr/>
        </p:nvSpPr>
        <p:spPr>
          <a:xfrm>
            <a:off x="264695" y="1952085"/>
            <a:ext cx="8463669" cy="6938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xtBox 2"/>
          <p:cNvSpPr txBox="1"/>
          <p:nvPr/>
        </p:nvSpPr>
        <p:spPr>
          <a:xfrm>
            <a:off x="4672253" y="5557651"/>
            <a:ext cx="1270660" cy="461665"/>
          </a:xfrm>
          <a:prstGeom prst="rect">
            <a:avLst/>
          </a:prstGeom>
          <a:noFill/>
        </p:spPr>
        <p:txBody>
          <a:bodyPr wrap="square" rtlCol="0">
            <a:spAutoFit/>
          </a:bodyPr>
          <a:lstStyle/>
          <a:p>
            <a:r>
              <a:rPr lang="nl-BE" sz="2400" dirty="0">
                <a:solidFill>
                  <a:srgbClr val="FF0000"/>
                </a:solidFill>
                <a:latin typeface="Arial" panose="020B0604020202020204" pitchFamily="34" charset="0"/>
                <a:cs typeface="Arial" panose="020B0604020202020204" pitchFamily="34" charset="0"/>
              </a:rPr>
              <a:t>84,5%</a:t>
            </a:r>
          </a:p>
        </p:txBody>
      </p:sp>
      <p:cxnSp>
        <p:nvCxnSpPr>
          <p:cNvPr id="9" name="Straight Connector 8"/>
          <p:cNvCxnSpPr/>
          <p:nvPr/>
        </p:nvCxnSpPr>
        <p:spPr>
          <a:xfrm flipV="1">
            <a:off x="4446622" y="5450774"/>
            <a:ext cx="860961" cy="118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8455" y="6571220"/>
            <a:ext cx="5151072" cy="307777"/>
          </a:xfrm>
          <a:prstGeom prst="rect">
            <a:avLst/>
          </a:prstGeom>
          <a:solidFill>
            <a:schemeClr val="bg1"/>
          </a:solidFill>
        </p:spPr>
        <p:txBody>
          <a:bodyPr wrap="square" rtlCol="0">
            <a:spAutoFit/>
          </a:bodyPr>
          <a:lstStyle/>
          <a:p>
            <a:r>
              <a:rPr lang="en-US" sz="1400" dirty="0" err="1"/>
              <a:t>Bron</a:t>
            </a:r>
            <a:r>
              <a:rPr lang="en-US" sz="1400" dirty="0"/>
              <a:t>: PIRLS-repeat, </a:t>
            </a:r>
            <a:r>
              <a:rPr lang="en-US" sz="1400" dirty="0" err="1"/>
              <a:t>begrijpend</a:t>
            </a:r>
            <a:r>
              <a:rPr lang="en-US" sz="1400" dirty="0"/>
              <a:t> </a:t>
            </a:r>
            <a:r>
              <a:rPr lang="en-US" sz="1400" dirty="0" err="1"/>
              <a:t>lezen</a:t>
            </a:r>
            <a:r>
              <a:rPr lang="en-US" sz="1400" dirty="0"/>
              <a:t> </a:t>
            </a:r>
            <a:r>
              <a:rPr lang="en-US" sz="1400" dirty="0" err="1"/>
              <a:t>tussen</a:t>
            </a:r>
            <a:r>
              <a:rPr lang="en-US" sz="1400" dirty="0"/>
              <a:t> L4 (2016) </a:t>
            </a:r>
            <a:r>
              <a:rPr lang="en-US" sz="1400" dirty="0" err="1"/>
              <a:t>en</a:t>
            </a:r>
            <a:r>
              <a:rPr lang="en-US" sz="1400" dirty="0"/>
              <a:t> L6 (2018) . </a:t>
            </a:r>
            <a:endParaRPr lang="nl-BE" sz="1400" dirty="0"/>
          </a:p>
        </p:txBody>
      </p:sp>
    </p:spTree>
    <p:extLst>
      <p:ext uri="{BB962C8B-B14F-4D97-AF65-F5344CB8AC3E}">
        <p14:creationId xmlns:p14="http://schemas.microsoft.com/office/powerpoint/2010/main" val="946127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Leerwinst</a:t>
            </a:r>
            <a:r>
              <a:rPr lang="en-US" sz="2900" b="1" cap="all" dirty="0">
                <a:solidFill>
                  <a:srgbClr val="176D8A"/>
                </a:solidFill>
                <a:latin typeface="+mn-lt"/>
              </a:rPr>
              <a:t> L4-L6?</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35</a:t>
            </a:fld>
            <a:endParaRPr lang="nl-BE" dirty="0">
              <a:solidFill>
                <a:schemeClr val="bg2">
                  <a:lumMod val="50000"/>
                </a:schemeClr>
              </a:solidFill>
            </a:endParaRPr>
          </a:p>
        </p:txBody>
      </p:sp>
      <p:sp>
        <p:nvSpPr>
          <p:cNvPr id="12" name="TextBox 11"/>
          <p:cNvSpPr txBox="1"/>
          <p:nvPr/>
        </p:nvSpPr>
        <p:spPr>
          <a:xfrm>
            <a:off x="418455" y="6571220"/>
            <a:ext cx="5151072" cy="307777"/>
          </a:xfrm>
          <a:prstGeom prst="rect">
            <a:avLst/>
          </a:prstGeom>
          <a:solidFill>
            <a:schemeClr val="bg1"/>
          </a:solidFill>
        </p:spPr>
        <p:txBody>
          <a:bodyPr wrap="square" rtlCol="0">
            <a:spAutoFit/>
          </a:bodyPr>
          <a:lstStyle/>
          <a:p>
            <a:r>
              <a:rPr lang="en-US" sz="1400" dirty="0" err="1"/>
              <a:t>Bron</a:t>
            </a:r>
            <a:r>
              <a:rPr lang="en-US" sz="1400" dirty="0"/>
              <a:t>: PIRLS-repeat, </a:t>
            </a:r>
            <a:r>
              <a:rPr lang="en-US" sz="1400" dirty="0" err="1"/>
              <a:t>begrijpend</a:t>
            </a:r>
            <a:r>
              <a:rPr lang="en-US" sz="1400" dirty="0"/>
              <a:t> </a:t>
            </a:r>
            <a:r>
              <a:rPr lang="en-US" sz="1400" dirty="0" err="1"/>
              <a:t>lezen</a:t>
            </a:r>
            <a:r>
              <a:rPr lang="en-US" sz="1400" dirty="0"/>
              <a:t> </a:t>
            </a:r>
            <a:r>
              <a:rPr lang="en-US" sz="1400" dirty="0" err="1"/>
              <a:t>tussen</a:t>
            </a:r>
            <a:r>
              <a:rPr lang="en-US" sz="1400" dirty="0"/>
              <a:t> L4 (2016) </a:t>
            </a:r>
            <a:r>
              <a:rPr lang="en-US" sz="1400" dirty="0" err="1"/>
              <a:t>en</a:t>
            </a:r>
            <a:r>
              <a:rPr lang="en-US" sz="1400" dirty="0"/>
              <a:t> L6 (2018) . </a:t>
            </a:r>
            <a:endParaRPr lang="nl-BE" sz="1400" dirty="0"/>
          </a:p>
        </p:txBody>
      </p:sp>
      <p:pic>
        <p:nvPicPr>
          <p:cNvPr id="3" name="Picture 2"/>
          <p:cNvPicPr>
            <a:picLocks noChangeAspect="1"/>
          </p:cNvPicPr>
          <p:nvPr/>
        </p:nvPicPr>
        <p:blipFill rotWithShape="1">
          <a:blip r:embed="rId4"/>
          <a:srcRect l="2910" r="12749" b="13761"/>
          <a:stretch/>
        </p:blipFill>
        <p:spPr>
          <a:xfrm>
            <a:off x="222618" y="938151"/>
            <a:ext cx="8625678" cy="4250075"/>
          </a:xfrm>
          <a:prstGeom prst="rect">
            <a:avLst/>
          </a:prstGeom>
          <a:ln>
            <a:solidFill>
              <a:schemeClr val="tx1"/>
            </a:solidFill>
          </a:ln>
        </p:spPr>
      </p:pic>
      <p:cxnSp>
        <p:nvCxnSpPr>
          <p:cNvPr id="7" name="Straight Connector 6"/>
          <p:cNvCxnSpPr/>
          <p:nvPr/>
        </p:nvCxnSpPr>
        <p:spPr>
          <a:xfrm>
            <a:off x="6800833" y="3379305"/>
            <a:ext cx="35781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00833" y="3770244"/>
            <a:ext cx="357810" cy="0"/>
          </a:xfrm>
          <a:prstGeom prst="line">
            <a:avLst/>
          </a:prstGeom>
          <a:ln w="57150">
            <a:solidFill>
              <a:srgbClr val="E55F55"/>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58643" y="3193265"/>
            <a:ext cx="3379305" cy="784830"/>
          </a:xfrm>
          <a:prstGeom prst="rect">
            <a:avLst/>
          </a:prstGeom>
          <a:noFill/>
        </p:spPr>
        <p:txBody>
          <a:bodyPr wrap="square" rtlCol="0">
            <a:spAutoFit/>
          </a:bodyPr>
          <a:lstStyle/>
          <a:p>
            <a:pPr>
              <a:spcBef>
                <a:spcPts val="600"/>
              </a:spcBef>
            </a:pPr>
            <a:r>
              <a:rPr lang="nl-BE" sz="2000" dirty="0"/>
              <a:t>Meisjes</a:t>
            </a:r>
          </a:p>
          <a:p>
            <a:pPr>
              <a:spcBef>
                <a:spcPts val="600"/>
              </a:spcBef>
            </a:pPr>
            <a:r>
              <a:rPr lang="nl-BE" sz="2000" dirty="0"/>
              <a:t>Jongens</a:t>
            </a:r>
          </a:p>
        </p:txBody>
      </p:sp>
    </p:spTree>
    <p:extLst>
      <p:ext uri="{BB962C8B-B14F-4D97-AF65-F5344CB8AC3E}">
        <p14:creationId xmlns:p14="http://schemas.microsoft.com/office/powerpoint/2010/main" val="1773585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Begrijpend</a:t>
            </a:r>
            <a:r>
              <a:rPr lang="en-US" sz="2900" b="1" cap="all" dirty="0">
                <a:solidFill>
                  <a:srgbClr val="176D8A"/>
                </a:solidFill>
                <a:latin typeface="+mn-lt"/>
              </a:rPr>
              <a:t> </a:t>
            </a:r>
            <a:r>
              <a:rPr lang="en-US" sz="2900" b="1" cap="all" dirty="0" err="1">
                <a:solidFill>
                  <a:srgbClr val="176D8A"/>
                </a:solidFill>
                <a:latin typeface="+mn-lt"/>
              </a:rPr>
              <a:t>lezen</a:t>
            </a:r>
            <a:r>
              <a:rPr lang="en-US" sz="2900" b="1" cap="all" dirty="0">
                <a:solidFill>
                  <a:srgbClr val="176D8A"/>
                </a:solidFill>
                <a:latin typeface="+mn-lt"/>
              </a:rPr>
              <a:t> 4</a:t>
            </a:r>
            <a:r>
              <a:rPr lang="en-US" sz="2900" b="1" cap="all" baseline="30000" dirty="0">
                <a:solidFill>
                  <a:srgbClr val="176D8A"/>
                </a:solidFill>
                <a:latin typeface="+mn-lt"/>
              </a:rPr>
              <a:t>e</a:t>
            </a:r>
            <a:r>
              <a:rPr lang="en-US" sz="2900" b="1" cap="all" dirty="0">
                <a:solidFill>
                  <a:srgbClr val="176D8A"/>
                </a:solidFill>
                <a:latin typeface="+mn-lt"/>
              </a:rPr>
              <a:t> </a:t>
            </a:r>
            <a:r>
              <a:rPr lang="en-US" sz="2900" b="1" cap="all" dirty="0" err="1">
                <a:solidFill>
                  <a:srgbClr val="176D8A"/>
                </a:solidFill>
                <a:latin typeface="+mn-lt"/>
              </a:rPr>
              <a:t>leerjaar</a:t>
            </a:r>
            <a:r>
              <a:rPr lang="en-US" sz="2900" b="1" cap="all" dirty="0">
                <a:solidFill>
                  <a:srgbClr val="176D8A"/>
                </a:solidFill>
                <a:latin typeface="+mn-lt"/>
              </a:rPr>
              <a:t> (PIRLS)</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36</a:t>
            </a:fld>
            <a:endParaRPr lang="nl-BE" dirty="0">
              <a:solidFill>
                <a:schemeClr val="bg2">
                  <a:lumMod val="50000"/>
                </a:schemeClr>
              </a:solidFill>
            </a:endParaRPr>
          </a:p>
        </p:txBody>
      </p:sp>
      <p:graphicFrame>
        <p:nvGraphicFramePr>
          <p:cNvPr id="7" name="Chart 6"/>
          <p:cNvGraphicFramePr/>
          <p:nvPr>
            <p:extLst>
              <p:ext uri="{D42A27DB-BD31-4B8C-83A1-F6EECF244321}">
                <p14:modId xmlns:p14="http://schemas.microsoft.com/office/powerpoint/2010/main" val="3782285769"/>
              </p:ext>
            </p:extLst>
          </p:nvPr>
        </p:nvGraphicFramePr>
        <p:xfrm>
          <a:off x="148845" y="983372"/>
          <a:ext cx="8875886" cy="55555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2327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Leerwinst</a:t>
            </a:r>
            <a:r>
              <a:rPr lang="en-US" sz="2900" b="1" cap="all" dirty="0">
                <a:solidFill>
                  <a:srgbClr val="176D8A"/>
                </a:solidFill>
                <a:latin typeface="+mn-lt"/>
              </a:rPr>
              <a:t> L4-L6: </a:t>
            </a:r>
            <a:r>
              <a:rPr lang="en-US" sz="2900" b="1" cap="all" dirty="0" err="1">
                <a:solidFill>
                  <a:srgbClr val="176D8A"/>
                </a:solidFill>
                <a:latin typeface="+mn-lt"/>
              </a:rPr>
              <a:t>inhaalbeweging</a:t>
            </a:r>
            <a:r>
              <a:rPr lang="en-US" sz="2900" b="1" cap="all" dirty="0">
                <a:solidFill>
                  <a:srgbClr val="176D8A"/>
                </a:solidFill>
                <a:latin typeface="+mn-lt"/>
              </a:rPr>
              <a:t>?</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37</a:t>
            </a:fld>
            <a:endParaRPr lang="nl-BE" dirty="0">
              <a:solidFill>
                <a:schemeClr val="bg2">
                  <a:lumMod val="50000"/>
                </a:schemeClr>
              </a:solidFill>
            </a:endParaRPr>
          </a:p>
        </p:txBody>
      </p:sp>
      <p:pic>
        <p:nvPicPr>
          <p:cNvPr id="8" name="Picture 7"/>
          <p:cNvPicPr>
            <a:picLocks noChangeAspect="1"/>
          </p:cNvPicPr>
          <p:nvPr/>
        </p:nvPicPr>
        <p:blipFill>
          <a:blip r:embed="rId4"/>
          <a:stretch>
            <a:fillRect/>
          </a:stretch>
        </p:blipFill>
        <p:spPr>
          <a:xfrm>
            <a:off x="169571" y="1630017"/>
            <a:ext cx="8911366" cy="4062865"/>
          </a:xfrm>
          <a:prstGeom prst="rect">
            <a:avLst/>
          </a:prstGeom>
          <a:ln>
            <a:solidFill>
              <a:srgbClr val="000000"/>
            </a:solidFill>
          </a:ln>
        </p:spPr>
      </p:pic>
      <p:sp>
        <p:nvSpPr>
          <p:cNvPr id="9" name="TextBox 8"/>
          <p:cNvSpPr txBox="1"/>
          <p:nvPr/>
        </p:nvSpPr>
        <p:spPr>
          <a:xfrm>
            <a:off x="415822" y="6487343"/>
            <a:ext cx="5151072" cy="307777"/>
          </a:xfrm>
          <a:prstGeom prst="rect">
            <a:avLst/>
          </a:prstGeom>
          <a:solidFill>
            <a:schemeClr val="bg1"/>
          </a:solidFill>
        </p:spPr>
        <p:txBody>
          <a:bodyPr wrap="square" rtlCol="0">
            <a:spAutoFit/>
          </a:bodyPr>
          <a:lstStyle/>
          <a:p>
            <a:r>
              <a:rPr lang="en-US" sz="1400" dirty="0" err="1"/>
              <a:t>Bron</a:t>
            </a:r>
            <a:r>
              <a:rPr lang="en-US" sz="1400" dirty="0"/>
              <a:t>: PIRLS-repeat, </a:t>
            </a:r>
            <a:r>
              <a:rPr lang="en-US" sz="1400" dirty="0" err="1"/>
              <a:t>begrijpend</a:t>
            </a:r>
            <a:r>
              <a:rPr lang="en-US" sz="1400" dirty="0"/>
              <a:t> </a:t>
            </a:r>
            <a:r>
              <a:rPr lang="en-US" sz="1400" dirty="0" err="1"/>
              <a:t>lezen</a:t>
            </a:r>
            <a:r>
              <a:rPr lang="en-US" sz="1400" dirty="0"/>
              <a:t> </a:t>
            </a:r>
            <a:r>
              <a:rPr lang="en-US" sz="1400" dirty="0" err="1"/>
              <a:t>tussen</a:t>
            </a:r>
            <a:r>
              <a:rPr lang="en-US" sz="1400" dirty="0"/>
              <a:t> L4 (2016) </a:t>
            </a:r>
            <a:r>
              <a:rPr lang="en-US" sz="1400" dirty="0" err="1"/>
              <a:t>en</a:t>
            </a:r>
            <a:r>
              <a:rPr lang="en-US" sz="1400" dirty="0"/>
              <a:t> L6 (2018) . </a:t>
            </a:r>
            <a:endParaRPr lang="nl-BE" sz="1400" dirty="0"/>
          </a:p>
        </p:txBody>
      </p:sp>
    </p:spTree>
    <p:extLst>
      <p:ext uri="{BB962C8B-B14F-4D97-AF65-F5344CB8AC3E}">
        <p14:creationId xmlns:p14="http://schemas.microsoft.com/office/powerpoint/2010/main" val="3352581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a:solidFill>
                  <a:srgbClr val="176D8A"/>
                </a:solidFill>
                <a:latin typeface="+mn-lt"/>
              </a:rPr>
              <a:t>TRENDS 4</a:t>
            </a:r>
            <a:r>
              <a:rPr lang="en-US" sz="2900" b="1" cap="all" baseline="30000" dirty="0">
                <a:solidFill>
                  <a:srgbClr val="176D8A"/>
                </a:solidFill>
                <a:latin typeface="+mn-lt"/>
              </a:rPr>
              <a:t>e</a:t>
            </a:r>
            <a:r>
              <a:rPr lang="en-US" sz="2900" b="1" cap="all" dirty="0">
                <a:solidFill>
                  <a:srgbClr val="176D8A"/>
                </a:solidFill>
                <a:latin typeface="+mn-lt"/>
              </a:rPr>
              <a:t> </a:t>
            </a:r>
            <a:r>
              <a:rPr lang="en-US" sz="2900" b="1" cap="all" dirty="0" err="1">
                <a:solidFill>
                  <a:srgbClr val="176D8A"/>
                </a:solidFill>
                <a:latin typeface="+mn-lt"/>
              </a:rPr>
              <a:t>leerjaar</a:t>
            </a:r>
            <a:r>
              <a:rPr lang="en-US" sz="2900" b="1" cap="all" dirty="0">
                <a:solidFill>
                  <a:srgbClr val="176D8A"/>
                </a:solidFill>
                <a:latin typeface="+mn-lt"/>
              </a:rPr>
              <a:t> </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38</a:t>
            </a:fld>
            <a:endParaRPr lang="nl-BE" dirty="0">
              <a:solidFill>
                <a:schemeClr val="bg2">
                  <a:lumMod val="50000"/>
                </a:schemeClr>
              </a:solidFill>
            </a:endParaRPr>
          </a:p>
        </p:txBody>
      </p:sp>
      <p:graphicFrame>
        <p:nvGraphicFramePr>
          <p:cNvPr id="7" name="Chart 6"/>
          <p:cNvGraphicFramePr/>
          <p:nvPr/>
        </p:nvGraphicFramePr>
        <p:xfrm>
          <a:off x="0" y="1002021"/>
          <a:ext cx="9576615" cy="58559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54936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8</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39</a:t>
            </a:fld>
            <a:endParaRPr lang="nl-BE" dirty="0">
              <a:solidFill>
                <a:schemeClr val="bg2">
                  <a:lumMod val="50000"/>
                </a:schemeClr>
              </a:solidFill>
            </a:endParaRPr>
          </a:p>
        </p:txBody>
      </p:sp>
      <p:sp>
        <p:nvSpPr>
          <p:cNvPr id="7" name="TextBox 6"/>
          <p:cNvSpPr txBox="1"/>
          <p:nvPr/>
        </p:nvSpPr>
        <p:spPr>
          <a:xfrm>
            <a:off x="1047750" y="906370"/>
            <a:ext cx="7637205" cy="5225277"/>
          </a:xfrm>
          <a:prstGeom prst="rect">
            <a:avLst/>
          </a:prstGeom>
          <a:no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Hoeveel</a:t>
            </a:r>
            <a:r>
              <a:rPr lang="en-US" sz="2400" b="1" cap="all" dirty="0">
                <a:solidFill>
                  <a:srgbClr val="176D8A"/>
                </a:solidFill>
                <a:latin typeface="Arial" panose="020B0604020202020204" pitchFamily="34" charset="0"/>
                <a:cs typeface="Arial" panose="020B0604020202020204" pitchFamily="34" charset="0"/>
              </a:rPr>
              <a:t> % van de </a:t>
            </a:r>
            <a:r>
              <a:rPr lang="en-US" sz="2400" b="1" cap="all" dirty="0" err="1">
                <a:solidFill>
                  <a:srgbClr val="176D8A"/>
                </a:solidFill>
                <a:latin typeface="Arial" panose="020B0604020202020204" pitchFamily="34" charset="0"/>
                <a:cs typeface="Arial" panose="020B0604020202020204" pitchFamily="34" charset="0"/>
              </a:rPr>
              <a:t>Leerlingen</a:t>
            </a:r>
            <a:r>
              <a:rPr lang="en-US" sz="2400" b="1" cap="all" dirty="0">
                <a:solidFill>
                  <a:srgbClr val="176D8A"/>
                </a:solidFill>
                <a:latin typeface="Arial" panose="020B0604020202020204" pitchFamily="34" charset="0"/>
                <a:cs typeface="Arial" panose="020B0604020202020204" pitchFamily="34" charset="0"/>
              </a:rPr>
              <a:t> </a:t>
            </a:r>
            <a:br>
              <a:rPr lang="en-US" sz="2400" b="1" cap="all" dirty="0">
                <a:solidFill>
                  <a:srgbClr val="176D8A"/>
                </a:solidFill>
                <a:latin typeface="Arial" panose="020B0604020202020204" pitchFamily="34" charset="0"/>
                <a:cs typeface="Arial" panose="020B0604020202020204" pitchFamily="34" charset="0"/>
              </a:rPr>
            </a:br>
            <a:r>
              <a:rPr lang="en-US" sz="2400" b="1" cap="all" dirty="0">
                <a:solidFill>
                  <a:srgbClr val="176D8A"/>
                </a:solidFill>
                <a:latin typeface="Arial" panose="020B0604020202020204" pitchFamily="34" charset="0"/>
                <a:cs typeface="Arial" panose="020B0604020202020204" pitchFamily="34" charset="0"/>
              </a:rPr>
              <a:t>in het 4</a:t>
            </a:r>
            <a:r>
              <a:rPr lang="en-US" sz="2400" b="1" cap="all" baseline="30000" dirty="0">
                <a:solidFill>
                  <a:srgbClr val="176D8A"/>
                </a:solidFill>
                <a:latin typeface="Arial" panose="020B0604020202020204" pitchFamily="34" charset="0"/>
                <a:cs typeface="Arial" panose="020B0604020202020204" pitchFamily="34" charset="0"/>
              </a:rPr>
              <a:t>e</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leerjaar</a:t>
            </a:r>
            <a:r>
              <a:rPr lang="en-US" sz="2400" b="1" cap="all" dirty="0">
                <a:solidFill>
                  <a:srgbClr val="176D8A"/>
                </a:solidFill>
                <a:latin typeface="Arial" panose="020B0604020202020204" pitchFamily="34" charset="0"/>
                <a:cs typeface="Arial" panose="020B0604020202020204" pitchFamily="34" charset="0"/>
              </a:rPr>
              <a:t> </a:t>
            </a:r>
            <a:br>
              <a:rPr lang="en-US" sz="2400" b="1" cap="all" dirty="0">
                <a:solidFill>
                  <a:srgbClr val="176D8A"/>
                </a:solidFill>
                <a:latin typeface="Arial" panose="020B0604020202020204" pitchFamily="34" charset="0"/>
                <a:cs typeface="Arial" panose="020B0604020202020204" pitchFamily="34" charset="0"/>
              </a:rPr>
            </a:br>
            <a:r>
              <a:rPr lang="en-US" sz="2400" b="1" cap="all" dirty="0" err="1">
                <a:solidFill>
                  <a:srgbClr val="176D8A"/>
                </a:solidFill>
                <a:latin typeface="Arial" panose="020B0604020202020204" pitchFamily="34" charset="0"/>
                <a:cs typeface="Arial" panose="020B0604020202020204" pitchFamily="34" charset="0"/>
              </a:rPr>
              <a:t>leest</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nooit</a:t>
            </a:r>
            <a:r>
              <a:rPr lang="en-US" sz="2400" b="1" cap="all" dirty="0">
                <a:solidFill>
                  <a:srgbClr val="176D8A"/>
                </a:solidFill>
                <a:latin typeface="Arial" panose="020B0604020202020204" pitchFamily="34" charset="0"/>
                <a:cs typeface="Arial" panose="020B0604020202020204" pitchFamily="34" charset="0"/>
              </a:rPr>
              <a:t> of </a:t>
            </a:r>
            <a:r>
              <a:rPr lang="en-US" sz="2400" b="1" cap="all" dirty="0" err="1">
                <a:solidFill>
                  <a:srgbClr val="176D8A"/>
                </a:solidFill>
                <a:latin typeface="Arial" panose="020B0604020202020204" pitchFamily="34" charset="0"/>
                <a:cs typeface="Arial" panose="020B0604020202020204" pitchFamily="34" charset="0"/>
              </a:rPr>
              <a:t>bijna</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nooit</a:t>
            </a:r>
            <a:r>
              <a:rPr lang="en-US" sz="2400" b="1" cap="all" dirty="0">
                <a:solidFill>
                  <a:srgbClr val="176D8A"/>
                </a:solidFill>
                <a:latin typeface="Arial" panose="020B0604020202020204" pitchFamily="34" charset="0"/>
                <a:cs typeface="Arial" panose="020B0604020202020204" pitchFamily="34" charset="0"/>
              </a:rPr>
              <a:t> </a:t>
            </a:r>
            <a:br>
              <a:rPr lang="en-US" sz="2400" b="1" cap="all" dirty="0">
                <a:solidFill>
                  <a:srgbClr val="176D8A"/>
                </a:solidFill>
                <a:latin typeface="Arial" panose="020B0604020202020204" pitchFamily="34" charset="0"/>
                <a:cs typeface="Arial" panose="020B0604020202020204" pitchFamily="34" charset="0"/>
              </a:rPr>
            </a:br>
            <a:r>
              <a:rPr lang="en-US" sz="2400" b="1" cap="all" dirty="0" err="1">
                <a:solidFill>
                  <a:srgbClr val="176D8A"/>
                </a:solidFill>
                <a:latin typeface="Arial" panose="020B0604020202020204" pitchFamily="34" charset="0"/>
                <a:cs typeface="Arial" panose="020B0604020202020204" pitchFamily="34" charset="0"/>
              </a:rPr>
              <a:t>voor</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zijn</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plezier</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buiten</a:t>
            </a:r>
            <a:r>
              <a:rPr lang="en-US" sz="2400" b="1" cap="all" dirty="0">
                <a:solidFill>
                  <a:srgbClr val="176D8A"/>
                </a:solidFill>
                <a:latin typeface="Arial" panose="020B0604020202020204" pitchFamily="34" charset="0"/>
                <a:cs typeface="Arial" panose="020B0604020202020204" pitchFamily="34" charset="0"/>
              </a:rPr>
              <a:t> school ?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17%</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40%</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62%</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79%</a:t>
            </a:r>
          </a:p>
        </p:txBody>
      </p:sp>
      <p:sp>
        <p:nvSpPr>
          <p:cNvPr id="8" name="TextBox 7"/>
          <p:cNvSpPr txBox="1"/>
          <p:nvPr/>
        </p:nvSpPr>
        <p:spPr>
          <a:xfrm>
            <a:off x="418455" y="6571220"/>
            <a:ext cx="5151072" cy="307777"/>
          </a:xfrm>
          <a:prstGeom prst="rect">
            <a:avLst/>
          </a:prstGeom>
          <a:solidFill>
            <a:schemeClr val="bg1"/>
          </a:solidFill>
        </p:spPr>
        <p:txBody>
          <a:bodyPr wrap="square" rtlCol="0">
            <a:spAutoFit/>
          </a:bodyPr>
          <a:lstStyle/>
          <a:p>
            <a:r>
              <a:rPr lang="en-US" sz="1400" dirty="0" err="1"/>
              <a:t>Bron</a:t>
            </a:r>
            <a:r>
              <a:rPr lang="en-US" sz="1400" dirty="0"/>
              <a:t>: PIRLS 2016 </a:t>
            </a:r>
            <a:endParaRPr lang="nl-BE" sz="1400" dirty="0"/>
          </a:p>
        </p:txBody>
      </p:sp>
    </p:spTree>
    <p:extLst>
      <p:ext uri="{BB962C8B-B14F-4D97-AF65-F5344CB8AC3E}">
        <p14:creationId xmlns:p14="http://schemas.microsoft.com/office/powerpoint/2010/main" val="178760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267" y="343321"/>
            <a:ext cx="7535467" cy="681667"/>
          </a:xfrm>
        </p:spPr>
        <p:txBody>
          <a:bodyPr>
            <a:noAutofit/>
          </a:bodyPr>
          <a:lstStyle/>
          <a:p>
            <a:r>
              <a:rPr lang="en-US" sz="4000" b="1" cap="all" dirty="0" err="1">
                <a:solidFill>
                  <a:srgbClr val="176D8A"/>
                </a:solidFill>
                <a:latin typeface="+mn-lt"/>
              </a:rPr>
              <a:t>Resultaten</a:t>
            </a:r>
            <a:r>
              <a:rPr lang="en-US" sz="4000" b="1" cap="all" dirty="0">
                <a:solidFill>
                  <a:srgbClr val="176D8A"/>
                </a:solidFill>
                <a:latin typeface="+mn-lt"/>
              </a:rPr>
              <a:t> van </a:t>
            </a:r>
            <a:r>
              <a:rPr lang="en-US" sz="4000" b="1" cap="all" dirty="0" err="1">
                <a:solidFill>
                  <a:srgbClr val="176D8A"/>
                </a:solidFill>
                <a:latin typeface="+mn-lt"/>
              </a:rPr>
              <a:t>leerlingen</a:t>
            </a:r>
            <a:endParaRPr lang="nl-BE" sz="40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4</a:t>
            </a:fld>
            <a:endParaRPr lang="nl-BE" dirty="0">
              <a:solidFill>
                <a:schemeClr val="bg2">
                  <a:lumMod val="50000"/>
                </a:schemeClr>
              </a:solidFill>
            </a:endParaRPr>
          </a:p>
        </p:txBody>
      </p:sp>
      <p:sp>
        <p:nvSpPr>
          <p:cNvPr id="9" name="TextBox 8"/>
          <p:cNvSpPr txBox="1"/>
          <p:nvPr/>
        </p:nvSpPr>
        <p:spPr>
          <a:xfrm>
            <a:off x="804267" y="901858"/>
            <a:ext cx="8111132" cy="5801588"/>
          </a:xfrm>
          <a:prstGeom prst="rect">
            <a:avLst/>
          </a:prstGeom>
          <a:noFill/>
        </p:spPr>
        <p:txBody>
          <a:bodyPr wrap="square" rtlCol="0">
            <a:spAutoFit/>
          </a:bodyPr>
          <a:lstStyle/>
          <a:p>
            <a:pPr marL="342900" indent="-342900">
              <a:lnSpc>
                <a:spcPct val="150000"/>
              </a:lnSpc>
              <a:spcBef>
                <a:spcPts val="3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Wiskunde</a:t>
            </a:r>
            <a:endParaRPr lang="en-US" sz="2400" dirty="0">
              <a:latin typeface="Arial" panose="020B0604020202020204" pitchFamily="34" charset="0"/>
              <a:cs typeface="Arial" panose="020B0604020202020204" pitchFamily="34" charset="0"/>
            </a:endParaRPr>
          </a:p>
          <a:p>
            <a:pPr marL="342900" indent="-342900">
              <a:lnSpc>
                <a:spcPct val="150000"/>
              </a:lnSpc>
              <a:spcBef>
                <a:spcPts val="3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Nederlands</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technisch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lezen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begrijpend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lezen</a:t>
            </a:r>
            <a:r>
              <a:rPr lang="en-US" dirty="0">
                <a:latin typeface="Arial" panose="020B0604020202020204" pitchFamily="34" charset="0"/>
                <a:cs typeface="Arial" panose="020B0604020202020204" pitchFamily="34" charset="0"/>
              </a:rPr>
              <a:t>, spelling, </a:t>
            </a:r>
            <a:r>
              <a:rPr lang="en-US" dirty="0" err="1">
                <a:latin typeface="Arial" panose="020B0604020202020204" pitchFamily="34" charset="0"/>
                <a:cs typeface="Arial" panose="020B0604020202020204" pitchFamily="34" charset="0"/>
              </a:rPr>
              <a:t>schrijven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luisteren</a:t>
            </a:r>
            <a:r>
              <a:rPr lang="en-US" dirty="0">
                <a:latin typeface="Arial" panose="020B0604020202020204" pitchFamily="34" charset="0"/>
                <a:cs typeface="Arial" panose="020B0604020202020204" pitchFamily="34" charset="0"/>
              </a:rPr>
              <a:t>, …)   </a:t>
            </a:r>
          </a:p>
          <a:p>
            <a:pPr marL="342900" indent="-342900">
              <a:lnSpc>
                <a:spcPct val="150000"/>
              </a:lnSpc>
              <a:spcBef>
                <a:spcPts val="3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Frans</a:t>
            </a:r>
            <a:endParaRPr lang="en-US" sz="2400" dirty="0">
              <a:latin typeface="Arial" panose="020B0604020202020204" pitchFamily="34" charset="0"/>
              <a:cs typeface="Arial" panose="020B0604020202020204" pitchFamily="34" charset="0"/>
            </a:endParaRPr>
          </a:p>
          <a:p>
            <a:pPr marL="342900" indent="-342900">
              <a:lnSpc>
                <a:spcPct val="150000"/>
              </a:lnSpc>
              <a:spcBef>
                <a:spcPts val="3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Financiële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geletterdheid</a:t>
            </a:r>
            <a:endParaRPr lang="en-US" sz="2400" dirty="0">
              <a:latin typeface="Arial" panose="020B0604020202020204" pitchFamily="34" charset="0"/>
              <a:cs typeface="Arial" panose="020B0604020202020204" pitchFamily="34" charset="0"/>
            </a:endParaRPr>
          </a:p>
          <a:p>
            <a:pPr marL="342900" indent="-342900">
              <a:lnSpc>
                <a:spcPct val="150000"/>
              </a:lnSpc>
              <a:spcBef>
                <a:spcPts val="3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Burgerschapscompetenties</a:t>
            </a:r>
            <a:endParaRPr lang="en-US" sz="2400" dirty="0">
              <a:latin typeface="Arial" panose="020B0604020202020204" pitchFamily="34" charset="0"/>
              <a:cs typeface="Arial" panose="020B0604020202020204" pitchFamily="34" charset="0"/>
            </a:endParaRPr>
          </a:p>
          <a:p>
            <a:pPr marL="342900" indent="-342900">
              <a:lnSpc>
                <a:spcPct val="150000"/>
              </a:lnSpc>
              <a:spcBef>
                <a:spcPts val="3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Welbevinden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leesplezier</a:t>
            </a:r>
            <a:r>
              <a:rPr lang="en-US" sz="2400" dirty="0">
                <a:latin typeface="Arial" panose="020B0604020202020204" pitchFamily="34" charset="0"/>
                <a:cs typeface="Arial" panose="020B0604020202020204" pitchFamily="34" charset="0"/>
              </a:rPr>
              <a:t>, …</a:t>
            </a:r>
          </a:p>
          <a:p>
            <a:pPr marL="342900" indent="-342900">
              <a:lnSpc>
                <a:spcPct val="150000"/>
              </a:lnSpc>
              <a:spcBef>
                <a:spcPts val="3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Loopbaankenmerken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spijbelen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diplomering</a:t>
            </a:r>
            <a:r>
              <a:rPr lang="en-US" sz="2400" dirty="0">
                <a:latin typeface="Arial" panose="020B0604020202020204" pitchFamily="34" charset="0"/>
                <a:cs typeface="Arial" panose="020B0604020202020204" pitchFamily="34" charset="0"/>
              </a:rPr>
              <a:t>, …</a:t>
            </a:r>
          </a:p>
          <a:p>
            <a:pPr marL="342900" indent="-342900">
              <a:lnSpc>
                <a:spcPct val="150000"/>
              </a:lnSpc>
              <a:spcBef>
                <a:spcPts val="300"/>
              </a:spcBef>
              <a:buFont typeface="Arial" panose="020B0604020202020204" pitchFamily="34" charset="0"/>
              <a:buChar char="•"/>
            </a:pPr>
            <a:r>
              <a:rPr lang="en-US" sz="2400" dirty="0">
                <a:latin typeface="Arial" panose="020B0604020202020204" pitchFamily="34" charset="0"/>
                <a:cs typeface="Arial" panose="020B0604020202020204" pitchFamily="34" charset="0"/>
              </a:rPr>
              <a:t>…..</a:t>
            </a:r>
          </a:p>
          <a:p>
            <a:pPr marL="342900" indent="-342900">
              <a:lnSpc>
                <a:spcPct val="150000"/>
              </a:lnSpc>
              <a:spcBef>
                <a:spcPts val="3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Sociale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gelijkheid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kloof</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kansarme-kansrijke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leerlingen</a:t>
            </a:r>
            <a:r>
              <a:rPr lang="en-US" sz="240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17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8</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40</a:t>
            </a:fld>
            <a:endParaRPr lang="nl-BE" dirty="0">
              <a:solidFill>
                <a:schemeClr val="bg2">
                  <a:lumMod val="50000"/>
                </a:schemeClr>
              </a:solidFill>
            </a:endParaRPr>
          </a:p>
        </p:txBody>
      </p:sp>
      <p:sp>
        <p:nvSpPr>
          <p:cNvPr id="7" name="TextBox 6"/>
          <p:cNvSpPr txBox="1"/>
          <p:nvPr/>
        </p:nvSpPr>
        <p:spPr>
          <a:xfrm>
            <a:off x="1047750" y="906370"/>
            <a:ext cx="7637205" cy="5225277"/>
          </a:xfrm>
          <a:prstGeom prst="rect">
            <a:avLst/>
          </a:prstGeom>
          <a:no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Hoeveel</a:t>
            </a:r>
            <a:r>
              <a:rPr lang="en-US" sz="2400" b="1" cap="all" dirty="0">
                <a:solidFill>
                  <a:srgbClr val="176D8A"/>
                </a:solidFill>
                <a:latin typeface="Arial" panose="020B0604020202020204" pitchFamily="34" charset="0"/>
                <a:cs typeface="Arial" panose="020B0604020202020204" pitchFamily="34" charset="0"/>
              </a:rPr>
              <a:t> % van de </a:t>
            </a:r>
            <a:r>
              <a:rPr lang="en-US" sz="2400" b="1" cap="all" dirty="0" err="1">
                <a:solidFill>
                  <a:srgbClr val="176D8A"/>
                </a:solidFill>
                <a:latin typeface="Arial" panose="020B0604020202020204" pitchFamily="34" charset="0"/>
                <a:cs typeface="Arial" panose="020B0604020202020204" pitchFamily="34" charset="0"/>
              </a:rPr>
              <a:t>Leerlingen</a:t>
            </a:r>
            <a:r>
              <a:rPr lang="en-US" sz="2400" b="1" cap="all" dirty="0">
                <a:solidFill>
                  <a:srgbClr val="176D8A"/>
                </a:solidFill>
                <a:latin typeface="Arial" panose="020B0604020202020204" pitchFamily="34" charset="0"/>
                <a:cs typeface="Arial" panose="020B0604020202020204" pitchFamily="34" charset="0"/>
              </a:rPr>
              <a:t> </a:t>
            </a:r>
            <a:br>
              <a:rPr lang="en-US" sz="2400" b="1" cap="all" dirty="0">
                <a:solidFill>
                  <a:srgbClr val="176D8A"/>
                </a:solidFill>
                <a:latin typeface="Arial" panose="020B0604020202020204" pitchFamily="34" charset="0"/>
                <a:cs typeface="Arial" panose="020B0604020202020204" pitchFamily="34" charset="0"/>
              </a:rPr>
            </a:br>
            <a:r>
              <a:rPr lang="en-US" sz="2400" b="1" cap="all" dirty="0">
                <a:solidFill>
                  <a:srgbClr val="176D8A"/>
                </a:solidFill>
                <a:latin typeface="Arial" panose="020B0604020202020204" pitchFamily="34" charset="0"/>
                <a:cs typeface="Arial" panose="020B0604020202020204" pitchFamily="34" charset="0"/>
              </a:rPr>
              <a:t>in het 4e </a:t>
            </a:r>
            <a:r>
              <a:rPr lang="en-US" sz="2400" b="1" cap="all" dirty="0" err="1">
                <a:solidFill>
                  <a:srgbClr val="176D8A"/>
                </a:solidFill>
                <a:latin typeface="Arial" panose="020B0604020202020204" pitchFamily="34" charset="0"/>
                <a:cs typeface="Arial" panose="020B0604020202020204" pitchFamily="34" charset="0"/>
              </a:rPr>
              <a:t>leerjaar</a:t>
            </a:r>
            <a:r>
              <a:rPr lang="en-US" sz="2400" b="1" cap="all" dirty="0">
                <a:solidFill>
                  <a:srgbClr val="176D8A"/>
                </a:solidFill>
                <a:latin typeface="Arial" panose="020B0604020202020204" pitchFamily="34" charset="0"/>
                <a:cs typeface="Arial" panose="020B0604020202020204" pitchFamily="34" charset="0"/>
              </a:rPr>
              <a:t> </a:t>
            </a:r>
            <a:br>
              <a:rPr lang="en-US" sz="2400" b="1" cap="all" dirty="0">
                <a:solidFill>
                  <a:srgbClr val="176D8A"/>
                </a:solidFill>
                <a:latin typeface="Arial" panose="020B0604020202020204" pitchFamily="34" charset="0"/>
                <a:cs typeface="Arial" panose="020B0604020202020204" pitchFamily="34" charset="0"/>
              </a:rPr>
            </a:br>
            <a:r>
              <a:rPr lang="en-US" sz="2400" b="1" cap="all" dirty="0" err="1">
                <a:solidFill>
                  <a:srgbClr val="176D8A"/>
                </a:solidFill>
                <a:latin typeface="Arial" panose="020B0604020202020204" pitchFamily="34" charset="0"/>
                <a:cs typeface="Arial" panose="020B0604020202020204" pitchFamily="34" charset="0"/>
              </a:rPr>
              <a:t>leest</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nooit</a:t>
            </a:r>
            <a:r>
              <a:rPr lang="en-US" sz="2400" b="1" cap="all" dirty="0">
                <a:solidFill>
                  <a:srgbClr val="176D8A"/>
                </a:solidFill>
                <a:latin typeface="Arial" panose="020B0604020202020204" pitchFamily="34" charset="0"/>
                <a:cs typeface="Arial" panose="020B0604020202020204" pitchFamily="34" charset="0"/>
              </a:rPr>
              <a:t> of </a:t>
            </a:r>
            <a:r>
              <a:rPr lang="en-US" sz="2400" b="1" cap="all" dirty="0" err="1">
                <a:solidFill>
                  <a:srgbClr val="176D8A"/>
                </a:solidFill>
                <a:latin typeface="Arial" panose="020B0604020202020204" pitchFamily="34" charset="0"/>
                <a:cs typeface="Arial" panose="020B0604020202020204" pitchFamily="34" charset="0"/>
              </a:rPr>
              <a:t>bijna</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nooit</a:t>
            </a:r>
            <a:r>
              <a:rPr lang="en-US" sz="2400" b="1" cap="all" dirty="0">
                <a:solidFill>
                  <a:srgbClr val="176D8A"/>
                </a:solidFill>
                <a:latin typeface="Arial" panose="020B0604020202020204" pitchFamily="34" charset="0"/>
                <a:cs typeface="Arial" panose="020B0604020202020204" pitchFamily="34" charset="0"/>
              </a:rPr>
              <a:t> </a:t>
            </a:r>
            <a:br>
              <a:rPr lang="en-US" sz="2400" b="1" cap="all" dirty="0">
                <a:solidFill>
                  <a:srgbClr val="176D8A"/>
                </a:solidFill>
                <a:latin typeface="Arial" panose="020B0604020202020204" pitchFamily="34" charset="0"/>
                <a:cs typeface="Arial" panose="020B0604020202020204" pitchFamily="34" charset="0"/>
              </a:rPr>
            </a:br>
            <a:r>
              <a:rPr lang="en-US" sz="2400" b="1" cap="all" dirty="0" err="1">
                <a:solidFill>
                  <a:srgbClr val="176D8A"/>
                </a:solidFill>
                <a:latin typeface="Arial" panose="020B0604020202020204" pitchFamily="34" charset="0"/>
                <a:cs typeface="Arial" panose="020B0604020202020204" pitchFamily="34" charset="0"/>
              </a:rPr>
              <a:t>voor</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zijn</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plezier</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buiten</a:t>
            </a:r>
            <a:r>
              <a:rPr lang="en-US" sz="2400" b="1" cap="all" dirty="0">
                <a:solidFill>
                  <a:srgbClr val="176D8A"/>
                </a:solidFill>
                <a:latin typeface="Arial" panose="020B0604020202020204" pitchFamily="34" charset="0"/>
                <a:cs typeface="Arial" panose="020B0604020202020204" pitchFamily="34" charset="0"/>
              </a:rPr>
              <a:t> school ?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17%</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40%</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62%</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79%</a:t>
            </a:r>
          </a:p>
        </p:txBody>
      </p:sp>
      <p:sp>
        <p:nvSpPr>
          <p:cNvPr id="8" name="Rounded Rectangle 7"/>
          <p:cNvSpPr/>
          <p:nvPr/>
        </p:nvSpPr>
        <p:spPr>
          <a:xfrm>
            <a:off x="673177" y="3305872"/>
            <a:ext cx="7515433" cy="6938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8"/>
          <p:cNvSpPr txBox="1"/>
          <p:nvPr/>
        </p:nvSpPr>
        <p:spPr>
          <a:xfrm>
            <a:off x="418455" y="6571220"/>
            <a:ext cx="5151072" cy="307777"/>
          </a:xfrm>
          <a:prstGeom prst="rect">
            <a:avLst/>
          </a:prstGeom>
          <a:solidFill>
            <a:schemeClr val="bg1"/>
          </a:solidFill>
        </p:spPr>
        <p:txBody>
          <a:bodyPr wrap="square" rtlCol="0">
            <a:spAutoFit/>
          </a:bodyPr>
          <a:lstStyle/>
          <a:p>
            <a:r>
              <a:rPr lang="en-US" sz="1400" dirty="0" err="1"/>
              <a:t>Bron</a:t>
            </a:r>
            <a:r>
              <a:rPr lang="en-US" sz="1400" dirty="0"/>
              <a:t>: PIRLS 2016 </a:t>
            </a:r>
            <a:endParaRPr lang="nl-BE" sz="1400" dirty="0"/>
          </a:p>
        </p:txBody>
      </p:sp>
    </p:spTree>
    <p:extLst>
      <p:ext uri="{BB962C8B-B14F-4D97-AF65-F5344CB8AC3E}">
        <p14:creationId xmlns:p14="http://schemas.microsoft.com/office/powerpoint/2010/main" val="304156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41</a:t>
            </a:fld>
            <a:endParaRPr lang="nl-BE" dirty="0">
              <a:solidFill>
                <a:schemeClr val="bg2">
                  <a:lumMod val="50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79612825"/>
              </p:ext>
            </p:extLst>
          </p:nvPr>
        </p:nvGraphicFramePr>
        <p:xfrm>
          <a:off x="500079" y="1912323"/>
          <a:ext cx="8067659" cy="3054650"/>
        </p:xfrm>
        <a:graphic>
          <a:graphicData uri="http://schemas.openxmlformats.org/drawingml/2006/table">
            <a:tbl>
              <a:tblPr firstRow="1" bandRow="1">
                <a:tableStyleId>{5C22544A-7EE6-4342-B048-85BDC9FD1C3A}</a:tableStyleId>
              </a:tblPr>
              <a:tblGrid>
                <a:gridCol w="4394859">
                  <a:extLst>
                    <a:ext uri="{9D8B030D-6E8A-4147-A177-3AD203B41FA5}">
                      <a16:colId xmlns:a16="http://schemas.microsoft.com/office/drawing/2014/main" val="3231186915"/>
                    </a:ext>
                  </a:extLst>
                </a:gridCol>
                <a:gridCol w="1853852">
                  <a:extLst>
                    <a:ext uri="{9D8B030D-6E8A-4147-A177-3AD203B41FA5}">
                      <a16:colId xmlns:a16="http://schemas.microsoft.com/office/drawing/2014/main" val="3920472239"/>
                    </a:ext>
                  </a:extLst>
                </a:gridCol>
                <a:gridCol w="1818948">
                  <a:extLst>
                    <a:ext uri="{9D8B030D-6E8A-4147-A177-3AD203B41FA5}">
                      <a16:colId xmlns:a16="http://schemas.microsoft.com/office/drawing/2014/main" val="25149814"/>
                    </a:ext>
                  </a:extLst>
                </a:gridCol>
              </a:tblGrid>
              <a:tr h="503514">
                <a:tc>
                  <a:txBody>
                    <a:bodyPr/>
                    <a:lstStyle/>
                    <a:p>
                      <a:endParaRPr lang="nl-BE" sz="24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1" dirty="0">
                          <a:solidFill>
                            <a:schemeClr val="tx1"/>
                          </a:solidFill>
                          <a:latin typeface="Arial" panose="020B0604020202020204" pitchFamily="34" charset="0"/>
                          <a:cs typeface="Arial" panose="020B0604020202020204" pitchFamily="34" charset="0"/>
                        </a:rPr>
                        <a:t>2006</a:t>
                      </a:r>
                      <a:endParaRPr lang="nl-BE" sz="2400" b="1"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1" dirty="0">
                          <a:solidFill>
                            <a:schemeClr val="tx1"/>
                          </a:solidFill>
                          <a:latin typeface="Arial" panose="020B0604020202020204" pitchFamily="34" charset="0"/>
                          <a:cs typeface="Arial" panose="020B0604020202020204" pitchFamily="34" charset="0"/>
                        </a:rPr>
                        <a:t>2016</a:t>
                      </a:r>
                      <a:endParaRPr lang="nl-BE" sz="2400" b="1"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698334245"/>
                  </a:ext>
                </a:extLst>
              </a:tr>
              <a:tr h="637784">
                <a:tc>
                  <a:txBody>
                    <a:bodyPr/>
                    <a:lstStyle/>
                    <a:p>
                      <a:r>
                        <a:rPr lang="en-US" sz="2400" b="1" i="0" dirty="0">
                          <a:solidFill>
                            <a:schemeClr val="tx1"/>
                          </a:solidFill>
                          <a:latin typeface="Arial" panose="020B0604020202020204" pitchFamily="34" charset="0"/>
                          <a:cs typeface="Arial" panose="020B0604020202020204" pitchFamily="34" charset="0"/>
                        </a:rPr>
                        <a:t>Elke dag of </a:t>
                      </a:r>
                      <a:r>
                        <a:rPr lang="en-US" sz="2400" b="1" i="0" dirty="0" err="1">
                          <a:solidFill>
                            <a:schemeClr val="tx1"/>
                          </a:solidFill>
                          <a:latin typeface="Arial" panose="020B0604020202020204" pitchFamily="34" charset="0"/>
                          <a:cs typeface="Arial" panose="020B0604020202020204" pitchFamily="34" charset="0"/>
                        </a:rPr>
                        <a:t>bijna</a:t>
                      </a:r>
                      <a:r>
                        <a:rPr lang="en-US" sz="2400" b="1" i="0" baseline="0" dirty="0">
                          <a:solidFill>
                            <a:schemeClr val="tx1"/>
                          </a:solidFill>
                          <a:latin typeface="Arial" panose="020B0604020202020204" pitchFamily="34" charset="0"/>
                          <a:cs typeface="Arial" panose="020B0604020202020204" pitchFamily="34" charset="0"/>
                        </a:rPr>
                        <a:t> </a:t>
                      </a:r>
                      <a:r>
                        <a:rPr lang="en-US" sz="2400" b="1" i="0" baseline="0" dirty="0" err="1">
                          <a:solidFill>
                            <a:schemeClr val="tx1"/>
                          </a:solidFill>
                          <a:latin typeface="Arial" panose="020B0604020202020204" pitchFamily="34" charset="0"/>
                          <a:cs typeface="Arial" panose="020B0604020202020204" pitchFamily="34" charset="0"/>
                        </a:rPr>
                        <a:t>elke</a:t>
                      </a:r>
                      <a:r>
                        <a:rPr lang="en-US" sz="2400" b="1" i="0" baseline="0" dirty="0">
                          <a:solidFill>
                            <a:schemeClr val="tx1"/>
                          </a:solidFill>
                          <a:latin typeface="Arial" panose="020B0604020202020204" pitchFamily="34" charset="0"/>
                          <a:cs typeface="Arial" panose="020B0604020202020204" pitchFamily="34" charset="0"/>
                        </a:rPr>
                        <a:t> dag</a:t>
                      </a:r>
                      <a:endParaRPr lang="nl-BE" sz="2400" b="1" i="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Arial" panose="020B0604020202020204" pitchFamily="34" charset="0"/>
                          <a:cs typeface="Arial" panose="020B0604020202020204" pitchFamily="34" charset="0"/>
                        </a:rPr>
                        <a:t>48%</a:t>
                      </a:r>
                      <a:endParaRPr lang="nl-BE" sz="240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2400" dirty="0">
                          <a:solidFill>
                            <a:schemeClr val="tx1"/>
                          </a:solidFill>
                          <a:latin typeface="Arial" panose="020B0604020202020204" pitchFamily="34" charset="0"/>
                          <a:cs typeface="Arial" panose="020B0604020202020204" pitchFamily="34" charset="0"/>
                        </a:rPr>
                        <a:t>36%</a:t>
                      </a:r>
                      <a:endParaRPr lang="nl-BE" sz="240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598246402"/>
                  </a:ext>
                </a:extLst>
              </a:tr>
              <a:tr h="637784">
                <a:tc>
                  <a:txBody>
                    <a:bodyPr/>
                    <a:lstStyle/>
                    <a:p>
                      <a:r>
                        <a:rPr lang="en-US" sz="2400" b="1" i="0" dirty="0" err="1">
                          <a:solidFill>
                            <a:schemeClr val="tx1"/>
                          </a:solidFill>
                          <a:latin typeface="Arial" panose="020B0604020202020204" pitchFamily="34" charset="0"/>
                          <a:cs typeface="Arial" panose="020B0604020202020204" pitchFamily="34" charset="0"/>
                        </a:rPr>
                        <a:t>Eén</a:t>
                      </a:r>
                      <a:r>
                        <a:rPr lang="en-US" sz="2400" b="1" i="0" dirty="0">
                          <a:solidFill>
                            <a:schemeClr val="tx1"/>
                          </a:solidFill>
                          <a:latin typeface="Arial" panose="020B0604020202020204" pitchFamily="34" charset="0"/>
                          <a:cs typeface="Arial" panose="020B0604020202020204" pitchFamily="34" charset="0"/>
                        </a:rPr>
                        <a:t> of twee </a:t>
                      </a:r>
                      <a:r>
                        <a:rPr lang="en-US" sz="2400" b="1" i="0" dirty="0" err="1">
                          <a:solidFill>
                            <a:schemeClr val="tx1"/>
                          </a:solidFill>
                          <a:latin typeface="Arial" panose="020B0604020202020204" pitchFamily="34" charset="0"/>
                          <a:cs typeface="Arial" panose="020B0604020202020204" pitchFamily="34" charset="0"/>
                        </a:rPr>
                        <a:t>keer</a:t>
                      </a:r>
                      <a:r>
                        <a:rPr lang="en-US" sz="2400" b="1" i="0" dirty="0">
                          <a:solidFill>
                            <a:schemeClr val="tx1"/>
                          </a:solidFill>
                          <a:latin typeface="Arial" panose="020B0604020202020204" pitchFamily="34" charset="0"/>
                          <a:cs typeface="Arial" panose="020B0604020202020204" pitchFamily="34" charset="0"/>
                        </a:rPr>
                        <a:t> per week</a:t>
                      </a:r>
                      <a:endParaRPr lang="nl-BE" sz="2400" b="1" i="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Arial" panose="020B0604020202020204" pitchFamily="34" charset="0"/>
                          <a:cs typeface="Arial" panose="020B0604020202020204" pitchFamily="34" charset="0"/>
                        </a:rPr>
                        <a:t>25%</a:t>
                      </a:r>
                      <a:endParaRPr lang="nl-BE" sz="240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2400" dirty="0">
                          <a:solidFill>
                            <a:schemeClr val="tx1"/>
                          </a:solidFill>
                          <a:latin typeface="Arial" panose="020B0604020202020204" pitchFamily="34" charset="0"/>
                          <a:cs typeface="Arial" panose="020B0604020202020204" pitchFamily="34" charset="0"/>
                        </a:rPr>
                        <a:t>31%</a:t>
                      </a:r>
                      <a:endParaRPr lang="nl-BE" sz="240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2516865"/>
                  </a:ext>
                </a:extLst>
              </a:tr>
              <a:tr h="637784">
                <a:tc>
                  <a:txBody>
                    <a:bodyPr/>
                    <a:lstStyle/>
                    <a:p>
                      <a:r>
                        <a:rPr lang="en-US" sz="2400" b="1" i="0" dirty="0" err="1">
                          <a:solidFill>
                            <a:schemeClr val="tx1"/>
                          </a:solidFill>
                          <a:latin typeface="Arial" panose="020B0604020202020204" pitchFamily="34" charset="0"/>
                          <a:cs typeface="Arial" panose="020B0604020202020204" pitchFamily="34" charset="0"/>
                        </a:rPr>
                        <a:t>Eén</a:t>
                      </a:r>
                      <a:r>
                        <a:rPr lang="en-US" sz="2400" b="1" i="0" dirty="0">
                          <a:solidFill>
                            <a:schemeClr val="tx1"/>
                          </a:solidFill>
                          <a:latin typeface="Arial" panose="020B0604020202020204" pitchFamily="34" charset="0"/>
                          <a:cs typeface="Arial" panose="020B0604020202020204" pitchFamily="34" charset="0"/>
                        </a:rPr>
                        <a:t> of twee </a:t>
                      </a:r>
                      <a:r>
                        <a:rPr lang="en-US" sz="2400" b="1" i="0" dirty="0" err="1">
                          <a:solidFill>
                            <a:schemeClr val="tx1"/>
                          </a:solidFill>
                          <a:latin typeface="Arial" panose="020B0604020202020204" pitchFamily="34" charset="0"/>
                          <a:cs typeface="Arial" panose="020B0604020202020204" pitchFamily="34" charset="0"/>
                        </a:rPr>
                        <a:t>keer</a:t>
                      </a:r>
                      <a:r>
                        <a:rPr lang="en-US" sz="2400" b="1" i="0" baseline="0" dirty="0">
                          <a:solidFill>
                            <a:schemeClr val="tx1"/>
                          </a:solidFill>
                          <a:latin typeface="Arial" panose="020B0604020202020204" pitchFamily="34" charset="0"/>
                          <a:cs typeface="Arial" panose="020B0604020202020204" pitchFamily="34" charset="0"/>
                        </a:rPr>
                        <a:t> per </a:t>
                      </a:r>
                      <a:r>
                        <a:rPr lang="en-US" sz="2400" b="1" i="0" baseline="0" dirty="0" err="1">
                          <a:solidFill>
                            <a:schemeClr val="tx1"/>
                          </a:solidFill>
                          <a:latin typeface="Arial" panose="020B0604020202020204" pitchFamily="34" charset="0"/>
                          <a:cs typeface="Arial" panose="020B0604020202020204" pitchFamily="34" charset="0"/>
                        </a:rPr>
                        <a:t>maand</a:t>
                      </a:r>
                      <a:endParaRPr lang="nl-BE" sz="2400" b="1" i="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Arial" panose="020B0604020202020204" pitchFamily="34" charset="0"/>
                          <a:cs typeface="Arial" panose="020B0604020202020204" pitchFamily="34" charset="0"/>
                        </a:rPr>
                        <a:t>18%</a:t>
                      </a:r>
                      <a:endParaRPr lang="nl-BE" sz="240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2400" dirty="0">
                          <a:solidFill>
                            <a:schemeClr val="tx1"/>
                          </a:solidFill>
                          <a:latin typeface="Arial" panose="020B0604020202020204" pitchFamily="34" charset="0"/>
                          <a:cs typeface="Arial" panose="020B0604020202020204" pitchFamily="34" charset="0"/>
                        </a:rPr>
                        <a:t>16%</a:t>
                      </a:r>
                      <a:endParaRPr lang="nl-BE" sz="240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573775568"/>
                  </a:ext>
                </a:extLst>
              </a:tr>
              <a:tr h="637784">
                <a:tc>
                  <a:txBody>
                    <a:bodyPr/>
                    <a:lstStyle/>
                    <a:p>
                      <a:r>
                        <a:rPr lang="en-US" sz="2400" b="1" i="0" dirty="0" err="1">
                          <a:solidFill>
                            <a:schemeClr val="tx1"/>
                          </a:solidFill>
                          <a:latin typeface="Arial" panose="020B0604020202020204" pitchFamily="34" charset="0"/>
                          <a:cs typeface="Arial" panose="020B0604020202020204" pitchFamily="34" charset="0"/>
                        </a:rPr>
                        <a:t>Nooit</a:t>
                      </a:r>
                      <a:r>
                        <a:rPr lang="en-US" sz="2400" b="1" i="0" dirty="0">
                          <a:solidFill>
                            <a:schemeClr val="tx1"/>
                          </a:solidFill>
                          <a:latin typeface="Arial" panose="020B0604020202020204" pitchFamily="34" charset="0"/>
                          <a:cs typeface="Arial" panose="020B0604020202020204" pitchFamily="34" charset="0"/>
                        </a:rPr>
                        <a:t> of </a:t>
                      </a:r>
                      <a:r>
                        <a:rPr lang="en-US" sz="2400" b="1" i="0" dirty="0" err="1">
                          <a:solidFill>
                            <a:schemeClr val="tx1"/>
                          </a:solidFill>
                          <a:latin typeface="Arial" panose="020B0604020202020204" pitchFamily="34" charset="0"/>
                          <a:cs typeface="Arial" panose="020B0604020202020204" pitchFamily="34" charset="0"/>
                        </a:rPr>
                        <a:t>bijna</a:t>
                      </a:r>
                      <a:r>
                        <a:rPr lang="en-US" sz="2400" b="1" i="0" dirty="0">
                          <a:solidFill>
                            <a:schemeClr val="tx1"/>
                          </a:solidFill>
                          <a:latin typeface="Arial" panose="020B0604020202020204" pitchFamily="34" charset="0"/>
                          <a:cs typeface="Arial" panose="020B0604020202020204" pitchFamily="34" charset="0"/>
                        </a:rPr>
                        <a:t> </a:t>
                      </a:r>
                      <a:r>
                        <a:rPr lang="en-US" sz="2400" b="1" i="0" dirty="0" err="1">
                          <a:solidFill>
                            <a:schemeClr val="tx1"/>
                          </a:solidFill>
                          <a:latin typeface="Arial" panose="020B0604020202020204" pitchFamily="34" charset="0"/>
                          <a:cs typeface="Arial" panose="020B0604020202020204" pitchFamily="34" charset="0"/>
                        </a:rPr>
                        <a:t>nooit</a:t>
                      </a:r>
                      <a:endParaRPr lang="nl-BE" sz="2400" b="1" i="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Arial" panose="020B0604020202020204" pitchFamily="34" charset="0"/>
                          <a:cs typeface="Arial" panose="020B0604020202020204" pitchFamily="34" charset="0"/>
                        </a:rPr>
                        <a:t>9%</a:t>
                      </a:r>
                      <a:endParaRPr lang="nl-BE" sz="240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2400" dirty="0">
                          <a:solidFill>
                            <a:schemeClr val="tx1"/>
                          </a:solidFill>
                          <a:latin typeface="Arial" panose="020B0604020202020204" pitchFamily="34" charset="0"/>
                          <a:cs typeface="Arial" panose="020B0604020202020204" pitchFamily="34" charset="0"/>
                        </a:rPr>
                        <a:t>17%</a:t>
                      </a:r>
                      <a:endParaRPr lang="nl-BE" sz="240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77287636"/>
                  </a:ext>
                </a:extLst>
              </a:tr>
            </a:tbl>
          </a:graphicData>
        </a:graphic>
      </p:graphicFrame>
      <p:sp>
        <p:nvSpPr>
          <p:cNvPr id="9" name="TextBox 8"/>
          <p:cNvSpPr txBox="1"/>
          <p:nvPr/>
        </p:nvSpPr>
        <p:spPr>
          <a:xfrm>
            <a:off x="418455" y="6571220"/>
            <a:ext cx="4572000" cy="307777"/>
          </a:xfrm>
          <a:prstGeom prst="rect">
            <a:avLst/>
          </a:prstGeom>
          <a:solidFill>
            <a:schemeClr val="bg1"/>
          </a:solidFill>
        </p:spPr>
        <p:txBody>
          <a:bodyPr wrap="square" rtlCol="0">
            <a:spAutoFit/>
          </a:bodyPr>
          <a:lstStyle/>
          <a:p>
            <a:r>
              <a:rPr lang="en-US" sz="1400" dirty="0" err="1"/>
              <a:t>Bron</a:t>
            </a:r>
            <a:r>
              <a:rPr lang="en-US" sz="1400" dirty="0"/>
              <a:t>: PIRLS 2016 . </a:t>
            </a:r>
            <a:endParaRPr lang="nl-BE" sz="1400" dirty="0"/>
          </a:p>
        </p:txBody>
      </p:sp>
      <p:sp>
        <p:nvSpPr>
          <p:cNvPr id="10" name="TextBox 9"/>
          <p:cNvSpPr txBox="1"/>
          <p:nvPr/>
        </p:nvSpPr>
        <p:spPr>
          <a:xfrm>
            <a:off x="0" y="486696"/>
            <a:ext cx="9144000" cy="538609"/>
          </a:xfrm>
          <a:prstGeom prst="rect">
            <a:avLst/>
          </a:prstGeom>
          <a:solidFill>
            <a:schemeClr val="bg1"/>
          </a:solidFill>
          <a:ln w="76200">
            <a:noFill/>
          </a:ln>
        </p:spPr>
        <p:txBody>
          <a:bodyPr wrap="square" rtlCol="0" anchor="ctr">
            <a:spAutoFit/>
          </a:bodyPr>
          <a:lstStyle/>
          <a:p>
            <a:pPr algn="ctr">
              <a:spcBef>
                <a:spcPts val="1800"/>
              </a:spcBef>
              <a:spcAft>
                <a:spcPts val="1800"/>
              </a:spcAft>
            </a:pPr>
            <a:r>
              <a:rPr lang="nl-BE" sz="2900" b="1" dirty="0">
                <a:solidFill>
                  <a:srgbClr val="000000"/>
                </a:solidFill>
                <a:latin typeface="Arial" panose="020B0604020202020204" pitchFamily="34" charset="0"/>
                <a:cs typeface="Arial" panose="020B0604020202020204" pitchFamily="34" charset="0"/>
              </a:rPr>
              <a:t>Hoe vaak lees je voor je plezier buiten de school ? </a:t>
            </a:r>
          </a:p>
        </p:txBody>
      </p:sp>
    </p:spTree>
    <p:extLst>
      <p:ext uri="{BB962C8B-B14F-4D97-AF65-F5344CB8AC3E}">
        <p14:creationId xmlns:p14="http://schemas.microsoft.com/office/powerpoint/2010/main" val="3617989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297500-7527-634B-90F4-69D0994C32B4}" type="slidenum">
              <a:rPr lang="nl-NL" smtClean="0"/>
              <a:pPr/>
              <a:t>42</a:t>
            </a:fld>
            <a:endParaRPr lang="nl-NL" dirty="0"/>
          </a:p>
        </p:txBody>
      </p:sp>
      <p:sp>
        <p:nvSpPr>
          <p:cNvPr id="8" name="TextBox 7"/>
          <p:cNvSpPr txBox="1"/>
          <p:nvPr/>
        </p:nvSpPr>
        <p:spPr>
          <a:xfrm>
            <a:off x="0" y="486696"/>
            <a:ext cx="9144000" cy="538609"/>
          </a:xfrm>
          <a:prstGeom prst="rect">
            <a:avLst/>
          </a:prstGeom>
          <a:solidFill>
            <a:schemeClr val="bg1"/>
          </a:solidFill>
          <a:ln w="76200">
            <a:noFill/>
          </a:ln>
        </p:spPr>
        <p:txBody>
          <a:bodyPr wrap="square" rtlCol="0" anchor="ctr">
            <a:spAutoFit/>
          </a:bodyPr>
          <a:lstStyle/>
          <a:p>
            <a:pPr algn="ctr">
              <a:spcBef>
                <a:spcPts val="1800"/>
              </a:spcBef>
              <a:spcAft>
                <a:spcPts val="1800"/>
              </a:spcAft>
            </a:pPr>
            <a:r>
              <a:rPr lang="nl-BE" sz="2900" b="1" dirty="0">
                <a:solidFill>
                  <a:srgbClr val="000000"/>
                </a:solidFill>
                <a:latin typeface="Arial" panose="020B0604020202020204" pitchFamily="34" charset="0"/>
                <a:cs typeface="Arial" panose="020B0604020202020204" pitchFamily="34" charset="0"/>
              </a:rPr>
              <a:t>Hoe vaak lees je voor je plezier buiten de school ? </a:t>
            </a:r>
          </a:p>
        </p:txBody>
      </p:sp>
      <p:graphicFrame>
        <p:nvGraphicFramePr>
          <p:cNvPr id="9" name="Chart 8"/>
          <p:cNvGraphicFramePr>
            <a:graphicFrameLocks/>
          </p:cNvGraphicFramePr>
          <p:nvPr>
            <p:extLst>
              <p:ext uri="{D42A27DB-BD31-4B8C-83A1-F6EECF244321}">
                <p14:modId xmlns:p14="http://schemas.microsoft.com/office/powerpoint/2010/main" val="2355762645"/>
              </p:ext>
            </p:extLst>
          </p:nvPr>
        </p:nvGraphicFramePr>
        <p:xfrm>
          <a:off x="277402" y="1321414"/>
          <a:ext cx="8393987" cy="459247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18455" y="6571220"/>
            <a:ext cx="4572000" cy="307777"/>
          </a:xfrm>
          <a:prstGeom prst="rect">
            <a:avLst/>
          </a:prstGeom>
          <a:solidFill>
            <a:schemeClr val="bg1"/>
          </a:solidFill>
        </p:spPr>
        <p:txBody>
          <a:bodyPr wrap="square" rtlCol="0">
            <a:spAutoFit/>
          </a:bodyPr>
          <a:lstStyle/>
          <a:p>
            <a:r>
              <a:rPr lang="en-US" sz="1400" dirty="0" err="1"/>
              <a:t>Bron</a:t>
            </a:r>
            <a:r>
              <a:rPr lang="en-US" sz="1400" dirty="0"/>
              <a:t>: PIRLS 2016 . </a:t>
            </a:r>
            <a:endParaRPr lang="nl-BE" sz="1400" dirty="0"/>
          </a:p>
        </p:txBody>
      </p:sp>
    </p:spTree>
    <p:extLst>
      <p:ext uri="{BB962C8B-B14F-4D97-AF65-F5344CB8AC3E}">
        <p14:creationId xmlns:p14="http://schemas.microsoft.com/office/powerpoint/2010/main" val="1273350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9</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43</a:t>
            </a:fld>
            <a:endParaRPr lang="nl-BE" dirty="0">
              <a:solidFill>
                <a:schemeClr val="bg2">
                  <a:lumMod val="50000"/>
                </a:schemeClr>
              </a:solidFill>
            </a:endParaRPr>
          </a:p>
        </p:txBody>
      </p:sp>
      <p:sp>
        <p:nvSpPr>
          <p:cNvPr id="8" name="TextBox 7"/>
          <p:cNvSpPr txBox="1"/>
          <p:nvPr/>
        </p:nvSpPr>
        <p:spPr>
          <a:xfrm>
            <a:off x="955390" y="998873"/>
            <a:ext cx="7637205" cy="5293757"/>
          </a:xfrm>
          <a:prstGeom prst="rect">
            <a:avLst/>
          </a:prstGeom>
          <a:no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Hoeveel</a:t>
            </a:r>
            <a:r>
              <a:rPr lang="en-US" sz="2400" b="1" cap="all" dirty="0">
                <a:solidFill>
                  <a:srgbClr val="176D8A"/>
                </a:solidFill>
                <a:latin typeface="Arial" panose="020B0604020202020204" pitchFamily="34" charset="0"/>
                <a:cs typeface="Arial" panose="020B0604020202020204" pitchFamily="34" charset="0"/>
              </a:rPr>
              <a:t> % van de </a:t>
            </a:r>
            <a:r>
              <a:rPr lang="en-US" sz="2400" b="1" cap="all" dirty="0" err="1">
                <a:solidFill>
                  <a:srgbClr val="176D8A"/>
                </a:solidFill>
                <a:latin typeface="Arial" panose="020B0604020202020204" pitchFamily="34" charset="0"/>
                <a:cs typeface="Arial" panose="020B0604020202020204" pitchFamily="34" charset="0"/>
              </a:rPr>
              <a:t>Leerlingen</a:t>
            </a:r>
            <a:r>
              <a:rPr lang="en-US" sz="2400" b="1" cap="all" dirty="0">
                <a:solidFill>
                  <a:srgbClr val="176D8A"/>
                </a:solidFill>
                <a:latin typeface="Arial" panose="020B0604020202020204" pitchFamily="34" charset="0"/>
                <a:cs typeface="Arial" panose="020B0604020202020204" pitchFamily="34" charset="0"/>
              </a:rPr>
              <a:t> in het </a:t>
            </a:r>
            <a:r>
              <a:rPr lang="en-US" sz="2400" b="1" cap="all" dirty="0" err="1">
                <a:solidFill>
                  <a:srgbClr val="176D8A"/>
                </a:solidFill>
                <a:latin typeface="Arial" panose="020B0604020202020204" pitchFamily="34" charset="0"/>
                <a:cs typeface="Arial" panose="020B0604020202020204" pitchFamily="34" charset="0"/>
              </a:rPr>
              <a:t>Vlaamse</a:t>
            </a:r>
            <a:r>
              <a:rPr lang="en-US" sz="2400" b="1" cap="all" dirty="0">
                <a:solidFill>
                  <a:srgbClr val="176D8A"/>
                </a:solidFill>
                <a:latin typeface="Arial" panose="020B0604020202020204" pitchFamily="34" charset="0"/>
                <a:cs typeface="Arial" panose="020B0604020202020204" pitchFamily="34" charset="0"/>
              </a:rPr>
              <a:t> Onderwijs </a:t>
            </a:r>
            <a:r>
              <a:rPr lang="en-US" sz="2400" b="1" cap="all" dirty="0" err="1">
                <a:solidFill>
                  <a:srgbClr val="176D8A"/>
                </a:solidFill>
                <a:latin typeface="Arial" panose="020B0604020202020204" pitchFamily="34" charset="0"/>
                <a:cs typeface="Arial" panose="020B0604020202020204" pitchFamily="34" charset="0"/>
              </a:rPr>
              <a:t>stroomt</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ongekwalificeerd</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uit</a:t>
            </a:r>
            <a:r>
              <a:rPr lang="en-US" sz="2400" b="1" cap="all" dirty="0">
                <a:solidFill>
                  <a:srgbClr val="176D8A"/>
                </a:solidFill>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5,1%</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8,9%</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11,9 %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17,1%</a:t>
            </a:r>
          </a:p>
          <a:p>
            <a:pPr marL="457200" indent="-457200">
              <a:lnSpc>
                <a:spcPct val="150000"/>
              </a:lnSpc>
              <a:spcBef>
                <a:spcPts val="1200"/>
              </a:spcBef>
              <a:buFont typeface="+mj-lt"/>
              <a:buAutoNum type="alphaLcParen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27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9</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44</a:t>
            </a:fld>
            <a:endParaRPr lang="nl-BE" dirty="0">
              <a:solidFill>
                <a:schemeClr val="bg2">
                  <a:lumMod val="50000"/>
                </a:schemeClr>
              </a:solidFill>
            </a:endParaRPr>
          </a:p>
        </p:txBody>
      </p:sp>
      <p:sp>
        <p:nvSpPr>
          <p:cNvPr id="8" name="TextBox 7"/>
          <p:cNvSpPr txBox="1"/>
          <p:nvPr/>
        </p:nvSpPr>
        <p:spPr>
          <a:xfrm>
            <a:off x="955390" y="998873"/>
            <a:ext cx="7637205" cy="5225277"/>
          </a:xfrm>
          <a:prstGeom prst="rect">
            <a:avLst/>
          </a:prstGeom>
          <a:noFill/>
        </p:spPr>
        <p:txBody>
          <a:bodyPr wrap="square" rtlCol="0">
            <a:spAutoFit/>
          </a:bodyPr>
          <a:lstStyle/>
          <a:p>
            <a:pPr>
              <a:lnSpc>
                <a:spcPct val="150000"/>
              </a:lnSpc>
              <a:spcBef>
                <a:spcPts val="1200"/>
              </a:spcBef>
            </a:pPr>
            <a:r>
              <a:rPr lang="en-US" sz="2400" b="1" cap="all" dirty="0" err="1">
                <a:solidFill>
                  <a:srgbClr val="176D8A"/>
                </a:solidFill>
                <a:latin typeface="Arial" panose="020B0604020202020204" pitchFamily="34" charset="0"/>
                <a:cs typeface="Arial" panose="020B0604020202020204" pitchFamily="34" charset="0"/>
              </a:rPr>
              <a:t>Hoeveel</a:t>
            </a:r>
            <a:r>
              <a:rPr lang="en-US" sz="2400" b="1" cap="all" dirty="0">
                <a:solidFill>
                  <a:srgbClr val="176D8A"/>
                </a:solidFill>
                <a:latin typeface="Arial" panose="020B0604020202020204" pitchFamily="34" charset="0"/>
                <a:cs typeface="Arial" panose="020B0604020202020204" pitchFamily="34" charset="0"/>
              </a:rPr>
              <a:t> % van de </a:t>
            </a:r>
            <a:r>
              <a:rPr lang="en-US" sz="2400" b="1" cap="all" dirty="0" err="1">
                <a:solidFill>
                  <a:srgbClr val="176D8A"/>
                </a:solidFill>
                <a:latin typeface="Arial" panose="020B0604020202020204" pitchFamily="34" charset="0"/>
                <a:cs typeface="Arial" panose="020B0604020202020204" pitchFamily="34" charset="0"/>
              </a:rPr>
              <a:t>Leerlingen</a:t>
            </a:r>
            <a:r>
              <a:rPr lang="en-US" sz="2400" b="1" cap="all" dirty="0">
                <a:solidFill>
                  <a:srgbClr val="176D8A"/>
                </a:solidFill>
                <a:latin typeface="Arial" panose="020B0604020202020204" pitchFamily="34" charset="0"/>
                <a:cs typeface="Arial" panose="020B0604020202020204" pitchFamily="34" charset="0"/>
              </a:rPr>
              <a:t> in het </a:t>
            </a:r>
            <a:r>
              <a:rPr lang="en-US" sz="2400" b="1" cap="all" dirty="0" err="1">
                <a:solidFill>
                  <a:srgbClr val="176D8A"/>
                </a:solidFill>
                <a:latin typeface="Arial" panose="020B0604020202020204" pitchFamily="34" charset="0"/>
                <a:cs typeface="Arial" panose="020B0604020202020204" pitchFamily="34" charset="0"/>
              </a:rPr>
              <a:t>Vlaamse</a:t>
            </a:r>
            <a:r>
              <a:rPr lang="en-US" sz="2400" b="1" cap="all" dirty="0">
                <a:solidFill>
                  <a:srgbClr val="176D8A"/>
                </a:solidFill>
                <a:latin typeface="Arial" panose="020B0604020202020204" pitchFamily="34" charset="0"/>
                <a:cs typeface="Arial" panose="020B0604020202020204" pitchFamily="34" charset="0"/>
              </a:rPr>
              <a:t> Onderwijs </a:t>
            </a:r>
            <a:r>
              <a:rPr lang="en-US" sz="2400" b="1" cap="all" dirty="0" err="1">
                <a:solidFill>
                  <a:srgbClr val="176D8A"/>
                </a:solidFill>
                <a:latin typeface="Arial" panose="020B0604020202020204" pitchFamily="34" charset="0"/>
                <a:cs typeface="Arial" panose="020B0604020202020204" pitchFamily="34" charset="0"/>
              </a:rPr>
              <a:t>stroomt</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ongekwalificeerd</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uit</a:t>
            </a:r>
            <a:r>
              <a:rPr lang="en-US" sz="2400" b="1" cap="all" dirty="0">
                <a:solidFill>
                  <a:srgbClr val="176D8A"/>
                </a:solidFill>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5,1%</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8,9%</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11,9 %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17,1%</a:t>
            </a:r>
          </a:p>
          <a:p>
            <a:pPr marL="457200" indent="-457200">
              <a:lnSpc>
                <a:spcPct val="150000"/>
              </a:lnSpc>
              <a:spcBef>
                <a:spcPts val="1200"/>
              </a:spcBef>
              <a:buFont typeface="+mj-lt"/>
              <a:buAutoNum type="alphaLcParenR"/>
            </a:pPr>
            <a:endParaRPr lang="en-US" sz="2400" dirty="0">
              <a:latin typeface="Arial" panose="020B0604020202020204" pitchFamily="34" charset="0"/>
              <a:cs typeface="Arial" panose="020B0604020202020204" pitchFamily="34" charset="0"/>
            </a:endParaRPr>
          </a:p>
        </p:txBody>
      </p:sp>
      <p:sp>
        <p:nvSpPr>
          <p:cNvPr id="9" name="Rounded Rectangle 8"/>
          <p:cNvSpPr/>
          <p:nvPr/>
        </p:nvSpPr>
        <p:spPr>
          <a:xfrm>
            <a:off x="580817" y="3530403"/>
            <a:ext cx="7515433" cy="6938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7054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45</a:t>
            </a:fld>
            <a:endParaRPr lang="nl-BE" dirty="0">
              <a:solidFill>
                <a:schemeClr val="bg2">
                  <a:lumMod val="50000"/>
                </a:schemeClr>
              </a:solidFill>
            </a:endParaRPr>
          </a:p>
        </p:txBody>
      </p:sp>
      <p:sp>
        <p:nvSpPr>
          <p:cNvPr id="13" name="TextBox 2"/>
          <p:cNvSpPr txBox="1">
            <a:spLocks noChangeArrowheads="1"/>
          </p:cNvSpPr>
          <p:nvPr/>
        </p:nvSpPr>
        <p:spPr bwMode="auto">
          <a:xfrm>
            <a:off x="161925" y="6356351"/>
            <a:ext cx="8820150" cy="307777"/>
          </a:xfrm>
          <a:prstGeom prst="rect">
            <a:avLst/>
          </a:prstGeom>
          <a:solidFill>
            <a:schemeClr val="bg1"/>
          </a:solidFill>
          <a:ln>
            <a:noFill/>
          </a:ln>
        </p:spPr>
        <p:txBody>
          <a:bodyPr>
            <a:spAutoFit/>
          </a:bodyPr>
          <a:lstStyle>
            <a:lvl1pPr>
              <a:spcBef>
                <a:spcPct val="20000"/>
              </a:spcBef>
              <a:buChar char="•"/>
              <a:defRPr sz="2400">
                <a:solidFill>
                  <a:srgbClr val="182B52"/>
                </a:solidFill>
                <a:latin typeface="Arial" panose="020B0604020202020204" pitchFamily="34" charset="0"/>
              </a:defRPr>
            </a:lvl1pPr>
            <a:lvl2pPr marL="742950" indent="-285750">
              <a:spcBef>
                <a:spcPct val="20000"/>
              </a:spcBef>
              <a:buChar char="–"/>
              <a:defRPr sz="2000">
                <a:solidFill>
                  <a:srgbClr val="182B52"/>
                </a:solidFill>
                <a:latin typeface="Arial" panose="020B0604020202020204" pitchFamily="34" charset="0"/>
              </a:defRPr>
            </a:lvl2pPr>
            <a:lvl3pPr marL="1143000" indent="-228600">
              <a:spcBef>
                <a:spcPct val="20000"/>
              </a:spcBef>
              <a:buChar char="•"/>
              <a:defRPr sz="1600">
                <a:solidFill>
                  <a:srgbClr val="182B52"/>
                </a:solidFill>
                <a:latin typeface="Arial" panose="020B0604020202020204" pitchFamily="34" charset="0"/>
              </a:defRPr>
            </a:lvl3pPr>
            <a:lvl4pPr marL="1600200" indent="-228600">
              <a:spcBef>
                <a:spcPct val="20000"/>
              </a:spcBef>
              <a:buChar char="–"/>
              <a:defRPr sz="1600">
                <a:solidFill>
                  <a:srgbClr val="182B52"/>
                </a:solidFill>
                <a:latin typeface="Arial" panose="020B0604020202020204" pitchFamily="34" charset="0"/>
              </a:defRPr>
            </a:lvl4pPr>
            <a:lvl5pPr marL="2057400" indent="-228600">
              <a:spcBef>
                <a:spcPct val="20000"/>
              </a:spcBef>
              <a:buChar char="•"/>
              <a:defRPr sz="1600">
                <a:solidFill>
                  <a:srgbClr val="182B52"/>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82B52"/>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82B52"/>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82B52"/>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82B52"/>
                </a:solidFill>
                <a:latin typeface="Arial" panose="020B0604020202020204" pitchFamily="34" charset="0"/>
              </a:defRPr>
            </a:lvl9pPr>
          </a:lstStyle>
          <a:p>
            <a:pPr>
              <a:spcBef>
                <a:spcPct val="0"/>
              </a:spcBef>
              <a:buFontTx/>
              <a:buNone/>
            </a:pPr>
            <a:r>
              <a:rPr lang="nl-BE" altLang="nl-BE" sz="1400" dirty="0">
                <a:solidFill>
                  <a:schemeClr val="tx1"/>
                </a:solidFill>
              </a:rPr>
              <a:t>Bron: </a:t>
            </a:r>
            <a:r>
              <a:rPr lang="nl-BE" sz="1100" dirty="0">
                <a:hlinkClick r:id="rId4"/>
              </a:rPr>
              <a:t>https://onderwijs.vlaanderen.be/nl/dataloep-aan-de-slag-met-cijfers-over-onderwijs</a:t>
            </a:r>
            <a:endParaRPr lang="nl-BE" altLang="nl-BE" sz="1100" dirty="0">
              <a:solidFill>
                <a:schemeClr val="tx1"/>
              </a:solidFill>
            </a:endParaRPr>
          </a:p>
        </p:txBody>
      </p:sp>
      <p:pic>
        <p:nvPicPr>
          <p:cNvPr id="7" name="Picture 6"/>
          <p:cNvPicPr>
            <a:picLocks noChangeAspect="1"/>
          </p:cNvPicPr>
          <p:nvPr/>
        </p:nvPicPr>
        <p:blipFill rotWithShape="1">
          <a:blip r:embed="rId5"/>
          <a:srcRect l="14133" t="38265" r="24324" b="14674"/>
          <a:stretch/>
        </p:blipFill>
        <p:spPr>
          <a:xfrm>
            <a:off x="161925" y="1690576"/>
            <a:ext cx="8921507" cy="3837389"/>
          </a:xfrm>
          <a:prstGeom prst="rect">
            <a:avLst/>
          </a:prstGeom>
          <a:ln>
            <a:solidFill>
              <a:schemeClr val="tx1"/>
            </a:solidFill>
          </a:ln>
        </p:spPr>
      </p:pic>
      <p:sp>
        <p:nvSpPr>
          <p:cNvPr id="14" name="Title 1"/>
          <p:cNvSpPr>
            <a:spLocks noGrp="1"/>
          </p:cNvSpPr>
          <p:nvPr>
            <p:ph type="ctrTitle"/>
          </p:nvPr>
        </p:nvSpPr>
        <p:spPr>
          <a:xfrm>
            <a:off x="955390" y="0"/>
            <a:ext cx="7535467" cy="1249680"/>
          </a:xfrm>
        </p:spPr>
        <p:txBody>
          <a:bodyPr>
            <a:noAutofit/>
          </a:bodyPr>
          <a:lstStyle/>
          <a:p>
            <a:pPr>
              <a:lnSpc>
                <a:spcPts val="3500"/>
              </a:lnSpc>
            </a:pPr>
            <a:r>
              <a:rPr lang="en-US" sz="2400" b="1" cap="all" dirty="0" err="1">
                <a:solidFill>
                  <a:srgbClr val="176D8A"/>
                </a:solidFill>
                <a:latin typeface="Arial" panose="020B0604020202020204" pitchFamily="34" charset="0"/>
                <a:cs typeface="Arial" panose="020B0604020202020204" pitchFamily="34" charset="0"/>
              </a:rPr>
              <a:t>Voortijdig</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schoolverlaten</a:t>
            </a:r>
            <a:r>
              <a:rPr lang="en-US" sz="2400" b="1" cap="all" dirty="0">
                <a:solidFill>
                  <a:srgbClr val="176D8A"/>
                </a:solidFill>
                <a:latin typeface="Arial" panose="020B0604020202020204" pitchFamily="34" charset="0"/>
                <a:cs typeface="Arial" panose="020B0604020202020204" pitchFamily="34" charset="0"/>
              </a:rPr>
              <a:t> </a:t>
            </a:r>
            <a:br>
              <a:rPr lang="en-US" sz="2400" b="1" cap="all" dirty="0">
                <a:solidFill>
                  <a:srgbClr val="176D8A"/>
                </a:solidFill>
                <a:latin typeface="Arial" panose="020B0604020202020204" pitchFamily="34" charset="0"/>
                <a:cs typeface="Arial" panose="020B0604020202020204" pitchFamily="34" charset="0"/>
              </a:rPr>
            </a:br>
            <a:r>
              <a:rPr lang="en-US" sz="2400" b="1" cap="all" dirty="0">
                <a:solidFill>
                  <a:srgbClr val="176D8A"/>
                </a:solidFill>
                <a:latin typeface="Arial" panose="020B0604020202020204" pitchFamily="34" charset="0"/>
                <a:cs typeface="Arial" panose="020B0604020202020204" pitchFamily="34" charset="0"/>
              </a:rPr>
              <a:t>in </a:t>
            </a:r>
            <a:r>
              <a:rPr lang="en-US" sz="2400" b="1" cap="all" dirty="0" err="1">
                <a:solidFill>
                  <a:srgbClr val="176D8A"/>
                </a:solidFill>
                <a:latin typeface="Arial" panose="020B0604020202020204" pitchFamily="34" charset="0"/>
                <a:cs typeface="Arial" panose="020B0604020202020204" pitchFamily="34" charset="0"/>
              </a:rPr>
              <a:t>Vlaanderen</a:t>
            </a:r>
            <a:endParaRPr lang="nl-BE" sz="2400" b="1" cap="all" dirty="0">
              <a:solidFill>
                <a:srgbClr val="176D8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983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10</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46</a:t>
            </a:fld>
            <a:endParaRPr lang="nl-BE" dirty="0">
              <a:solidFill>
                <a:schemeClr val="bg2">
                  <a:lumMod val="50000"/>
                </a:schemeClr>
              </a:solidFill>
            </a:endParaRPr>
          </a:p>
        </p:txBody>
      </p:sp>
      <p:sp>
        <p:nvSpPr>
          <p:cNvPr id="8" name="TextBox 7"/>
          <p:cNvSpPr txBox="1"/>
          <p:nvPr/>
        </p:nvSpPr>
        <p:spPr>
          <a:xfrm>
            <a:off x="200527" y="1067621"/>
            <a:ext cx="8742947" cy="5139869"/>
          </a:xfrm>
          <a:prstGeom prst="rect">
            <a:avLst/>
          </a:prstGeom>
          <a:solidFill>
            <a:schemeClr val="bg1"/>
          </a:solidFill>
        </p:spPr>
        <p:txBody>
          <a:bodyPr wrap="square" rtlCol="0">
            <a:spAutoFit/>
          </a:bodyPr>
          <a:lstStyle/>
          <a:p>
            <a:pPr>
              <a:lnSpc>
                <a:spcPct val="150000"/>
              </a:lnSpc>
              <a:spcBef>
                <a:spcPts val="1200"/>
              </a:spcBef>
            </a:pPr>
            <a:r>
              <a:rPr lang="en-US" sz="2400" b="1" cap="all" dirty="0">
                <a:solidFill>
                  <a:srgbClr val="176D8A"/>
                </a:solidFill>
                <a:latin typeface="Arial" panose="020B0604020202020204" pitchFamily="34" charset="0"/>
                <a:cs typeface="Arial" panose="020B0604020202020204" pitchFamily="34" charset="0"/>
              </a:rPr>
              <a:t>Wat is in 4SO de </a:t>
            </a:r>
            <a:r>
              <a:rPr lang="en-US" sz="2400" b="1" cap="all" dirty="0" err="1">
                <a:solidFill>
                  <a:srgbClr val="176D8A"/>
                </a:solidFill>
                <a:latin typeface="Arial" panose="020B0604020202020204" pitchFamily="34" charset="0"/>
                <a:cs typeface="Arial" panose="020B0604020202020204" pitchFamily="34" charset="0"/>
              </a:rPr>
              <a:t>gemiddelde</a:t>
            </a:r>
            <a:r>
              <a:rPr lang="en-US" sz="2400" b="1" cap="all" dirty="0">
                <a:solidFill>
                  <a:srgbClr val="176D8A"/>
                </a:solidFill>
                <a:latin typeface="Arial" panose="020B0604020202020204" pitchFamily="34" charset="0"/>
                <a:cs typeface="Arial" panose="020B0604020202020204" pitchFamily="34" charset="0"/>
              </a:rPr>
              <a:t> score op de </a:t>
            </a:r>
            <a:r>
              <a:rPr lang="en-US" sz="2400" b="1" cap="all" dirty="0" err="1">
                <a:solidFill>
                  <a:srgbClr val="176D8A"/>
                </a:solidFill>
                <a:latin typeface="Arial" panose="020B0604020202020204" pitchFamily="34" charset="0"/>
                <a:cs typeface="Arial" panose="020B0604020202020204" pitchFamily="34" charset="0"/>
              </a:rPr>
              <a:t>stelling</a:t>
            </a:r>
            <a:r>
              <a:rPr lang="en-US" sz="2400" b="1" cap="all" dirty="0">
                <a:solidFill>
                  <a:srgbClr val="176D8A"/>
                </a:solidFill>
                <a:latin typeface="Arial" panose="020B0604020202020204" pitchFamily="34" charset="0"/>
                <a:cs typeface="Arial" panose="020B0604020202020204" pitchFamily="34" charset="0"/>
              </a:rPr>
              <a:t> </a:t>
            </a:r>
            <a:br>
              <a:rPr lang="en-US" sz="2400" b="1" cap="all" dirty="0">
                <a:solidFill>
                  <a:srgbClr val="176D8A"/>
                </a:solidFill>
                <a:latin typeface="Arial" panose="020B0604020202020204" pitchFamily="34" charset="0"/>
                <a:cs typeface="Arial" panose="020B0604020202020204" pitchFamily="34" charset="0"/>
              </a:rPr>
            </a:br>
            <a:r>
              <a:rPr lang="en-US" sz="2400" b="1" i="1" cap="all" dirty="0">
                <a:solidFill>
                  <a:srgbClr val="176D8A"/>
                </a:solidFill>
                <a:latin typeface="Arial" panose="020B0604020202020204" pitchFamily="34" charset="0"/>
                <a:cs typeface="Arial" panose="020B0604020202020204" pitchFamily="34" charset="0"/>
              </a:rPr>
              <a:t>“</a:t>
            </a:r>
            <a:r>
              <a:rPr lang="en-US" sz="2400" b="1" i="1" cap="all" dirty="0" err="1">
                <a:solidFill>
                  <a:srgbClr val="176D8A"/>
                </a:solidFill>
                <a:latin typeface="Arial" panose="020B0604020202020204" pitchFamily="34" charset="0"/>
                <a:cs typeface="Arial" panose="020B0604020202020204" pitchFamily="34" charset="0"/>
              </a:rPr>
              <a:t>Ik</a:t>
            </a:r>
            <a:r>
              <a:rPr lang="en-US" sz="2400" b="1" i="1" cap="all" dirty="0">
                <a:solidFill>
                  <a:srgbClr val="176D8A"/>
                </a:solidFill>
                <a:latin typeface="Arial" panose="020B0604020202020204" pitchFamily="34" charset="0"/>
                <a:cs typeface="Arial" panose="020B0604020202020204" pitchFamily="34" charset="0"/>
              </a:rPr>
              <a:t> </a:t>
            </a:r>
            <a:r>
              <a:rPr lang="en-US" sz="2400" b="1" i="1" cap="all" dirty="0" err="1">
                <a:solidFill>
                  <a:srgbClr val="176D8A"/>
                </a:solidFill>
                <a:latin typeface="Arial" panose="020B0604020202020204" pitchFamily="34" charset="0"/>
                <a:cs typeface="Arial" panose="020B0604020202020204" pitchFamily="34" charset="0"/>
              </a:rPr>
              <a:t>probeer</a:t>
            </a:r>
            <a:r>
              <a:rPr lang="en-US" sz="2400" b="1" i="1" cap="all" dirty="0">
                <a:solidFill>
                  <a:srgbClr val="176D8A"/>
                </a:solidFill>
                <a:latin typeface="Arial" panose="020B0604020202020204" pitchFamily="34" charset="0"/>
                <a:cs typeface="Arial" panose="020B0604020202020204" pitchFamily="34" charset="0"/>
              </a:rPr>
              <a:t> </a:t>
            </a:r>
            <a:r>
              <a:rPr lang="en-US" sz="2400" b="1" i="1" cap="all" dirty="0" err="1">
                <a:solidFill>
                  <a:srgbClr val="176D8A"/>
                </a:solidFill>
                <a:latin typeface="Arial" panose="020B0604020202020204" pitchFamily="34" charset="0"/>
                <a:cs typeface="Arial" panose="020B0604020202020204" pitchFamily="34" charset="0"/>
              </a:rPr>
              <a:t>mijn</a:t>
            </a:r>
            <a:r>
              <a:rPr lang="en-US" sz="2400" b="1" i="1" cap="all" dirty="0">
                <a:solidFill>
                  <a:srgbClr val="176D8A"/>
                </a:solidFill>
                <a:latin typeface="Arial" panose="020B0604020202020204" pitchFamily="34" charset="0"/>
                <a:cs typeface="Arial" panose="020B0604020202020204" pitchFamily="34" charset="0"/>
              </a:rPr>
              <a:t> best </a:t>
            </a:r>
            <a:r>
              <a:rPr lang="en-US" sz="2400" b="1" i="1" cap="all" dirty="0" err="1">
                <a:solidFill>
                  <a:srgbClr val="176D8A"/>
                </a:solidFill>
                <a:latin typeface="Arial" panose="020B0604020202020204" pitchFamily="34" charset="0"/>
                <a:cs typeface="Arial" panose="020B0604020202020204" pitchFamily="34" charset="0"/>
              </a:rPr>
              <a:t>tE</a:t>
            </a:r>
            <a:r>
              <a:rPr lang="en-US" sz="2400" b="1" i="1" cap="all" dirty="0">
                <a:solidFill>
                  <a:srgbClr val="176D8A"/>
                </a:solidFill>
                <a:latin typeface="Arial" panose="020B0604020202020204" pitchFamily="34" charset="0"/>
                <a:cs typeface="Arial" panose="020B0604020202020204" pitchFamily="34" charset="0"/>
              </a:rPr>
              <a:t> </a:t>
            </a:r>
            <a:r>
              <a:rPr lang="en-US" sz="2400" b="1" i="1" cap="all" dirty="0" err="1">
                <a:solidFill>
                  <a:srgbClr val="176D8A"/>
                </a:solidFill>
                <a:latin typeface="Arial" panose="020B0604020202020204" pitchFamily="34" charset="0"/>
                <a:cs typeface="Arial" panose="020B0604020202020204" pitchFamily="34" charset="0"/>
              </a:rPr>
              <a:t>doen</a:t>
            </a:r>
            <a:r>
              <a:rPr lang="en-US" sz="2400" b="1" i="1" cap="all" dirty="0">
                <a:solidFill>
                  <a:srgbClr val="176D8A"/>
                </a:solidFill>
                <a:latin typeface="Arial" panose="020B0604020202020204" pitchFamily="34" charset="0"/>
                <a:cs typeface="Arial" panose="020B0604020202020204" pitchFamily="34" charset="0"/>
              </a:rPr>
              <a:t> op school </a:t>
            </a:r>
            <a:r>
              <a:rPr lang="en-US" sz="2400" b="1" i="1" cap="all" dirty="0" err="1">
                <a:solidFill>
                  <a:srgbClr val="176D8A"/>
                </a:solidFill>
                <a:latin typeface="Arial" panose="020B0604020202020204" pitchFamily="34" charset="0"/>
                <a:cs typeface="Arial" panose="020B0604020202020204" pitchFamily="34" charset="0"/>
              </a:rPr>
              <a:t>omdat</a:t>
            </a:r>
            <a:r>
              <a:rPr lang="en-US" sz="2400" b="1" i="1" cap="all" dirty="0">
                <a:solidFill>
                  <a:srgbClr val="176D8A"/>
                </a:solidFill>
                <a:latin typeface="Arial" panose="020B0604020202020204" pitchFamily="34" charset="0"/>
                <a:cs typeface="Arial" panose="020B0604020202020204" pitchFamily="34" charset="0"/>
              </a:rPr>
              <a:t> </a:t>
            </a:r>
            <a:r>
              <a:rPr lang="en-US" sz="2400" b="1" i="1" cap="all" dirty="0" err="1">
                <a:solidFill>
                  <a:srgbClr val="176D8A"/>
                </a:solidFill>
                <a:latin typeface="Arial" panose="020B0604020202020204" pitchFamily="34" charset="0"/>
                <a:cs typeface="Arial" panose="020B0604020202020204" pitchFamily="34" charset="0"/>
              </a:rPr>
              <a:t>dit</a:t>
            </a:r>
            <a:r>
              <a:rPr lang="en-US" sz="2400" b="1" i="1" cap="all" dirty="0">
                <a:solidFill>
                  <a:srgbClr val="176D8A"/>
                </a:solidFill>
                <a:latin typeface="Arial" panose="020B0604020202020204" pitchFamily="34" charset="0"/>
                <a:cs typeface="Arial" panose="020B0604020202020204" pitchFamily="34" charset="0"/>
              </a:rPr>
              <a:t> </a:t>
            </a:r>
            <a:r>
              <a:rPr lang="en-US" sz="2400" b="1" i="1" cap="all" dirty="0" err="1">
                <a:solidFill>
                  <a:srgbClr val="176D8A"/>
                </a:solidFill>
                <a:latin typeface="Arial" panose="020B0604020202020204" pitchFamily="34" charset="0"/>
                <a:cs typeface="Arial" panose="020B0604020202020204" pitchFamily="34" charset="0"/>
              </a:rPr>
              <a:t>belangrijk</a:t>
            </a:r>
            <a:r>
              <a:rPr lang="en-US" sz="2400" b="1" i="1" cap="all" dirty="0">
                <a:solidFill>
                  <a:srgbClr val="176D8A"/>
                </a:solidFill>
                <a:latin typeface="Arial" panose="020B0604020202020204" pitchFamily="34" charset="0"/>
                <a:cs typeface="Arial" panose="020B0604020202020204" pitchFamily="34" charset="0"/>
              </a:rPr>
              <a:t> is </a:t>
            </a:r>
            <a:r>
              <a:rPr lang="en-US" sz="2400" b="1" i="1" cap="all" dirty="0" err="1">
                <a:solidFill>
                  <a:srgbClr val="176D8A"/>
                </a:solidFill>
                <a:latin typeface="Arial" panose="020B0604020202020204" pitchFamily="34" charset="0"/>
                <a:cs typeface="Arial" panose="020B0604020202020204" pitchFamily="34" charset="0"/>
              </a:rPr>
              <a:t>voor</a:t>
            </a:r>
            <a:r>
              <a:rPr lang="en-US" sz="2400" b="1" i="1" cap="all" dirty="0">
                <a:solidFill>
                  <a:srgbClr val="176D8A"/>
                </a:solidFill>
                <a:latin typeface="Arial" panose="020B0604020202020204" pitchFamily="34" charset="0"/>
                <a:cs typeface="Arial" panose="020B0604020202020204" pitchFamily="34" charset="0"/>
              </a:rPr>
              <a:t> </a:t>
            </a:r>
            <a:r>
              <a:rPr lang="en-US" sz="2400" b="1" i="1" cap="all" dirty="0" err="1">
                <a:solidFill>
                  <a:srgbClr val="176D8A"/>
                </a:solidFill>
                <a:latin typeface="Arial" panose="020B0604020202020204" pitchFamily="34" charset="0"/>
                <a:cs typeface="Arial" panose="020B0604020202020204" pitchFamily="34" charset="0"/>
              </a:rPr>
              <a:t>mij</a:t>
            </a:r>
            <a:r>
              <a:rPr lang="en-US" sz="2400" b="1" i="1" cap="all" dirty="0">
                <a:solidFill>
                  <a:srgbClr val="176D8A"/>
                </a:solidFill>
                <a:latin typeface="Arial" panose="020B0604020202020204" pitchFamily="34" charset="0"/>
                <a:cs typeface="Arial" panose="020B0604020202020204" pitchFamily="34" charset="0"/>
              </a:rPr>
              <a:t>”</a:t>
            </a:r>
            <a:br>
              <a:rPr lang="en-US" sz="2400" b="1" cap="all" dirty="0">
                <a:solidFill>
                  <a:srgbClr val="176D8A"/>
                </a:solidFill>
                <a:latin typeface="Arial" panose="020B0604020202020204" pitchFamily="34" charset="0"/>
                <a:cs typeface="Arial" panose="020B0604020202020204" pitchFamily="34" charset="0"/>
              </a:rPr>
            </a:br>
            <a:r>
              <a:rPr lang="en-US" sz="2400" b="1" cap="all" dirty="0">
                <a:solidFill>
                  <a:srgbClr val="176D8A"/>
                </a:solidFill>
                <a:latin typeface="Arial" panose="020B0604020202020204" pitchFamily="34" charset="0"/>
                <a:cs typeface="Arial" panose="020B0604020202020204" pitchFamily="34" charset="0"/>
              </a:rPr>
              <a:t>(1= </a:t>
            </a:r>
            <a:r>
              <a:rPr lang="en-US" sz="2400" b="1" cap="all" dirty="0" err="1">
                <a:solidFill>
                  <a:srgbClr val="176D8A"/>
                </a:solidFill>
                <a:latin typeface="Arial" panose="020B0604020202020204" pitchFamily="34" charset="0"/>
                <a:cs typeface="Arial" panose="020B0604020202020204" pitchFamily="34" charset="0"/>
              </a:rPr>
              <a:t>niet</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waar</a:t>
            </a:r>
            <a:r>
              <a:rPr lang="en-US" sz="2400" b="1" cap="all" dirty="0">
                <a:solidFill>
                  <a:srgbClr val="176D8A"/>
                </a:solidFill>
                <a:latin typeface="Arial" panose="020B0604020202020204" pitchFamily="34" charset="0"/>
                <a:cs typeface="Arial" panose="020B0604020202020204" pitchFamily="34" charset="0"/>
              </a:rPr>
              <a:t> / 5= </a:t>
            </a:r>
            <a:r>
              <a:rPr lang="en-US" sz="2400" b="1" cap="all" dirty="0" err="1">
                <a:solidFill>
                  <a:srgbClr val="176D8A"/>
                </a:solidFill>
                <a:latin typeface="Arial" panose="020B0604020202020204" pitchFamily="34" charset="0"/>
                <a:cs typeface="Arial" panose="020B0604020202020204" pitchFamily="34" charset="0"/>
              </a:rPr>
              <a:t>waar</a:t>
            </a:r>
            <a:r>
              <a:rPr lang="en-US" sz="2400" b="1" cap="all" dirty="0">
                <a:solidFill>
                  <a:srgbClr val="176D8A"/>
                </a:solidFill>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1,44  (</a:t>
            </a:r>
            <a:r>
              <a:rPr lang="en-US" sz="2400" dirty="0" err="1">
                <a:latin typeface="Arial" panose="020B0604020202020204" pitchFamily="34" charset="0"/>
                <a:cs typeface="Arial" panose="020B0604020202020204" pitchFamily="34" charset="0"/>
              </a:rPr>
              <a:t>niet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waar</a:t>
            </a:r>
            <a:r>
              <a:rPr lang="en-US" sz="2400" dirty="0">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2,31  (</a:t>
            </a:r>
            <a:r>
              <a:rPr lang="en-US" sz="2400" dirty="0" err="1">
                <a:latin typeface="Arial" panose="020B0604020202020204" pitchFamily="34" charset="0"/>
                <a:cs typeface="Arial" panose="020B0604020202020204" pitchFamily="34" charset="0"/>
              </a:rPr>
              <a:t>meestal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waar</a:t>
            </a:r>
            <a:r>
              <a:rPr lang="en-US" sz="2400" dirty="0">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3,40  (</a:t>
            </a:r>
            <a:r>
              <a:rPr lang="en-US" sz="2400" dirty="0" err="1">
                <a:latin typeface="Arial" panose="020B0604020202020204" pitchFamily="34" charset="0"/>
                <a:cs typeface="Arial" panose="020B0604020202020204" pitchFamily="34" charset="0"/>
              </a:rPr>
              <a:t>soms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soms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waar</a:t>
            </a:r>
            <a:r>
              <a:rPr lang="en-US" sz="2400" dirty="0">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4,21  (</a:t>
            </a:r>
            <a:r>
              <a:rPr lang="en-US" sz="2400" dirty="0" err="1">
                <a:latin typeface="Arial" panose="020B0604020202020204" pitchFamily="34" charset="0"/>
                <a:cs typeface="Arial" panose="020B0604020202020204" pitchFamily="34" charset="0"/>
              </a:rPr>
              <a:t>meestal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waar</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5548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520" y="0"/>
            <a:ext cx="7535467" cy="681667"/>
          </a:xfrm>
        </p:spPr>
        <p:txBody>
          <a:bodyPr>
            <a:noAutofit/>
          </a:bodyPr>
          <a:lstStyle/>
          <a:p>
            <a:r>
              <a:rPr lang="en-US" sz="2900" b="1" cap="all" dirty="0" err="1">
                <a:solidFill>
                  <a:srgbClr val="176D8A"/>
                </a:solidFill>
                <a:latin typeface="+mn-lt"/>
              </a:rPr>
              <a:t>Vraag</a:t>
            </a:r>
            <a:r>
              <a:rPr lang="en-US" sz="2900" b="1" cap="all" dirty="0">
                <a:solidFill>
                  <a:srgbClr val="176D8A"/>
                </a:solidFill>
                <a:latin typeface="+mn-lt"/>
              </a:rPr>
              <a:t> 10</a:t>
            </a:r>
            <a:endParaRPr lang="nl-BE" sz="29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47</a:t>
            </a:fld>
            <a:endParaRPr lang="nl-BE" dirty="0">
              <a:solidFill>
                <a:schemeClr val="bg2">
                  <a:lumMod val="50000"/>
                </a:schemeClr>
              </a:solidFill>
            </a:endParaRPr>
          </a:p>
        </p:txBody>
      </p:sp>
      <p:sp>
        <p:nvSpPr>
          <p:cNvPr id="10" name="TextBox 9"/>
          <p:cNvSpPr txBox="1"/>
          <p:nvPr/>
        </p:nvSpPr>
        <p:spPr>
          <a:xfrm>
            <a:off x="418454" y="6571220"/>
            <a:ext cx="5883491" cy="307777"/>
          </a:xfrm>
          <a:prstGeom prst="rect">
            <a:avLst/>
          </a:prstGeom>
          <a:solidFill>
            <a:schemeClr val="bg1"/>
          </a:solidFill>
        </p:spPr>
        <p:txBody>
          <a:bodyPr wrap="square" rtlCol="0">
            <a:spAutoFit/>
          </a:bodyPr>
          <a:lstStyle/>
          <a:p>
            <a:r>
              <a:rPr lang="en-US" sz="1400" dirty="0" err="1"/>
              <a:t>Bron</a:t>
            </a:r>
            <a:r>
              <a:rPr lang="en-US" sz="1400" dirty="0"/>
              <a:t>: </a:t>
            </a:r>
            <a:r>
              <a:rPr lang="en-US" sz="1400" dirty="0">
                <a:hlinkClick r:id="rId4"/>
              </a:rPr>
              <a:t>www.lisoproject.be</a:t>
            </a:r>
            <a:r>
              <a:rPr lang="en-US" sz="1400" dirty="0"/>
              <a:t> </a:t>
            </a:r>
            <a:r>
              <a:rPr lang="en-US" sz="1400" dirty="0" err="1"/>
              <a:t>technisch</a:t>
            </a:r>
            <a:r>
              <a:rPr lang="en-US" sz="1400" dirty="0"/>
              <a:t> rapport </a:t>
            </a:r>
            <a:r>
              <a:rPr lang="en-US" sz="1400" dirty="0" err="1"/>
              <a:t>leerlingvragenlijst</a:t>
            </a:r>
            <a:r>
              <a:rPr lang="en-US" sz="1400" dirty="0"/>
              <a:t> 2017 </a:t>
            </a:r>
            <a:endParaRPr lang="nl-BE" sz="1400" dirty="0"/>
          </a:p>
        </p:txBody>
      </p:sp>
      <p:sp>
        <p:nvSpPr>
          <p:cNvPr id="12" name="TextBox 11"/>
          <p:cNvSpPr txBox="1"/>
          <p:nvPr/>
        </p:nvSpPr>
        <p:spPr>
          <a:xfrm>
            <a:off x="244832" y="1152060"/>
            <a:ext cx="8742947" cy="5139869"/>
          </a:xfrm>
          <a:prstGeom prst="rect">
            <a:avLst/>
          </a:prstGeom>
          <a:solidFill>
            <a:schemeClr val="bg1"/>
          </a:solidFill>
        </p:spPr>
        <p:txBody>
          <a:bodyPr wrap="square" rtlCol="0">
            <a:spAutoFit/>
          </a:bodyPr>
          <a:lstStyle/>
          <a:p>
            <a:pPr>
              <a:lnSpc>
                <a:spcPct val="150000"/>
              </a:lnSpc>
              <a:spcBef>
                <a:spcPts val="1200"/>
              </a:spcBef>
            </a:pPr>
            <a:r>
              <a:rPr lang="en-US" sz="2400" b="1" cap="all" dirty="0">
                <a:solidFill>
                  <a:srgbClr val="176D8A"/>
                </a:solidFill>
                <a:latin typeface="Arial" panose="020B0604020202020204" pitchFamily="34" charset="0"/>
                <a:cs typeface="Arial" panose="020B0604020202020204" pitchFamily="34" charset="0"/>
              </a:rPr>
              <a:t>Wat is in 4SO de </a:t>
            </a:r>
            <a:r>
              <a:rPr lang="en-US" sz="2400" b="1" cap="all" dirty="0" err="1">
                <a:solidFill>
                  <a:srgbClr val="176D8A"/>
                </a:solidFill>
                <a:latin typeface="Arial" panose="020B0604020202020204" pitchFamily="34" charset="0"/>
                <a:cs typeface="Arial" panose="020B0604020202020204" pitchFamily="34" charset="0"/>
              </a:rPr>
              <a:t>gemiddelde</a:t>
            </a:r>
            <a:r>
              <a:rPr lang="en-US" sz="2400" b="1" cap="all" dirty="0">
                <a:solidFill>
                  <a:srgbClr val="176D8A"/>
                </a:solidFill>
                <a:latin typeface="Arial" panose="020B0604020202020204" pitchFamily="34" charset="0"/>
                <a:cs typeface="Arial" panose="020B0604020202020204" pitchFamily="34" charset="0"/>
              </a:rPr>
              <a:t> score op de </a:t>
            </a:r>
            <a:r>
              <a:rPr lang="en-US" sz="2400" b="1" cap="all" dirty="0" err="1">
                <a:solidFill>
                  <a:srgbClr val="176D8A"/>
                </a:solidFill>
                <a:latin typeface="Arial" panose="020B0604020202020204" pitchFamily="34" charset="0"/>
                <a:cs typeface="Arial" panose="020B0604020202020204" pitchFamily="34" charset="0"/>
              </a:rPr>
              <a:t>stelling</a:t>
            </a:r>
            <a:r>
              <a:rPr lang="en-US" sz="2400" b="1" cap="all" dirty="0">
                <a:solidFill>
                  <a:srgbClr val="176D8A"/>
                </a:solidFill>
                <a:latin typeface="Arial" panose="020B0604020202020204" pitchFamily="34" charset="0"/>
                <a:cs typeface="Arial" panose="020B0604020202020204" pitchFamily="34" charset="0"/>
              </a:rPr>
              <a:t> </a:t>
            </a:r>
            <a:br>
              <a:rPr lang="en-US" sz="2400" b="1" cap="all" dirty="0">
                <a:solidFill>
                  <a:srgbClr val="176D8A"/>
                </a:solidFill>
                <a:latin typeface="Arial" panose="020B0604020202020204" pitchFamily="34" charset="0"/>
                <a:cs typeface="Arial" panose="020B0604020202020204" pitchFamily="34" charset="0"/>
              </a:rPr>
            </a:br>
            <a:r>
              <a:rPr lang="en-US" sz="2400" b="1" i="1" cap="all" dirty="0">
                <a:solidFill>
                  <a:srgbClr val="176D8A"/>
                </a:solidFill>
                <a:latin typeface="Arial" panose="020B0604020202020204" pitchFamily="34" charset="0"/>
                <a:cs typeface="Arial" panose="020B0604020202020204" pitchFamily="34" charset="0"/>
              </a:rPr>
              <a:t>“</a:t>
            </a:r>
            <a:r>
              <a:rPr lang="en-US" sz="2400" b="1" i="1" cap="all" dirty="0" err="1">
                <a:solidFill>
                  <a:srgbClr val="176D8A"/>
                </a:solidFill>
                <a:latin typeface="Arial" panose="020B0604020202020204" pitchFamily="34" charset="0"/>
                <a:cs typeface="Arial" panose="020B0604020202020204" pitchFamily="34" charset="0"/>
              </a:rPr>
              <a:t>Ik</a:t>
            </a:r>
            <a:r>
              <a:rPr lang="en-US" sz="2400" b="1" i="1" cap="all" dirty="0">
                <a:solidFill>
                  <a:srgbClr val="176D8A"/>
                </a:solidFill>
                <a:latin typeface="Arial" panose="020B0604020202020204" pitchFamily="34" charset="0"/>
                <a:cs typeface="Arial" panose="020B0604020202020204" pitchFamily="34" charset="0"/>
              </a:rPr>
              <a:t> </a:t>
            </a:r>
            <a:r>
              <a:rPr lang="en-US" sz="2400" b="1" i="1" cap="all" dirty="0" err="1">
                <a:solidFill>
                  <a:srgbClr val="176D8A"/>
                </a:solidFill>
                <a:latin typeface="Arial" panose="020B0604020202020204" pitchFamily="34" charset="0"/>
                <a:cs typeface="Arial" panose="020B0604020202020204" pitchFamily="34" charset="0"/>
              </a:rPr>
              <a:t>probeer</a:t>
            </a:r>
            <a:r>
              <a:rPr lang="en-US" sz="2400" b="1" i="1" cap="all" dirty="0">
                <a:solidFill>
                  <a:srgbClr val="176D8A"/>
                </a:solidFill>
                <a:latin typeface="Arial" panose="020B0604020202020204" pitchFamily="34" charset="0"/>
                <a:cs typeface="Arial" panose="020B0604020202020204" pitchFamily="34" charset="0"/>
              </a:rPr>
              <a:t> </a:t>
            </a:r>
            <a:r>
              <a:rPr lang="en-US" sz="2400" b="1" i="1" cap="all" dirty="0" err="1">
                <a:solidFill>
                  <a:srgbClr val="176D8A"/>
                </a:solidFill>
                <a:latin typeface="Arial" panose="020B0604020202020204" pitchFamily="34" charset="0"/>
                <a:cs typeface="Arial" panose="020B0604020202020204" pitchFamily="34" charset="0"/>
              </a:rPr>
              <a:t>mijn</a:t>
            </a:r>
            <a:r>
              <a:rPr lang="en-US" sz="2400" b="1" i="1" cap="all" dirty="0">
                <a:solidFill>
                  <a:srgbClr val="176D8A"/>
                </a:solidFill>
                <a:latin typeface="Arial" panose="020B0604020202020204" pitchFamily="34" charset="0"/>
                <a:cs typeface="Arial" panose="020B0604020202020204" pitchFamily="34" charset="0"/>
              </a:rPr>
              <a:t> best </a:t>
            </a:r>
            <a:r>
              <a:rPr lang="en-US" sz="2400" b="1" i="1" cap="all" dirty="0" err="1">
                <a:solidFill>
                  <a:srgbClr val="176D8A"/>
                </a:solidFill>
                <a:latin typeface="Arial" panose="020B0604020202020204" pitchFamily="34" charset="0"/>
                <a:cs typeface="Arial" panose="020B0604020202020204" pitchFamily="34" charset="0"/>
              </a:rPr>
              <a:t>tE</a:t>
            </a:r>
            <a:r>
              <a:rPr lang="en-US" sz="2400" b="1" i="1" cap="all" dirty="0">
                <a:solidFill>
                  <a:srgbClr val="176D8A"/>
                </a:solidFill>
                <a:latin typeface="Arial" panose="020B0604020202020204" pitchFamily="34" charset="0"/>
                <a:cs typeface="Arial" panose="020B0604020202020204" pitchFamily="34" charset="0"/>
              </a:rPr>
              <a:t> </a:t>
            </a:r>
            <a:r>
              <a:rPr lang="en-US" sz="2400" b="1" i="1" cap="all" dirty="0" err="1">
                <a:solidFill>
                  <a:srgbClr val="176D8A"/>
                </a:solidFill>
                <a:latin typeface="Arial" panose="020B0604020202020204" pitchFamily="34" charset="0"/>
                <a:cs typeface="Arial" panose="020B0604020202020204" pitchFamily="34" charset="0"/>
              </a:rPr>
              <a:t>doen</a:t>
            </a:r>
            <a:r>
              <a:rPr lang="en-US" sz="2400" b="1" i="1" cap="all" dirty="0">
                <a:solidFill>
                  <a:srgbClr val="176D8A"/>
                </a:solidFill>
                <a:latin typeface="Arial" panose="020B0604020202020204" pitchFamily="34" charset="0"/>
                <a:cs typeface="Arial" panose="020B0604020202020204" pitchFamily="34" charset="0"/>
              </a:rPr>
              <a:t> op school </a:t>
            </a:r>
            <a:r>
              <a:rPr lang="en-US" sz="2400" b="1" i="1" cap="all" dirty="0" err="1">
                <a:solidFill>
                  <a:srgbClr val="176D8A"/>
                </a:solidFill>
                <a:latin typeface="Arial" panose="020B0604020202020204" pitchFamily="34" charset="0"/>
                <a:cs typeface="Arial" panose="020B0604020202020204" pitchFamily="34" charset="0"/>
              </a:rPr>
              <a:t>omdat</a:t>
            </a:r>
            <a:r>
              <a:rPr lang="en-US" sz="2400" b="1" i="1" cap="all" dirty="0">
                <a:solidFill>
                  <a:srgbClr val="176D8A"/>
                </a:solidFill>
                <a:latin typeface="Arial" panose="020B0604020202020204" pitchFamily="34" charset="0"/>
                <a:cs typeface="Arial" panose="020B0604020202020204" pitchFamily="34" charset="0"/>
              </a:rPr>
              <a:t> </a:t>
            </a:r>
            <a:r>
              <a:rPr lang="en-US" sz="2400" b="1" i="1" cap="all" dirty="0" err="1">
                <a:solidFill>
                  <a:srgbClr val="176D8A"/>
                </a:solidFill>
                <a:latin typeface="Arial" panose="020B0604020202020204" pitchFamily="34" charset="0"/>
                <a:cs typeface="Arial" panose="020B0604020202020204" pitchFamily="34" charset="0"/>
              </a:rPr>
              <a:t>dit</a:t>
            </a:r>
            <a:r>
              <a:rPr lang="en-US" sz="2400" b="1" i="1" cap="all" dirty="0">
                <a:solidFill>
                  <a:srgbClr val="176D8A"/>
                </a:solidFill>
                <a:latin typeface="Arial" panose="020B0604020202020204" pitchFamily="34" charset="0"/>
                <a:cs typeface="Arial" panose="020B0604020202020204" pitchFamily="34" charset="0"/>
              </a:rPr>
              <a:t> </a:t>
            </a:r>
            <a:r>
              <a:rPr lang="en-US" sz="2400" b="1" i="1" cap="all" dirty="0" err="1">
                <a:solidFill>
                  <a:srgbClr val="176D8A"/>
                </a:solidFill>
                <a:latin typeface="Arial" panose="020B0604020202020204" pitchFamily="34" charset="0"/>
                <a:cs typeface="Arial" panose="020B0604020202020204" pitchFamily="34" charset="0"/>
              </a:rPr>
              <a:t>belangrijk</a:t>
            </a:r>
            <a:r>
              <a:rPr lang="en-US" sz="2400" b="1" i="1" cap="all" dirty="0">
                <a:solidFill>
                  <a:srgbClr val="176D8A"/>
                </a:solidFill>
                <a:latin typeface="Arial" panose="020B0604020202020204" pitchFamily="34" charset="0"/>
                <a:cs typeface="Arial" panose="020B0604020202020204" pitchFamily="34" charset="0"/>
              </a:rPr>
              <a:t> is </a:t>
            </a:r>
            <a:r>
              <a:rPr lang="en-US" sz="2400" b="1" i="1" cap="all" dirty="0" err="1">
                <a:solidFill>
                  <a:srgbClr val="176D8A"/>
                </a:solidFill>
                <a:latin typeface="Arial" panose="020B0604020202020204" pitchFamily="34" charset="0"/>
                <a:cs typeface="Arial" panose="020B0604020202020204" pitchFamily="34" charset="0"/>
              </a:rPr>
              <a:t>voor</a:t>
            </a:r>
            <a:r>
              <a:rPr lang="en-US" sz="2400" b="1" i="1" cap="all" dirty="0">
                <a:solidFill>
                  <a:srgbClr val="176D8A"/>
                </a:solidFill>
                <a:latin typeface="Arial" panose="020B0604020202020204" pitchFamily="34" charset="0"/>
                <a:cs typeface="Arial" panose="020B0604020202020204" pitchFamily="34" charset="0"/>
              </a:rPr>
              <a:t> </a:t>
            </a:r>
            <a:r>
              <a:rPr lang="en-US" sz="2400" b="1" i="1" cap="all" dirty="0" err="1">
                <a:solidFill>
                  <a:srgbClr val="176D8A"/>
                </a:solidFill>
                <a:latin typeface="Arial" panose="020B0604020202020204" pitchFamily="34" charset="0"/>
                <a:cs typeface="Arial" panose="020B0604020202020204" pitchFamily="34" charset="0"/>
              </a:rPr>
              <a:t>mij</a:t>
            </a:r>
            <a:r>
              <a:rPr lang="en-US" sz="2400" b="1" i="1" cap="all" dirty="0">
                <a:solidFill>
                  <a:srgbClr val="176D8A"/>
                </a:solidFill>
                <a:latin typeface="Arial" panose="020B0604020202020204" pitchFamily="34" charset="0"/>
                <a:cs typeface="Arial" panose="020B0604020202020204" pitchFamily="34" charset="0"/>
              </a:rPr>
              <a:t>”</a:t>
            </a:r>
            <a:br>
              <a:rPr lang="en-US" sz="2400" b="1" cap="all" dirty="0">
                <a:solidFill>
                  <a:srgbClr val="176D8A"/>
                </a:solidFill>
                <a:latin typeface="Arial" panose="020B0604020202020204" pitchFamily="34" charset="0"/>
                <a:cs typeface="Arial" panose="020B0604020202020204" pitchFamily="34" charset="0"/>
              </a:rPr>
            </a:br>
            <a:r>
              <a:rPr lang="en-US" sz="2400" b="1" cap="all" dirty="0">
                <a:solidFill>
                  <a:srgbClr val="176D8A"/>
                </a:solidFill>
                <a:latin typeface="Arial" panose="020B0604020202020204" pitchFamily="34" charset="0"/>
                <a:cs typeface="Arial" panose="020B0604020202020204" pitchFamily="34" charset="0"/>
              </a:rPr>
              <a:t>(1= </a:t>
            </a:r>
            <a:r>
              <a:rPr lang="en-US" sz="2400" b="1" cap="all" dirty="0" err="1">
                <a:solidFill>
                  <a:srgbClr val="176D8A"/>
                </a:solidFill>
                <a:latin typeface="Arial" panose="020B0604020202020204" pitchFamily="34" charset="0"/>
                <a:cs typeface="Arial" panose="020B0604020202020204" pitchFamily="34" charset="0"/>
              </a:rPr>
              <a:t>niet</a:t>
            </a:r>
            <a:r>
              <a:rPr lang="en-US" sz="2400" b="1" cap="all" dirty="0">
                <a:solidFill>
                  <a:srgbClr val="176D8A"/>
                </a:solidFill>
                <a:latin typeface="Arial" panose="020B0604020202020204" pitchFamily="34" charset="0"/>
                <a:cs typeface="Arial" panose="020B0604020202020204" pitchFamily="34" charset="0"/>
              </a:rPr>
              <a:t> </a:t>
            </a:r>
            <a:r>
              <a:rPr lang="en-US" sz="2400" b="1" cap="all" dirty="0" err="1">
                <a:solidFill>
                  <a:srgbClr val="176D8A"/>
                </a:solidFill>
                <a:latin typeface="Arial" panose="020B0604020202020204" pitchFamily="34" charset="0"/>
                <a:cs typeface="Arial" panose="020B0604020202020204" pitchFamily="34" charset="0"/>
              </a:rPr>
              <a:t>waar</a:t>
            </a:r>
            <a:r>
              <a:rPr lang="en-US" sz="2400" b="1" cap="all" dirty="0">
                <a:solidFill>
                  <a:srgbClr val="176D8A"/>
                </a:solidFill>
                <a:latin typeface="Arial" panose="020B0604020202020204" pitchFamily="34" charset="0"/>
                <a:cs typeface="Arial" panose="020B0604020202020204" pitchFamily="34" charset="0"/>
              </a:rPr>
              <a:t> / 5= </a:t>
            </a:r>
            <a:r>
              <a:rPr lang="en-US" sz="2400" b="1" cap="all" dirty="0" err="1">
                <a:solidFill>
                  <a:srgbClr val="176D8A"/>
                </a:solidFill>
                <a:latin typeface="Arial" panose="020B0604020202020204" pitchFamily="34" charset="0"/>
                <a:cs typeface="Arial" panose="020B0604020202020204" pitchFamily="34" charset="0"/>
              </a:rPr>
              <a:t>waar</a:t>
            </a:r>
            <a:r>
              <a:rPr lang="en-US" sz="2400" b="1" cap="all" dirty="0">
                <a:solidFill>
                  <a:srgbClr val="176D8A"/>
                </a:solidFill>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1,44  (</a:t>
            </a:r>
            <a:r>
              <a:rPr lang="en-US" sz="2400" dirty="0" err="1">
                <a:latin typeface="Arial" panose="020B0604020202020204" pitchFamily="34" charset="0"/>
                <a:cs typeface="Arial" panose="020B0604020202020204" pitchFamily="34" charset="0"/>
              </a:rPr>
              <a:t>niet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waar</a:t>
            </a:r>
            <a:r>
              <a:rPr lang="en-US" sz="2400" dirty="0">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2,31  (</a:t>
            </a:r>
            <a:r>
              <a:rPr lang="en-US" sz="2400" dirty="0" err="1">
                <a:latin typeface="Arial" panose="020B0604020202020204" pitchFamily="34" charset="0"/>
                <a:cs typeface="Arial" panose="020B0604020202020204" pitchFamily="34" charset="0"/>
              </a:rPr>
              <a:t>meestal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waar</a:t>
            </a:r>
            <a:r>
              <a:rPr lang="en-US" sz="2400" dirty="0">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3,40  (</a:t>
            </a:r>
            <a:r>
              <a:rPr lang="en-US" sz="2400" dirty="0" err="1">
                <a:latin typeface="Arial" panose="020B0604020202020204" pitchFamily="34" charset="0"/>
                <a:cs typeface="Arial" panose="020B0604020202020204" pitchFamily="34" charset="0"/>
              </a:rPr>
              <a:t>soms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waar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soms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niet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waar</a:t>
            </a:r>
            <a:r>
              <a:rPr lang="en-US" sz="2400" dirty="0">
                <a:latin typeface="Arial" panose="020B0604020202020204" pitchFamily="34" charset="0"/>
                <a:cs typeface="Arial" panose="020B0604020202020204" pitchFamily="34" charset="0"/>
              </a:rPr>
              <a:t>) </a:t>
            </a:r>
          </a:p>
          <a:p>
            <a:pPr marL="457200" indent="-457200">
              <a:lnSpc>
                <a:spcPct val="150000"/>
              </a:lnSpc>
              <a:spcBef>
                <a:spcPts val="1200"/>
              </a:spcBef>
              <a:buFont typeface="+mj-lt"/>
              <a:buAutoNum type="alphaLcParenR"/>
            </a:pPr>
            <a:r>
              <a:rPr lang="en-US" sz="2400" dirty="0">
                <a:latin typeface="Arial" panose="020B0604020202020204" pitchFamily="34" charset="0"/>
                <a:cs typeface="Arial" panose="020B0604020202020204" pitchFamily="34" charset="0"/>
              </a:rPr>
              <a:t>4,21  (</a:t>
            </a:r>
            <a:r>
              <a:rPr lang="en-US" sz="2400" dirty="0" err="1">
                <a:latin typeface="Arial" panose="020B0604020202020204" pitchFamily="34" charset="0"/>
                <a:cs typeface="Arial" panose="020B0604020202020204" pitchFamily="34" charset="0"/>
              </a:rPr>
              <a:t>meestal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waar</a:t>
            </a:r>
            <a:r>
              <a:rPr lang="en-US" sz="2400" dirty="0">
                <a:latin typeface="Arial" panose="020B0604020202020204" pitchFamily="34" charset="0"/>
                <a:cs typeface="Arial" panose="020B0604020202020204" pitchFamily="34" charset="0"/>
              </a:rPr>
              <a:t>) </a:t>
            </a:r>
          </a:p>
        </p:txBody>
      </p:sp>
      <p:sp>
        <p:nvSpPr>
          <p:cNvPr id="9" name="Rounded Rectangle 8"/>
          <p:cNvSpPr/>
          <p:nvPr/>
        </p:nvSpPr>
        <p:spPr>
          <a:xfrm>
            <a:off x="152192" y="5662472"/>
            <a:ext cx="7944058" cy="6938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322383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267" y="121049"/>
            <a:ext cx="7535467" cy="681667"/>
          </a:xfrm>
        </p:spPr>
        <p:txBody>
          <a:bodyPr>
            <a:noAutofit/>
          </a:bodyPr>
          <a:lstStyle/>
          <a:p>
            <a:r>
              <a:rPr lang="en-US" sz="4000" b="1" cap="all" dirty="0">
                <a:solidFill>
                  <a:srgbClr val="176D8A"/>
                </a:solidFill>
                <a:latin typeface="+mn-lt"/>
              </a:rPr>
              <a:t>OORZAKEN ?</a:t>
            </a:r>
            <a:endParaRPr lang="nl-BE" sz="40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48</a:t>
            </a:fld>
            <a:endParaRPr lang="nl-BE" dirty="0">
              <a:solidFill>
                <a:schemeClr val="bg2">
                  <a:lumMod val="50000"/>
                </a:schemeClr>
              </a:solidFill>
            </a:endParaRPr>
          </a:p>
        </p:txBody>
      </p:sp>
      <p:sp>
        <p:nvSpPr>
          <p:cNvPr id="9" name="TextBox 8"/>
          <p:cNvSpPr txBox="1"/>
          <p:nvPr/>
        </p:nvSpPr>
        <p:spPr>
          <a:xfrm>
            <a:off x="804267" y="1024988"/>
            <a:ext cx="8339733" cy="5786199"/>
          </a:xfrm>
          <a:prstGeom prst="rect">
            <a:avLst/>
          </a:prstGeom>
          <a:noFill/>
        </p:spPr>
        <p:txBody>
          <a:bodyPr wrap="square" rtlCol="0">
            <a:spAutoFit/>
          </a:bodyPr>
          <a:lstStyle/>
          <a:p>
            <a:pPr marL="342900" indent="-342900">
              <a:spcBef>
                <a:spcPts val="36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Demografie</a:t>
            </a:r>
            <a:r>
              <a:rPr lang="en-US" sz="2400" dirty="0">
                <a:latin typeface="Arial" panose="020B0604020202020204" pitchFamily="34" charset="0"/>
                <a:cs typeface="Arial" panose="020B0604020202020204" pitchFamily="34" charset="0"/>
              </a:rPr>
              <a:t> ? </a:t>
            </a:r>
            <a:br>
              <a:rPr lang="en-US" sz="2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meer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anderstalige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lln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lln</a:t>
            </a:r>
            <a:r>
              <a:rPr lang="en-US" sz="1400" dirty="0">
                <a:latin typeface="Arial" panose="020B0604020202020204" pitchFamily="34" charset="0"/>
                <a:cs typeface="Arial" panose="020B0604020202020204" pitchFamily="34" charset="0"/>
              </a:rPr>
              <a:t> met </a:t>
            </a:r>
            <a:r>
              <a:rPr lang="en-US" sz="1400" dirty="0" err="1">
                <a:latin typeface="Arial" panose="020B0604020202020204" pitchFamily="34" charset="0"/>
                <a:cs typeface="Arial" panose="020B0604020202020204" pitchFamily="34" charset="0"/>
              </a:rPr>
              <a:t>specifieke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noden</a:t>
            </a:r>
            <a:r>
              <a:rPr lang="en-US" sz="1400" dirty="0">
                <a:latin typeface="Arial" panose="020B0604020202020204" pitchFamily="34" charset="0"/>
                <a:cs typeface="Arial" panose="020B0604020202020204" pitchFamily="34" charset="0"/>
              </a:rPr>
              <a:t>, minder </a:t>
            </a:r>
            <a:r>
              <a:rPr lang="en-US" sz="1400" dirty="0" err="1">
                <a:latin typeface="Arial" panose="020B0604020202020204" pitchFamily="34" charset="0"/>
                <a:cs typeface="Arial" panose="020B0604020202020204" pitchFamily="34" charset="0"/>
              </a:rPr>
              <a:t>zittenblijvers</a:t>
            </a:r>
            <a:r>
              <a:rPr lang="en-US" sz="1400" dirty="0">
                <a:latin typeface="Arial" panose="020B0604020202020204" pitchFamily="34" charset="0"/>
                <a:cs typeface="Arial" panose="020B0604020202020204" pitchFamily="34" charset="0"/>
              </a:rPr>
              <a:t>, … ) </a:t>
            </a:r>
          </a:p>
          <a:p>
            <a:pPr marL="342900" indent="-342900">
              <a:spcBef>
                <a:spcPts val="36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Zesjescultuur</a:t>
            </a:r>
            <a:r>
              <a:rPr lang="en-US" sz="2400" dirty="0">
                <a:latin typeface="Arial" panose="020B0604020202020204" pitchFamily="34" charset="0"/>
                <a:cs typeface="Arial" panose="020B0604020202020204" pitchFamily="34" charset="0"/>
              </a:rPr>
              <a:t> ? </a:t>
            </a:r>
          </a:p>
          <a:p>
            <a:pPr marL="342900" indent="-342900">
              <a:spcBef>
                <a:spcPts val="36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Pretpedagogie</a:t>
            </a:r>
            <a:r>
              <a:rPr lang="en-US" sz="2400" dirty="0">
                <a:latin typeface="Arial" panose="020B0604020202020204" pitchFamily="34" charset="0"/>
                <a:cs typeface="Arial" panose="020B0604020202020204" pitchFamily="34" charset="0"/>
              </a:rPr>
              <a:t>? </a:t>
            </a:r>
          </a:p>
          <a:p>
            <a:pPr marL="342900" indent="-342900">
              <a:spcBef>
                <a:spcPts val="3600"/>
              </a:spcBef>
              <a:buFont typeface="Arial" panose="020B0604020202020204" pitchFamily="34" charset="0"/>
              <a:buChar char="•"/>
            </a:pPr>
            <a:r>
              <a:rPr lang="en-US" sz="2400" dirty="0">
                <a:latin typeface="Arial" panose="020B0604020202020204" pitchFamily="34" charset="0"/>
                <a:cs typeface="Arial" panose="020B0604020202020204" pitchFamily="34" charset="0"/>
              </a:rPr>
              <a:t>Focus op diverse </a:t>
            </a:r>
            <a:r>
              <a:rPr lang="en-US" sz="2400" dirty="0" err="1">
                <a:latin typeface="Arial" panose="020B0604020202020204" pitchFamily="34" charset="0"/>
                <a:cs typeface="Arial" panose="020B0604020202020204" pitchFamily="34" charset="0"/>
              </a:rPr>
              <a:t>uitkomsten</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gezondheidsopvoeding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verkeersopvoeding</a:t>
            </a:r>
            <a:r>
              <a:rPr lang="en-US" sz="1400" dirty="0">
                <a:latin typeface="Arial" panose="020B0604020202020204" pitchFamily="34" charset="0"/>
                <a:cs typeface="Arial" panose="020B0604020202020204" pitchFamily="34" charset="0"/>
              </a:rPr>
              <a:t>, EHBO, </a:t>
            </a:r>
            <a:r>
              <a:rPr lang="en-US" sz="1400" dirty="0" err="1">
                <a:latin typeface="Arial" panose="020B0604020202020204" pitchFamily="34" charset="0"/>
                <a:cs typeface="Arial" panose="020B0604020202020204" pitchFamily="34" charset="0"/>
              </a:rPr>
              <a:t>ondernemerschap</a:t>
            </a:r>
            <a:r>
              <a:rPr lang="en-US" sz="1400" dirty="0">
                <a:latin typeface="Arial" panose="020B0604020202020204" pitchFamily="34" charset="0"/>
                <a:cs typeface="Arial" panose="020B0604020202020204" pitchFamily="34" charset="0"/>
              </a:rPr>
              <a:t>, ICT, </a:t>
            </a:r>
            <a:r>
              <a:rPr lang="en-US" sz="1400" dirty="0" err="1">
                <a:latin typeface="Arial" panose="020B0604020202020204" pitchFamily="34" charset="0"/>
                <a:cs typeface="Arial" panose="020B0604020202020204" pitchFamily="34" charset="0"/>
              </a:rPr>
              <a:t>mediawijsheid</a:t>
            </a:r>
            <a:r>
              <a:rPr lang="en-US" sz="1400" dirty="0">
                <a:latin typeface="Arial" panose="020B0604020202020204" pitchFamily="34" charset="0"/>
                <a:cs typeface="Arial" panose="020B0604020202020204" pitchFamily="34" charset="0"/>
              </a:rPr>
              <a:t>, … )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-&gt; minder </a:t>
            </a:r>
            <a:r>
              <a:rPr lang="en-US" sz="2400" dirty="0" err="1">
                <a:latin typeface="Arial" panose="020B0604020202020204" pitchFamily="34" charset="0"/>
                <a:cs typeface="Arial" panose="020B0604020202020204" pitchFamily="34" charset="0"/>
              </a:rPr>
              <a:t>tijd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voor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basiskennis</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vaardigheden</a:t>
            </a:r>
            <a:endParaRPr lang="en-US" sz="2400" dirty="0">
              <a:latin typeface="Arial" panose="020B0604020202020204" pitchFamily="34" charset="0"/>
              <a:cs typeface="Arial" panose="020B0604020202020204" pitchFamily="34" charset="0"/>
            </a:endParaRPr>
          </a:p>
          <a:p>
            <a:pPr marL="342900" indent="-342900">
              <a:spcBef>
                <a:spcPts val="3600"/>
              </a:spcBef>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Kwaliteit</a:t>
            </a:r>
            <a:r>
              <a:rPr lang="en-US" sz="2400" dirty="0">
                <a:latin typeface="Arial" panose="020B0604020202020204" pitchFamily="34" charset="0"/>
                <a:cs typeface="Arial" panose="020B0604020202020204" pitchFamily="34" charset="0"/>
              </a:rPr>
              <a:t> van </a:t>
            </a:r>
            <a:r>
              <a:rPr lang="en-US" sz="2400" dirty="0" err="1">
                <a:latin typeface="Arial" panose="020B0604020202020204" pitchFamily="34" charset="0"/>
                <a:cs typeface="Arial" panose="020B0604020202020204" pitchFamily="34" charset="0"/>
              </a:rPr>
              <a:t>leraren</a:t>
            </a:r>
            <a:r>
              <a:rPr lang="en-US" sz="2400" dirty="0">
                <a:latin typeface="Arial" panose="020B0604020202020204" pitchFamily="34" charset="0"/>
                <a:cs typeface="Arial" panose="020B0604020202020204" pitchFamily="34" charset="0"/>
              </a:rPr>
              <a:t>? </a:t>
            </a:r>
          </a:p>
          <a:p>
            <a:pPr marL="342900" indent="-342900">
              <a:spcBef>
                <a:spcPts val="3600"/>
              </a:spcBef>
              <a:buFont typeface="Arial" panose="020B0604020202020204" pitchFamily="34" charset="0"/>
              <a:buChar char="•"/>
            </a:pP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294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267" y="343321"/>
            <a:ext cx="7535467" cy="681667"/>
          </a:xfrm>
        </p:spPr>
        <p:txBody>
          <a:bodyPr>
            <a:noAutofit/>
          </a:bodyPr>
          <a:lstStyle/>
          <a:p>
            <a:r>
              <a:rPr lang="en-US" sz="4000" b="1" cap="all" dirty="0">
                <a:solidFill>
                  <a:srgbClr val="176D8A"/>
                </a:solidFill>
                <a:latin typeface="+mn-lt"/>
              </a:rPr>
              <a:t>REMEDIES ?</a:t>
            </a:r>
            <a:endParaRPr lang="nl-BE" sz="40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49</a:t>
            </a:fld>
            <a:endParaRPr lang="nl-BE" dirty="0">
              <a:solidFill>
                <a:schemeClr val="bg2">
                  <a:lumMod val="50000"/>
                </a:schemeClr>
              </a:solidFill>
            </a:endParaRPr>
          </a:p>
        </p:txBody>
      </p:sp>
      <p:sp>
        <p:nvSpPr>
          <p:cNvPr id="9" name="TextBox 8"/>
          <p:cNvSpPr txBox="1"/>
          <p:nvPr/>
        </p:nvSpPr>
        <p:spPr>
          <a:xfrm>
            <a:off x="955390" y="1212101"/>
            <a:ext cx="7637205" cy="4739759"/>
          </a:xfrm>
          <a:prstGeom prst="rect">
            <a:avLst/>
          </a:prstGeom>
          <a:noFill/>
        </p:spPr>
        <p:txBody>
          <a:bodyPr wrap="square" rtlCol="0">
            <a:spAutoFit/>
          </a:bodyPr>
          <a:lstStyle/>
          <a:p>
            <a:pPr marL="342900" indent="-342900">
              <a:lnSpc>
                <a:spcPct val="150000"/>
              </a:lnSpc>
              <a:spcBef>
                <a:spcPts val="12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ambitieuze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doelen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eindtermen</a:t>
            </a:r>
            <a:r>
              <a:rPr lang="en-US" sz="2400" dirty="0">
                <a:latin typeface="Arial" panose="020B0604020202020204" pitchFamily="34" charset="0"/>
                <a:cs typeface="Arial" panose="020B0604020202020204" pitchFamily="34" charset="0"/>
              </a:rPr>
              <a:t>)  ? </a:t>
            </a:r>
          </a:p>
          <a:p>
            <a:pPr marL="342900" indent="-342900">
              <a:lnSpc>
                <a:spcPct val="150000"/>
              </a:lnSpc>
              <a:spcBef>
                <a:spcPts val="12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sterkere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lerarenopleiding</a:t>
            </a:r>
            <a:r>
              <a:rPr lang="en-US" sz="2400" dirty="0">
                <a:latin typeface="Arial" panose="020B0604020202020204" pitchFamily="34" charset="0"/>
                <a:cs typeface="Arial" panose="020B0604020202020204" pitchFamily="34" charset="0"/>
              </a:rPr>
              <a:t> ? </a:t>
            </a:r>
          </a:p>
          <a:p>
            <a:pPr marL="342900" indent="-342900">
              <a:lnSpc>
                <a:spcPct val="150000"/>
              </a:lnSpc>
              <a:spcBef>
                <a:spcPts val="12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professionalisering</a:t>
            </a:r>
            <a:r>
              <a:rPr lang="en-US" sz="2400" dirty="0">
                <a:latin typeface="Arial" panose="020B0604020202020204" pitchFamily="34" charset="0"/>
                <a:cs typeface="Arial" panose="020B0604020202020204" pitchFamily="34" charset="0"/>
              </a:rPr>
              <a:t> van </a:t>
            </a:r>
            <a:r>
              <a:rPr lang="en-US" sz="2400" dirty="0" err="1">
                <a:latin typeface="Arial" panose="020B0604020202020204" pitchFamily="34" charset="0"/>
                <a:cs typeface="Arial" panose="020B0604020202020204" pitchFamily="34" charset="0"/>
              </a:rPr>
              <a:t>leraren</a:t>
            </a:r>
            <a:r>
              <a:rPr lang="en-US" sz="2400" dirty="0">
                <a:latin typeface="Arial" panose="020B0604020202020204" pitchFamily="34" charset="0"/>
                <a:cs typeface="Arial" panose="020B0604020202020204" pitchFamily="34" charset="0"/>
              </a:rPr>
              <a:t> ? </a:t>
            </a:r>
          </a:p>
          <a:p>
            <a:pPr marL="342900" indent="-342900">
              <a:lnSpc>
                <a:spcPct val="150000"/>
              </a:lnSpc>
              <a:spcBef>
                <a:spcPts val="12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centrale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examens</a:t>
            </a:r>
            <a:r>
              <a:rPr lang="en-US" sz="2400" dirty="0">
                <a:latin typeface="Arial" panose="020B0604020202020204" pitchFamily="34" charset="0"/>
                <a:cs typeface="Arial" panose="020B0604020202020204" pitchFamily="34" charset="0"/>
              </a:rPr>
              <a:t> ? </a:t>
            </a:r>
          </a:p>
          <a:p>
            <a:pPr marL="342900" indent="-342900">
              <a:lnSpc>
                <a:spcPct val="150000"/>
              </a:lnSpc>
              <a:spcBef>
                <a:spcPts val="1200"/>
              </a:spcBef>
              <a:buFont typeface="Arial" panose="020B0604020202020204" pitchFamily="34" charset="0"/>
              <a:buChar char="•"/>
            </a:pPr>
            <a:r>
              <a:rPr lang="en-US" sz="2400">
                <a:latin typeface="Arial" panose="020B0604020202020204" pitchFamily="34" charset="0"/>
                <a:cs typeface="Arial" panose="020B0604020202020204" pitchFamily="34" charset="0"/>
              </a:rPr>
              <a:t>evidence-based education ?</a:t>
            </a:r>
            <a:endParaRPr lang="en-US" sz="2400" dirty="0">
              <a:latin typeface="Arial" panose="020B0604020202020204" pitchFamily="34" charset="0"/>
              <a:cs typeface="Arial" panose="020B0604020202020204" pitchFamily="34" charset="0"/>
            </a:endParaRPr>
          </a:p>
          <a:p>
            <a:pPr marL="342900" indent="-342900">
              <a:lnSpc>
                <a:spcPct val="150000"/>
              </a:lnSpc>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22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267" y="343321"/>
            <a:ext cx="7535467" cy="681667"/>
          </a:xfrm>
        </p:spPr>
        <p:txBody>
          <a:bodyPr>
            <a:noAutofit/>
          </a:bodyPr>
          <a:lstStyle/>
          <a:p>
            <a:r>
              <a:rPr lang="en-US" sz="4000" b="1" cap="all" dirty="0" err="1">
                <a:solidFill>
                  <a:srgbClr val="176D8A"/>
                </a:solidFill>
                <a:latin typeface="+mn-lt"/>
              </a:rPr>
              <a:t>leerlingResultaten</a:t>
            </a:r>
            <a:r>
              <a:rPr lang="en-US" sz="4000" b="1" cap="all" dirty="0">
                <a:solidFill>
                  <a:srgbClr val="176D8A"/>
                </a:solidFill>
                <a:latin typeface="+mn-lt"/>
              </a:rPr>
              <a:t> </a:t>
            </a:r>
            <a:r>
              <a:rPr lang="en-US" sz="4000" b="1" cap="all" dirty="0" err="1">
                <a:solidFill>
                  <a:srgbClr val="176D8A"/>
                </a:solidFill>
                <a:latin typeface="+mn-lt"/>
              </a:rPr>
              <a:t>meten</a:t>
            </a:r>
            <a:endParaRPr lang="nl-BE" sz="40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5</a:t>
            </a:fld>
            <a:endParaRPr lang="nl-BE" dirty="0">
              <a:solidFill>
                <a:schemeClr val="bg2">
                  <a:lumMod val="50000"/>
                </a:schemeClr>
              </a:solidFill>
            </a:endParaRPr>
          </a:p>
        </p:txBody>
      </p:sp>
      <p:sp>
        <p:nvSpPr>
          <p:cNvPr id="9" name="TextBox 8"/>
          <p:cNvSpPr txBox="1"/>
          <p:nvPr/>
        </p:nvSpPr>
        <p:spPr>
          <a:xfrm>
            <a:off x="1294125" y="1474678"/>
            <a:ext cx="8111132" cy="4944943"/>
          </a:xfrm>
          <a:prstGeom prst="rect">
            <a:avLst/>
          </a:prstGeom>
          <a:noFill/>
        </p:spPr>
        <p:txBody>
          <a:bodyPr wrap="square" rtlCol="0">
            <a:spAutoFit/>
          </a:bodyPr>
          <a:lstStyle/>
          <a:p>
            <a:pPr marL="342900" indent="-342900">
              <a:lnSpc>
                <a:spcPts val="3200"/>
              </a:lnSpc>
              <a:spcBef>
                <a:spcPts val="600"/>
              </a:spcBef>
              <a:buFont typeface="Arial" panose="020B0604020202020204" pitchFamily="34" charset="0"/>
              <a:buChar char="•"/>
            </a:pPr>
            <a:r>
              <a:rPr lang="en-US" sz="2400" b="1" dirty="0" err="1">
                <a:latin typeface="Arial" panose="020B0604020202020204" pitchFamily="34" charset="0"/>
                <a:cs typeface="Arial" panose="020B0604020202020204" pitchFamily="34" charset="0"/>
              </a:rPr>
              <a:t>Toetsen</a:t>
            </a:r>
            <a:r>
              <a:rPr lang="en-US" sz="2400" b="1"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papier</a:t>
            </a:r>
            <a:r>
              <a:rPr lang="en-US" sz="2400" dirty="0">
                <a:latin typeface="Arial" panose="020B0604020202020204" pitchFamily="34" charset="0"/>
                <a:cs typeface="Arial" panose="020B0604020202020204" pitchFamily="34" charset="0"/>
              </a:rPr>
              <a:t> of on-line)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meerkeuzevragen</a:t>
            </a:r>
            <a:r>
              <a:rPr lang="en-US" sz="2400" dirty="0">
                <a:latin typeface="Arial" panose="020B0604020202020204" pitchFamily="34" charset="0"/>
                <a:cs typeface="Arial" panose="020B0604020202020204" pitchFamily="34" charset="0"/>
              </a:rPr>
              <a:t>, open </a:t>
            </a:r>
            <a:r>
              <a:rPr lang="en-US" sz="2400" dirty="0" err="1">
                <a:latin typeface="Arial" panose="020B0604020202020204" pitchFamily="34" charset="0"/>
                <a:cs typeface="Arial" panose="020B0604020202020204" pitchFamily="34" charset="0"/>
              </a:rPr>
              <a:t>vragen</a:t>
            </a:r>
            <a:r>
              <a:rPr lang="en-US" sz="2400" dirty="0">
                <a:latin typeface="Arial" panose="020B0604020202020204" pitchFamily="34" charset="0"/>
                <a:cs typeface="Arial" panose="020B0604020202020204" pitchFamily="34" charset="0"/>
              </a:rPr>
              <a:t>, …)</a:t>
            </a:r>
          </a:p>
          <a:p>
            <a:pPr marL="342900" indent="-342900">
              <a:lnSpc>
                <a:spcPts val="3200"/>
              </a:lnSpc>
              <a:spcBef>
                <a:spcPts val="600"/>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nSpc>
                <a:spcPts val="3200"/>
              </a:lnSpc>
              <a:spcBef>
                <a:spcPts val="600"/>
              </a:spcBef>
              <a:buFont typeface="Arial" panose="020B0604020202020204" pitchFamily="34" charset="0"/>
              <a:buChar char="•"/>
            </a:pPr>
            <a:r>
              <a:rPr lang="en-US" sz="2400" b="1" dirty="0" err="1">
                <a:latin typeface="Arial" panose="020B0604020202020204" pitchFamily="34" charset="0"/>
                <a:cs typeface="Arial" panose="020B0604020202020204" pitchFamily="34" charset="0"/>
              </a:rPr>
              <a:t>Vragenlijsten</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voor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leerlingen</a:t>
            </a:r>
            <a:r>
              <a:rPr lang="en-US" sz="2400" dirty="0">
                <a:latin typeface="Arial" panose="020B0604020202020204" pitchFamily="34" charset="0"/>
                <a:cs typeface="Arial" panose="020B0604020202020204" pitchFamily="34" charset="0"/>
              </a:rPr>
              <a:t> of </a:t>
            </a:r>
            <a:r>
              <a:rPr lang="en-US" sz="2400" dirty="0" err="1">
                <a:latin typeface="Arial" panose="020B0604020202020204" pitchFamily="34" charset="0"/>
                <a:cs typeface="Arial" panose="020B0604020202020204" pitchFamily="34" charset="0"/>
              </a:rPr>
              <a:t>voor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leraren</a:t>
            </a:r>
            <a:r>
              <a:rPr lang="en-US" sz="2400" dirty="0">
                <a:latin typeface="Arial" panose="020B0604020202020204" pitchFamily="34" charset="0"/>
                <a:cs typeface="Arial" panose="020B0604020202020204" pitchFamily="34" charset="0"/>
              </a:rPr>
              <a:t>) </a:t>
            </a:r>
          </a:p>
          <a:p>
            <a:pPr marL="342900" indent="-342900">
              <a:lnSpc>
                <a:spcPts val="3200"/>
              </a:lnSpc>
              <a:spcBef>
                <a:spcPts val="600"/>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nSpc>
                <a:spcPts val="3200"/>
              </a:lnSpc>
              <a:spcBef>
                <a:spcPts val="600"/>
              </a:spcBef>
              <a:buFont typeface="Arial" panose="020B0604020202020204" pitchFamily="34" charset="0"/>
              <a:buChar char="•"/>
            </a:pPr>
            <a:r>
              <a:rPr lang="en-US" sz="2400" b="1" dirty="0" err="1">
                <a:latin typeface="Arial" panose="020B0604020202020204" pitchFamily="34" charset="0"/>
                <a:cs typeface="Arial" panose="020B0604020202020204" pitchFamily="34" charset="0"/>
              </a:rPr>
              <a:t>Praktische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proeven</a:t>
            </a:r>
            <a:endParaRPr lang="en-US" sz="2400" dirty="0">
              <a:latin typeface="Arial" panose="020B0604020202020204" pitchFamily="34" charset="0"/>
              <a:cs typeface="Arial" panose="020B0604020202020204" pitchFamily="34" charset="0"/>
            </a:endParaRPr>
          </a:p>
          <a:p>
            <a:pPr>
              <a:lnSpc>
                <a:spcPct val="150000"/>
              </a:lnSpc>
              <a:spcBef>
                <a:spcPts val="1200"/>
              </a:spcBef>
            </a:pP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96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853" y="1223283"/>
            <a:ext cx="7898295" cy="1208018"/>
          </a:xfrm>
        </p:spPr>
        <p:txBody>
          <a:bodyPr>
            <a:noAutofit/>
          </a:bodyPr>
          <a:lstStyle/>
          <a:p>
            <a:r>
              <a:rPr lang="en-US" sz="4000" b="1" cap="all" dirty="0" err="1">
                <a:solidFill>
                  <a:srgbClr val="176D8A"/>
                </a:solidFill>
                <a:latin typeface="+mn-lt"/>
              </a:rPr>
              <a:t>Dalende</a:t>
            </a:r>
            <a:r>
              <a:rPr lang="en-US" sz="4000" b="1" cap="all" dirty="0">
                <a:solidFill>
                  <a:srgbClr val="176D8A"/>
                </a:solidFill>
                <a:latin typeface="+mn-lt"/>
              </a:rPr>
              <a:t> </a:t>
            </a:r>
            <a:r>
              <a:rPr lang="en-US" sz="4000" b="1" cap="all" dirty="0" err="1">
                <a:solidFill>
                  <a:srgbClr val="176D8A"/>
                </a:solidFill>
                <a:latin typeface="+mn-lt"/>
              </a:rPr>
              <a:t>onderwijskwaliteit</a:t>
            </a:r>
            <a:r>
              <a:rPr lang="en-US" sz="4000" b="1" cap="all" dirty="0">
                <a:solidFill>
                  <a:srgbClr val="176D8A"/>
                </a:solidFill>
                <a:latin typeface="+mn-lt"/>
              </a:rPr>
              <a:t> ? </a:t>
            </a:r>
            <a:endParaRPr lang="nl-BE" sz="4000" b="1" cap="all" dirty="0">
              <a:solidFill>
                <a:srgbClr val="176D8A"/>
              </a:solidFill>
              <a:latin typeface="+mn-lt"/>
            </a:endParaRPr>
          </a:p>
        </p:txBody>
      </p:sp>
      <p:sp>
        <p:nvSpPr>
          <p:cNvPr id="3" name="Subtitle 2"/>
          <p:cNvSpPr>
            <a:spLocks noGrp="1"/>
          </p:cNvSpPr>
          <p:nvPr>
            <p:ph type="subTitle" idx="1"/>
          </p:nvPr>
        </p:nvSpPr>
        <p:spPr>
          <a:xfrm>
            <a:off x="955390" y="2986638"/>
            <a:ext cx="6858000" cy="2728362"/>
          </a:xfrm>
        </p:spPr>
        <p:txBody>
          <a:bodyPr>
            <a:noAutofit/>
          </a:bodyPr>
          <a:lstStyle/>
          <a:p>
            <a:endParaRPr lang="nl-BE" sz="2000" dirty="0">
              <a:solidFill>
                <a:schemeClr val="tx1">
                  <a:tint val="75000"/>
                </a:schemeClr>
              </a:solidFill>
            </a:endParaRPr>
          </a:p>
          <a:p>
            <a:r>
              <a:rPr lang="nl-BE" b="1" dirty="0"/>
              <a:t>Bieke De Fraine</a:t>
            </a:r>
          </a:p>
          <a:p>
            <a:endParaRPr lang="nl-BE" b="1" dirty="0"/>
          </a:p>
          <a:p>
            <a:endParaRPr lang="nl-BE" b="1" dirty="0"/>
          </a:p>
          <a:p>
            <a:r>
              <a:rPr lang="nl-BE" sz="2000" dirty="0"/>
              <a:t>Bieke.DeFraine@onderwijsinspectie.be</a:t>
            </a:r>
          </a:p>
          <a:p>
            <a:endParaRPr lang="nl-BE"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8" name="TextBox 7"/>
          <p:cNvSpPr txBox="1"/>
          <p:nvPr/>
        </p:nvSpPr>
        <p:spPr>
          <a:xfrm>
            <a:off x="2199289" y="6303317"/>
            <a:ext cx="4878771" cy="400110"/>
          </a:xfrm>
          <a:prstGeom prst="rect">
            <a:avLst/>
          </a:prstGeom>
          <a:noFill/>
        </p:spPr>
        <p:txBody>
          <a:bodyPr wrap="square" rtlCol="0">
            <a:spAutoFit/>
          </a:bodyPr>
          <a:lstStyle/>
          <a:p>
            <a:pPr algn="ctr"/>
            <a:r>
              <a:rPr lang="en-US" sz="2000" dirty="0"/>
              <a:t>28 </a:t>
            </a:r>
            <a:r>
              <a:rPr lang="en-US" sz="2000" dirty="0" err="1"/>
              <a:t>augustus</a:t>
            </a:r>
            <a:r>
              <a:rPr lang="en-US" sz="2000" dirty="0"/>
              <a:t>, Brussel </a:t>
            </a:r>
            <a:endParaRPr lang="nl-BE" sz="2000" dirty="0"/>
          </a:p>
        </p:txBody>
      </p:sp>
    </p:spTree>
    <p:extLst>
      <p:ext uri="{BB962C8B-B14F-4D97-AF65-F5344CB8AC3E}">
        <p14:creationId xmlns:p14="http://schemas.microsoft.com/office/powerpoint/2010/main" val="323333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6</a:t>
            </a:fld>
            <a:endParaRPr lang="nl-BE" dirty="0">
              <a:solidFill>
                <a:schemeClr val="bg2">
                  <a:lumMod val="50000"/>
                </a:schemeClr>
              </a:solidFill>
            </a:endParaRPr>
          </a:p>
        </p:txBody>
      </p:sp>
      <p:sp>
        <p:nvSpPr>
          <p:cNvPr id="3" name="Title 2"/>
          <p:cNvSpPr>
            <a:spLocks noGrp="1"/>
          </p:cNvSpPr>
          <p:nvPr>
            <p:ph type="ctrTitle"/>
          </p:nvPr>
        </p:nvSpPr>
        <p:spPr/>
        <p:txBody>
          <a:bodyPr/>
          <a:lstStyle/>
          <a:p>
            <a:endParaRPr lang="nl-BE"/>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887911"/>
            <a:ext cx="7890160" cy="57573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2839995473"/>
              </p:ext>
            </p:extLst>
          </p:nvPr>
        </p:nvGraphicFramePr>
        <p:xfrm>
          <a:off x="4572000" y="1595700"/>
          <a:ext cx="4562022" cy="1781556"/>
        </p:xfrm>
        <a:graphic>
          <a:graphicData uri="http://schemas.openxmlformats.org/drawingml/2006/table">
            <a:tbl>
              <a:tblPr firstRow="1" firstCol="1" bandRow="1">
                <a:tableStyleId>{5C22544A-7EE6-4342-B048-85BDC9FD1C3A}</a:tableStyleId>
              </a:tblPr>
              <a:tblGrid>
                <a:gridCol w="2415637">
                  <a:extLst>
                    <a:ext uri="{9D8B030D-6E8A-4147-A177-3AD203B41FA5}">
                      <a16:colId xmlns:a16="http://schemas.microsoft.com/office/drawing/2014/main" val="20000"/>
                    </a:ext>
                  </a:extLst>
                </a:gridCol>
                <a:gridCol w="2146385">
                  <a:extLst>
                    <a:ext uri="{9D8B030D-6E8A-4147-A177-3AD203B41FA5}">
                      <a16:colId xmlns:a16="http://schemas.microsoft.com/office/drawing/2014/main" val="20001"/>
                    </a:ext>
                  </a:extLst>
                </a:gridCol>
              </a:tblGrid>
              <a:tr h="1604237">
                <a:tc>
                  <a:txBody>
                    <a:bodyPr/>
                    <a:lstStyle/>
                    <a:p>
                      <a:pPr>
                        <a:lnSpc>
                          <a:spcPct val="150000"/>
                        </a:lnSpc>
                        <a:spcBef>
                          <a:spcPts val="600"/>
                        </a:spcBef>
                        <a:spcAft>
                          <a:spcPts val="0"/>
                        </a:spcAft>
                      </a:pPr>
                      <a:r>
                        <a:rPr lang="nl-BE" sz="2000" dirty="0">
                          <a:effectLst/>
                        </a:rPr>
                        <a:t>Inhoudelijk domein: Aardrijkskunde</a:t>
                      </a:r>
                    </a:p>
                    <a:p>
                      <a:pPr>
                        <a:lnSpc>
                          <a:spcPct val="150000"/>
                        </a:lnSpc>
                        <a:spcAft>
                          <a:spcPts val="0"/>
                        </a:spcAft>
                      </a:pPr>
                      <a:r>
                        <a:rPr lang="nl-BE" sz="2000" dirty="0">
                          <a:effectLst/>
                        </a:rPr>
                        <a:t>Cognitief domein: Kennen</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algn="r">
                        <a:lnSpc>
                          <a:spcPct val="150000"/>
                        </a:lnSpc>
                        <a:spcBef>
                          <a:spcPts val="600"/>
                        </a:spcBef>
                        <a:spcAft>
                          <a:spcPts val="0"/>
                        </a:spcAft>
                      </a:pPr>
                      <a:r>
                        <a:rPr lang="nl-BE" sz="2000" dirty="0">
                          <a:effectLst/>
                        </a:rPr>
                        <a:t>Vlaams % correct: </a:t>
                      </a:r>
                      <a:br>
                        <a:rPr lang="nl-BE" sz="2000" dirty="0">
                          <a:effectLst/>
                        </a:rPr>
                      </a:br>
                      <a:r>
                        <a:rPr lang="nl-BE" sz="2000" dirty="0">
                          <a:effectLst/>
                        </a:rPr>
                        <a:t>51,8%</a:t>
                      </a:r>
                    </a:p>
                    <a:p>
                      <a:pPr algn="r">
                        <a:lnSpc>
                          <a:spcPct val="150000"/>
                        </a:lnSpc>
                        <a:spcAft>
                          <a:spcPts val="0"/>
                        </a:spcAft>
                      </a:pPr>
                      <a:r>
                        <a:rPr lang="nl-BE" sz="2000" dirty="0">
                          <a:effectLst/>
                        </a:rPr>
                        <a:t>Internationaal % correct: 42,9%</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10000"/>
                  </a:ext>
                </a:extLst>
              </a:tr>
            </a:tbl>
          </a:graphicData>
        </a:graphic>
      </p:graphicFrame>
      <p:sp>
        <p:nvSpPr>
          <p:cNvPr id="12" name="TextBox 11"/>
          <p:cNvSpPr txBox="1"/>
          <p:nvPr/>
        </p:nvSpPr>
        <p:spPr>
          <a:xfrm>
            <a:off x="1500459" y="118540"/>
            <a:ext cx="8111132" cy="646331"/>
          </a:xfrm>
          <a:prstGeom prst="rect">
            <a:avLst/>
          </a:prstGeom>
          <a:noFill/>
        </p:spPr>
        <p:txBody>
          <a:bodyPr wrap="square" rtlCol="0">
            <a:spAutoFit/>
          </a:bodyPr>
          <a:lstStyle/>
          <a:p>
            <a:pPr>
              <a:lnSpc>
                <a:spcPct val="150000"/>
              </a:lnSpc>
              <a:spcBef>
                <a:spcPts val="600"/>
              </a:spcBef>
            </a:pPr>
            <a:r>
              <a:rPr lang="en-US" sz="2400" b="1" dirty="0" err="1">
                <a:latin typeface="Arial" panose="020B0604020202020204" pitchFamily="34" charset="0"/>
                <a:cs typeface="Arial" panose="020B0604020202020204" pitchFamily="34" charset="0"/>
              </a:rPr>
              <a:t>Voorbeeldvraag</a:t>
            </a:r>
            <a:r>
              <a:rPr lang="en-US" sz="2400" b="1" dirty="0">
                <a:latin typeface="Arial" panose="020B0604020202020204" pitchFamily="34" charset="0"/>
                <a:cs typeface="Arial" panose="020B0604020202020204" pitchFamily="34" charset="0"/>
              </a:rPr>
              <a:t> TIMSS </a:t>
            </a:r>
            <a:r>
              <a:rPr lang="en-US" sz="2400" b="1" dirty="0" err="1">
                <a:latin typeface="Arial" panose="020B0604020202020204" pitchFamily="34" charset="0"/>
                <a:cs typeface="Arial" panose="020B0604020202020204" pitchFamily="34" charset="0"/>
              </a:rPr>
              <a:t>wetenschappen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748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7</a:t>
            </a:fld>
            <a:endParaRPr lang="nl-BE" dirty="0">
              <a:solidFill>
                <a:schemeClr val="bg2">
                  <a:lumMod val="50000"/>
                </a:schemeClr>
              </a:solidFill>
            </a:endParaRPr>
          </a:p>
        </p:txBody>
      </p:sp>
      <p:sp>
        <p:nvSpPr>
          <p:cNvPr id="3" name="Title 2"/>
          <p:cNvSpPr>
            <a:spLocks noGrp="1"/>
          </p:cNvSpPr>
          <p:nvPr>
            <p:ph type="ctrTitle"/>
          </p:nvPr>
        </p:nvSpPr>
        <p:spPr/>
        <p:txBody>
          <a:bodyPr/>
          <a:lstStyle/>
          <a:p>
            <a:endParaRPr lang="nl-BE"/>
          </a:p>
        </p:txBody>
      </p:sp>
      <p:sp>
        <p:nvSpPr>
          <p:cNvPr id="12" name="TextBox 11"/>
          <p:cNvSpPr txBox="1"/>
          <p:nvPr/>
        </p:nvSpPr>
        <p:spPr>
          <a:xfrm>
            <a:off x="1604368" y="212398"/>
            <a:ext cx="8111132" cy="577850"/>
          </a:xfrm>
          <a:prstGeom prst="rect">
            <a:avLst/>
          </a:prstGeom>
          <a:noFill/>
        </p:spPr>
        <p:txBody>
          <a:bodyPr wrap="square" rtlCol="0">
            <a:spAutoFit/>
          </a:bodyPr>
          <a:lstStyle/>
          <a:p>
            <a:pPr>
              <a:lnSpc>
                <a:spcPct val="150000"/>
              </a:lnSpc>
              <a:spcBef>
                <a:spcPts val="600"/>
              </a:spcBef>
            </a:pPr>
            <a:r>
              <a:rPr lang="en-US" sz="2400" b="1" dirty="0" err="1">
                <a:latin typeface="Arial" panose="020B0604020202020204" pitchFamily="34" charset="0"/>
                <a:cs typeface="Arial" panose="020B0604020202020204" pitchFamily="34" charset="0"/>
              </a:rPr>
              <a:t>Voorbeeldvraag</a:t>
            </a:r>
            <a:r>
              <a:rPr lang="en-US" sz="2400" b="1" dirty="0">
                <a:latin typeface="Arial" panose="020B0604020202020204" pitchFamily="34" charset="0"/>
                <a:cs typeface="Arial" panose="020B0604020202020204" pitchFamily="34" charset="0"/>
              </a:rPr>
              <a:t> PIRLS </a:t>
            </a:r>
            <a:r>
              <a:rPr lang="en-US" sz="2400" b="1" dirty="0" err="1">
                <a:latin typeface="Arial" panose="020B0604020202020204" pitchFamily="34" charset="0"/>
                <a:cs typeface="Arial" panose="020B0604020202020204" pitchFamily="34" charset="0"/>
              </a:rPr>
              <a:t>begrijpend</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lezen</a:t>
            </a:r>
            <a:endParaRPr lang="en-US" sz="24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84061" y="1364498"/>
            <a:ext cx="9570961" cy="5356979"/>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2982277647"/>
              </p:ext>
            </p:extLst>
          </p:nvPr>
        </p:nvGraphicFramePr>
        <p:xfrm>
          <a:off x="4219656" y="3574095"/>
          <a:ext cx="4602342" cy="2782256"/>
        </p:xfrm>
        <a:graphic>
          <a:graphicData uri="http://schemas.openxmlformats.org/drawingml/2006/table">
            <a:tbl>
              <a:tblPr firstRow="1" bandRow="1">
                <a:tableStyleId>{5C22544A-7EE6-4342-B048-85BDC9FD1C3A}</a:tableStyleId>
              </a:tblPr>
              <a:tblGrid>
                <a:gridCol w="2675248">
                  <a:extLst>
                    <a:ext uri="{9D8B030D-6E8A-4147-A177-3AD203B41FA5}">
                      <a16:colId xmlns:a16="http://schemas.microsoft.com/office/drawing/2014/main" val="2587867171"/>
                    </a:ext>
                  </a:extLst>
                </a:gridCol>
                <a:gridCol w="1927094">
                  <a:extLst>
                    <a:ext uri="{9D8B030D-6E8A-4147-A177-3AD203B41FA5}">
                      <a16:colId xmlns:a16="http://schemas.microsoft.com/office/drawing/2014/main" val="1661684696"/>
                    </a:ext>
                  </a:extLst>
                </a:gridCol>
              </a:tblGrid>
              <a:tr h="709616">
                <a:tc>
                  <a:txBody>
                    <a:bodyPr/>
                    <a:lstStyle/>
                    <a:p>
                      <a:endParaRPr lang="nl-BE"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solidFill>
                            <a:schemeClr val="tx1"/>
                          </a:solidFill>
                        </a:rPr>
                        <a:t>% correct</a:t>
                      </a:r>
                      <a:endParaRPr lang="nl-BE"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5490182"/>
                  </a:ext>
                </a:extLst>
              </a:tr>
              <a:tr h="453145">
                <a:tc>
                  <a:txBody>
                    <a:bodyPr/>
                    <a:lstStyle/>
                    <a:p>
                      <a:r>
                        <a:rPr lang="en-US" sz="2800" b="1" dirty="0" err="1">
                          <a:solidFill>
                            <a:schemeClr val="tx1"/>
                          </a:solidFill>
                        </a:rPr>
                        <a:t>Vlaanderen</a:t>
                      </a:r>
                      <a:endParaRPr lang="nl-BE"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4%</a:t>
                      </a:r>
                      <a:endParaRPr lang="nl-BE"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1745972"/>
                  </a:ext>
                </a:extLst>
              </a:tr>
              <a:tr h="453145">
                <a:tc>
                  <a:txBody>
                    <a:bodyPr/>
                    <a:lstStyle/>
                    <a:p>
                      <a:r>
                        <a:rPr lang="en-US" sz="2800" b="1" dirty="0">
                          <a:solidFill>
                            <a:schemeClr val="tx1"/>
                          </a:solidFill>
                        </a:rPr>
                        <a:t>Nederland</a:t>
                      </a:r>
                      <a:endParaRPr lang="nl-BE"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11%</a:t>
                      </a:r>
                      <a:endParaRPr lang="nl-BE"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1320934"/>
                  </a:ext>
                </a:extLst>
              </a:tr>
              <a:tr h="453145">
                <a:tc>
                  <a:txBody>
                    <a:bodyPr/>
                    <a:lstStyle/>
                    <a:p>
                      <a:r>
                        <a:rPr lang="en-US" sz="2800" b="1" dirty="0" err="1">
                          <a:solidFill>
                            <a:schemeClr val="tx1"/>
                          </a:solidFill>
                        </a:rPr>
                        <a:t>Internationaal</a:t>
                      </a:r>
                      <a:endParaRPr lang="nl-BE"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15%</a:t>
                      </a:r>
                      <a:endParaRPr lang="nl-BE"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379263"/>
                  </a:ext>
                </a:extLst>
              </a:tr>
              <a:tr h="453145">
                <a:tc>
                  <a:txBody>
                    <a:bodyPr/>
                    <a:lstStyle/>
                    <a:p>
                      <a:r>
                        <a:rPr lang="en-US" sz="2800" b="1" dirty="0" err="1">
                          <a:solidFill>
                            <a:schemeClr val="tx1"/>
                          </a:solidFill>
                        </a:rPr>
                        <a:t>Hongarije</a:t>
                      </a:r>
                      <a:endParaRPr lang="nl-BE"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34%</a:t>
                      </a:r>
                      <a:endParaRPr lang="nl-BE"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4035977"/>
                  </a:ext>
                </a:extLst>
              </a:tr>
            </a:tbl>
          </a:graphicData>
        </a:graphic>
      </p:graphicFrame>
    </p:spTree>
    <p:extLst>
      <p:ext uri="{BB962C8B-B14F-4D97-AF65-F5344CB8AC3E}">
        <p14:creationId xmlns:p14="http://schemas.microsoft.com/office/powerpoint/2010/main" val="316631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267" y="295605"/>
            <a:ext cx="7535467" cy="1020530"/>
          </a:xfrm>
        </p:spPr>
        <p:txBody>
          <a:bodyPr>
            <a:noAutofit/>
          </a:bodyPr>
          <a:lstStyle/>
          <a:p>
            <a:r>
              <a:rPr lang="en-US" sz="4000" b="1" cap="all" dirty="0" err="1">
                <a:solidFill>
                  <a:srgbClr val="176D8A"/>
                </a:solidFill>
                <a:latin typeface="+mn-lt"/>
              </a:rPr>
              <a:t>Bekende</a:t>
            </a:r>
            <a:r>
              <a:rPr lang="en-US" sz="4000" b="1" cap="all" dirty="0">
                <a:solidFill>
                  <a:srgbClr val="176D8A"/>
                </a:solidFill>
                <a:latin typeface="+mn-lt"/>
              </a:rPr>
              <a:t> studies over </a:t>
            </a:r>
            <a:r>
              <a:rPr lang="en-US" sz="4000" b="1" cap="all" dirty="0" err="1">
                <a:solidFill>
                  <a:srgbClr val="176D8A"/>
                </a:solidFill>
                <a:latin typeface="+mn-lt"/>
              </a:rPr>
              <a:t>leerlingresultaten</a:t>
            </a:r>
            <a:r>
              <a:rPr lang="en-US" sz="4000" b="1" cap="all" dirty="0">
                <a:solidFill>
                  <a:srgbClr val="176D8A"/>
                </a:solidFill>
                <a:latin typeface="+mn-lt"/>
              </a:rPr>
              <a:t> </a:t>
            </a:r>
            <a:endParaRPr lang="nl-BE" sz="4000" b="1" cap="all" dirty="0">
              <a:solidFill>
                <a:srgbClr val="176D8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8</a:t>
            </a:fld>
            <a:endParaRPr lang="nl-BE" dirty="0">
              <a:solidFill>
                <a:schemeClr val="bg2">
                  <a:lumMod val="50000"/>
                </a:schemeClr>
              </a:solidFill>
            </a:endParaRPr>
          </a:p>
        </p:txBody>
      </p:sp>
      <p:sp>
        <p:nvSpPr>
          <p:cNvPr id="9" name="TextBox 8"/>
          <p:cNvSpPr txBox="1"/>
          <p:nvPr/>
        </p:nvSpPr>
        <p:spPr>
          <a:xfrm>
            <a:off x="1032868" y="1424777"/>
            <a:ext cx="8111132" cy="4698722"/>
          </a:xfrm>
          <a:prstGeom prst="rect">
            <a:avLst/>
          </a:prstGeom>
          <a:noFill/>
        </p:spPr>
        <p:txBody>
          <a:bodyPr wrap="square" rtlCol="0">
            <a:spAutoFit/>
          </a:bodyPr>
          <a:lstStyle/>
          <a:p>
            <a:pPr>
              <a:lnSpc>
                <a:spcPct val="150000"/>
              </a:lnSpc>
              <a:spcBef>
                <a:spcPts val="600"/>
              </a:spcBef>
            </a:pPr>
            <a:endParaRPr lang="en-US" sz="2400" b="1" dirty="0">
              <a:latin typeface="Arial" panose="020B0604020202020204" pitchFamily="34" charset="0"/>
              <a:cs typeface="Arial" panose="020B0604020202020204" pitchFamily="34" charset="0"/>
            </a:endParaRPr>
          </a:p>
          <a:p>
            <a:pPr marL="342900" indent="-342900">
              <a:lnSpc>
                <a:spcPct val="150000"/>
              </a:lnSpc>
              <a:spcBef>
                <a:spcPts val="400"/>
              </a:spcBef>
              <a:buFont typeface="Arial" panose="020B0604020202020204" pitchFamily="34" charset="0"/>
              <a:buChar char="•"/>
            </a:pPr>
            <a:r>
              <a:rPr lang="en-US" sz="2400" dirty="0">
                <a:latin typeface="Arial" panose="020B0604020202020204" pitchFamily="34" charset="0"/>
                <a:cs typeface="Arial" panose="020B0604020202020204" pitchFamily="34" charset="0"/>
              </a:rPr>
              <a:t>PISA </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Programme</a:t>
            </a:r>
            <a:r>
              <a:rPr lang="en-US" sz="2000" dirty="0">
                <a:latin typeface="Arial" panose="020B0604020202020204" pitchFamily="34" charset="0"/>
                <a:cs typeface="Arial" panose="020B0604020202020204" pitchFamily="34" charset="0"/>
              </a:rPr>
              <a:t> in International Student Assessment) </a:t>
            </a:r>
          </a:p>
          <a:p>
            <a:pPr marL="342900" indent="-342900">
              <a:lnSpc>
                <a:spcPct val="150000"/>
              </a:lnSpc>
              <a:spcBef>
                <a:spcPts val="400"/>
              </a:spcBef>
              <a:buFont typeface="Arial" panose="020B0604020202020204" pitchFamily="34" charset="0"/>
              <a:buChar char="•"/>
            </a:pPr>
            <a:r>
              <a:rPr lang="en-US" sz="2400" dirty="0">
                <a:latin typeface="Arial" panose="020B0604020202020204" pitchFamily="34" charset="0"/>
                <a:cs typeface="Arial" panose="020B0604020202020204" pitchFamily="34" charset="0"/>
              </a:rPr>
              <a:t>TIMSS </a:t>
            </a:r>
            <a:r>
              <a:rPr lang="en-US" sz="2000" dirty="0">
                <a:latin typeface="Arial" panose="020B0604020202020204" pitchFamily="34" charset="0"/>
                <a:cs typeface="Arial" panose="020B0604020202020204" pitchFamily="34" charset="0"/>
              </a:rPr>
              <a:t>(Trends in Mathematics and Science Study)</a:t>
            </a:r>
          </a:p>
          <a:p>
            <a:pPr marL="342900" indent="-342900">
              <a:lnSpc>
                <a:spcPct val="150000"/>
              </a:lnSpc>
              <a:spcBef>
                <a:spcPts val="400"/>
              </a:spcBef>
              <a:buFont typeface="Arial" panose="020B0604020202020204" pitchFamily="34" charset="0"/>
              <a:buChar char="•"/>
            </a:pPr>
            <a:r>
              <a:rPr lang="en-US" sz="2400" dirty="0">
                <a:latin typeface="Arial" panose="020B0604020202020204" pitchFamily="34" charset="0"/>
                <a:cs typeface="Arial" panose="020B0604020202020204" pitchFamily="34" charset="0"/>
              </a:rPr>
              <a:t>PIRLS </a:t>
            </a:r>
            <a:r>
              <a:rPr lang="en-US" sz="2000" dirty="0">
                <a:latin typeface="Arial" panose="020B0604020202020204" pitchFamily="34" charset="0"/>
                <a:cs typeface="Arial" panose="020B0604020202020204" pitchFamily="34" charset="0"/>
              </a:rPr>
              <a:t>(Progress in International Reading Literacy Study) </a:t>
            </a:r>
          </a:p>
          <a:p>
            <a:pPr marL="342900" indent="-342900">
              <a:lnSpc>
                <a:spcPct val="150000"/>
              </a:lnSpc>
              <a:spcBef>
                <a:spcPts val="400"/>
              </a:spcBef>
              <a:buFont typeface="Arial" panose="020B0604020202020204" pitchFamily="34" charset="0"/>
              <a:buChar char="•"/>
            </a:pPr>
            <a:r>
              <a:rPr lang="en-US" sz="2400" dirty="0">
                <a:latin typeface="Arial" panose="020B0604020202020204" pitchFamily="34" charset="0"/>
                <a:cs typeface="Arial" panose="020B0604020202020204" pitchFamily="34" charset="0"/>
              </a:rPr>
              <a:t>ICCS </a:t>
            </a:r>
            <a:r>
              <a:rPr lang="en-US" sz="2000" dirty="0">
                <a:latin typeface="Arial" panose="020B0604020202020204" pitchFamily="34" charset="0"/>
                <a:cs typeface="Arial" panose="020B0604020202020204" pitchFamily="34" charset="0"/>
              </a:rPr>
              <a:t>(International Civic and Citizenship Education Study) </a:t>
            </a:r>
          </a:p>
          <a:p>
            <a:pPr marL="342900" indent="-342900">
              <a:lnSpc>
                <a:spcPct val="150000"/>
              </a:lnSpc>
              <a:spcBef>
                <a:spcPts val="6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nSpc>
                <a:spcPct val="150000"/>
              </a:lnSpc>
              <a:spcBef>
                <a:spcPts val="60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Peilingsonderzoek</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Steunpunt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Toetsontwikkeling</a:t>
            </a:r>
            <a:r>
              <a:rPr lang="en-US" sz="2000" dirty="0">
                <a:latin typeface="Arial" panose="020B0604020202020204" pitchFamily="34" charset="0"/>
                <a:cs typeface="Arial" panose="020B0604020202020204" pitchFamily="34" charset="0"/>
              </a:rPr>
              <a:t> en </a:t>
            </a:r>
            <a:r>
              <a:rPr lang="en-US" sz="2000" dirty="0" err="1">
                <a:latin typeface="Arial" panose="020B0604020202020204" pitchFamily="34" charset="0"/>
                <a:cs typeface="Arial" panose="020B0604020202020204" pitchFamily="34" charset="0"/>
              </a:rPr>
              <a:t>Peilingen</a:t>
            </a:r>
            <a:r>
              <a:rPr lang="en-US" sz="2000" dirty="0">
                <a:latin typeface="Arial" panose="020B0604020202020204" pitchFamily="34" charset="0"/>
                <a:cs typeface="Arial" panose="020B0604020202020204" pitchFamily="34" charset="0"/>
              </a:rPr>
              <a:t>) </a:t>
            </a:r>
          </a:p>
        </p:txBody>
      </p:sp>
      <p:sp>
        <p:nvSpPr>
          <p:cNvPr id="7" name="TextBox 6"/>
          <p:cNvSpPr txBox="1"/>
          <p:nvPr/>
        </p:nvSpPr>
        <p:spPr>
          <a:xfrm>
            <a:off x="955390" y="1432561"/>
            <a:ext cx="2822926" cy="3816429"/>
          </a:xfrm>
          <a:prstGeom prst="rect">
            <a:avLst/>
          </a:prstGeom>
          <a:noFill/>
        </p:spPr>
        <p:txBody>
          <a:bodyPr wrap="square" rtlCol="0">
            <a:spAutoFit/>
          </a:bodyPr>
          <a:lstStyle/>
          <a:p>
            <a:pPr>
              <a:lnSpc>
                <a:spcPct val="150000"/>
              </a:lnSpc>
              <a:spcBef>
                <a:spcPts val="400"/>
              </a:spcBef>
            </a:pPr>
            <a:r>
              <a:rPr lang="en-US" sz="2400" b="1" dirty="0" err="1">
                <a:latin typeface="Arial" panose="020B0604020202020204" pitchFamily="34" charset="0"/>
                <a:cs typeface="Arial" panose="020B0604020202020204" pitchFamily="34" charset="0"/>
              </a:rPr>
              <a:t>Internationaal</a:t>
            </a:r>
            <a:r>
              <a:rPr lang="en-US" sz="2400" b="1" dirty="0">
                <a:latin typeface="Arial" panose="020B0604020202020204" pitchFamily="34" charset="0"/>
                <a:cs typeface="Arial" panose="020B0604020202020204" pitchFamily="34" charset="0"/>
              </a:rPr>
              <a:t> </a:t>
            </a:r>
          </a:p>
          <a:p>
            <a:pPr marL="342900" indent="-342900">
              <a:lnSpc>
                <a:spcPct val="150000"/>
              </a:lnSpc>
              <a:spcBef>
                <a:spcPts val="4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nSpc>
                <a:spcPct val="150000"/>
              </a:lnSpc>
              <a:spcBef>
                <a:spcPts val="4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nSpc>
                <a:spcPct val="150000"/>
              </a:lnSpc>
              <a:spcBef>
                <a:spcPts val="4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nSpc>
                <a:spcPct val="150000"/>
              </a:lnSpc>
              <a:spcBef>
                <a:spcPts val="4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50000"/>
              </a:lnSpc>
              <a:spcBef>
                <a:spcPts val="400"/>
              </a:spcBef>
            </a:pPr>
            <a:endParaRPr lang="en-US" sz="2000" dirty="0">
              <a:latin typeface="Arial" panose="020B0604020202020204" pitchFamily="34" charset="0"/>
              <a:cs typeface="Arial" panose="020B0604020202020204" pitchFamily="34" charset="0"/>
            </a:endParaRPr>
          </a:p>
          <a:p>
            <a:pPr>
              <a:lnSpc>
                <a:spcPct val="150000"/>
              </a:lnSpc>
              <a:spcBef>
                <a:spcPts val="400"/>
              </a:spcBef>
            </a:pPr>
            <a:r>
              <a:rPr lang="en-US" sz="2400" b="1" dirty="0" err="1">
                <a:latin typeface="Arial" panose="020B0604020202020204" pitchFamily="34" charset="0"/>
                <a:cs typeface="Arial" panose="020B0604020202020204" pitchFamily="34" charset="0"/>
              </a:rPr>
              <a:t>Vlaams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64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0"/>
            <a:ext cx="95539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88610" y="-4500"/>
            <a:ext cx="955390" cy="6858000"/>
          </a:xfrm>
          <a:prstGeom prst="rect">
            <a:avLst/>
          </a:prstGeom>
        </p:spPr>
      </p:pic>
      <p:sp>
        <p:nvSpPr>
          <p:cNvPr id="11" name="Slide Number Placeholder 10"/>
          <p:cNvSpPr>
            <a:spLocks noGrp="1"/>
          </p:cNvSpPr>
          <p:nvPr>
            <p:ph type="sldNum" sz="quarter" idx="12"/>
          </p:nvPr>
        </p:nvSpPr>
        <p:spPr>
          <a:xfrm>
            <a:off x="7239000" y="6356351"/>
            <a:ext cx="857250" cy="365125"/>
          </a:xfrm>
        </p:spPr>
        <p:txBody>
          <a:bodyPr/>
          <a:lstStyle/>
          <a:p>
            <a:fld id="{02C1032D-EF2D-483D-9095-F990C37AAAF3}" type="slidenum">
              <a:rPr lang="nl-BE" smtClean="0">
                <a:solidFill>
                  <a:schemeClr val="bg2">
                    <a:lumMod val="50000"/>
                  </a:schemeClr>
                </a:solidFill>
              </a:rPr>
              <a:t>9</a:t>
            </a:fld>
            <a:endParaRPr lang="nl-BE" dirty="0">
              <a:solidFill>
                <a:schemeClr val="bg2">
                  <a:lumMod val="50000"/>
                </a:schemeClr>
              </a:solidFill>
            </a:endParaRPr>
          </a:p>
        </p:txBody>
      </p:sp>
      <p:sp>
        <p:nvSpPr>
          <p:cNvPr id="8" name="Title 1"/>
          <p:cNvSpPr>
            <a:spLocks noGrp="1"/>
          </p:cNvSpPr>
          <p:nvPr>
            <p:ph type="ctrTitle"/>
          </p:nvPr>
        </p:nvSpPr>
        <p:spPr>
          <a:xfrm>
            <a:off x="653143" y="2597016"/>
            <a:ext cx="7535467" cy="1020530"/>
          </a:xfrm>
        </p:spPr>
        <p:txBody>
          <a:bodyPr>
            <a:noAutofit/>
          </a:bodyPr>
          <a:lstStyle/>
          <a:p>
            <a:r>
              <a:rPr lang="en-US" sz="4000" b="1" cap="all" dirty="0">
                <a:solidFill>
                  <a:srgbClr val="176D8A"/>
                </a:solidFill>
                <a:latin typeface="+mn-lt"/>
              </a:rPr>
              <a:t>Wat </a:t>
            </a:r>
            <a:r>
              <a:rPr lang="en-US" sz="4000" b="1" cap="all" dirty="0" err="1">
                <a:solidFill>
                  <a:srgbClr val="176D8A"/>
                </a:solidFill>
                <a:latin typeface="+mn-lt"/>
              </a:rPr>
              <a:t>weten</a:t>
            </a:r>
            <a:r>
              <a:rPr lang="en-US" sz="4000" b="1" cap="all" dirty="0">
                <a:solidFill>
                  <a:srgbClr val="176D8A"/>
                </a:solidFill>
                <a:latin typeface="+mn-lt"/>
              </a:rPr>
              <a:t> we ? </a:t>
            </a:r>
            <a:endParaRPr lang="nl-BE" sz="4000" b="1" cap="all" dirty="0">
              <a:solidFill>
                <a:srgbClr val="176D8A"/>
              </a:solidFill>
              <a:latin typeface="+mn-lt"/>
            </a:endParaRPr>
          </a:p>
        </p:txBody>
      </p:sp>
    </p:spTree>
    <p:extLst>
      <p:ext uri="{BB962C8B-B14F-4D97-AF65-F5344CB8AC3E}">
        <p14:creationId xmlns:p14="http://schemas.microsoft.com/office/powerpoint/2010/main" val="10698634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9e6abc0-607e-4d67-8b7d-73cd95b04fd6">
      <UserInfo>
        <DisplayName>Op de Beeck Christel</DisplayName>
        <AccountId>14</AccountId>
        <AccountType/>
      </UserInfo>
      <UserInfo>
        <DisplayName>Deputter Sara-Jane</DisplayName>
        <AccountId>49</AccountId>
        <AccountType/>
      </UserInfo>
    </SharedWithUsers>
    <Documentsoort xmlns="36d36097-b9cb-4ee0-8ae8-3a7ad55c8858">Agenda</Documentsoort>
    <Jaar xmlns="36d36097-b9cb-4ee0-8ae8-3a7ad55c8858">2017</Jaa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A7B4EEDC05AF47B0D6D8B92E840486" ma:contentTypeVersion="22" ma:contentTypeDescription="Een nieuw document maken." ma:contentTypeScope="" ma:versionID="4d30969b50060d6496fc7e1d659602df">
  <xsd:schema xmlns:xsd="http://www.w3.org/2001/XMLSchema" xmlns:xs="http://www.w3.org/2001/XMLSchema" xmlns:p="http://schemas.microsoft.com/office/2006/metadata/properties" xmlns:ns2="36d36097-b9cb-4ee0-8ae8-3a7ad55c8858" xmlns:ns3="e9e6abc0-607e-4d67-8b7d-73cd95b04fd6" targetNamespace="http://schemas.microsoft.com/office/2006/metadata/properties" ma:root="true" ma:fieldsID="5c4ac0c27672a284b81f9c16079bf3a0" ns2:_="" ns3:_="">
    <xsd:import namespace="36d36097-b9cb-4ee0-8ae8-3a7ad55c8858"/>
    <xsd:import namespace="e9e6abc0-607e-4d67-8b7d-73cd95b04fd6"/>
    <xsd:element name="properties">
      <xsd:complexType>
        <xsd:sequence>
          <xsd:element name="documentManagement">
            <xsd:complexType>
              <xsd:all>
                <xsd:element ref="ns2:Documentsoort" minOccurs="0"/>
                <xsd:element ref="ns2:Jaar" minOccurs="0"/>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d36097-b9cb-4ee0-8ae8-3a7ad55c8858" elementFormDefault="qualified">
    <xsd:import namespace="http://schemas.microsoft.com/office/2006/documentManagement/types"/>
    <xsd:import namespace="http://schemas.microsoft.com/office/infopath/2007/PartnerControls"/>
    <xsd:element name="Documentsoort" ma:index="6" nillable="true" ma:displayName="Documentsoort" ma:default="Agenda" ma:format="Dropdown" ma:internalName="Documentsoort" ma:readOnly="false">
      <xsd:simpleType>
        <xsd:union memberTypes="dms:Text">
          <xsd:simpleType>
            <xsd:restriction base="dms:Choice">
              <xsd:enumeration value="Agenda"/>
              <xsd:enumeration value="Verslag"/>
              <xsd:enumeration value="Bijlage"/>
              <xsd:enumeration value="PowerPoint"/>
              <xsd:enumeration value="E-mail"/>
            </xsd:restriction>
          </xsd:simpleType>
        </xsd:union>
      </xsd:simpleType>
    </xsd:element>
    <xsd:element name="Jaar" ma:index="7" nillable="true" ma:displayName="Jaar" ma:default="2017" ma:format="Dropdown" ma:internalName="Jaar" ma:readOnly="false">
      <xsd:simpleType>
        <xsd:restriction base="dms:Choice">
          <xsd:enumeration value="2017"/>
          <xsd:enumeration value="2016"/>
          <xsd:enumeration value="2015"/>
          <xsd:enumeration value="2014"/>
          <xsd:enumeration value="2013"/>
          <xsd:enumeration value="2012"/>
          <xsd:enumeration value="2011"/>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e6abc0-607e-4d67-8b7d-73cd95b04fd6"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8786AE-B4C5-4CBA-8F2B-0F7F98D6D806}">
  <ds:schemaRefs>
    <ds:schemaRef ds:uri="http://schemas.microsoft.com/sharepoint/v3/contenttype/forms"/>
  </ds:schemaRefs>
</ds:datastoreItem>
</file>

<file path=customXml/itemProps2.xml><?xml version="1.0" encoding="utf-8"?>
<ds:datastoreItem xmlns:ds="http://schemas.openxmlformats.org/officeDocument/2006/customXml" ds:itemID="{07C48F5C-B8E6-4CE6-978A-1BB1A736664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00C3B96-19F6-4AB7-96C0-60712021CBFF}"/>
</file>

<file path=docProps/app.xml><?xml version="1.0" encoding="utf-8"?>
<Properties xmlns="http://schemas.openxmlformats.org/officeDocument/2006/extended-properties" xmlns:vt="http://schemas.openxmlformats.org/officeDocument/2006/docPropsVTypes">
  <Template>Office Theme</Template>
  <TotalTime>6089</TotalTime>
  <Words>3373</Words>
  <Application>Microsoft Office PowerPoint</Application>
  <PresentationFormat>Diavoorstelling (4:3)</PresentationFormat>
  <Paragraphs>526</Paragraphs>
  <Slides>50</Slides>
  <Notes>50</Notes>
  <HiddenSlides>1</HiddenSlides>
  <MMClips>0</MMClips>
  <ScaleCrop>false</ScaleCrop>
  <HeadingPairs>
    <vt:vector size="4" baseType="variant">
      <vt:variant>
        <vt:lpstr>Thema</vt:lpstr>
      </vt:variant>
      <vt:variant>
        <vt:i4>1</vt:i4>
      </vt:variant>
      <vt:variant>
        <vt:lpstr>Diatitels</vt:lpstr>
      </vt:variant>
      <vt:variant>
        <vt:i4>50</vt:i4>
      </vt:variant>
    </vt:vector>
  </HeadingPairs>
  <TitlesOfParts>
    <vt:vector size="51" baseType="lpstr">
      <vt:lpstr>Office Theme</vt:lpstr>
      <vt:lpstr>Dalende onderwijskwaliteit ? </vt:lpstr>
      <vt:lpstr>PowerPoint-presentatie</vt:lpstr>
      <vt:lpstr>Onderwijskwaliteit ?</vt:lpstr>
      <vt:lpstr>Resultaten van leerlingen</vt:lpstr>
      <vt:lpstr>leerlingResultaten meten</vt:lpstr>
      <vt:lpstr>PowerPoint-presentatie</vt:lpstr>
      <vt:lpstr>PowerPoint-presentatie</vt:lpstr>
      <vt:lpstr>Bekende studies over leerlingresultaten </vt:lpstr>
      <vt:lpstr>Wat weten we ? </vt:lpstr>
      <vt:lpstr>Vraag 1</vt:lpstr>
      <vt:lpstr>Vraag 1</vt:lpstr>
      <vt:lpstr>PISA 2018 :  leesvaardigheid</vt:lpstr>
      <vt:lpstr>PowerPoint-presentatie</vt:lpstr>
      <vt:lpstr>Vlaanderen in PISA: TRENDS</vt:lpstr>
      <vt:lpstr>Vlaanderen in PISA:  % leerlingen &lt; niveau 2 (laaggeletterd) </vt:lpstr>
      <vt:lpstr>Vraag 2</vt:lpstr>
      <vt:lpstr>Vraag 2</vt:lpstr>
      <vt:lpstr>PowerPoint-presentatie</vt:lpstr>
      <vt:lpstr>Vraag 3</vt:lpstr>
      <vt:lpstr>Vraag 3</vt:lpstr>
      <vt:lpstr>PowerPoint-presentatie</vt:lpstr>
      <vt:lpstr>Vraag 4</vt:lpstr>
      <vt:lpstr>Vraag 4</vt:lpstr>
      <vt:lpstr>PowerPoint-presentatie</vt:lpstr>
      <vt:lpstr>Vraag 5</vt:lpstr>
      <vt:lpstr>Vraag 5</vt:lpstr>
      <vt:lpstr>PowerPoint-presentatie</vt:lpstr>
      <vt:lpstr>PowerPoint-presentatie</vt:lpstr>
      <vt:lpstr>PowerPoint-presentatie</vt:lpstr>
      <vt:lpstr>Vraag 6</vt:lpstr>
      <vt:lpstr>Vraag 6</vt:lpstr>
      <vt:lpstr>PowerPoint-presentatie</vt:lpstr>
      <vt:lpstr>Vraag 7</vt:lpstr>
      <vt:lpstr>Vraag 7</vt:lpstr>
      <vt:lpstr>Leerwinst L4-L6?</vt:lpstr>
      <vt:lpstr>Begrijpend lezen 4e leerjaar (PIRLS)</vt:lpstr>
      <vt:lpstr>Leerwinst L4-L6: inhaalbeweging?</vt:lpstr>
      <vt:lpstr>TRENDS 4e leerjaar </vt:lpstr>
      <vt:lpstr>Vraag 8</vt:lpstr>
      <vt:lpstr>Vraag 8</vt:lpstr>
      <vt:lpstr>PowerPoint-presentatie</vt:lpstr>
      <vt:lpstr>PowerPoint-presentatie</vt:lpstr>
      <vt:lpstr>Vraag 9</vt:lpstr>
      <vt:lpstr>Vraag 9</vt:lpstr>
      <vt:lpstr>Voortijdig schoolverlaten  in Vlaanderen</vt:lpstr>
      <vt:lpstr>Vraag 10</vt:lpstr>
      <vt:lpstr>Vraag 10</vt:lpstr>
      <vt:lpstr>OORZAKEN ?</vt:lpstr>
      <vt:lpstr>REMEDIES ?</vt:lpstr>
      <vt:lpstr>Dalende onderwijskwaliteit ? </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Ilka Fidlers</dc:creator>
  <cp:lastModifiedBy>Bieke De Fraine</cp:lastModifiedBy>
  <cp:revision>219</cp:revision>
  <dcterms:created xsi:type="dcterms:W3CDTF">2016-11-24T13:03:01Z</dcterms:created>
  <dcterms:modified xsi:type="dcterms:W3CDTF">2021-04-21T08:14:54Z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0x0101005FA7B4EEDC05AF47B0D6D8B92E840486</vt:lpwstr>
  </property>
</Properties>
</file>