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3"/>
  </p:notesMasterIdLst>
  <p:sldIdLst>
    <p:sldId id="256" r:id="rId5"/>
    <p:sldId id="265" r:id="rId6"/>
    <p:sldId id="287" r:id="rId7"/>
    <p:sldId id="267" r:id="rId8"/>
    <p:sldId id="288" r:id="rId9"/>
    <p:sldId id="266" r:id="rId10"/>
    <p:sldId id="269" r:id="rId11"/>
    <p:sldId id="270" r:id="rId12"/>
    <p:sldId id="290" r:id="rId13"/>
    <p:sldId id="289" r:id="rId14"/>
    <p:sldId id="275" r:id="rId15"/>
    <p:sldId id="291" r:id="rId16"/>
    <p:sldId id="292" r:id="rId17"/>
    <p:sldId id="276" r:id="rId18"/>
    <p:sldId id="278" r:id="rId19"/>
    <p:sldId id="279" r:id="rId20"/>
    <p:sldId id="294" r:id="rId21"/>
    <p:sldId id="297" r:id="rId22"/>
    <p:sldId id="293" r:id="rId23"/>
    <p:sldId id="295" r:id="rId24"/>
    <p:sldId id="282" r:id="rId25"/>
    <p:sldId id="284" r:id="rId26"/>
    <p:sldId id="299" r:id="rId27"/>
    <p:sldId id="300" r:id="rId28"/>
    <p:sldId id="285" r:id="rId29"/>
    <p:sldId id="298" r:id="rId30"/>
    <p:sldId id="296" r:id="rId31"/>
    <p:sldId id="286" r:id="rId32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94" autoAdjust="0"/>
  </p:normalViewPr>
  <p:slideViewPr>
    <p:cSldViewPr snapToGrid="0" showGuides="1">
      <p:cViewPr varScale="1">
        <p:scale>
          <a:sx n="46" d="100"/>
          <a:sy n="46" d="100"/>
        </p:scale>
        <p:origin x="624" y="28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vanhout\Documents\presentaties\studiedag%20gezondheidsgedrag%2030-11-12\vgl%20onderwijsvormen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vanhout\Documents\schooleffectenproject\artikels\futility%20culture\futiliteitscultuur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vanhout\Documents\presentaties\studiedag%20gezondheidsgedrag%2030-11-12\vgl%20onderwijsvormen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vanhout\Documents\presentaties\leerstoel%20UA\attesten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vanhout\Documents\presentaties\leerstoel%20UA\attesten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55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nl-NL" sz="3200" b="0" dirty="0">
                <a:solidFill>
                  <a:srgbClr val="1E64C8"/>
                </a:solidFill>
                <a:latin typeface="Calibri" pitchFamily="34" charset="0"/>
                <a:cs typeface="Calibri" pitchFamily="34" charset="0"/>
              </a:rPr>
              <a:t>Onderwijsvorm naar </a:t>
            </a:r>
            <a:r>
              <a:rPr lang="nl-NL" sz="3200" b="0" dirty="0" smtClean="0">
                <a:solidFill>
                  <a:srgbClr val="1E64C8"/>
                </a:solidFill>
                <a:latin typeface="Calibri" pitchFamily="34" charset="0"/>
                <a:cs typeface="Calibri" pitchFamily="34" charset="0"/>
              </a:rPr>
              <a:t>SES (3</a:t>
            </a:r>
            <a:r>
              <a:rPr lang="nl-NL" sz="3200" b="0" baseline="30000" dirty="0" smtClean="0">
                <a:solidFill>
                  <a:srgbClr val="1E64C8"/>
                </a:solidFill>
                <a:latin typeface="Calibri" pitchFamily="34" charset="0"/>
                <a:cs typeface="Calibri" pitchFamily="34" charset="0"/>
              </a:rPr>
              <a:t>de</a:t>
            </a:r>
            <a:r>
              <a:rPr lang="nl-NL" sz="3200" b="0" dirty="0" smtClean="0">
                <a:solidFill>
                  <a:srgbClr val="1E64C8"/>
                </a:solidFill>
                <a:latin typeface="Calibri" pitchFamily="34" charset="0"/>
                <a:cs typeface="Calibri" pitchFamily="34" charset="0"/>
              </a:rPr>
              <a:t> en 5</a:t>
            </a:r>
            <a:r>
              <a:rPr lang="nl-NL" sz="3200" b="0" baseline="30000" dirty="0" smtClean="0">
                <a:solidFill>
                  <a:srgbClr val="1E64C8"/>
                </a:solidFill>
                <a:latin typeface="Calibri" pitchFamily="34" charset="0"/>
                <a:cs typeface="Calibri" pitchFamily="34" charset="0"/>
              </a:rPr>
              <a:t>de</a:t>
            </a:r>
            <a:r>
              <a:rPr lang="nl-NL" sz="3200" b="0" dirty="0" smtClean="0">
                <a:solidFill>
                  <a:srgbClr val="1E64C8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nl-NL" sz="4094" b="0" dirty="0">
                <a:solidFill>
                  <a:srgbClr val="1E64C8"/>
                </a:solidFill>
                <a:latin typeface="Calibri" pitchFamily="34" charset="0"/>
                <a:cs typeface="Calibri" pitchFamily="34" charset="0"/>
              </a:rPr>
              <a:t>
</a:t>
            </a:r>
            <a:r>
              <a:rPr lang="nl-NL" sz="2400" b="0" dirty="0">
                <a:solidFill>
                  <a:srgbClr val="1E64C8"/>
                </a:solidFill>
                <a:latin typeface="Calibri" pitchFamily="34" charset="0"/>
                <a:cs typeface="Calibri" pitchFamily="34" charset="0"/>
              </a:rPr>
              <a:t>VLO 2004-2005</a:t>
            </a:r>
          </a:p>
        </c:rich>
      </c:tx>
      <c:layout>
        <c:manualLayout>
          <c:xMode val="edge"/>
          <c:yMode val="edge"/>
          <c:x val="0.20980142876816679"/>
          <c:y val="6.5160602414239793E-2"/>
        </c:manualLayout>
      </c:layout>
      <c:overlay val="0"/>
      <c:spPr>
        <a:noFill/>
        <a:ln w="5387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170854271356788E-2"/>
          <c:y val="0.22651933701657484"/>
          <c:w val="0.79396984924623049"/>
          <c:h val="0.47329650092081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Blad1!$D$28</c:f>
              <c:strCache>
                <c:ptCount val="1"/>
                <c:pt idx="0">
                  <c:v>ASO</c:v>
                </c:pt>
              </c:strCache>
            </c:strRef>
          </c:tx>
          <c:spPr>
            <a:solidFill>
              <a:srgbClr val="034683"/>
            </a:solidFill>
            <a:ln w="2693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Blad1!$E$27:$L$27</c:f>
              <c:strCache>
                <c:ptCount val="8"/>
                <c:pt idx="0">
                  <c:v>ongeschoolde handenarbeid</c:v>
                </c:pt>
                <c:pt idx="1">
                  <c:v>gespecialiseerde handenarbeid</c:v>
                </c:pt>
                <c:pt idx="2">
                  <c:v>geschoolde handenarbeid</c:v>
                </c:pt>
                <c:pt idx="3">
                  <c:v>bediende lager middelbaar</c:v>
                </c:pt>
                <c:pt idx="4">
                  <c:v>zelfstandige ambachtslui en landbouwers</c:v>
                </c:pt>
                <c:pt idx="5">
                  <c:v>lager middenkader</c:v>
                </c:pt>
                <c:pt idx="6">
                  <c:v>hoger middenkader</c:v>
                </c:pt>
                <c:pt idx="7">
                  <c:v>vrije beroepen, professionelen, bedrijfsleiders</c:v>
                </c:pt>
              </c:strCache>
            </c:strRef>
          </c:cat>
          <c:val>
            <c:numRef>
              <c:f>Blad1!$E$28:$L$28</c:f>
              <c:numCache>
                <c:formatCode>General</c:formatCode>
                <c:ptCount val="8"/>
                <c:pt idx="0">
                  <c:v>21.314952279957591</c:v>
                </c:pt>
                <c:pt idx="1">
                  <c:v>22.841965471447576</c:v>
                </c:pt>
                <c:pt idx="2">
                  <c:v>24.128686327077727</c:v>
                </c:pt>
                <c:pt idx="3">
                  <c:v>31.029301277235131</c:v>
                </c:pt>
                <c:pt idx="4">
                  <c:v>40.361990950226193</c:v>
                </c:pt>
                <c:pt idx="5">
                  <c:v>53.111587982832525</c:v>
                </c:pt>
                <c:pt idx="6">
                  <c:v>68.114558472553554</c:v>
                </c:pt>
                <c:pt idx="7">
                  <c:v>77.850877192982225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5-4400-B1BE-05795B7E0B36}"/>
            </c:ext>
          </c:extLst>
        </c:ser>
        <c:ser>
          <c:idx val="1"/>
          <c:order val="1"/>
          <c:tx>
            <c:strRef>
              <c:f>Blad1!$D$29</c:f>
              <c:strCache>
                <c:ptCount val="1"/>
              </c:strCache>
            </c:strRef>
          </c:tx>
          <c:invertIfNegative val="0"/>
          <c:cat>
            <c:strRef>
              <c:f>Blad1!$E$27:$L$27</c:f>
              <c:strCache>
                <c:ptCount val="8"/>
                <c:pt idx="0">
                  <c:v>ongeschoolde handenarbeid</c:v>
                </c:pt>
                <c:pt idx="1">
                  <c:v>gespecialiseerde handenarbeid</c:v>
                </c:pt>
                <c:pt idx="2">
                  <c:v>geschoolde handenarbeid</c:v>
                </c:pt>
                <c:pt idx="3">
                  <c:v>bediende lager middelbaar</c:v>
                </c:pt>
                <c:pt idx="4">
                  <c:v>zelfstandige ambachtslui en landbouwers</c:v>
                </c:pt>
                <c:pt idx="5">
                  <c:v>lager middenkader</c:v>
                </c:pt>
                <c:pt idx="6">
                  <c:v>hoger middenkader</c:v>
                </c:pt>
                <c:pt idx="7">
                  <c:v>vrije beroepen, professionelen, bedrijfsleiders</c:v>
                </c:pt>
              </c:strCache>
            </c:strRef>
          </c:cat>
          <c:val>
            <c:numRef>
              <c:f>Blad1!$E$29:$L$29</c:f>
            </c:numRef>
          </c:val>
          <c:extLst>
            <c:ext xmlns:c16="http://schemas.microsoft.com/office/drawing/2014/chart" uri="{C3380CC4-5D6E-409C-BE32-E72D297353CC}">
              <c16:uniqueId val="{00000001-8CD5-4400-B1BE-05795B7E0B36}"/>
            </c:ext>
          </c:extLst>
        </c:ser>
        <c:ser>
          <c:idx val="2"/>
          <c:order val="2"/>
          <c:tx>
            <c:strRef>
              <c:f>Blad1!$D$30</c:f>
              <c:strCache>
                <c:ptCount val="1"/>
              </c:strCache>
            </c:strRef>
          </c:tx>
          <c:invertIfNegative val="0"/>
          <c:cat>
            <c:strRef>
              <c:f>Blad1!$E$27:$L$27</c:f>
              <c:strCache>
                <c:ptCount val="8"/>
                <c:pt idx="0">
                  <c:v>ongeschoolde handenarbeid</c:v>
                </c:pt>
                <c:pt idx="1">
                  <c:v>gespecialiseerde handenarbeid</c:v>
                </c:pt>
                <c:pt idx="2">
                  <c:v>geschoolde handenarbeid</c:v>
                </c:pt>
                <c:pt idx="3">
                  <c:v>bediende lager middelbaar</c:v>
                </c:pt>
                <c:pt idx="4">
                  <c:v>zelfstandige ambachtslui en landbouwers</c:v>
                </c:pt>
                <c:pt idx="5">
                  <c:v>lager middenkader</c:v>
                </c:pt>
                <c:pt idx="6">
                  <c:v>hoger middenkader</c:v>
                </c:pt>
                <c:pt idx="7">
                  <c:v>vrije beroepen, professionelen, bedrijfsleiders</c:v>
                </c:pt>
              </c:strCache>
            </c:strRef>
          </c:cat>
          <c:val>
            <c:numRef>
              <c:f>Blad1!$E$30:$L$30</c:f>
            </c:numRef>
          </c:val>
          <c:extLst>
            <c:ext xmlns:c16="http://schemas.microsoft.com/office/drawing/2014/chart" uri="{C3380CC4-5D6E-409C-BE32-E72D297353CC}">
              <c16:uniqueId val="{00000002-8CD5-4400-B1BE-05795B7E0B36}"/>
            </c:ext>
          </c:extLst>
        </c:ser>
        <c:ser>
          <c:idx val="3"/>
          <c:order val="3"/>
          <c:tx>
            <c:strRef>
              <c:f>Blad1!$D$31</c:f>
              <c:strCache>
                <c:ptCount val="1"/>
                <c:pt idx="0">
                  <c:v>KSO</c:v>
                </c:pt>
              </c:strCache>
            </c:strRef>
          </c:tx>
          <c:spPr>
            <a:solidFill>
              <a:srgbClr val="C2FF47"/>
            </a:solidFill>
            <a:ln w="2693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Blad1!$E$27:$L$27</c:f>
              <c:strCache>
                <c:ptCount val="8"/>
                <c:pt idx="0">
                  <c:v>ongeschoolde handenarbeid</c:v>
                </c:pt>
                <c:pt idx="1">
                  <c:v>gespecialiseerde handenarbeid</c:v>
                </c:pt>
                <c:pt idx="2">
                  <c:v>geschoolde handenarbeid</c:v>
                </c:pt>
                <c:pt idx="3">
                  <c:v>bediende lager middelbaar</c:v>
                </c:pt>
                <c:pt idx="4">
                  <c:v>zelfstandige ambachtslui en landbouwers</c:v>
                </c:pt>
                <c:pt idx="5">
                  <c:v>lager middenkader</c:v>
                </c:pt>
                <c:pt idx="6">
                  <c:v>hoger middenkader</c:v>
                </c:pt>
                <c:pt idx="7">
                  <c:v>vrije beroepen, professionelen, bedrijfsleiders</c:v>
                </c:pt>
              </c:strCache>
            </c:strRef>
          </c:cat>
          <c:val>
            <c:numRef>
              <c:f>Blad1!$E$31:$L$31</c:f>
              <c:numCache>
                <c:formatCode>General</c:formatCode>
                <c:ptCount val="8"/>
                <c:pt idx="0">
                  <c:v>1.1664899257688259</c:v>
                </c:pt>
                <c:pt idx="1">
                  <c:v>0.92961487383798169</c:v>
                </c:pt>
                <c:pt idx="2">
                  <c:v>2.6809651474530831</c:v>
                </c:pt>
                <c:pt idx="3">
                  <c:v>3.4560480841472523</c:v>
                </c:pt>
                <c:pt idx="4">
                  <c:v>2.9864253393665137</c:v>
                </c:pt>
                <c:pt idx="5">
                  <c:v>2.7896995708154546</c:v>
                </c:pt>
                <c:pt idx="6">
                  <c:v>3.8663484486873512</c:v>
                </c:pt>
                <c:pt idx="7">
                  <c:v>2.8508771929824572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D5-4400-B1BE-05795B7E0B36}"/>
            </c:ext>
          </c:extLst>
        </c:ser>
        <c:ser>
          <c:idx val="4"/>
          <c:order val="4"/>
          <c:tx>
            <c:strRef>
              <c:f>Blad1!$D$32</c:f>
              <c:strCache>
                <c:ptCount val="1"/>
              </c:strCache>
            </c:strRef>
          </c:tx>
          <c:invertIfNegative val="0"/>
          <c:cat>
            <c:strRef>
              <c:f>Blad1!$E$27:$L$27</c:f>
              <c:strCache>
                <c:ptCount val="8"/>
                <c:pt idx="0">
                  <c:v>ongeschoolde handenarbeid</c:v>
                </c:pt>
                <c:pt idx="1">
                  <c:v>gespecialiseerde handenarbeid</c:v>
                </c:pt>
                <c:pt idx="2">
                  <c:v>geschoolde handenarbeid</c:v>
                </c:pt>
                <c:pt idx="3">
                  <c:v>bediende lager middelbaar</c:v>
                </c:pt>
                <c:pt idx="4">
                  <c:v>zelfstandige ambachtslui en landbouwers</c:v>
                </c:pt>
                <c:pt idx="5">
                  <c:v>lager middenkader</c:v>
                </c:pt>
                <c:pt idx="6">
                  <c:v>hoger middenkader</c:v>
                </c:pt>
                <c:pt idx="7">
                  <c:v>vrije beroepen, professionelen, bedrijfsleiders</c:v>
                </c:pt>
              </c:strCache>
            </c:strRef>
          </c:cat>
          <c:val>
            <c:numRef>
              <c:f>Blad1!$E$32:$L$32</c:f>
            </c:numRef>
          </c:val>
          <c:extLst>
            <c:ext xmlns:c16="http://schemas.microsoft.com/office/drawing/2014/chart" uri="{C3380CC4-5D6E-409C-BE32-E72D297353CC}">
              <c16:uniqueId val="{00000004-8CD5-4400-B1BE-05795B7E0B36}"/>
            </c:ext>
          </c:extLst>
        </c:ser>
        <c:ser>
          <c:idx val="5"/>
          <c:order val="5"/>
          <c:tx>
            <c:strRef>
              <c:f>Blad1!$D$33</c:f>
              <c:strCache>
                <c:ptCount val="1"/>
              </c:strCache>
            </c:strRef>
          </c:tx>
          <c:invertIfNegative val="0"/>
          <c:cat>
            <c:strRef>
              <c:f>Blad1!$E$27:$L$27</c:f>
              <c:strCache>
                <c:ptCount val="8"/>
                <c:pt idx="0">
                  <c:v>ongeschoolde handenarbeid</c:v>
                </c:pt>
                <c:pt idx="1">
                  <c:v>gespecialiseerde handenarbeid</c:v>
                </c:pt>
                <c:pt idx="2">
                  <c:v>geschoolde handenarbeid</c:v>
                </c:pt>
                <c:pt idx="3">
                  <c:v>bediende lager middelbaar</c:v>
                </c:pt>
                <c:pt idx="4">
                  <c:v>zelfstandige ambachtslui en landbouwers</c:v>
                </c:pt>
                <c:pt idx="5">
                  <c:v>lager middenkader</c:v>
                </c:pt>
                <c:pt idx="6">
                  <c:v>hoger middenkader</c:v>
                </c:pt>
                <c:pt idx="7">
                  <c:v>vrije beroepen, professionelen, bedrijfsleiders</c:v>
                </c:pt>
              </c:strCache>
            </c:strRef>
          </c:cat>
          <c:val>
            <c:numRef>
              <c:f>Blad1!$E$33:$L$33</c:f>
            </c:numRef>
          </c:val>
          <c:extLst>
            <c:ext xmlns:c16="http://schemas.microsoft.com/office/drawing/2014/chart" uri="{C3380CC4-5D6E-409C-BE32-E72D297353CC}">
              <c16:uniqueId val="{00000005-8CD5-4400-B1BE-05795B7E0B36}"/>
            </c:ext>
          </c:extLst>
        </c:ser>
        <c:ser>
          <c:idx val="6"/>
          <c:order val="6"/>
          <c:tx>
            <c:strRef>
              <c:f>Blad1!$D$34</c:f>
              <c:strCache>
                <c:ptCount val="1"/>
                <c:pt idx="0">
                  <c:v>TSO</c:v>
                </c:pt>
              </c:strCache>
            </c:strRef>
          </c:tx>
          <c:spPr>
            <a:solidFill>
              <a:srgbClr val="0066CC"/>
            </a:solidFill>
            <a:ln w="2693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Blad1!$E$27:$L$27</c:f>
              <c:strCache>
                <c:ptCount val="8"/>
                <c:pt idx="0">
                  <c:v>ongeschoolde handenarbeid</c:v>
                </c:pt>
                <c:pt idx="1">
                  <c:v>gespecialiseerde handenarbeid</c:v>
                </c:pt>
                <c:pt idx="2">
                  <c:v>geschoolde handenarbeid</c:v>
                </c:pt>
                <c:pt idx="3">
                  <c:v>bediende lager middelbaar</c:v>
                </c:pt>
                <c:pt idx="4">
                  <c:v>zelfstandige ambachtslui en landbouwers</c:v>
                </c:pt>
                <c:pt idx="5">
                  <c:v>lager middenkader</c:v>
                </c:pt>
                <c:pt idx="6">
                  <c:v>hoger middenkader</c:v>
                </c:pt>
                <c:pt idx="7">
                  <c:v>vrije beroepen, professionelen, bedrijfsleiders</c:v>
                </c:pt>
              </c:strCache>
            </c:strRef>
          </c:cat>
          <c:val>
            <c:numRef>
              <c:f>Blad1!$E$34:$L$34</c:f>
              <c:numCache>
                <c:formatCode>General</c:formatCode>
                <c:ptCount val="8"/>
                <c:pt idx="0">
                  <c:v>26.617179215270447</c:v>
                </c:pt>
                <c:pt idx="1">
                  <c:v>30.810092961487385</c:v>
                </c:pt>
                <c:pt idx="2">
                  <c:v>35.120643431635344</c:v>
                </c:pt>
                <c:pt idx="3">
                  <c:v>35.462058602554521</c:v>
                </c:pt>
                <c:pt idx="4">
                  <c:v>36.108597285067873</c:v>
                </c:pt>
                <c:pt idx="5">
                  <c:v>33.047210300429235</c:v>
                </c:pt>
                <c:pt idx="6">
                  <c:v>21.957040572792323</c:v>
                </c:pt>
                <c:pt idx="7">
                  <c:v>15.058479532163759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D5-4400-B1BE-05795B7E0B36}"/>
            </c:ext>
          </c:extLst>
        </c:ser>
        <c:ser>
          <c:idx val="7"/>
          <c:order val="7"/>
          <c:tx>
            <c:strRef>
              <c:f>Blad1!$D$35</c:f>
              <c:strCache>
                <c:ptCount val="1"/>
              </c:strCache>
            </c:strRef>
          </c:tx>
          <c:invertIfNegative val="0"/>
          <c:cat>
            <c:strRef>
              <c:f>Blad1!$E$27:$L$27</c:f>
              <c:strCache>
                <c:ptCount val="8"/>
                <c:pt idx="0">
                  <c:v>ongeschoolde handenarbeid</c:v>
                </c:pt>
                <c:pt idx="1">
                  <c:v>gespecialiseerde handenarbeid</c:v>
                </c:pt>
                <c:pt idx="2">
                  <c:v>geschoolde handenarbeid</c:v>
                </c:pt>
                <c:pt idx="3">
                  <c:v>bediende lager middelbaar</c:v>
                </c:pt>
                <c:pt idx="4">
                  <c:v>zelfstandige ambachtslui en landbouwers</c:v>
                </c:pt>
                <c:pt idx="5">
                  <c:v>lager middenkader</c:v>
                </c:pt>
                <c:pt idx="6">
                  <c:v>hoger middenkader</c:v>
                </c:pt>
                <c:pt idx="7">
                  <c:v>vrije beroepen, professionelen, bedrijfsleiders</c:v>
                </c:pt>
              </c:strCache>
            </c:strRef>
          </c:cat>
          <c:val>
            <c:numRef>
              <c:f>Blad1!$E$35:$L$35</c:f>
            </c:numRef>
          </c:val>
          <c:extLst>
            <c:ext xmlns:c16="http://schemas.microsoft.com/office/drawing/2014/chart" uri="{C3380CC4-5D6E-409C-BE32-E72D297353CC}">
              <c16:uniqueId val="{00000007-8CD5-4400-B1BE-05795B7E0B36}"/>
            </c:ext>
          </c:extLst>
        </c:ser>
        <c:ser>
          <c:idx val="9"/>
          <c:order val="8"/>
          <c:tx>
            <c:strRef>
              <c:f>Blad1!$D$36</c:f>
              <c:strCache>
                <c:ptCount val="1"/>
              </c:strCache>
            </c:strRef>
          </c:tx>
          <c:invertIfNegative val="0"/>
          <c:cat>
            <c:strRef>
              <c:f>Blad1!$E$27:$L$27</c:f>
              <c:strCache>
                <c:ptCount val="8"/>
                <c:pt idx="0">
                  <c:v>ongeschoolde handenarbeid</c:v>
                </c:pt>
                <c:pt idx="1">
                  <c:v>gespecialiseerde handenarbeid</c:v>
                </c:pt>
                <c:pt idx="2">
                  <c:v>geschoolde handenarbeid</c:v>
                </c:pt>
                <c:pt idx="3">
                  <c:v>bediende lager middelbaar</c:v>
                </c:pt>
                <c:pt idx="4">
                  <c:v>zelfstandige ambachtslui en landbouwers</c:v>
                </c:pt>
                <c:pt idx="5">
                  <c:v>lager middenkader</c:v>
                </c:pt>
                <c:pt idx="6">
                  <c:v>hoger middenkader</c:v>
                </c:pt>
                <c:pt idx="7">
                  <c:v>vrije beroepen, professionelen, bedrijfsleiders</c:v>
                </c:pt>
              </c:strCache>
            </c:strRef>
          </c:cat>
          <c:val>
            <c:numRef>
              <c:f>Blad1!$E$36:$L$36</c:f>
            </c:numRef>
          </c:val>
          <c:extLst>
            <c:ext xmlns:c16="http://schemas.microsoft.com/office/drawing/2014/chart" uri="{C3380CC4-5D6E-409C-BE32-E72D297353CC}">
              <c16:uniqueId val="{00000008-8CD5-4400-B1BE-05795B7E0B36}"/>
            </c:ext>
          </c:extLst>
        </c:ser>
        <c:ser>
          <c:idx val="8"/>
          <c:order val="9"/>
          <c:tx>
            <c:strRef>
              <c:f>Blad1!$D$37</c:f>
              <c:strCache>
                <c:ptCount val="1"/>
                <c:pt idx="0">
                  <c:v>BSO</c:v>
                </c:pt>
              </c:strCache>
            </c:strRef>
          </c:tx>
          <c:spPr>
            <a:solidFill>
              <a:srgbClr val="669900"/>
            </a:solidFill>
            <a:ln w="2693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Blad1!$E$27:$L$27</c:f>
              <c:strCache>
                <c:ptCount val="8"/>
                <c:pt idx="0">
                  <c:v>ongeschoolde handenarbeid</c:v>
                </c:pt>
                <c:pt idx="1">
                  <c:v>gespecialiseerde handenarbeid</c:v>
                </c:pt>
                <c:pt idx="2">
                  <c:v>geschoolde handenarbeid</c:v>
                </c:pt>
                <c:pt idx="3">
                  <c:v>bediende lager middelbaar</c:v>
                </c:pt>
                <c:pt idx="4">
                  <c:v>zelfstandige ambachtslui en landbouwers</c:v>
                </c:pt>
                <c:pt idx="5">
                  <c:v>lager middenkader</c:v>
                </c:pt>
                <c:pt idx="6">
                  <c:v>hoger middenkader</c:v>
                </c:pt>
                <c:pt idx="7">
                  <c:v>vrije beroepen, professionelen, bedrijfsleiders</c:v>
                </c:pt>
              </c:strCache>
            </c:strRef>
          </c:cat>
          <c:val>
            <c:numRef>
              <c:f>Blad1!$E$37:$L$37</c:f>
              <c:numCache>
                <c:formatCode>General</c:formatCode>
                <c:ptCount val="8"/>
                <c:pt idx="0">
                  <c:v>50.901378579003129</c:v>
                </c:pt>
                <c:pt idx="1">
                  <c:v>45.418326693227094</c:v>
                </c:pt>
                <c:pt idx="2">
                  <c:v>38.069705093833782</c:v>
                </c:pt>
                <c:pt idx="3">
                  <c:v>30.052592036063071</c:v>
                </c:pt>
                <c:pt idx="4">
                  <c:v>20.542986425339343</c:v>
                </c:pt>
                <c:pt idx="5">
                  <c:v>11.05150214592275</c:v>
                </c:pt>
                <c:pt idx="6">
                  <c:v>6.0620525059665855</c:v>
                </c:pt>
                <c:pt idx="7">
                  <c:v>4.2397660818713589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D5-4400-B1BE-05795B7E0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698752"/>
        <c:axId val="56709120"/>
      </c:barChart>
      <c:catAx>
        <c:axId val="5669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543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SES</a:t>
                </a:r>
              </a:p>
            </c:rich>
          </c:tx>
          <c:layout>
            <c:manualLayout>
              <c:xMode val="edge"/>
              <c:yMode val="edge"/>
              <c:x val="0.47151000092225226"/>
              <c:y val="0.94124729229981963"/>
            </c:manualLayout>
          </c:layout>
          <c:overlay val="0"/>
          <c:spPr>
            <a:noFill/>
            <a:ln w="5387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734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2548" b="0" i="0" u="none" strike="noStrike" baseline="0">
                <a:solidFill>
                  <a:srgbClr val="034683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56709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709120"/>
        <c:scaling>
          <c:orientation val="minMax"/>
          <c:max val="100"/>
        </c:scaling>
        <c:delete val="0"/>
        <c:axPos val="l"/>
        <c:majorGridlines>
          <c:spPr>
            <a:ln w="673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543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 </a:t>
                </a:r>
              </a:p>
            </c:rich>
          </c:tx>
          <c:layout>
            <c:manualLayout>
              <c:xMode val="edge"/>
              <c:yMode val="edge"/>
              <c:x val="2.7065975120219598E-3"/>
              <c:y val="0.41899921077511165"/>
            </c:manualLayout>
          </c:layout>
          <c:overlay val="0"/>
          <c:spPr>
            <a:noFill/>
            <a:ln w="5387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73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60" b="0" i="0" u="none" strike="noStrike" baseline="0">
                <a:solidFill>
                  <a:srgbClr val="034683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56698752"/>
        <c:crosses val="autoZero"/>
        <c:crossBetween val="between"/>
      </c:valAx>
      <c:spPr>
        <a:noFill/>
        <a:ln w="26935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0883185000734901"/>
          <c:y val="0.34879414802978703"/>
          <c:w val="9.1168149992651104E-2"/>
          <c:h val="0.17996289027898221"/>
        </c:manualLayout>
      </c:layout>
      <c:overlay val="0"/>
      <c:spPr>
        <a:solidFill>
          <a:srgbClr val="FFFFFF"/>
        </a:solidFill>
        <a:ln w="6734">
          <a:noFill/>
          <a:prstDash val="solid"/>
        </a:ln>
      </c:spPr>
      <c:txPr>
        <a:bodyPr/>
        <a:lstStyle/>
        <a:p>
          <a:pPr>
            <a:defRPr sz="2335" b="0" i="0" u="none" strike="noStrike" baseline="0">
              <a:solidFill>
                <a:srgbClr val="034683"/>
              </a:solidFill>
              <a:latin typeface="Arial"/>
              <a:ea typeface="Arial"/>
              <a:cs typeface="Arial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55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aso</c:v>
                </c:pt>
              </c:strCache>
            </c:strRef>
          </c:tx>
          <c:spPr>
            <a:solidFill>
              <a:srgbClr val="034683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studiebetrokkenheid</c:v>
                </c:pt>
                <c:pt idx="2">
                  <c:v>gevoel van zinloosheid</c:v>
                </c:pt>
                <c:pt idx="4">
                  <c:v>wangedrag op school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3.3099999999999996</c:v>
                </c:pt>
                <c:pt idx="2">
                  <c:v>1.8800000000000001</c:v>
                </c:pt>
                <c:pt idx="4">
                  <c:v>1.7000000000000002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6-4414-93F6-6CC26CDE528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kso</c:v>
                </c:pt>
              </c:strCache>
            </c:strRef>
          </c:tx>
          <c:spPr>
            <a:solidFill>
              <a:srgbClr val="E8FFB9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studiebetrokkenheid</c:v>
                </c:pt>
                <c:pt idx="2">
                  <c:v>gevoel van zinloosheid</c:v>
                </c:pt>
                <c:pt idx="4">
                  <c:v>wangedrag op school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3.3299999999999996</c:v>
                </c:pt>
                <c:pt idx="2">
                  <c:v>2.0299999999999998</c:v>
                </c:pt>
                <c:pt idx="4">
                  <c:v>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6-4414-93F6-6CC26CDE528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tso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studiebetrokkenheid</c:v>
                </c:pt>
                <c:pt idx="2">
                  <c:v>gevoel van zinloosheid</c:v>
                </c:pt>
                <c:pt idx="4">
                  <c:v>wangedrag op school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3.17</c:v>
                </c:pt>
                <c:pt idx="2">
                  <c:v>2.06</c:v>
                </c:pt>
                <c:pt idx="4">
                  <c:v>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6-4414-93F6-6CC26CDE528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bso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studiebetrokkenheid</c:v>
                </c:pt>
                <c:pt idx="2">
                  <c:v>gevoel van zinloosheid</c:v>
                </c:pt>
                <c:pt idx="4">
                  <c:v>wangedrag op school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3.15</c:v>
                </c:pt>
                <c:pt idx="2">
                  <c:v>2.1800000000000002</c:v>
                </c:pt>
                <c:pt idx="4">
                  <c:v>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46-4414-93F6-6CC26CDE5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92352"/>
        <c:axId val="87893888"/>
      </c:barChart>
      <c:catAx>
        <c:axId val="878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rgbClr val="1E64C8"/>
                </a:solidFill>
              </a:defRPr>
            </a:pPr>
            <a:endParaRPr lang="nl-BE"/>
          </a:p>
        </c:txPr>
        <c:crossAx val="87893888"/>
        <c:crosses val="autoZero"/>
        <c:auto val="1"/>
        <c:lblAlgn val="ctr"/>
        <c:lblOffset val="100"/>
        <c:noMultiLvlLbl val="0"/>
      </c:catAx>
      <c:valAx>
        <c:axId val="87893888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8923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aseline="0">
                <a:solidFill>
                  <a:srgbClr val="1E64C8"/>
                </a:solidFill>
              </a:defRPr>
            </a:pPr>
            <a:endParaRPr lang="nl-BE"/>
          </a:p>
        </c:txPr>
      </c:legendEntry>
      <c:legendEntry>
        <c:idx val="1"/>
        <c:txPr>
          <a:bodyPr/>
          <a:lstStyle/>
          <a:p>
            <a:pPr>
              <a:defRPr sz="1600" baseline="0">
                <a:solidFill>
                  <a:srgbClr val="1E64C8"/>
                </a:solidFill>
              </a:defRPr>
            </a:pPr>
            <a:endParaRPr lang="nl-BE"/>
          </a:p>
        </c:txPr>
      </c:legendEntry>
      <c:legendEntry>
        <c:idx val="2"/>
        <c:txPr>
          <a:bodyPr/>
          <a:lstStyle/>
          <a:p>
            <a:pPr>
              <a:defRPr sz="1600" baseline="0">
                <a:solidFill>
                  <a:srgbClr val="1E64C8"/>
                </a:solidFill>
              </a:defRPr>
            </a:pPr>
            <a:endParaRPr lang="nl-BE"/>
          </a:p>
        </c:txPr>
      </c:legendEntry>
      <c:legendEntry>
        <c:idx val="3"/>
        <c:txPr>
          <a:bodyPr/>
          <a:lstStyle/>
          <a:p>
            <a:pPr>
              <a:defRPr sz="1600" baseline="0">
                <a:solidFill>
                  <a:srgbClr val="1E64C8"/>
                </a:solidFill>
              </a:defRPr>
            </a:pPr>
            <a:endParaRPr lang="nl-BE"/>
          </a:p>
        </c:txPr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924151842130986"/>
          <c:y val="0.23028668153053841"/>
          <c:w val="0.5117861135413625"/>
          <c:h val="0.58777259115905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Sheet1!$A$5:$B$5</c:f>
              <c:strCache>
                <c:ptCount val="1"/>
                <c:pt idx="0">
                  <c:v>ASO-school</c:v>
                </c:pt>
              </c:strCache>
            </c:strRef>
          </c:tx>
          <c:spPr>
            <a:solidFill>
              <a:srgbClr val="034683"/>
            </a:solidFill>
          </c:spPr>
          <c:invertIfNegative val="0"/>
          <c:cat>
            <c:strRef>
              <c:f>Sheet1!$C$4:$F$4</c:f>
              <c:strCache>
                <c:ptCount val="3"/>
                <c:pt idx="0">
                  <c:v>studiecultuur</c:v>
                </c:pt>
                <c:pt idx="2">
                  <c:v>futiliteitscultuur</c:v>
                </c:pt>
              </c:strCache>
            </c:strRef>
          </c:cat>
          <c:val>
            <c:numRef>
              <c:f>Sheet1!$C$5:$F$5</c:f>
              <c:numCache>
                <c:formatCode>General</c:formatCode>
                <c:ptCount val="4"/>
                <c:pt idx="0">
                  <c:v>6.5433333333333534</c:v>
                </c:pt>
                <c:pt idx="2">
                  <c:v>3.7640000000000002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A-45CF-8562-BA5A17E94B73}"/>
            </c:ext>
          </c:extLst>
        </c:ser>
        <c:ser>
          <c:idx val="1"/>
          <c:order val="1"/>
          <c:tx>
            <c:strRef>
              <c:f>Sheet1!$A$6:$B$6</c:f>
              <c:strCache>
                <c:ptCount val="1"/>
                <c:pt idx="0">
                  <c:v>T/BSO-school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cat>
            <c:strRef>
              <c:f>Sheet1!$C$4:$F$4</c:f>
              <c:strCache>
                <c:ptCount val="3"/>
                <c:pt idx="0">
                  <c:v>studiecultuur</c:v>
                </c:pt>
                <c:pt idx="2">
                  <c:v>futiliteitscultuur</c:v>
                </c:pt>
              </c:strCache>
            </c:strRef>
          </c:cat>
          <c:val>
            <c:numRef>
              <c:f>Sheet1!$C$6:$F$6</c:f>
              <c:numCache>
                <c:formatCode>General</c:formatCode>
                <c:ptCount val="4"/>
                <c:pt idx="0">
                  <c:v>6.25</c:v>
                </c:pt>
                <c:pt idx="2">
                  <c:v>4.2119999999999997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A-45CF-8562-BA5A17E94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35744"/>
        <c:axId val="90737280"/>
      </c:barChart>
      <c:catAx>
        <c:axId val="9073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aseline="0">
                <a:solidFill>
                  <a:srgbClr val="1E64C8"/>
                </a:solidFill>
              </a:defRPr>
            </a:pPr>
            <a:endParaRPr lang="nl-BE"/>
          </a:p>
        </c:txPr>
        <c:crossAx val="90737280"/>
        <c:crosses val="autoZero"/>
        <c:auto val="1"/>
        <c:lblAlgn val="ctr"/>
        <c:lblOffset val="100"/>
        <c:noMultiLvlLbl val="0"/>
      </c:catAx>
      <c:valAx>
        <c:axId val="90737280"/>
        <c:scaling>
          <c:orientation val="minMax"/>
          <c:max val="10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90735744"/>
        <c:crosses val="autoZero"/>
        <c:crossBetween val="between"/>
        <c:minorUnit val="0.2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rgbClr val="1E64C8"/>
                </a:solidFill>
              </a:defRPr>
            </a:pPr>
            <a:endParaRPr lang="nl-BE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1E64C8"/>
                </a:solidFill>
              </a:defRPr>
            </a:pPr>
            <a:endParaRPr lang="nl-BE"/>
          </a:p>
        </c:txPr>
      </c:legendEntry>
      <c:layout>
        <c:manualLayout>
          <c:xMode val="edge"/>
          <c:yMode val="edge"/>
          <c:x val="0.7608551729873696"/>
          <c:y val="0.37470219494256024"/>
          <c:w val="0.23354637571177314"/>
          <c:h val="0.1576604204702011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ASO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Sheet1!$B$8:$E$8</c:f>
              <c:strCache>
                <c:ptCount val="4"/>
                <c:pt idx="0">
                  <c:v>WERKEN</c:v>
                </c:pt>
                <c:pt idx="1">
                  <c:v>UITGAAN</c:v>
                </c:pt>
                <c:pt idx="2">
                  <c:v>veel uitgaan</c:v>
                </c:pt>
                <c:pt idx="3">
                  <c:v>SEKS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40.9</c:v>
                </c:pt>
                <c:pt idx="1">
                  <c:v>58.9</c:v>
                </c:pt>
                <c:pt idx="2">
                  <c:v>5.2</c:v>
                </c:pt>
                <c:pt idx="3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2-4A41-8025-E7D6ADE769DA}"/>
            </c:ext>
          </c:extLst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KSO</c:v>
                </c:pt>
              </c:strCache>
            </c:strRef>
          </c:tx>
          <c:spPr>
            <a:solidFill>
              <a:srgbClr val="CDFF69"/>
            </a:solidFill>
          </c:spPr>
          <c:invertIfNegative val="0"/>
          <c:cat>
            <c:strRef>
              <c:f>Sheet1!$B$8:$E$8</c:f>
              <c:strCache>
                <c:ptCount val="4"/>
                <c:pt idx="0">
                  <c:v>WERKEN</c:v>
                </c:pt>
                <c:pt idx="1">
                  <c:v>UITGAAN</c:v>
                </c:pt>
                <c:pt idx="2">
                  <c:v>veel uitgaan</c:v>
                </c:pt>
                <c:pt idx="3">
                  <c:v>SEKS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52.1</c:v>
                </c:pt>
                <c:pt idx="1">
                  <c:v>69</c:v>
                </c:pt>
                <c:pt idx="2">
                  <c:v>16.5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2-4A41-8025-E7D6ADE769DA}"/>
            </c:ext>
          </c:extLst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TSO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Sheet1!$B$8:$E$8</c:f>
              <c:strCache>
                <c:ptCount val="4"/>
                <c:pt idx="0">
                  <c:v>WERKEN</c:v>
                </c:pt>
                <c:pt idx="1">
                  <c:v>UITGAAN</c:v>
                </c:pt>
                <c:pt idx="2">
                  <c:v>veel uitgaan</c:v>
                </c:pt>
                <c:pt idx="3">
                  <c:v>SEKS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60.2</c:v>
                </c:pt>
                <c:pt idx="1">
                  <c:v>72.099999999999994</c:v>
                </c:pt>
                <c:pt idx="2">
                  <c:v>15.9</c:v>
                </c:pt>
                <c:pt idx="3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92-4A41-8025-E7D6ADE769DA}"/>
            </c:ext>
          </c:extLst>
        </c:ser>
        <c:ser>
          <c:idx val="3"/>
          <c:order val="3"/>
          <c:tx>
            <c:strRef>
              <c:f>Sheet1!$A$12</c:f>
              <c:strCache>
                <c:ptCount val="1"/>
                <c:pt idx="0">
                  <c:v>BSO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cat>
            <c:strRef>
              <c:f>Sheet1!$B$8:$E$8</c:f>
              <c:strCache>
                <c:ptCount val="4"/>
                <c:pt idx="0">
                  <c:v>WERKEN</c:v>
                </c:pt>
                <c:pt idx="1">
                  <c:v>UITGAAN</c:v>
                </c:pt>
                <c:pt idx="2">
                  <c:v>veel uitgaan</c:v>
                </c:pt>
                <c:pt idx="3">
                  <c:v>SEKS</c:v>
                </c:pt>
              </c:strCache>
            </c:strRef>
          </c:cat>
          <c:val>
            <c:numRef>
              <c:f>Sheet1!$B$12:$E$12</c:f>
              <c:numCache>
                <c:formatCode>General</c:formatCode>
                <c:ptCount val="4"/>
                <c:pt idx="0">
                  <c:v>57.3</c:v>
                </c:pt>
                <c:pt idx="1">
                  <c:v>69.400000000000006</c:v>
                </c:pt>
                <c:pt idx="2">
                  <c:v>20.7</c:v>
                </c:pt>
                <c:pt idx="3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92-4A41-8025-E7D6ADE76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3168"/>
        <c:axId val="82121472"/>
      </c:barChart>
      <c:catAx>
        <c:axId val="1946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solidFill>
                  <a:srgbClr val="1E64C8"/>
                </a:solidFill>
              </a:defRPr>
            </a:pPr>
            <a:endParaRPr lang="nl-BE"/>
          </a:p>
        </c:txPr>
        <c:crossAx val="82121472"/>
        <c:crosses val="autoZero"/>
        <c:auto val="1"/>
        <c:lblAlgn val="ctr"/>
        <c:lblOffset val="100"/>
        <c:noMultiLvlLbl val="0"/>
      </c:catAx>
      <c:valAx>
        <c:axId val="821214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631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rgbClr val="1E64C8"/>
                </a:solidFill>
              </a:defRPr>
            </a:pPr>
            <a:endParaRPr lang="nl-BE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rgbClr val="1E64C8"/>
                </a:solidFill>
              </a:defRPr>
            </a:pPr>
            <a:endParaRPr lang="nl-BE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rgbClr val="1E64C8"/>
                </a:solidFill>
              </a:defRPr>
            </a:pPr>
            <a:endParaRPr lang="nl-BE"/>
          </a:p>
        </c:txPr>
      </c:legendEntry>
      <c:legendEntry>
        <c:idx val="3"/>
        <c:txPr>
          <a:bodyPr/>
          <a:lstStyle/>
          <a:p>
            <a:pPr>
              <a:defRPr sz="1800">
                <a:solidFill>
                  <a:srgbClr val="1E64C8"/>
                </a:solidFill>
              </a:defRPr>
            </a:pPr>
            <a:endParaRPr lang="nl-BE"/>
          </a:p>
        </c:txPr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682852143483076E-2"/>
          <c:y val="5.1400554097404488E-2"/>
          <c:w val="0.71583245844269461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haakt af</c:v>
                </c:pt>
              </c:strCache>
            </c:strRef>
          </c:tx>
          <c:spPr>
            <a:solidFill>
              <a:srgbClr val="03468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Sheet1!$B$11:$E$11</c:f>
              <c:strCache>
                <c:ptCount val="4"/>
                <c:pt idx="0">
                  <c:v>ASO</c:v>
                </c:pt>
                <c:pt idx="1">
                  <c:v>KSO</c:v>
                </c:pt>
                <c:pt idx="2">
                  <c:v>TSO</c:v>
                </c:pt>
                <c:pt idx="3">
                  <c:v>BSO</c:v>
                </c:pt>
              </c:strCache>
            </c:strRef>
          </c:cat>
          <c:val>
            <c:numRef>
              <c:f>Sheet1!$B$12:$E$12</c:f>
              <c:numCache>
                <c:formatCode>General</c:formatCode>
                <c:ptCount val="4"/>
                <c:pt idx="0">
                  <c:v>2.1</c:v>
                </c:pt>
                <c:pt idx="1">
                  <c:v>3.8</c:v>
                </c:pt>
                <c:pt idx="2">
                  <c:v>4.7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C-4BA4-BC56-96FA243B4538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blijft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cat>
            <c:strRef>
              <c:f>Sheet1!$B$11:$E$11</c:f>
              <c:strCache>
                <c:ptCount val="4"/>
                <c:pt idx="0">
                  <c:v>ASO</c:v>
                </c:pt>
                <c:pt idx="1">
                  <c:v>KSO</c:v>
                </c:pt>
                <c:pt idx="2">
                  <c:v>TSO</c:v>
                </c:pt>
                <c:pt idx="3">
                  <c:v>BSO</c:v>
                </c:pt>
              </c:strCache>
            </c:strRef>
          </c:cat>
          <c:val>
            <c:numRef>
              <c:f>Sheet1!$B$13:$E$13</c:f>
              <c:numCache>
                <c:formatCode>General</c:formatCode>
                <c:ptCount val="4"/>
                <c:pt idx="0">
                  <c:v>97.9</c:v>
                </c:pt>
                <c:pt idx="1">
                  <c:v>96.2</c:v>
                </c:pt>
                <c:pt idx="2">
                  <c:v>95.3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5C-4BA4-BC56-96FA243B4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61024"/>
        <c:axId val="82175104"/>
      </c:barChart>
      <c:catAx>
        <c:axId val="8216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>
                <a:solidFill>
                  <a:srgbClr val="1E64C8"/>
                </a:solidFill>
              </a:defRPr>
            </a:pPr>
            <a:endParaRPr lang="nl-BE"/>
          </a:p>
        </c:txPr>
        <c:crossAx val="82175104"/>
        <c:crosses val="autoZero"/>
        <c:auto val="1"/>
        <c:lblAlgn val="ctr"/>
        <c:lblOffset val="100"/>
        <c:noMultiLvlLbl val="0"/>
      </c:catAx>
      <c:valAx>
        <c:axId val="8217510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161024"/>
        <c:crosses val="autoZero"/>
        <c:crossBetween val="between"/>
        <c:majorUnit val="15"/>
      </c:valAx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rgbClr val="1E64C8"/>
                </a:solidFill>
              </a:defRPr>
            </a:pPr>
            <a:endParaRPr lang="nl-BE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rgbClr val="1E64C8"/>
                </a:solidFill>
              </a:defRPr>
            </a:pPr>
            <a:endParaRPr lang="nl-BE"/>
          </a:p>
        </c:txPr>
      </c:legendEntry>
      <c:layout>
        <c:manualLayout>
          <c:xMode val="edge"/>
          <c:yMode val="edge"/>
          <c:x val="0.86928447593473201"/>
          <c:y val="0.34646362206292836"/>
          <c:w val="0.12554336515862721"/>
          <c:h val="0.1938022292145051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verder studeren</c:v>
                </c:pt>
              </c:strCache>
            </c:strRef>
          </c:tx>
          <c:spPr>
            <a:solidFill>
              <a:srgbClr val="669900"/>
            </a:solidFill>
          </c:spPr>
          <c:invertIfNegative val="0"/>
          <c:cat>
            <c:strRef>
              <c:f>Sheet1!$B$15:$E$15</c:f>
              <c:strCache>
                <c:ptCount val="4"/>
                <c:pt idx="0">
                  <c:v>ASO</c:v>
                </c:pt>
                <c:pt idx="1">
                  <c:v>KSO</c:v>
                </c:pt>
                <c:pt idx="2">
                  <c:v>TSO</c:v>
                </c:pt>
                <c:pt idx="3">
                  <c:v>BSO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87.8</c:v>
                </c:pt>
                <c:pt idx="1">
                  <c:v>68.900000000000006</c:v>
                </c:pt>
                <c:pt idx="2">
                  <c:v>60.6</c:v>
                </c:pt>
                <c:pt idx="3">
                  <c:v>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5-48FE-B69F-BE72EF7CE46A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niet verder studeren</c:v>
                </c:pt>
              </c:strCache>
            </c:strRef>
          </c:tx>
          <c:spPr>
            <a:solidFill>
              <a:srgbClr val="03468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Sheet1!$B$15:$E$15</c:f>
              <c:strCache>
                <c:ptCount val="4"/>
                <c:pt idx="0">
                  <c:v>ASO</c:v>
                </c:pt>
                <c:pt idx="1">
                  <c:v>KSO</c:v>
                </c:pt>
                <c:pt idx="2">
                  <c:v>TSO</c:v>
                </c:pt>
                <c:pt idx="3">
                  <c:v>BSO</c:v>
                </c:pt>
              </c:strCache>
            </c:strRef>
          </c:cat>
          <c:val>
            <c:numRef>
              <c:f>Sheet1!$B$17:$E$17</c:f>
              <c:numCache>
                <c:formatCode>General</c:formatCode>
                <c:ptCount val="4"/>
                <c:pt idx="0">
                  <c:v>12.2</c:v>
                </c:pt>
                <c:pt idx="1">
                  <c:v>31.1</c:v>
                </c:pt>
                <c:pt idx="2">
                  <c:v>39.4</c:v>
                </c:pt>
                <c:pt idx="3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5-48FE-B69F-BE72EF7CE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52832"/>
        <c:axId val="47395584"/>
      </c:barChart>
      <c:catAx>
        <c:axId val="4735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>
                <a:solidFill>
                  <a:srgbClr val="1E64C8"/>
                </a:solidFill>
              </a:defRPr>
            </a:pPr>
            <a:endParaRPr lang="nl-BE"/>
          </a:p>
        </c:txPr>
        <c:crossAx val="47395584"/>
        <c:crosses val="autoZero"/>
        <c:auto val="1"/>
        <c:lblAlgn val="ctr"/>
        <c:lblOffset val="100"/>
        <c:noMultiLvlLbl val="0"/>
      </c:catAx>
      <c:valAx>
        <c:axId val="4739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528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rgbClr val="1E64C8"/>
                </a:solidFill>
              </a:defRPr>
            </a:pPr>
            <a:endParaRPr lang="nl-BE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1E64C8"/>
                </a:solidFill>
              </a:defRPr>
            </a:pPr>
            <a:endParaRPr lang="nl-BE"/>
          </a:p>
        </c:txPr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0.12673</cdr:x>
      <cdr:y>0.05682</cdr:y>
    </cdr:from>
    <cdr:to>
      <cdr:x>0.23784</cdr:x>
      <cdr:y>0.21466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966" y="257164"/>
          <a:ext cx="91440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0.14409</cdr:x>
      <cdr:y>0.04104</cdr:y>
    </cdr:from>
    <cdr:to>
      <cdr:x>0.63021</cdr:x>
      <cdr:y>0.21466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5803" y="185746"/>
          <a:ext cx="4000573" cy="785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3200" dirty="0" smtClean="0">
              <a:solidFill>
                <a:srgbClr val="1E64C8"/>
              </a:solidFill>
              <a:cs typeface="Calibri" pitchFamily="34" charset="0"/>
            </a:rPr>
            <a:t>Leerlingencultuur naar schooltype </a:t>
          </a:r>
        </a:p>
        <a:p xmlns:a="http://schemas.openxmlformats.org/drawingml/2006/main">
          <a:r>
            <a:rPr lang="nl-NL" sz="2400" dirty="0" smtClean="0">
              <a:solidFill>
                <a:srgbClr val="1E64C8"/>
              </a:solidFill>
              <a:cs typeface="Calibri" pitchFamily="34" charset="0"/>
            </a:rPr>
            <a:t>(VLO 2004-2005)</a:t>
          </a:r>
          <a:endParaRPr lang="en-US" sz="2400" dirty="0">
            <a:solidFill>
              <a:srgbClr val="1E64C8"/>
            </a:solidFill>
            <a:cs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pPr/>
              <a:t>05/03/2021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0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pPr/>
              <a:t>5-3-2021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8564451" y="388531"/>
            <a:ext cx="8293993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smtClean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914400" y="464400"/>
            <a:ext cx="15560040" cy="4644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pPr/>
              <a:t>5/03/2021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pPr/>
              <a:t>5/03/2021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pPr/>
              <a:t>5/03/2021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pPr/>
              <a:t>5-3-2021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pPr/>
              <a:t>5/03/2021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1291074" y="2129244"/>
            <a:ext cx="15183366" cy="3926865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Calibri" pitchFamily="34" charset="0"/>
                <a:cs typeface="Calibri" pitchFamily="34" charset="0"/>
              </a:rPr>
              <a:t>Hoog</a:t>
            </a:r>
            <a:r>
              <a:rPr lang="en-US" sz="6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dirty="0" err="1" smtClean="0">
                <a:latin typeface="Calibri" pitchFamily="34" charset="0"/>
                <a:cs typeface="Calibri" pitchFamily="34" charset="0"/>
              </a:rPr>
              <a:t>mikken</a:t>
            </a:r>
            <a:r>
              <a:rPr lang="en-US" sz="60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60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6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dirty="0" err="1" smtClean="0">
                <a:latin typeface="Calibri" pitchFamily="34" charset="0"/>
                <a:cs typeface="Calibri" pitchFamily="34" charset="0"/>
              </a:rPr>
              <a:t>zakken</a:t>
            </a:r>
            <a:r>
              <a:rPr lang="en-US" sz="6000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en-US" sz="6000" dirty="0" smtClean="0">
                <a:latin typeface="Calibri" pitchFamily="34" charset="0"/>
                <a:cs typeface="Calibri" pitchFamily="34" charset="0"/>
              </a:rPr>
            </a:br>
            <a:r>
              <a:rPr lang="en-US" sz="6000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sz="6000" dirty="0" err="1" smtClean="0">
                <a:latin typeface="Calibri" pitchFamily="34" charset="0"/>
                <a:cs typeface="Calibri" pitchFamily="34" charset="0"/>
              </a:rPr>
              <a:t>gevolgen</a:t>
            </a:r>
            <a:r>
              <a:rPr lang="en-US" sz="6000" dirty="0" smtClean="0">
                <a:latin typeface="Calibri" pitchFamily="34" charset="0"/>
                <a:cs typeface="Calibri" pitchFamily="34" charset="0"/>
              </a:rPr>
              <a:t> van </a:t>
            </a:r>
            <a:br>
              <a:rPr lang="en-US" sz="6000" dirty="0" smtClean="0">
                <a:latin typeface="Calibri" pitchFamily="34" charset="0"/>
                <a:cs typeface="Calibri" pitchFamily="34" charset="0"/>
              </a:rPr>
            </a:br>
            <a:r>
              <a:rPr lang="en-US" sz="60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6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dirty="0" err="1" smtClean="0">
                <a:latin typeface="Calibri" pitchFamily="34" charset="0"/>
                <a:cs typeface="Calibri" pitchFamily="34" charset="0"/>
              </a:rPr>
              <a:t>hierarchisch</a:t>
            </a:r>
            <a:r>
              <a:rPr lang="en-US" sz="6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dirty="0" err="1" smtClean="0">
                <a:latin typeface="Calibri" pitchFamily="34" charset="0"/>
                <a:cs typeface="Calibri" pitchFamily="34" charset="0"/>
              </a:rPr>
              <a:t>onderwijssysteem</a:t>
            </a:r>
            <a:endParaRPr lang="nl-NL" sz="6000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>
          <a:xfrm>
            <a:off x="1283414" y="6374673"/>
            <a:ext cx="15191026" cy="1240973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Mieke Van Houtte</a:t>
            </a:r>
          </a:p>
          <a:p>
            <a:pPr algn="ctr"/>
            <a:r>
              <a:rPr lang="nl-NL" dirty="0" smtClean="0"/>
              <a:t>Commissie Beter Onderwijs 6 maart 2021</a:t>
            </a:r>
          </a:p>
          <a:p>
            <a:pPr algn="ctr"/>
            <a:endParaRPr lang="nl-NL" dirty="0" smtClean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vakgroep sociologie</a:t>
            </a:r>
          </a:p>
          <a:p>
            <a:pPr lvl="1"/>
            <a:r>
              <a:rPr lang="nl-BE" dirty="0" smtClean="0"/>
              <a:t>onderzoeksgroep </a:t>
            </a:r>
            <a:r>
              <a:rPr lang="nl-BE" dirty="0" err="1" smtClean="0"/>
              <a:t>CuDOS</a:t>
            </a:r>
            <a:endParaRPr lang="nl-BE" dirty="0" smtClean="0"/>
          </a:p>
        </p:txBody>
      </p:sp>
      <p:pic>
        <p:nvPicPr>
          <p:cNvPr id="13" name="Picture 5" descr="logo_cu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8730" y="8529638"/>
            <a:ext cx="230385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7" y="875211"/>
            <a:ext cx="16224068" cy="7015153"/>
          </a:xfrm>
        </p:spPr>
        <p:txBody>
          <a:bodyPr>
            <a:normAutofit/>
          </a:bodyPr>
          <a:lstStyle/>
          <a:p>
            <a:pPr marL="573088" lvl="3" indent="0">
              <a:buNone/>
            </a:pP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B-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stroom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–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prestaties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(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meebepaald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door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sociale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herkomst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)</a:t>
            </a:r>
          </a:p>
          <a:p>
            <a:pPr marL="573088" lvl="3" indent="0">
              <a:buNone/>
            </a:pP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A-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stroom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–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prestaties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+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sociale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herkomst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</a:t>
            </a:r>
          </a:p>
          <a:p>
            <a:pPr marL="573088" lvl="3" indent="0">
              <a:buNone/>
            </a:pPr>
            <a:r>
              <a:rPr lang="nl-NL" sz="3200" dirty="0" smtClean="0">
                <a:solidFill>
                  <a:srgbClr val="1E64C8"/>
                </a:solidFill>
              </a:rPr>
              <a:t>3.9% in </a:t>
            </a:r>
            <a:r>
              <a:rPr lang="nl-NL" sz="3200" dirty="0" err="1" smtClean="0">
                <a:solidFill>
                  <a:srgbClr val="1E64C8"/>
                </a:solidFill>
              </a:rPr>
              <a:t>B-stroom</a:t>
            </a:r>
            <a:endParaRPr lang="nl-NL" sz="3200" dirty="0" smtClean="0">
              <a:solidFill>
                <a:srgbClr val="1E64C8"/>
              </a:solidFill>
            </a:endParaRPr>
          </a:p>
          <a:p>
            <a:pPr marL="573088" lvl="3" indent="0">
              <a:buNone/>
            </a:pPr>
            <a:r>
              <a:rPr lang="nl-NL" sz="3200" dirty="0" smtClean="0">
                <a:solidFill>
                  <a:srgbClr val="1E64C8"/>
                </a:solidFill>
              </a:rPr>
              <a:t>78.2% in optievakken Latijn of moderne </a:t>
            </a:r>
            <a:r>
              <a:rPr lang="nl-NL" sz="3200" dirty="0" smtClean="0">
                <a:solidFill>
                  <a:srgbClr val="1E64C8"/>
                </a:solidFill>
                <a:sym typeface="Wingdings" pitchFamily="2" charset="2"/>
              </a:rPr>
              <a:t> hoog mikken</a:t>
            </a:r>
            <a:endParaRPr lang="en-GB" sz="3200" dirty="0" smtClean="0">
              <a:solidFill>
                <a:srgbClr val="1E64C8"/>
              </a:solidFill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212" y="3631474"/>
            <a:ext cx="13977257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nl-NL" sz="3600" dirty="0" smtClean="0">
              <a:solidFill>
                <a:srgbClr val="1E64C8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3600" dirty="0" smtClean="0">
                <a:solidFill>
                  <a:srgbClr val="1E64C8"/>
                </a:solidFill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nl-NL" sz="3600" dirty="0" smtClean="0">
                <a:solidFill>
                  <a:srgbClr val="1E64C8"/>
                </a:solidFill>
              </a:rPr>
              <a:t>	</a:t>
            </a:r>
          </a:p>
          <a:p>
            <a:pPr>
              <a:lnSpc>
                <a:spcPct val="120000"/>
              </a:lnSpc>
            </a:pPr>
            <a:endParaRPr lang="nl-NL" sz="3600" dirty="0" smtClean="0">
              <a:solidFill>
                <a:srgbClr val="1E64C8"/>
              </a:solidFill>
            </a:endParaRPr>
          </a:p>
          <a:p>
            <a:pPr>
              <a:lnSpc>
                <a:spcPct val="120000"/>
              </a:lnSpc>
            </a:pPr>
            <a:endParaRPr lang="en-US" sz="4000" dirty="0" smtClean="0">
              <a:solidFill>
                <a:srgbClr val="1E64C8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5258" y="3944983"/>
            <a:ext cx="12564577" cy="444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_cudos"/>
          <p:cNvPicPr>
            <a:picLocks noChangeAspect="1" noChangeArrowheads="1"/>
          </p:cNvPicPr>
          <p:nvPr/>
        </p:nvPicPr>
        <p:blipFill>
          <a:blip r:embed="rId4" cstate="print"/>
          <a:srcRect l="-2100" r="-2100"/>
          <a:stretch>
            <a:fillRect/>
          </a:stretch>
        </p:blipFill>
        <p:spPr>
          <a:xfrm>
            <a:off x="14540820" y="8803731"/>
            <a:ext cx="1939925" cy="496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4903" y="4114800"/>
            <a:ext cx="496388" cy="653143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86845" y="5969726"/>
            <a:ext cx="901338" cy="391885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41771" y="7145383"/>
            <a:ext cx="1045029" cy="418012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48011" y="6766560"/>
            <a:ext cx="1136469" cy="770709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84517" y="9163997"/>
            <a:ext cx="6954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Onderzoeker: Simon Boone, Transbaso, 2015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0848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verklaringen sociale ongelijkheid in studiekeuze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- cultureel kapitaal 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 kennis 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onderwijssysteem / status</a:t>
            </a: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- sociaal kapitaal 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 informatie</a:t>
            </a: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- rationele keuze (kosten/baten) met risicovermijding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BE" sz="3200" dirty="0">
                <a:solidFill>
                  <a:srgbClr val="1E64C8"/>
                </a:solidFill>
                <a:cs typeface="Calibri" pitchFamily="34" charset="0"/>
              </a:rPr>
              <a:t>	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											“niet voor mensen zoals wij”</a:t>
            </a:r>
            <a:endParaRPr lang="nl-NL" sz="3200" dirty="0" smtClean="0">
              <a:solidFill>
                <a:srgbClr val="1E64C8"/>
              </a:solidFill>
              <a:cs typeface="Calibri" pitchFamily="34" charset="0"/>
            </a:endParaRPr>
          </a:p>
        </p:txBody>
      </p:sp>
      <p:pic>
        <p:nvPicPr>
          <p:cNvPr id="6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540820" y="8803731"/>
            <a:ext cx="1939925" cy="4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  <a:t>Tertiair effect SES: advies leerkrachten</a:t>
            </a:r>
          </a:p>
          <a:p>
            <a:pPr eaLnBrk="1" hangingPunct="1">
              <a:buFontTx/>
              <a:buNone/>
            </a:pPr>
            <a:r>
              <a:rPr lang="nl-BE" sz="2000" dirty="0" smtClean="0">
                <a:solidFill>
                  <a:srgbClr val="034683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000" dirty="0" smtClean="0">
              <a:solidFill>
                <a:srgbClr val="034683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777" y="2914226"/>
            <a:ext cx="10979127" cy="54352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75611" y="2965269"/>
            <a:ext cx="300446" cy="352697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logo_cudos"/>
          <p:cNvPicPr>
            <a:picLocks noChangeAspect="1" noChangeArrowheads="1"/>
          </p:cNvPicPr>
          <p:nvPr/>
        </p:nvPicPr>
        <p:blipFill>
          <a:blip r:embed="rId3" cstate="print"/>
          <a:srcRect l="-2100" r="-2100"/>
          <a:stretch>
            <a:fillRect/>
          </a:stretch>
        </p:blipFill>
        <p:spPr>
          <a:xfrm>
            <a:off x="14854328" y="8790668"/>
            <a:ext cx="1939925" cy="496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30446" y="9199602"/>
            <a:ext cx="6528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Onderzoeker: Simon Boone, OBPWO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75611" y="2965269"/>
            <a:ext cx="300446" cy="352697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20000"/>
              </a:lnSpc>
              <a:buFontTx/>
              <a:buNone/>
            </a:pPr>
            <a:r>
              <a:rPr lang="en-GB" sz="3200" dirty="0" err="1" smtClean="0">
                <a:solidFill>
                  <a:srgbClr val="1E64C8"/>
                </a:solidFill>
              </a:rPr>
              <a:t>Bivariate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associatie</a:t>
            </a:r>
            <a:r>
              <a:rPr lang="en-GB" sz="3200" dirty="0" smtClean="0">
                <a:solidFill>
                  <a:srgbClr val="1E64C8"/>
                </a:solidFill>
              </a:rPr>
              <a:t> : </a:t>
            </a:r>
            <a:r>
              <a:rPr lang="en-GB" sz="3200" dirty="0" err="1" smtClean="0">
                <a:solidFill>
                  <a:srgbClr val="1E64C8"/>
                </a:solidFill>
              </a:rPr>
              <a:t>sociale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klasse</a:t>
            </a:r>
            <a:r>
              <a:rPr lang="en-GB" sz="3200" dirty="0" smtClean="0">
                <a:solidFill>
                  <a:srgbClr val="1E64C8"/>
                </a:solidFill>
              </a:rPr>
              <a:t> – </a:t>
            </a:r>
            <a:r>
              <a:rPr lang="en-GB" sz="3200" dirty="0" err="1" smtClean="0">
                <a:solidFill>
                  <a:srgbClr val="1E64C8"/>
                </a:solidFill>
              </a:rPr>
              <a:t>advies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gekregen</a:t>
            </a:r>
            <a:r>
              <a:rPr lang="en-GB" sz="3200" dirty="0" smtClean="0">
                <a:solidFill>
                  <a:srgbClr val="1E64C8"/>
                </a:solidFill>
              </a:rPr>
              <a:t> van </a:t>
            </a:r>
            <a:r>
              <a:rPr lang="en-GB" sz="3200" dirty="0" err="1" smtClean="0">
                <a:solidFill>
                  <a:srgbClr val="1E64C8"/>
                </a:solidFill>
              </a:rPr>
              <a:t>leerkrachten</a:t>
            </a:r>
            <a:endParaRPr lang="en-GB" sz="3200" dirty="0" smtClean="0">
              <a:solidFill>
                <a:srgbClr val="1E64C8"/>
              </a:solidFill>
            </a:endParaRPr>
          </a:p>
          <a:p>
            <a:pPr marL="342900" lvl="1" indent="-342900">
              <a:lnSpc>
                <a:spcPct val="120000"/>
              </a:lnSpc>
              <a:buFontTx/>
              <a:buNone/>
            </a:pPr>
            <a:endParaRPr lang="nl-BE" sz="2400" b="1" dirty="0" smtClean="0">
              <a:solidFill>
                <a:srgbClr val="003366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120000"/>
              </a:lnSpc>
              <a:buFontTx/>
              <a:buNone/>
            </a:pPr>
            <a:endParaRPr lang="nl-BE" sz="2400" b="1" dirty="0" smtClean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446" y="2508068"/>
            <a:ext cx="12662523" cy="5992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7" descr="logo_cudos"/>
          <p:cNvPicPr>
            <a:picLocks noChangeAspect="1" noChangeArrowheads="1"/>
          </p:cNvPicPr>
          <p:nvPr/>
        </p:nvPicPr>
        <p:blipFill>
          <a:blip r:embed="rId3" cstate="print"/>
          <a:srcRect l="-2100" r="-2100"/>
          <a:stretch>
            <a:fillRect/>
          </a:stretch>
        </p:blipFill>
        <p:spPr>
          <a:xfrm>
            <a:off x="14984957" y="8816794"/>
            <a:ext cx="1939925" cy="496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30446" y="9199602"/>
            <a:ext cx="6528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Onderzoeker: Simon Boone, OBPWO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835825" y="953589"/>
            <a:ext cx="15699575" cy="7315200"/>
          </a:xfrm>
        </p:spPr>
        <p:txBody>
          <a:bodyPr>
            <a:normAutofit fontScale="25000" lnSpcReduction="20000"/>
          </a:bodyPr>
          <a:lstStyle/>
          <a:p>
            <a:pPr marL="0" lvl="1" indent="0">
              <a:buFont typeface="Wingdings"/>
              <a:buChar char="à"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 	T/BSO is (vaak) negatieve keuze (hoog mikken/SES)</a:t>
            </a:r>
          </a:p>
          <a:p>
            <a:pPr marL="0" lvl="1" indent="0">
              <a:buNone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		binnen het onderwijssysteem is T/BSO = </a:t>
            </a:r>
            <a:r>
              <a:rPr lang="nl-BE" sz="12800" u="sng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falen</a:t>
            </a: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 </a:t>
            </a:r>
          </a:p>
          <a:p>
            <a:pPr marL="0" lvl="1" indent="0">
              <a:buNone/>
            </a:pPr>
            <a:endParaRPr lang="nl-BE" sz="12800" dirty="0" smtClean="0">
              <a:solidFill>
                <a:srgbClr val="1E64C8"/>
              </a:solidFill>
              <a:cs typeface="Calibri" pitchFamily="34" charset="0"/>
              <a:sym typeface="Wingdings" pitchFamily="2" charset="2"/>
            </a:endParaRPr>
          </a:p>
          <a:p>
            <a:pPr marL="0" lvl="1" indent="0">
              <a:buNone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		</a:t>
            </a: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prestatiekloof tussen onderwijsvormen</a:t>
            </a:r>
          </a:p>
          <a:p>
            <a:pPr>
              <a:buFont typeface="Wingdings" pitchFamily="2" charset="2"/>
              <a:buChar char="à"/>
              <a:defRPr/>
            </a:pPr>
            <a:endParaRPr lang="nl-BE" sz="12800" dirty="0" smtClean="0">
              <a:solidFill>
                <a:srgbClr val="1E64C8"/>
              </a:solidFill>
              <a:cs typeface="Calibri" pitchFamily="34" charset="0"/>
            </a:endParaRPr>
          </a:p>
          <a:p>
            <a:pPr>
              <a:buNone/>
              <a:defRPr/>
            </a:pPr>
            <a:r>
              <a:rPr lang="nl-BE" sz="12800" dirty="0" err="1" smtClean="0">
                <a:solidFill>
                  <a:srgbClr val="1E64C8"/>
                </a:solidFill>
                <a:cs typeface="Calibri" pitchFamily="34" charset="0"/>
              </a:rPr>
              <a:t>differentiatie-polarisatie-these</a:t>
            </a: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 </a:t>
            </a:r>
          </a:p>
          <a:p>
            <a:pPr>
              <a:buNone/>
              <a:defRPr/>
            </a:pPr>
            <a:r>
              <a:rPr lang="nl-NL" sz="9600" dirty="0" smtClean="0">
                <a:solidFill>
                  <a:srgbClr val="1E64C8"/>
                </a:solidFill>
              </a:rPr>
              <a:t>grondleggers: David Hargreaves (1967), Colin </a:t>
            </a:r>
            <a:r>
              <a:rPr lang="nl-NL" sz="9600" dirty="0" err="1" smtClean="0">
                <a:solidFill>
                  <a:srgbClr val="1E64C8"/>
                </a:solidFill>
              </a:rPr>
              <a:t>Lacey</a:t>
            </a:r>
            <a:r>
              <a:rPr lang="nl-NL" sz="9600" dirty="0" smtClean="0">
                <a:solidFill>
                  <a:srgbClr val="1E64C8"/>
                </a:solidFill>
              </a:rPr>
              <a:t> (1970), </a:t>
            </a:r>
            <a:r>
              <a:rPr lang="nl-BE" sz="9600" dirty="0" smtClean="0">
                <a:solidFill>
                  <a:srgbClr val="1E64C8"/>
                </a:solidFill>
              </a:rPr>
              <a:t>Stephen </a:t>
            </a:r>
            <a:r>
              <a:rPr lang="nl-BE" sz="9600" dirty="0" err="1" smtClean="0">
                <a:solidFill>
                  <a:srgbClr val="1E64C8"/>
                </a:solidFill>
              </a:rPr>
              <a:t>Ball</a:t>
            </a:r>
            <a:r>
              <a:rPr lang="nl-BE" sz="9600" dirty="0" smtClean="0">
                <a:solidFill>
                  <a:srgbClr val="1E64C8"/>
                </a:solidFill>
              </a:rPr>
              <a:t> (1981)</a:t>
            </a:r>
          </a:p>
          <a:p>
            <a:pPr>
              <a:buNone/>
              <a:defRPr/>
            </a:pPr>
            <a:endParaRPr lang="nl-BE" sz="12800" dirty="0" smtClean="0">
              <a:solidFill>
                <a:srgbClr val="1E64C8"/>
              </a:solidFill>
              <a:cs typeface="Calibri" pitchFamily="34" charset="0"/>
            </a:endParaRPr>
          </a:p>
          <a:p>
            <a:pPr>
              <a:buNone/>
              <a:defRPr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	differentiatie 		het scheiden en </a:t>
            </a:r>
            <a:r>
              <a:rPr lang="nl-BE" sz="12800" dirty="0" err="1" smtClean="0">
                <a:solidFill>
                  <a:srgbClr val="1E64C8"/>
                </a:solidFill>
                <a:cs typeface="Calibri" pitchFamily="34" charset="0"/>
              </a:rPr>
              <a:t>rangordenen</a:t>
            </a: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 van leerlingen op basis 											van academische criteria</a:t>
            </a:r>
          </a:p>
          <a:p>
            <a:pPr>
              <a:buNone/>
              <a:defRPr/>
            </a:pPr>
            <a:endParaRPr lang="nl-BE" sz="12800" dirty="0" smtClean="0">
              <a:solidFill>
                <a:srgbClr val="1E64C8"/>
              </a:solidFill>
              <a:cs typeface="Calibri" pitchFamily="34" charset="0"/>
            </a:endParaRPr>
          </a:p>
          <a:p>
            <a:pPr>
              <a:buNone/>
              <a:defRPr/>
            </a:pPr>
            <a:endParaRPr lang="nl-BE" sz="12800" dirty="0" smtClean="0">
              <a:solidFill>
                <a:srgbClr val="1E64C8"/>
              </a:solidFill>
              <a:cs typeface="Calibri" pitchFamily="34" charset="0"/>
              <a:sym typeface="Symbol" pitchFamily="18" charset="2"/>
            </a:endParaRPr>
          </a:p>
          <a:p>
            <a:pPr>
              <a:buNone/>
              <a:defRPr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	polarisatie 			het ontstaan van tegengestelde groepen van 															leerlingen waarbij de ene groep gekenmerkt kan worden als 									</a:t>
            </a:r>
            <a:r>
              <a:rPr lang="nl-BE" sz="12800" u="sng" dirty="0" err="1" smtClean="0">
                <a:solidFill>
                  <a:srgbClr val="1E64C8"/>
                </a:solidFill>
                <a:cs typeface="Calibri" pitchFamily="34" charset="0"/>
              </a:rPr>
              <a:t>pro-school</a:t>
            </a: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 en de andere als </a:t>
            </a:r>
            <a:r>
              <a:rPr lang="nl-BE" sz="12800" u="sng" dirty="0" err="1" smtClean="0">
                <a:solidFill>
                  <a:srgbClr val="1E64C8"/>
                </a:solidFill>
                <a:cs typeface="Calibri" pitchFamily="34" charset="0"/>
              </a:rPr>
              <a:t>anti-school</a:t>
            </a:r>
            <a:endParaRPr lang="nl-BE" sz="12800" u="sng" dirty="0" smtClean="0">
              <a:solidFill>
                <a:srgbClr val="1E64C8"/>
              </a:solidFill>
              <a:cs typeface="Calibri" pitchFamily="34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000" dirty="0" smtClean="0">
              <a:solidFill>
                <a:srgbClr val="034683"/>
              </a:solidFill>
            </a:endParaRPr>
          </a:p>
        </p:txBody>
      </p:sp>
      <p:pic>
        <p:nvPicPr>
          <p:cNvPr id="7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7576457" y="6257107"/>
            <a:ext cx="875211" cy="13063"/>
          </a:xfrm>
          <a:prstGeom prst="straightConnector1">
            <a:avLst/>
          </a:prstGeom>
          <a:ln w="31750"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835825" y="1194363"/>
            <a:ext cx="15699575" cy="762306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3200" b="1" dirty="0" smtClean="0">
                <a:solidFill>
                  <a:srgbClr val="1E64C8"/>
                </a:solidFill>
                <a:cs typeface="Calibri" pitchFamily="34" charset="0"/>
              </a:rPr>
              <a:t>‘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hogere’ onderwijsvormen			=	status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										=	positieve ervaring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‘lagere’ onderwijsvormen				=	falen</a:t>
            </a:r>
          </a:p>
          <a:p>
            <a:pPr>
              <a:lnSpc>
                <a:spcPct val="90000"/>
              </a:lnSpc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										=	statusverlies (stigmabewustzijn)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		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afzetten tegen het systeem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verwerpen waarden waarop systeem gebaseerd is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(namelijk: hard werken en bekwaamheid)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zoeken naar alternatieve bronnen van status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resultaat =	</a:t>
            </a:r>
            <a:r>
              <a:rPr lang="nl-BE" sz="3200" dirty="0" err="1" smtClean="0">
                <a:solidFill>
                  <a:srgbClr val="1E64C8"/>
                </a:solidFill>
                <a:cs typeface="Calibri" pitchFamily="34" charset="0"/>
              </a:rPr>
              <a:t>anti-schoolcultuur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! waterval versterkt dit effect</a:t>
            </a:r>
            <a:endParaRPr lang="nl-NL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nl-BE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871064" y="4794068"/>
            <a:ext cx="574765" cy="1588"/>
          </a:xfrm>
          <a:prstGeom prst="straightConnector1">
            <a:avLst/>
          </a:prstGeom>
          <a:ln w="31750"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nl-NL" sz="36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24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056709" y="1894113"/>
          <a:ext cx="10463349" cy="591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61211" y="966650"/>
            <a:ext cx="9738563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dirty="0" smtClean="0">
                <a:solidFill>
                  <a:srgbClr val="1E64C8"/>
                </a:solidFill>
              </a:rPr>
              <a:t>Onderwijsattitudes naar onderwijsvorm </a:t>
            </a:r>
            <a:r>
              <a:rPr lang="nl-NL" sz="2400" dirty="0" smtClean="0">
                <a:solidFill>
                  <a:srgbClr val="1E64C8"/>
                </a:solidFill>
              </a:rPr>
              <a:t>(VLO 2004-2005)</a:t>
            </a:r>
            <a:endParaRPr lang="en-US" sz="2400" dirty="0" smtClean="0">
              <a:solidFill>
                <a:srgbClr val="1E64C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9405" y="8451670"/>
            <a:ext cx="806270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dirty="0" smtClean="0">
                <a:solidFill>
                  <a:srgbClr val="1E64C8"/>
                </a:solidFill>
                <a:sym typeface="Wingdings" pitchFamily="2" charset="2"/>
              </a:rPr>
              <a:t> verschillen groter in multilaterale scholen</a:t>
            </a:r>
            <a:endParaRPr lang="en-US" sz="3200" dirty="0" smtClean="0">
              <a:solidFill>
                <a:srgbClr val="1E64C8"/>
              </a:solidFill>
            </a:endParaRPr>
          </a:p>
        </p:txBody>
      </p:sp>
      <p:pic>
        <p:nvPicPr>
          <p:cNvPr id="11" name="Picture 7" descr="logo_cudos"/>
          <p:cNvPicPr>
            <a:picLocks noChangeAspect="1" noChangeArrowheads="1"/>
          </p:cNvPicPr>
          <p:nvPr/>
        </p:nvPicPr>
        <p:blipFill>
          <a:blip r:embed="rId3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6613" y="1193800"/>
          <a:ext cx="13610907" cy="669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7" descr="logo_cudos"/>
          <p:cNvPicPr>
            <a:picLocks noChangeAspect="1" noChangeArrowheads="1"/>
          </p:cNvPicPr>
          <p:nvPr/>
        </p:nvPicPr>
        <p:blipFill>
          <a:blip r:embed="rId3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697" y="349760"/>
            <a:ext cx="7792138" cy="922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47211" y="352697"/>
            <a:ext cx="222069" cy="287383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712926" y="587829"/>
            <a:ext cx="1410788" cy="13062"/>
          </a:xfrm>
          <a:prstGeom prst="line">
            <a:avLst/>
          </a:prstGeom>
          <a:ln w="22225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70171" y="2037806"/>
            <a:ext cx="783771" cy="404949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405257" y="5512526"/>
            <a:ext cx="862149" cy="444137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15154" y="2860766"/>
            <a:ext cx="862149" cy="418011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54343" y="2063931"/>
            <a:ext cx="822960" cy="418012"/>
          </a:xfrm>
          <a:prstGeom prst="rect">
            <a:avLst/>
          </a:prstGeom>
          <a:noFill/>
          <a:ln w="31750"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nl-NL" sz="36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3200" dirty="0" smtClean="0">
                <a:solidFill>
                  <a:srgbClr val="1E64C8"/>
                </a:solidFill>
                <a:cs typeface="Calibri" pitchFamily="34" charset="0"/>
              </a:rPr>
              <a:t>Alternatieve bronnen van status: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3200" dirty="0" smtClean="0">
                <a:solidFill>
                  <a:srgbClr val="1E64C8"/>
                </a:solidFill>
                <a:cs typeface="Calibri" pitchFamily="34" charset="0"/>
              </a:rPr>
              <a:t>‘wat volwassenen doen’ </a:t>
            </a:r>
            <a:r>
              <a:rPr lang="nl-NL" sz="2000" dirty="0" smtClean="0">
                <a:solidFill>
                  <a:srgbClr val="1E64C8"/>
                </a:solidFill>
                <a:cs typeface="Calibri" pitchFamily="34" charset="0"/>
              </a:rPr>
              <a:t>(</a:t>
            </a:r>
            <a:r>
              <a:rPr lang="nl-NL" sz="2000" dirty="0" err="1" smtClean="0">
                <a:solidFill>
                  <a:srgbClr val="1E64C8"/>
                </a:solidFill>
                <a:cs typeface="Calibri" pitchFamily="34" charset="0"/>
              </a:rPr>
              <a:t>Willis</a:t>
            </a:r>
            <a:r>
              <a:rPr lang="nl-NL" sz="2000" dirty="0" smtClean="0">
                <a:solidFill>
                  <a:srgbClr val="1E64C8"/>
                </a:solidFill>
                <a:cs typeface="Calibri" pitchFamily="34" charset="0"/>
              </a:rPr>
              <a:t>, 1977)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24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886890" y="3317967"/>
          <a:ext cx="12749349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344090" y="2913016"/>
            <a:ext cx="11625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3539B"/>
                </a:solidFill>
                <a:cs typeface="Calibri" pitchFamily="34" charset="0"/>
              </a:rPr>
              <a:t>Alternatieve bronnen van status naar onderwijsvorm % (VLO 2004-2005)</a:t>
            </a:r>
            <a:endParaRPr lang="en-US" sz="2400" dirty="0">
              <a:solidFill>
                <a:srgbClr val="03539B"/>
              </a:solidFill>
              <a:cs typeface="Calibri" pitchFamily="34" charset="0"/>
            </a:endParaRPr>
          </a:p>
        </p:txBody>
      </p:sp>
      <p:pic>
        <p:nvPicPr>
          <p:cNvPr id="8" name="Picture 7" descr="logo_cudos"/>
          <p:cNvPicPr>
            <a:picLocks noChangeAspect="1" noChangeArrowheads="1"/>
          </p:cNvPicPr>
          <p:nvPr/>
        </p:nvPicPr>
        <p:blipFill>
          <a:blip r:embed="rId3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5825" y="1194364"/>
            <a:ext cx="15699575" cy="7492436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nl-BE" sz="14400" dirty="0" smtClean="0">
                <a:solidFill>
                  <a:srgbClr val="1E64C8"/>
                </a:solidFill>
                <a:cs typeface="Calibri" pitchFamily="34" charset="0"/>
              </a:rPr>
              <a:t>Uitgangspunt</a:t>
            </a: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endParaRPr lang="nl-BE" sz="11100" dirty="0" smtClean="0">
              <a:solidFill>
                <a:srgbClr val="1E64C8"/>
              </a:solidFill>
              <a:cs typeface="Calibri" pitchFamily="34" charset="0"/>
            </a:endParaRP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Internationaal vergelijkend onderzoek:</a:t>
            </a: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	in landen met 	- rigide onderwijsvormen</a:t>
            </a: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							- vroege selectie </a:t>
            </a: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		</a:t>
            </a: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 grotere kloof tussen laagst en hoogst presterende leerlingen</a:t>
            </a: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		 meer sociale ongelijkheid</a:t>
            </a:r>
            <a:endParaRPr lang="nl-BE" sz="12800" dirty="0" smtClean="0">
              <a:solidFill>
                <a:srgbClr val="1E64C8"/>
              </a:solidFill>
              <a:cs typeface="Calibri" pitchFamily="34" charset="0"/>
            </a:endParaRP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endParaRPr lang="nl-BE" sz="11100" dirty="0" smtClean="0">
              <a:solidFill>
                <a:srgbClr val="1E64C8"/>
              </a:solidFill>
              <a:cs typeface="Calibri" pitchFamily="34" charset="0"/>
            </a:endParaRPr>
          </a:p>
          <a:p>
            <a:pPr marL="0" indent="0" eaLnBrk="1" hangingPunct="1">
              <a:lnSpc>
                <a:spcPct val="170000"/>
              </a:lnSpc>
              <a:buFontTx/>
              <a:buNone/>
            </a:pPr>
            <a:r>
              <a:rPr lang="nl-BE" sz="11100" dirty="0" smtClean="0">
                <a:solidFill>
                  <a:srgbClr val="1E64C8"/>
                </a:solidFill>
                <a:cs typeface="Calibri" pitchFamily="34" charset="0"/>
              </a:rPr>
              <a:t> </a:t>
            </a:r>
            <a:r>
              <a:rPr lang="nl-BE" sz="12800" dirty="0" smtClean="0">
                <a:solidFill>
                  <a:srgbClr val="1E64C8"/>
                </a:solidFill>
                <a:cs typeface="Calibri" pitchFamily="34" charset="0"/>
              </a:rPr>
              <a:t>Vraag: mechanismen?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1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900" dirty="0" smtClean="0">
              <a:solidFill>
                <a:srgbClr val="1E64C8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900" dirty="0" smtClean="0">
              <a:solidFill>
                <a:srgbClr val="1E64C8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900" dirty="0" smtClean="0">
              <a:solidFill>
                <a:srgbClr val="1E64C8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900" dirty="0" smtClean="0">
              <a:solidFill>
                <a:srgbClr val="1E64C8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900" dirty="0" smtClean="0">
              <a:solidFill>
                <a:srgbClr val="1E64C8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900" dirty="0" smtClean="0">
              <a:solidFill>
                <a:srgbClr val="1E64C8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41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BE" sz="2000" dirty="0" smtClean="0">
                <a:solidFill>
                  <a:srgbClr val="034683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nl-BE" sz="2000" dirty="0" smtClean="0"/>
          </a:p>
          <a:p>
            <a:pPr eaLnBrk="1" hangingPunct="1">
              <a:buFontTx/>
              <a:buNone/>
            </a:pPr>
            <a:endParaRPr lang="nl-BE" sz="2000" dirty="0" smtClean="0"/>
          </a:p>
          <a:p>
            <a:pPr eaLnBrk="1" hangingPunct="1">
              <a:buFontTx/>
              <a:buNone/>
            </a:pPr>
            <a:endParaRPr lang="nl-BE" sz="2000" dirty="0" smtClean="0"/>
          </a:p>
          <a:p>
            <a:pPr eaLnBrk="1" hangingPunct="1">
              <a:buFontTx/>
              <a:buNone/>
            </a:pPr>
            <a:endParaRPr lang="nl-BE" sz="2000" dirty="0" smtClean="0"/>
          </a:p>
          <a:p>
            <a:pPr eaLnBrk="1" hangingPunct="1">
              <a:buFontTx/>
              <a:buNone/>
            </a:pPr>
            <a:endParaRPr lang="nl-BE" sz="2000" dirty="0" smtClean="0"/>
          </a:p>
        </p:txBody>
      </p:sp>
      <p:pic>
        <p:nvPicPr>
          <p:cNvPr id="4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540820" y="8803731"/>
            <a:ext cx="1939925" cy="4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88088" y="-1161478"/>
            <a:ext cx="5075481" cy="780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659576" y="3546264"/>
            <a:ext cx="4394081" cy="802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974183" y="326571"/>
            <a:ext cx="143691" cy="222069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95360" y="2050869"/>
            <a:ext cx="953589" cy="457200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92640" y="2468880"/>
            <a:ext cx="914400" cy="431074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59290" y="5773784"/>
            <a:ext cx="1018903" cy="483326"/>
          </a:xfrm>
          <a:prstGeom prst="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50731" y="2860766"/>
            <a:ext cx="888275" cy="404948"/>
          </a:xfrm>
          <a:prstGeom prst="rect">
            <a:avLst/>
          </a:prstGeom>
          <a:noFill/>
          <a:ln w="31750"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730446" y="3226526"/>
            <a:ext cx="1031965" cy="431074"/>
          </a:xfrm>
          <a:prstGeom prst="rect">
            <a:avLst/>
          </a:prstGeom>
          <a:noFill/>
          <a:ln w="31750"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010297" y="777098"/>
          <a:ext cx="8934993" cy="715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3" imgW="5400742" imgH="4324324" progId="Excel.Sheet.8">
                  <p:embed/>
                </p:oleObj>
              </mc:Choice>
              <mc:Fallback>
                <p:oleObj name="Worksheet" r:id="rId3" imgW="5400742" imgH="4324324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297" y="777098"/>
                        <a:ext cx="8934993" cy="7154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415246" y="8409621"/>
            <a:ext cx="93660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 w</a:t>
            </a:r>
            <a:r>
              <a:rPr lang="nl-NL" sz="3600" dirty="0">
                <a:solidFill>
                  <a:srgbClr val="1E64C8"/>
                </a:solidFill>
                <a:cs typeface="Calibri" pitchFamily="34" charset="0"/>
              </a:rPr>
              <a:t>isselwerking </a:t>
            </a:r>
            <a:r>
              <a:rPr lang="nl-NL" sz="3600" dirty="0" err="1">
                <a:solidFill>
                  <a:srgbClr val="1E64C8"/>
                </a:solidFill>
                <a:cs typeface="Calibri" pitchFamily="34" charset="0"/>
              </a:rPr>
              <a:t>leerling-leerkracht-cultuur</a:t>
            </a:r>
            <a:endParaRPr lang="en-US" sz="3600" dirty="0">
              <a:solidFill>
                <a:srgbClr val="1E64C8"/>
              </a:solidFill>
              <a:cs typeface="Calibri" pitchFamily="34" charset="0"/>
            </a:endParaRPr>
          </a:p>
        </p:txBody>
      </p:sp>
      <p:pic>
        <p:nvPicPr>
          <p:cNvPr id="5" name="Picture 4" descr="logo_cudos"/>
          <p:cNvPicPr>
            <a:picLocks noChangeAspect="1" noChangeArrowheads="1"/>
          </p:cNvPicPr>
          <p:nvPr/>
        </p:nvPicPr>
        <p:blipFill>
          <a:blip r:embed="rId5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02674" y="2508069"/>
          <a:ext cx="14732726" cy="538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24460" y="1766752"/>
            <a:ext cx="71906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1E64C8"/>
                </a:solidFill>
                <a:cs typeface="Calibri" pitchFamily="34" charset="0"/>
              </a:rPr>
              <a:t>Afhaken naar onderwijsvorm (%)</a:t>
            </a:r>
          </a:p>
          <a:p>
            <a:r>
              <a:rPr lang="nl-NL" sz="2400" dirty="0">
                <a:solidFill>
                  <a:srgbClr val="1E64C8"/>
                </a:solidFill>
                <a:cs typeface="Calibri" pitchFamily="34" charset="0"/>
              </a:rPr>
              <a:t>(VLO 2004-2005)</a:t>
            </a:r>
            <a:endParaRPr lang="en-US" sz="2400" dirty="0">
              <a:solidFill>
                <a:srgbClr val="1E64C8"/>
              </a:solidFill>
              <a:cs typeface="Calibri" pitchFamily="34" charset="0"/>
            </a:endParaRPr>
          </a:p>
        </p:txBody>
      </p:sp>
      <p:pic>
        <p:nvPicPr>
          <p:cNvPr id="8" name="Picture 7" descr="logo_cudos"/>
          <p:cNvPicPr>
            <a:picLocks noChangeAspect="1" noChangeArrowheads="1"/>
          </p:cNvPicPr>
          <p:nvPr/>
        </p:nvPicPr>
        <p:blipFill>
          <a:blip r:embed="rId3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23</a:t>
            </a:fld>
            <a:endParaRPr lang="nl-BE" noProof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0" y="2534194"/>
          <a:ext cx="13363303" cy="53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710952" y="1515292"/>
            <a:ext cx="11553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1E64C8"/>
                </a:solidFill>
                <a:cs typeface="Calibri" pitchFamily="34" charset="0"/>
              </a:rPr>
              <a:t>Verder studeren naar onderwijsvorm (%)</a:t>
            </a:r>
          </a:p>
          <a:p>
            <a:r>
              <a:rPr lang="nl-NL" sz="2400" dirty="0">
                <a:solidFill>
                  <a:srgbClr val="1E64C8"/>
                </a:solidFill>
                <a:cs typeface="Calibri" pitchFamily="34" charset="0"/>
              </a:rPr>
              <a:t>(VLO 2004-2005)</a:t>
            </a:r>
            <a:endParaRPr lang="en-US" sz="2400" dirty="0">
              <a:solidFill>
                <a:srgbClr val="1E64C8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24</a:t>
            </a:fld>
            <a:endParaRPr lang="nl-BE" noProof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19261"/>
            <a:ext cx="12847320" cy="740252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743200" y="8395855"/>
            <a:ext cx="1572784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3200" dirty="0" smtClean="0">
                <a:solidFill>
                  <a:srgbClr val="1E64C8"/>
                </a:solidFill>
              </a:rPr>
              <a:t>+ invloed SES en SES-compositie school (! ambitie </a:t>
            </a:r>
            <a:r>
              <a:rPr lang="nl-BE" sz="3200" dirty="0" err="1" smtClean="0">
                <a:solidFill>
                  <a:srgbClr val="1E64C8"/>
                </a:solidFill>
              </a:rPr>
              <a:t>peers</a:t>
            </a:r>
            <a:r>
              <a:rPr lang="nl-BE" sz="3200" dirty="0" smtClean="0">
                <a:solidFill>
                  <a:srgbClr val="1E64C8"/>
                </a:solidFill>
              </a:rPr>
              <a:t> ook negatieve impact)</a:t>
            </a:r>
          </a:p>
        </p:txBody>
      </p:sp>
    </p:spTree>
    <p:extLst>
      <p:ext uri="{BB962C8B-B14F-4D97-AF65-F5344CB8AC3E}">
        <p14:creationId xmlns:p14="http://schemas.microsoft.com/office/powerpoint/2010/main" val="12303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835825" y="796834"/>
            <a:ext cx="15699575" cy="70935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+ Gevolgen voor algemene attitudes</a:t>
            </a:r>
          </a:p>
          <a:p>
            <a:pPr>
              <a:lnSpc>
                <a:spcPct val="100000"/>
              </a:lnSpc>
              <a:buNone/>
            </a:pPr>
            <a:endParaRPr lang="nl-NL" sz="3200" dirty="0" smtClean="0">
              <a:solidFill>
                <a:srgbClr val="1E64C8"/>
              </a:solidFill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leerlingen in ‘lagere’ onderwijsvormen scoren</a:t>
            </a:r>
          </a:p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hoger op:</a:t>
            </a:r>
          </a:p>
          <a:p>
            <a:pPr>
              <a:lnSpc>
                <a:spcPct val="100000"/>
              </a:lnSpc>
              <a:buNone/>
            </a:pPr>
            <a:endParaRPr lang="nl-NL" sz="3200" dirty="0" smtClean="0">
              <a:solidFill>
                <a:srgbClr val="1E64C8"/>
              </a:solidFill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	* traditionele genderrolattitudes</a:t>
            </a:r>
          </a:p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	* </a:t>
            </a:r>
            <a:r>
              <a:rPr lang="nl-NL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homonegativiteit</a:t>
            </a:r>
            <a:endParaRPr lang="nl-NL" sz="3200" dirty="0" smtClean="0">
              <a:solidFill>
                <a:srgbClr val="1E64C8"/>
              </a:solidFill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	* etnocentrisme</a:t>
            </a:r>
          </a:p>
          <a:p>
            <a:pPr>
              <a:lnSpc>
                <a:spcPct val="100000"/>
              </a:lnSpc>
              <a:buNone/>
            </a:pPr>
            <a:endParaRPr lang="nl-NL" sz="3200" dirty="0" smtClean="0">
              <a:solidFill>
                <a:srgbClr val="1E64C8"/>
              </a:solidFill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lager op:</a:t>
            </a:r>
          </a:p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	* zich thuis voelen op school</a:t>
            </a:r>
          </a:p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	* zelfwaardering</a:t>
            </a:r>
          </a:p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	* burgerschapattitudes</a:t>
            </a:r>
          </a:p>
          <a:p>
            <a:pPr>
              <a:lnSpc>
                <a:spcPct val="100000"/>
              </a:lnSpc>
              <a:buNone/>
            </a:pPr>
            <a:endParaRPr lang="nl-NL" sz="3200" dirty="0" smtClean="0">
              <a:solidFill>
                <a:srgbClr val="1E64C8"/>
              </a:solidFill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en ze hebben verschillende culturele voorkeuren en politieke attitudes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3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829" y="1194363"/>
            <a:ext cx="15427234" cy="680010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nl-BE" sz="3200" dirty="0" smtClean="0">
                <a:solidFill>
                  <a:srgbClr val="1E64C8"/>
                </a:solidFill>
                <a:sym typeface="Wingdings" pitchFamily="2" charset="2"/>
              </a:rPr>
              <a:t>OECD </a:t>
            </a:r>
            <a:r>
              <a:rPr lang="nl-BE" sz="3200" dirty="0" err="1" smtClean="0">
                <a:solidFill>
                  <a:srgbClr val="1E64C8"/>
                </a:solidFill>
                <a:sym typeface="Wingdings" pitchFamily="2" charset="2"/>
              </a:rPr>
              <a:t>PISA-resultaten</a:t>
            </a:r>
            <a:r>
              <a:rPr lang="nl-BE" sz="3200" dirty="0" smtClean="0">
                <a:solidFill>
                  <a:srgbClr val="1E64C8"/>
                </a:solidFill>
                <a:sym typeface="Wingdings" pitchFamily="2" charset="2"/>
              </a:rPr>
              <a:t> voor Vlaanderen:</a:t>
            </a:r>
          </a:p>
          <a:p>
            <a:pPr>
              <a:spcBef>
                <a:spcPct val="0"/>
              </a:spcBef>
              <a:buNone/>
            </a:pPr>
            <a:endParaRPr lang="nl-BE" sz="3200" dirty="0" smtClean="0">
              <a:solidFill>
                <a:srgbClr val="1E64C8"/>
              </a:solidFill>
              <a:sym typeface="Wingdings" pitchFamily="2" charset="2"/>
            </a:endParaRPr>
          </a:p>
          <a:p>
            <a:pPr>
              <a:spcBef>
                <a:spcPct val="0"/>
              </a:spcBef>
              <a:buNone/>
            </a:pPr>
            <a:r>
              <a:rPr lang="nl-BE" sz="3200" dirty="0" smtClean="0">
                <a:solidFill>
                  <a:srgbClr val="1E64C8"/>
                </a:solidFill>
                <a:sym typeface="Wingdings" pitchFamily="2" charset="2"/>
              </a:rPr>
              <a:t>		grote kloof tussen laagst en hoogst presterende leerlingen </a:t>
            </a:r>
          </a:p>
          <a:p>
            <a:pPr>
              <a:spcBef>
                <a:spcPct val="0"/>
              </a:spcBef>
              <a:buNone/>
            </a:pPr>
            <a:r>
              <a:rPr lang="nl-BE" sz="3200" dirty="0" smtClean="0">
                <a:solidFill>
                  <a:srgbClr val="1E64C8"/>
                </a:solidFill>
                <a:sym typeface="Wingdings" pitchFamily="2" charset="2"/>
              </a:rPr>
              <a:t>		sociale ongelijkheid:	- kloof tussen lage en hoge </a:t>
            </a:r>
            <a:r>
              <a:rPr lang="nl-BE" sz="3200" dirty="0" err="1" smtClean="0">
                <a:solidFill>
                  <a:srgbClr val="1E64C8"/>
                </a:solidFill>
                <a:sym typeface="Wingdings" pitchFamily="2" charset="2"/>
              </a:rPr>
              <a:t>SES-achtergrond</a:t>
            </a:r>
            <a:endParaRPr lang="nl-BE" sz="3200" dirty="0" smtClean="0">
              <a:solidFill>
                <a:srgbClr val="1E64C8"/>
              </a:solidFill>
              <a:sym typeface="Wingdings" pitchFamily="2" charset="2"/>
            </a:endParaRPr>
          </a:p>
          <a:p>
            <a:pPr>
              <a:spcBef>
                <a:spcPct val="0"/>
              </a:spcBef>
              <a:buNone/>
            </a:pPr>
            <a:r>
              <a:rPr lang="nl-BE" sz="3200" dirty="0" smtClean="0">
                <a:solidFill>
                  <a:srgbClr val="1E64C8"/>
                </a:solidFill>
                <a:sym typeface="Wingdings" pitchFamily="2" charset="2"/>
              </a:rPr>
              <a:t>										- kloof tussen migratie/non-migratie achtergrond</a:t>
            </a:r>
            <a:endParaRPr lang="nl-NL" sz="3200" dirty="0" smtClean="0">
              <a:solidFill>
                <a:srgbClr val="1E64C8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nl-NL" sz="3200" dirty="0" smtClean="0">
                <a:solidFill>
                  <a:srgbClr val="1E64C8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nl-NL" sz="3200" dirty="0" smtClean="0">
                <a:solidFill>
                  <a:srgbClr val="1E64C8"/>
                </a:solidFill>
              </a:rPr>
              <a:t>de </a:t>
            </a:r>
            <a:r>
              <a:rPr lang="nl-NL" sz="3200" dirty="0" err="1" smtClean="0">
                <a:solidFill>
                  <a:srgbClr val="1E64C8"/>
                </a:solidFill>
              </a:rPr>
              <a:t>facto</a:t>
            </a:r>
            <a:r>
              <a:rPr lang="nl-NL" sz="3200" dirty="0" smtClean="0">
                <a:solidFill>
                  <a:srgbClr val="1E64C8"/>
                </a:solidFill>
              </a:rPr>
              <a:t>: 	kloof tussen (hoogste richtingen van) </a:t>
            </a:r>
            <a:r>
              <a:rPr lang="nl-NL" sz="3200" dirty="0" err="1" smtClean="0">
                <a:solidFill>
                  <a:srgbClr val="1E64C8"/>
                </a:solidFill>
              </a:rPr>
              <a:t>aso</a:t>
            </a:r>
            <a:r>
              <a:rPr lang="nl-NL" sz="3200" dirty="0" smtClean="0">
                <a:solidFill>
                  <a:srgbClr val="1E64C8"/>
                </a:solidFill>
              </a:rPr>
              <a:t> en bso </a:t>
            </a:r>
          </a:p>
          <a:p>
            <a:pPr>
              <a:spcBef>
                <a:spcPct val="0"/>
              </a:spcBef>
              <a:buNone/>
            </a:pPr>
            <a:r>
              <a:rPr lang="nl-NL" sz="4000" dirty="0" smtClean="0">
                <a:solidFill>
                  <a:srgbClr val="1E64C8"/>
                </a:solidFill>
                <a:latin typeface="Calibri" pitchFamily="34" charset="0"/>
              </a:rPr>
              <a:t>						</a:t>
            </a:r>
            <a:endParaRPr lang="nl-NL" sz="4400" dirty="0" smtClean="0">
              <a:solidFill>
                <a:srgbClr val="1E64C8"/>
              </a:solidFill>
              <a:latin typeface="Calibri" pitchFamily="34" charset="0"/>
            </a:endParaRPr>
          </a:p>
          <a:p>
            <a:pPr>
              <a:buNone/>
            </a:pPr>
            <a:endParaRPr lang="nl-NL" sz="4400" dirty="0" smtClean="0">
              <a:solidFill>
                <a:srgbClr val="1E64C8"/>
              </a:solidFill>
              <a:latin typeface="Calibri" pitchFamily="34" charset="0"/>
            </a:endParaRPr>
          </a:p>
          <a:p>
            <a:pPr>
              <a:buNone/>
            </a:pPr>
            <a:endParaRPr lang="nl-NL" sz="4400" dirty="0" smtClean="0">
              <a:solidFill>
                <a:srgbClr val="1E64C8"/>
              </a:solidFill>
              <a:latin typeface="Calibri" pitchFamily="34" charset="0"/>
            </a:endParaRPr>
          </a:p>
        </p:txBody>
      </p:sp>
      <p:pic>
        <p:nvPicPr>
          <p:cNvPr id="5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240375" y="8568600"/>
            <a:ext cx="1939925" cy="4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nl-NL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Om prestatie- en attitudekloof te vermijden: </a:t>
            </a:r>
          </a:p>
          <a:p>
            <a:pPr eaLnBrk="1" hangingPunct="1">
              <a:buFontTx/>
              <a:buNone/>
            </a:pP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		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maken dat kiezen voor technische richtingen </a:t>
            </a:r>
          </a:p>
          <a:p>
            <a:pPr eaLnBrk="1" hangingPunct="1"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- positieve keuze wordt</a:t>
            </a:r>
          </a:p>
          <a:p>
            <a:pPr eaLnBrk="1" hangingPunct="1"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- geleid door interesses en talenten</a:t>
            </a:r>
          </a:p>
          <a:p>
            <a:pPr eaLnBrk="1" hangingPunct="1"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- niet gestuurd door sociale herkomst</a:t>
            </a:r>
          </a:p>
          <a:p>
            <a:pPr eaLnBrk="1" hangingPunct="1">
              <a:buFontTx/>
              <a:buNone/>
            </a:pP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 differentiatie behouden maar hiërarchie wegwerken</a:t>
            </a: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(oplossing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: </a:t>
            </a:r>
            <a:r>
              <a:rPr lang="nl-BE" sz="3200" dirty="0" err="1" smtClean="0">
                <a:solidFill>
                  <a:srgbClr val="1E64C8"/>
                </a:solidFill>
                <a:cs typeface="Calibri" pitchFamily="34" charset="0"/>
              </a:rPr>
              <a:t>comprehensief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 systeem – uitgestelde 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studiekeuze)</a:t>
            </a: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</p:txBody>
      </p:sp>
      <p:pic>
        <p:nvPicPr>
          <p:cNvPr id="7" name="Picture 6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nl-NL" sz="3200" dirty="0" smtClean="0">
                <a:solidFill>
                  <a:srgbClr val="1E64C8"/>
                </a:solidFill>
                <a:cs typeface="Calibri" pitchFamily="34" charset="0"/>
              </a:rPr>
              <a:t>Vanaf kleuterklas:</a:t>
            </a:r>
          </a:p>
          <a:p>
            <a:pPr>
              <a:lnSpc>
                <a:spcPct val="80000"/>
              </a:lnSpc>
              <a:buNone/>
            </a:pPr>
            <a:endParaRPr lang="nl-NL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nl-NL" sz="3200" dirty="0" smtClean="0">
                <a:solidFill>
                  <a:srgbClr val="1E64C8"/>
                </a:solidFill>
                <a:cs typeface="Calibri" pitchFamily="34" charset="0"/>
              </a:rPr>
              <a:t>bewust van ongelijke kansen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nl-NL" sz="3200" dirty="0" smtClean="0">
                <a:solidFill>
                  <a:srgbClr val="1E64C8"/>
                </a:solidFill>
                <a:cs typeface="Calibri" pitchFamily="34" charset="0"/>
              </a:rPr>
              <a:t>kinderen niet louter cognitief bekijken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nl-NL" sz="3200" dirty="0" smtClean="0">
                <a:solidFill>
                  <a:srgbClr val="1E64C8"/>
                </a:solidFill>
                <a:cs typeface="Calibri" pitchFamily="34" charset="0"/>
              </a:rPr>
              <a:t>aandacht voor interesses en vaardigheden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nl-NL" sz="3200" dirty="0" smtClean="0">
                <a:solidFill>
                  <a:srgbClr val="1E64C8"/>
                </a:solidFill>
                <a:cs typeface="Calibri" pitchFamily="34" charset="0"/>
              </a:rPr>
              <a:t>oriënteren = proces</a:t>
            </a:r>
          </a:p>
          <a:p>
            <a:endParaRPr lang="en-US" dirty="0"/>
          </a:p>
        </p:txBody>
      </p:sp>
      <p:pic>
        <p:nvPicPr>
          <p:cNvPr id="5" name="Picture 6" descr="C:\Users\mvanhout\Pictures\CARTOON onderwijsongelijkhe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5545" y="3528369"/>
            <a:ext cx="8717918" cy="60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_cudos"/>
          <p:cNvPicPr>
            <a:picLocks noChangeAspect="1" noChangeArrowheads="1"/>
          </p:cNvPicPr>
          <p:nvPr/>
        </p:nvPicPr>
        <p:blipFill>
          <a:blip r:embed="rId3" cstate="print"/>
          <a:srcRect l="-2100" r="-2100"/>
          <a:stretch>
            <a:fillRect/>
          </a:stretch>
        </p:blipFill>
        <p:spPr>
          <a:xfrm>
            <a:off x="14906580" y="8842919"/>
            <a:ext cx="1939925" cy="4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186" y="2416629"/>
            <a:ext cx="13876625" cy="53688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90057" y="1476103"/>
            <a:ext cx="6699270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dirty="0" smtClean="0">
                <a:solidFill>
                  <a:srgbClr val="1E64C8"/>
                </a:solidFill>
              </a:rPr>
              <a:t>Structuur Vlaams onderwijssysteem</a:t>
            </a:r>
            <a:endParaRPr lang="en-US" sz="3200" dirty="0" smtClean="0">
              <a:solidFill>
                <a:srgbClr val="1E64C8"/>
              </a:solidFill>
            </a:endParaRPr>
          </a:p>
        </p:txBody>
      </p:sp>
      <p:pic>
        <p:nvPicPr>
          <p:cNvPr id="5" name="Picture 7" descr="logo_cudos"/>
          <p:cNvPicPr>
            <a:picLocks noChangeAspect="1" noChangeArrowheads="1"/>
          </p:cNvPicPr>
          <p:nvPr/>
        </p:nvPicPr>
        <p:blipFill>
          <a:blip r:embed="rId3" cstate="print"/>
          <a:srcRect l="-2100" r="-2100"/>
          <a:stretch>
            <a:fillRect/>
          </a:stretch>
        </p:blipFill>
        <p:spPr>
          <a:xfrm>
            <a:off x="14540820" y="8803731"/>
            <a:ext cx="1939925" cy="4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GB" sz="3200" dirty="0" err="1" smtClean="0">
                <a:solidFill>
                  <a:srgbClr val="1E64C8"/>
                </a:solidFill>
              </a:rPr>
              <a:t>Strikte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onderwijsvormen</a:t>
            </a:r>
            <a:endParaRPr lang="en-GB" sz="3200" dirty="0" smtClean="0">
              <a:solidFill>
                <a:srgbClr val="1E64C8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GB" sz="3200" dirty="0" smtClean="0">
              <a:solidFill>
                <a:srgbClr val="1E64C8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  <a:sym typeface="Wingdings" pitchFamily="2" charset="2"/>
              </a:rPr>
              <a:t> “ability grouping”</a:t>
            </a:r>
            <a:r>
              <a:rPr lang="en-GB" sz="3200" dirty="0" smtClean="0">
                <a:solidFill>
                  <a:srgbClr val="1E64C8"/>
                </a:solidFill>
              </a:rPr>
              <a:t>	</a:t>
            </a:r>
            <a:r>
              <a:rPr lang="en-GB" sz="3200" dirty="0" smtClean="0">
                <a:solidFill>
                  <a:srgbClr val="1E64C8"/>
                </a:solidFill>
              </a:rPr>
              <a:t>- “tracking”</a:t>
            </a:r>
            <a:endParaRPr lang="en-GB" sz="3200" dirty="0" smtClean="0">
              <a:solidFill>
                <a:srgbClr val="1E64C8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-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leerlingen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opgedeeld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volgens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hun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veronderstelde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capaciteiten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om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te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leren</a:t>
            </a:r>
            <a:endParaRPr lang="en-GB" sz="3200" dirty="0" smtClean="0">
              <a:solidFill>
                <a:srgbClr val="1E64C8"/>
              </a:solidFill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-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leerlingen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geplaatst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in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homogene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groepen</a:t>
            </a:r>
            <a:endParaRPr lang="en-GB" sz="3200" dirty="0" smtClean="0">
              <a:solidFill>
                <a:srgbClr val="1E64C8"/>
              </a:solidFill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GB" sz="3200" dirty="0" smtClean="0">
              <a:solidFill>
                <a:srgbClr val="1E64C8"/>
              </a:solidFill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Motivering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	-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homogene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groepen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onderwijzen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is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makkelijker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en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efficiënter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	-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onderwijs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op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maat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van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verschillende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arbeidsmarkttrajecten</a:t>
            </a:r>
            <a:r>
              <a:rPr lang="en-GB" sz="3200" dirty="0" smtClean="0">
                <a:solidFill>
                  <a:srgbClr val="1E64C8"/>
                </a:solidFill>
                <a:ea typeface="Calibri" pitchFamily="34" charset="0"/>
                <a:cs typeface="Calibri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nl-BE" sz="2000" dirty="0" smtClean="0"/>
          </a:p>
        </p:txBody>
      </p:sp>
      <p:pic>
        <p:nvPicPr>
          <p:cNvPr id="4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540820" y="8803731"/>
            <a:ext cx="1939925" cy="4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GB" sz="3200" dirty="0" err="1" smtClean="0">
                <a:solidFill>
                  <a:srgbClr val="1E64C8"/>
                </a:solidFill>
              </a:rPr>
              <a:t>Addertjes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onder</a:t>
            </a:r>
            <a:r>
              <a:rPr lang="en-GB" sz="3200" dirty="0" smtClean="0">
                <a:solidFill>
                  <a:srgbClr val="1E64C8"/>
                </a:solidFill>
              </a:rPr>
              <a:t> het </a:t>
            </a:r>
            <a:r>
              <a:rPr lang="en-GB" sz="3200" dirty="0" err="1" smtClean="0">
                <a:solidFill>
                  <a:srgbClr val="1E64C8"/>
                </a:solidFill>
              </a:rPr>
              <a:t>gras</a:t>
            </a:r>
            <a:endParaRPr lang="en-GB" sz="3200" dirty="0" smtClean="0">
              <a:solidFill>
                <a:srgbClr val="1E64C8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GB" sz="3200" u="sng" dirty="0" smtClean="0">
              <a:solidFill>
                <a:srgbClr val="1E64C8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GB" sz="3200" u="sng" dirty="0" err="1" smtClean="0">
                <a:solidFill>
                  <a:srgbClr val="1E64C8"/>
                </a:solidFill>
              </a:rPr>
              <a:t>hiërarchisch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systeem</a:t>
            </a:r>
            <a:r>
              <a:rPr lang="en-GB" sz="3200" dirty="0" smtClean="0">
                <a:solidFill>
                  <a:srgbClr val="1E64C8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GB" sz="3200" dirty="0" smtClean="0">
                <a:solidFill>
                  <a:srgbClr val="1E64C8"/>
                </a:solidFill>
              </a:rPr>
              <a:t>	</a:t>
            </a:r>
            <a:r>
              <a:rPr lang="en-GB" sz="3200" dirty="0" err="1" smtClean="0">
                <a:solidFill>
                  <a:srgbClr val="1E64C8"/>
                </a:solidFill>
              </a:rPr>
              <a:t>onderwijsvormen</a:t>
            </a:r>
            <a:r>
              <a:rPr lang="en-GB" sz="3200" dirty="0" smtClean="0">
                <a:solidFill>
                  <a:srgbClr val="1E64C8"/>
                </a:solidFill>
              </a:rPr>
              <a:t> en -</a:t>
            </a:r>
            <a:r>
              <a:rPr lang="en-GB" sz="3200" dirty="0" err="1" smtClean="0">
                <a:solidFill>
                  <a:srgbClr val="1E64C8"/>
                </a:solidFill>
              </a:rPr>
              <a:t>richtingen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geordend</a:t>
            </a:r>
            <a:r>
              <a:rPr lang="en-GB" sz="3200" dirty="0" smtClean="0">
                <a:solidFill>
                  <a:srgbClr val="1E64C8"/>
                </a:solidFill>
              </a:rPr>
              <a:t> op basis van </a:t>
            </a:r>
            <a:r>
              <a:rPr lang="en-GB" sz="3200" dirty="0" err="1" smtClean="0">
                <a:solidFill>
                  <a:srgbClr val="1E64C8"/>
                </a:solidFill>
              </a:rPr>
              <a:t>abstractieniveau</a:t>
            </a:r>
            <a:r>
              <a:rPr lang="en-GB" sz="3200" dirty="0" smtClean="0">
                <a:solidFill>
                  <a:srgbClr val="1E64C8"/>
                </a:solidFill>
              </a:rPr>
              <a:t> en </a:t>
            </a:r>
            <a:r>
              <a:rPr lang="en-GB" sz="3200" dirty="0" err="1" smtClean="0">
                <a:solidFill>
                  <a:srgbClr val="1E64C8"/>
                </a:solidFill>
              </a:rPr>
              <a:t>theorie</a:t>
            </a:r>
            <a:endParaRPr lang="en-GB" sz="3200" dirty="0" smtClean="0">
              <a:solidFill>
                <a:srgbClr val="1E64C8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GB" sz="3200" dirty="0" smtClean="0">
                <a:solidFill>
                  <a:srgbClr val="1E64C8"/>
                </a:solidFill>
              </a:rPr>
              <a:t>	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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beroepsonderwijs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onderaan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de ladder –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minst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maatschappelijke</a:t>
            </a:r>
            <a:r>
              <a:rPr lang="en-GB" sz="3200" dirty="0" smtClean="0">
                <a:solidFill>
                  <a:srgbClr val="1E64C8"/>
                </a:solidFill>
                <a:sym typeface="Wingdings" pitchFamily="2" charset="2"/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  <a:sym typeface="Wingdings" pitchFamily="2" charset="2"/>
              </a:rPr>
              <a:t>waardering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lang="en-GB" sz="3200" u="sng" dirty="0" smtClean="0">
              <a:solidFill>
                <a:srgbClr val="1E64C8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GB" sz="3200" dirty="0" err="1" smtClean="0">
                <a:solidFill>
                  <a:srgbClr val="1E64C8"/>
                </a:solidFill>
              </a:rPr>
              <a:t>onderscheid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tussen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scholen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GB" sz="3200" dirty="0" smtClean="0">
                <a:solidFill>
                  <a:srgbClr val="1E64C8"/>
                </a:solidFill>
              </a:rPr>
              <a:t>			- </a:t>
            </a:r>
            <a:r>
              <a:rPr lang="en-GB" sz="3200" dirty="0" err="1" smtClean="0">
                <a:solidFill>
                  <a:srgbClr val="1E64C8"/>
                </a:solidFill>
              </a:rPr>
              <a:t>scholen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voor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algemeen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secundair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onderwijs</a:t>
            </a:r>
            <a:endParaRPr lang="en-GB" sz="3200" dirty="0" smtClean="0">
              <a:solidFill>
                <a:srgbClr val="1E64C8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GB" sz="3200" dirty="0" smtClean="0">
                <a:solidFill>
                  <a:srgbClr val="1E64C8"/>
                </a:solidFill>
              </a:rPr>
              <a:t>			- </a:t>
            </a:r>
            <a:r>
              <a:rPr lang="en-GB" sz="3200" dirty="0" err="1" smtClean="0">
                <a:solidFill>
                  <a:srgbClr val="1E64C8"/>
                </a:solidFill>
              </a:rPr>
              <a:t>scholen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voor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technisch</a:t>
            </a:r>
            <a:r>
              <a:rPr lang="en-GB" sz="3200" dirty="0" smtClean="0">
                <a:solidFill>
                  <a:srgbClr val="1E64C8"/>
                </a:solidFill>
              </a:rPr>
              <a:t> en </a:t>
            </a:r>
            <a:r>
              <a:rPr lang="en-GB" sz="3200" dirty="0" err="1" smtClean="0">
                <a:solidFill>
                  <a:srgbClr val="1E64C8"/>
                </a:solidFill>
              </a:rPr>
              <a:t>beroepssecundair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onderwijs</a:t>
            </a:r>
            <a:r>
              <a:rPr lang="en-GB" sz="3200" dirty="0" smtClean="0">
                <a:solidFill>
                  <a:srgbClr val="1E64C8"/>
                </a:solidFill>
              </a:rPr>
              <a:t>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sz="3200" dirty="0" smtClean="0">
              <a:solidFill>
                <a:srgbClr val="1E64C8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sz="3200" dirty="0" smtClean="0">
                <a:solidFill>
                  <a:srgbClr val="1E64C8"/>
                </a:solidFill>
              </a:rPr>
              <a:t>- 	</a:t>
            </a:r>
            <a:r>
              <a:rPr lang="en-GB" sz="3200" dirty="0" err="1" smtClean="0">
                <a:solidFill>
                  <a:srgbClr val="1E64C8"/>
                </a:solidFill>
              </a:rPr>
              <a:t>inschrijving</a:t>
            </a:r>
            <a:r>
              <a:rPr lang="en-GB" sz="3200" dirty="0" smtClean="0">
                <a:solidFill>
                  <a:srgbClr val="1E64C8"/>
                </a:solidFill>
              </a:rPr>
              <a:t> in </a:t>
            </a:r>
            <a:r>
              <a:rPr lang="en-GB" sz="3200" dirty="0" err="1" smtClean="0">
                <a:solidFill>
                  <a:srgbClr val="1E64C8"/>
                </a:solidFill>
              </a:rPr>
              <a:t>onderwijsvormen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bepaald</a:t>
            </a:r>
            <a:r>
              <a:rPr lang="en-GB" sz="3200" dirty="0" smtClean="0">
                <a:solidFill>
                  <a:srgbClr val="1E64C8"/>
                </a:solidFill>
              </a:rPr>
              <a:t> door </a:t>
            </a:r>
            <a:r>
              <a:rPr lang="en-GB" sz="3200" dirty="0" err="1" smtClean="0">
                <a:solidFill>
                  <a:srgbClr val="1E64C8"/>
                </a:solidFill>
              </a:rPr>
              <a:t>sociale</a:t>
            </a:r>
            <a:r>
              <a:rPr lang="en-GB" sz="3200" dirty="0" smtClean="0">
                <a:solidFill>
                  <a:srgbClr val="1E64C8"/>
                </a:solidFill>
              </a:rPr>
              <a:t> </a:t>
            </a:r>
            <a:r>
              <a:rPr lang="en-GB" sz="3200" dirty="0" err="1" smtClean="0">
                <a:solidFill>
                  <a:srgbClr val="1E64C8"/>
                </a:solidFill>
              </a:rPr>
              <a:t>achtergrond</a:t>
            </a:r>
            <a:endParaRPr lang="en-GB" sz="3200" dirty="0" smtClean="0">
              <a:solidFill>
                <a:srgbClr val="1E64C8"/>
              </a:solidFill>
            </a:endParaRPr>
          </a:p>
        </p:txBody>
      </p:sp>
      <p:pic>
        <p:nvPicPr>
          <p:cNvPr id="5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540820" y="8803731"/>
            <a:ext cx="1939925" cy="4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916150"/>
              </p:ext>
            </p:extLst>
          </p:nvPr>
        </p:nvGraphicFramePr>
        <p:xfrm>
          <a:off x="2534194" y="1260764"/>
          <a:ext cx="12736286" cy="791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7" descr="logo_cudos"/>
          <p:cNvPicPr>
            <a:picLocks noChangeAspect="1" noChangeArrowheads="1"/>
          </p:cNvPicPr>
          <p:nvPr/>
        </p:nvPicPr>
        <p:blipFill>
          <a:blip r:embed="rId3" cstate="print"/>
          <a:srcRect l="-2100" r="-2100"/>
          <a:stretch>
            <a:fillRect/>
          </a:stretch>
        </p:blipFill>
        <p:spPr>
          <a:xfrm>
            <a:off x="14998020" y="8816794"/>
            <a:ext cx="1939925" cy="496888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1824219" y="585572"/>
            <a:ext cx="15113726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dirty="0" smtClean="0">
                <a:solidFill>
                  <a:srgbClr val="1E64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Gevolg: georganiseerde segregatie via onderwijsvormen</a:t>
            </a:r>
            <a:endParaRPr lang="en-US" sz="3600" dirty="0" smtClean="0">
              <a:solidFill>
                <a:srgbClr val="1E64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ct val="20000"/>
              </a:spcBef>
              <a:buNone/>
              <a:defRPr/>
            </a:pPr>
            <a:r>
              <a:rPr lang="nl-BE" sz="3500" dirty="0" smtClean="0">
                <a:solidFill>
                  <a:srgbClr val="1E64C8"/>
                </a:solidFill>
                <a:cs typeface="Calibri" pitchFamily="34" charset="0"/>
              </a:rPr>
              <a:t>Relatie onderwijsniveau en socio-economische achtergrond </a:t>
            </a:r>
            <a:r>
              <a:rPr lang="nl-BE" sz="35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</a:t>
            </a:r>
            <a:endParaRPr lang="nl-BE" sz="3500" dirty="0" smtClean="0">
              <a:solidFill>
                <a:srgbClr val="1E64C8"/>
              </a:solidFill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None/>
              <a:defRPr/>
            </a:pPr>
            <a:endParaRPr lang="nl-BE" sz="3500" dirty="0" smtClean="0">
              <a:solidFill>
                <a:srgbClr val="1E64C8"/>
              </a:solidFill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None/>
              <a:defRPr/>
            </a:pPr>
            <a:r>
              <a:rPr lang="nl-BE" sz="3500" dirty="0" smtClean="0">
                <a:solidFill>
                  <a:srgbClr val="1E64C8"/>
                </a:solidFill>
                <a:cs typeface="Calibri" pitchFamily="34" charset="0"/>
              </a:rPr>
              <a:t>	onderscheid </a:t>
            </a:r>
            <a:r>
              <a:rPr lang="nl-BE" sz="3500" u="sng" dirty="0">
                <a:solidFill>
                  <a:srgbClr val="1E64C8"/>
                </a:solidFill>
                <a:cs typeface="Calibri" pitchFamily="34" charset="0"/>
              </a:rPr>
              <a:t>primaire</a:t>
            </a:r>
            <a:r>
              <a:rPr lang="nl-BE" sz="3500" dirty="0">
                <a:solidFill>
                  <a:srgbClr val="1E64C8"/>
                </a:solidFill>
                <a:cs typeface="Calibri" pitchFamily="34" charset="0"/>
              </a:rPr>
              <a:t> en </a:t>
            </a:r>
            <a:r>
              <a:rPr lang="nl-BE" sz="3500" u="sng" dirty="0">
                <a:solidFill>
                  <a:srgbClr val="1E64C8"/>
                </a:solidFill>
                <a:cs typeface="Calibri" pitchFamily="34" charset="0"/>
              </a:rPr>
              <a:t>secundaire</a:t>
            </a:r>
            <a:r>
              <a:rPr lang="nl-BE" sz="3500" dirty="0">
                <a:solidFill>
                  <a:srgbClr val="1E64C8"/>
                </a:solidFill>
                <a:cs typeface="Calibri" pitchFamily="34" charset="0"/>
              </a:rPr>
              <a:t> effecten SES </a:t>
            </a:r>
          </a:p>
          <a:p>
            <a:pPr marL="457200" indent="-457200">
              <a:spcBef>
                <a:spcPct val="20000"/>
              </a:spcBef>
              <a:buNone/>
              <a:defRPr/>
            </a:pPr>
            <a:r>
              <a:rPr lang="nl-BE" sz="3500" dirty="0" smtClean="0">
                <a:solidFill>
                  <a:srgbClr val="1E64C8"/>
                </a:solidFill>
                <a:cs typeface="Calibri" pitchFamily="34" charset="0"/>
              </a:rPr>
              <a:t>	</a:t>
            </a:r>
            <a:r>
              <a:rPr lang="nl-BE" sz="2600" dirty="0" smtClean="0">
                <a:solidFill>
                  <a:srgbClr val="1E64C8"/>
                </a:solidFill>
                <a:cs typeface="Calibri" pitchFamily="34" charset="0"/>
              </a:rPr>
              <a:t>(</a:t>
            </a:r>
            <a:r>
              <a:rPr lang="nl-BE" sz="2600" dirty="0">
                <a:solidFill>
                  <a:srgbClr val="1E64C8"/>
                </a:solidFill>
                <a:cs typeface="Calibri" pitchFamily="34" charset="0"/>
              </a:rPr>
              <a:t>Raymond </a:t>
            </a:r>
            <a:r>
              <a:rPr lang="nl-BE" sz="2600" dirty="0" err="1">
                <a:solidFill>
                  <a:srgbClr val="1E64C8"/>
                </a:solidFill>
                <a:cs typeface="Calibri" pitchFamily="34" charset="0"/>
              </a:rPr>
              <a:t>Boudon</a:t>
            </a:r>
            <a:r>
              <a:rPr lang="nl-BE" sz="2600" dirty="0">
                <a:solidFill>
                  <a:srgbClr val="1E64C8"/>
                </a:solidFill>
                <a:cs typeface="Calibri" pitchFamily="34" charset="0"/>
              </a:rPr>
              <a:t>, 1973)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nl-BE" sz="3500" dirty="0">
              <a:solidFill>
                <a:srgbClr val="1E64C8"/>
              </a:solidFill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None/>
              <a:defRPr/>
            </a:pPr>
            <a:r>
              <a:rPr lang="nl-BE" sz="3500" kern="0" dirty="0" smtClean="0">
                <a:solidFill>
                  <a:srgbClr val="1E64C8"/>
                </a:solidFill>
                <a:cs typeface="Calibri" pitchFamily="34" charset="0"/>
              </a:rPr>
              <a:t>	primair</a:t>
            </a:r>
            <a:r>
              <a:rPr lang="nl-BE" sz="3500" kern="0" dirty="0">
                <a:solidFill>
                  <a:srgbClr val="1E64C8"/>
                </a:solidFill>
                <a:cs typeface="Calibri" pitchFamily="34" charset="0"/>
              </a:rPr>
              <a:t>: 	</a:t>
            </a:r>
            <a:r>
              <a:rPr lang="nl-BE" sz="3500" kern="0" dirty="0" smtClean="0">
                <a:solidFill>
                  <a:srgbClr val="1E64C8"/>
                </a:solidFill>
                <a:cs typeface="Calibri" pitchFamily="34" charset="0"/>
              </a:rPr>
              <a:t>	verschillende </a:t>
            </a:r>
            <a:r>
              <a:rPr lang="nl-BE" sz="3500" kern="0" dirty="0">
                <a:solidFill>
                  <a:srgbClr val="1E64C8"/>
                </a:solidFill>
                <a:cs typeface="Calibri" pitchFamily="34" charset="0"/>
              </a:rPr>
              <a:t>prestaties</a:t>
            </a:r>
          </a:p>
          <a:p>
            <a:pPr marL="457200" indent="-457200">
              <a:spcBef>
                <a:spcPct val="20000"/>
              </a:spcBef>
              <a:buNone/>
              <a:defRPr/>
            </a:pPr>
            <a:r>
              <a:rPr lang="nl-BE" sz="3500" kern="0" dirty="0" smtClean="0">
                <a:solidFill>
                  <a:srgbClr val="1E64C8"/>
                </a:solidFill>
                <a:cs typeface="Calibri" pitchFamily="34" charset="0"/>
              </a:rPr>
              <a:t>	secundair</a:t>
            </a:r>
            <a:r>
              <a:rPr lang="nl-BE" sz="3500" kern="0" dirty="0">
                <a:solidFill>
                  <a:srgbClr val="1E64C8"/>
                </a:solidFill>
                <a:cs typeface="Calibri" pitchFamily="34" charset="0"/>
              </a:rPr>
              <a:t>:	</a:t>
            </a:r>
            <a:r>
              <a:rPr lang="nl-BE" sz="3500" kern="0" dirty="0" smtClean="0">
                <a:solidFill>
                  <a:srgbClr val="1E64C8"/>
                </a:solidFill>
                <a:cs typeface="Calibri" pitchFamily="34" charset="0"/>
              </a:rPr>
              <a:t>verschillende </a:t>
            </a:r>
            <a:r>
              <a:rPr lang="nl-BE" sz="3500" kern="0" dirty="0">
                <a:solidFill>
                  <a:srgbClr val="1E64C8"/>
                </a:solidFill>
                <a:cs typeface="Calibri" pitchFamily="34" charset="0"/>
              </a:rPr>
              <a:t>keuzes bij belangrijke transities</a:t>
            </a:r>
          </a:p>
          <a:p>
            <a:pPr marL="457200" indent="-457200">
              <a:spcBef>
                <a:spcPct val="20000"/>
              </a:spcBef>
              <a:buNone/>
              <a:defRPr/>
            </a:pPr>
            <a:r>
              <a:rPr lang="nl-BE" sz="3800" kern="0" dirty="0">
                <a:solidFill>
                  <a:srgbClr val="1E64C8"/>
                </a:solidFill>
                <a:cs typeface="Calibri" pitchFamily="34" charset="0"/>
              </a:rPr>
              <a:t>	</a:t>
            </a:r>
          </a:p>
          <a:p>
            <a:pPr marL="457200" indent="-457200">
              <a:spcBef>
                <a:spcPct val="20000"/>
              </a:spcBef>
              <a:buNone/>
              <a:defRPr/>
            </a:pPr>
            <a:r>
              <a:rPr lang="nl-BE" sz="3800" kern="0" dirty="0" smtClean="0">
                <a:solidFill>
                  <a:srgbClr val="1E64C8"/>
                </a:solidFill>
                <a:cs typeface="Calibri" pitchFamily="34" charset="0"/>
              </a:rPr>
              <a:t>	</a:t>
            </a:r>
            <a:endParaRPr lang="nl-BE" sz="1400" kern="0" dirty="0">
              <a:solidFill>
                <a:srgbClr val="003366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nl-BE" sz="2000" kern="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None/>
              <a:defRPr/>
            </a:pPr>
            <a:r>
              <a:rPr lang="nl-BE" sz="2000" kern="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4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984957" y="8842919"/>
            <a:ext cx="1939925" cy="4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BE" sz="3600" dirty="0" smtClean="0">
                <a:solidFill>
                  <a:srgbClr val="1E64C8"/>
                </a:solidFill>
                <a:cs typeface="Calibri" pitchFamily="34" charset="0"/>
              </a:rPr>
              <a:t>Verklaringen zwakkere prestaties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BE" sz="2800" dirty="0" smtClean="0">
                <a:solidFill>
                  <a:srgbClr val="1E64C8"/>
                </a:solidFill>
                <a:cs typeface="Calibri" pitchFamily="34" charset="0"/>
              </a:rPr>
              <a:t>(of primair effect SES - </a:t>
            </a:r>
            <a:r>
              <a:rPr lang="nl-BE" sz="2800" dirty="0" err="1" smtClean="0">
                <a:solidFill>
                  <a:srgbClr val="1E64C8"/>
                </a:solidFill>
                <a:cs typeface="Calibri" pitchFamily="34" charset="0"/>
              </a:rPr>
              <a:t>Boudon</a:t>
            </a:r>
            <a:r>
              <a:rPr lang="nl-BE" sz="2800" dirty="0" smtClean="0">
                <a:solidFill>
                  <a:srgbClr val="1E64C8"/>
                </a:solidFill>
                <a:cs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6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200" dirty="0" smtClean="0">
              <a:solidFill>
                <a:srgbClr val="1E64C8"/>
              </a:solidFill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initiële verklaring:	aangeboren intelligentie (eerste helft 20</a:t>
            </a:r>
            <a:r>
              <a:rPr lang="nl-BE" sz="3200" baseline="30000" dirty="0" smtClean="0">
                <a:solidFill>
                  <a:srgbClr val="1E64C8"/>
                </a:solidFill>
                <a:cs typeface="Calibri" pitchFamily="34" charset="0"/>
              </a:rPr>
              <a:t>ste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 eeuw)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sociologische verklaring: 	gebrek/incongruentie ‘kapitaal’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				 economisch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200" dirty="0" smtClean="0">
              <a:solidFill>
                <a:srgbClr val="1E64C8"/>
              </a:solidFill>
              <a:cs typeface="Calibri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				 cultureel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200" dirty="0" smtClean="0">
              <a:solidFill>
                <a:srgbClr val="1E64C8"/>
              </a:solidFill>
              <a:cs typeface="Calibri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				 sociaal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BE" sz="3200" dirty="0" smtClean="0">
              <a:solidFill>
                <a:srgbClr val="1E64C8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+ rol leerkrachten (reproductie, verwachtingseffecten)</a:t>
            </a:r>
          </a:p>
        </p:txBody>
      </p:sp>
      <p:pic>
        <p:nvPicPr>
          <p:cNvPr id="7" name="Picture 7" descr="logo_cudos"/>
          <p:cNvPicPr>
            <a:picLocks noChangeAspect="1" noChangeArrowheads="1"/>
          </p:cNvPicPr>
          <p:nvPr/>
        </p:nvPicPr>
        <p:blipFill>
          <a:blip r:embed="rId2" cstate="print"/>
          <a:srcRect l="-2100" r="-2100"/>
          <a:stretch>
            <a:fillRect/>
          </a:stretch>
        </p:blipFill>
        <p:spPr>
          <a:xfrm>
            <a:off x="14971895" y="8829856"/>
            <a:ext cx="1939925" cy="4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835825" y="914400"/>
            <a:ext cx="15699575" cy="69759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</a:rPr>
              <a:t>maar: 	zwakkere prestaties verklaren niet alles </a:t>
            </a:r>
            <a:r>
              <a:rPr lang="nl-BE" sz="3200" dirty="0" smtClean="0">
                <a:solidFill>
                  <a:srgbClr val="1E64C8"/>
                </a:solidFill>
                <a:cs typeface="Calibri" pitchFamily="34" charset="0"/>
                <a:sym typeface="Wingdings" pitchFamily="2" charset="2"/>
              </a:rPr>
              <a:t> STUDIEKEUZE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2800" dirty="0" smtClean="0">
                <a:solidFill>
                  <a:srgbClr val="1E64C8"/>
                </a:solidFill>
                <a:cs typeface="Calibri" pitchFamily="34" charset="0"/>
              </a:rPr>
              <a:t>(of secundair effect SES - </a:t>
            </a:r>
            <a:r>
              <a:rPr lang="nl-BE" sz="2800" dirty="0" err="1" smtClean="0">
                <a:solidFill>
                  <a:srgbClr val="1E64C8"/>
                </a:solidFill>
                <a:cs typeface="Calibri" pitchFamily="34" charset="0"/>
              </a:rPr>
              <a:t>Boudon</a:t>
            </a:r>
            <a:r>
              <a:rPr lang="nl-BE" sz="2800" dirty="0" smtClean="0">
                <a:solidFill>
                  <a:srgbClr val="1E64C8"/>
                </a:solidFill>
                <a:cs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2000" dirty="0" smtClean="0">
              <a:solidFill>
                <a:srgbClr val="034683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2000" dirty="0" smtClean="0"/>
              <a:t>	</a:t>
            </a:r>
            <a:endParaRPr lang="nl-NL" sz="2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22085" y="2226810"/>
            <a:ext cx="10041663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nl-BE" sz="2800" kern="0" dirty="0">
                <a:solidFill>
                  <a:srgbClr val="1E64C8"/>
                </a:solidFill>
                <a:cs typeface="Calibri" pitchFamily="34" charset="0"/>
              </a:rPr>
              <a:t>O</a:t>
            </a:r>
            <a:r>
              <a:rPr lang="nl-BE" sz="2800" kern="0" dirty="0" smtClean="0">
                <a:solidFill>
                  <a:srgbClr val="1E64C8"/>
                </a:solidFill>
                <a:cs typeface="Calibri" pitchFamily="34" charset="0"/>
              </a:rPr>
              <a:t>vergang </a:t>
            </a:r>
            <a:r>
              <a:rPr lang="nl-BE" sz="2800" kern="0" dirty="0">
                <a:solidFill>
                  <a:srgbClr val="1E64C8"/>
                </a:solidFill>
                <a:cs typeface="Calibri" pitchFamily="34" charset="0"/>
              </a:rPr>
              <a:t>van primair naar secundair onderwijs (2008-2009)</a:t>
            </a:r>
          </a:p>
          <a:p>
            <a:pPr lvl="1" indent="-457200">
              <a:spcBef>
                <a:spcPct val="20000"/>
              </a:spcBef>
              <a:defRPr/>
            </a:pPr>
            <a:endParaRPr lang="nl-BE" sz="2800" kern="0" dirty="0">
              <a:solidFill>
                <a:srgbClr val="1E64C8"/>
              </a:solidFill>
            </a:endParaRPr>
          </a:p>
          <a:p>
            <a:pPr lvl="1" indent="-457200">
              <a:spcBef>
                <a:spcPct val="20000"/>
              </a:spcBef>
              <a:defRPr/>
            </a:pPr>
            <a:r>
              <a:rPr lang="nl-BE" sz="2800" kern="0" dirty="0">
                <a:solidFill>
                  <a:srgbClr val="1E64C8"/>
                </a:solidFill>
              </a:rPr>
              <a:t>A theoretisch vs. A niet-theoretisch</a:t>
            </a:r>
          </a:p>
          <a:p>
            <a:pPr lvl="1" indent="-457200">
              <a:spcBef>
                <a:spcPct val="20000"/>
              </a:spcBef>
              <a:defRPr/>
            </a:pPr>
            <a:endParaRPr lang="nl-BE" sz="1400" kern="0" dirty="0">
              <a:solidFill>
                <a:srgbClr val="003366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nl-BE" sz="2000" kern="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nl-BE" sz="2000" kern="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771" y="2834640"/>
            <a:ext cx="12070079" cy="5531206"/>
          </a:xfrm>
          <a:prstGeom prst="rect">
            <a:avLst/>
          </a:prstGeom>
          <a:solidFill>
            <a:srgbClr val="669900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9" name="Picture 7" descr="logo_cudos"/>
          <p:cNvPicPr>
            <a:picLocks noChangeAspect="1" noChangeArrowheads="1"/>
          </p:cNvPicPr>
          <p:nvPr/>
        </p:nvPicPr>
        <p:blipFill>
          <a:blip r:embed="rId3" cstate="print"/>
          <a:srcRect l="-2100" r="-2100"/>
          <a:stretch>
            <a:fillRect/>
          </a:stretch>
        </p:blipFill>
        <p:spPr>
          <a:xfrm>
            <a:off x="14893517" y="8777605"/>
            <a:ext cx="1939925" cy="496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30446" y="9199602"/>
            <a:ext cx="6528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500" dirty="0" smtClean="0"/>
              <a:t>Onderzoeker: Simon Boone, OBPWO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88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UGent_NL_PS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LW_1_0_13.potx" id="{EA206149-5716-42D6-97E8-3ECEEA502259}" vid="{F182C37C-F523-4FE8-8901-CB7DFFBF79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andaardontwerp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ardontwer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tandaardontwer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andaardontwerp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ardontwer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andaardontwerp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ardontwer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tandaardontwerp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ardontwer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7B4EEDC05AF47B0D6D8B92E840486" ma:contentTypeVersion="22" ma:contentTypeDescription="Een nieuw document maken." ma:contentTypeScope="" ma:versionID="4d30969b50060d6496fc7e1d659602df">
  <xsd:schema xmlns:xsd="http://www.w3.org/2001/XMLSchema" xmlns:xs="http://www.w3.org/2001/XMLSchema" xmlns:p="http://schemas.microsoft.com/office/2006/metadata/properties" xmlns:ns2="36d36097-b9cb-4ee0-8ae8-3a7ad55c8858" xmlns:ns3="e9e6abc0-607e-4d67-8b7d-73cd95b04fd6" targetNamespace="http://schemas.microsoft.com/office/2006/metadata/properties" ma:root="true" ma:fieldsID="5c4ac0c27672a284b81f9c16079bf3a0" ns2:_="" ns3:_="">
    <xsd:import namespace="36d36097-b9cb-4ee0-8ae8-3a7ad55c8858"/>
    <xsd:import namespace="e9e6abc0-607e-4d67-8b7d-73cd95b04fd6"/>
    <xsd:element name="properties">
      <xsd:complexType>
        <xsd:sequence>
          <xsd:element name="documentManagement">
            <xsd:complexType>
              <xsd:all>
                <xsd:element ref="ns2:Documentsoort" minOccurs="0"/>
                <xsd:element ref="ns2:Jaa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6097-b9cb-4ee0-8ae8-3a7ad55c8858" elementFormDefault="qualified">
    <xsd:import namespace="http://schemas.microsoft.com/office/2006/documentManagement/types"/>
    <xsd:import namespace="http://schemas.microsoft.com/office/infopath/2007/PartnerControls"/>
    <xsd:element name="Documentsoort" ma:index="6" nillable="true" ma:displayName="Documentsoort" ma:default="Agenda" ma:format="Dropdown" ma:internalName="Documentsoort" ma:readOnly="false">
      <xsd:simpleType>
        <xsd:union memberTypes="dms:Text">
          <xsd:simpleType>
            <xsd:restriction base="dms:Choice">
              <xsd:enumeration value="Agenda"/>
              <xsd:enumeration value="Verslag"/>
              <xsd:enumeration value="Bijlage"/>
              <xsd:enumeration value="PowerPoint"/>
              <xsd:enumeration value="E-mail"/>
            </xsd:restriction>
          </xsd:simpleType>
        </xsd:union>
      </xsd:simpleType>
    </xsd:element>
    <xsd:element name="Jaar" ma:index="7" nillable="true" ma:displayName="Jaar" ma:default="2017" ma:format="Dropdown" ma:internalName="Jaar" ma:readOnly="false">
      <xsd:simpleType>
        <xsd:restriction base="dms:Choice"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6abc0-607e-4d67-8b7d-73cd95b04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e6abc0-607e-4d67-8b7d-73cd95b04fd6">
      <UserInfo>
        <DisplayName>Op de Beeck Christel</DisplayName>
        <AccountId>14</AccountId>
        <AccountType/>
      </UserInfo>
      <UserInfo>
        <DisplayName>Deputter Sara-Jane</DisplayName>
        <AccountId>49</AccountId>
        <AccountType/>
      </UserInfo>
    </SharedWithUsers>
    <Documentsoort xmlns="36d36097-b9cb-4ee0-8ae8-3a7ad55c8858">Agenda</Documentsoort>
    <Jaar xmlns="36d36097-b9cb-4ee0-8ae8-3a7ad55c8858">2017</Jaar>
  </documentManagement>
</p:properties>
</file>

<file path=customXml/itemProps1.xml><?xml version="1.0" encoding="utf-8"?>
<ds:datastoreItem xmlns:ds="http://schemas.openxmlformats.org/officeDocument/2006/customXml" ds:itemID="{ECF95E02-AEE4-4ED2-B93E-77E8159B3FD6}"/>
</file>

<file path=customXml/itemProps2.xml><?xml version="1.0" encoding="utf-8"?>
<ds:datastoreItem xmlns:ds="http://schemas.openxmlformats.org/officeDocument/2006/customXml" ds:itemID="{2AE6FE9D-8B5B-49DE-8994-840DC972B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7BD34E-761C-4A5C-BDEC-3FB50BDC8CA8}">
  <ds:schemaRefs>
    <ds:schemaRef ds:uri="http://schemas.microsoft.com/office/2006/documentManagement/types"/>
    <ds:schemaRef ds:uri="http://schemas.microsoft.com/office/infopath/2007/PartnerControls"/>
    <ds:schemaRef ds:uri="e9eefd5e-eb8a-4690-b8a3-e9c1d5bacba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Powerpoint_UGent_NL_PS</Template>
  <TotalTime>676</TotalTime>
  <Words>999</Words>
  <Application>Microsoft Office PowerPoint</Application>
  <PresentationFormat>Aangepast</PresentationFormat>
  <Paragraphs>220</Paragraphs>
  <Slides>28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Wingdings</vt:lpstr>
      <vt:lpstr>Powerpoint_UGent_NL_PS</vt:lpstr>
      <vt:lpstr>Worksheet</vt:lpstr>
      <vt:lpstr>Hoog mikken en dan zakken. De gevolgen van  een hierarchisch onderwijssysteem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....</dc:creator>
  <cp:lastModifiedBy>Mieke Van Houtte</cp:lastModifiedBy>
  <cp:revision>134</cp:revision>
  <dcterms:created xsi:type="dcterms:W3CDTF">2016-11-04T13:06:35Z</dcterms:created>
  <dcterms:modified xsi:type="dcterms:W3CDTF">2021-03-05T10:32:03Z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lpwstr>13</vt:lpwstr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4A">
    <vt:lpwstr>copy of UK version translated to NL</vt:lpwstr>
  </property>
  <property fmtid="{D5CDD505-2E9C-101B-9397-08002B2CF9AE}" pid="11" name="Cmt 5">
    <vt:lpwstr>set text box and shape defaults</vt:lpwstr>
  </property>
  <property fmtid="{D5CDD505-2E9C-101B-9397-08002B2CF9AE}" pid="12" name="Cmt 6">
    <vt:lpwstr>closing slide acc. to letter</vt:lpwstr>
  </property>
  <property fmtid="{D5CDD505-2E9C-101B-9397-08002B2CF9AE}" pid="13" name="Cmt 7">
    <vt:lpwstr>logo opening slide sharpened</vt:lpwstr>
  </property>
  <property fmtid="{D5CDD505-2E9C-101B-9397-08002B2CF9AE}" pid="14" name="Cmt 8">
    <vt:lpwstr>split variable and fixed data in contact data; lang to NL-BE</vt:lpwstr>
  </property>
  <property fmtid="{D5CDD505-2E9C-101B-9397-08002B2CF9AE}" pid="15" name="Cmt 9">
    <vt:lpwstr>comments 19-9-2016</vt:lpwstr>
  </property>
  <property fmtid="{D5CDD505-2E9C-101B-9397-08002B2CF9AE}" pid="16" name="Cmt 10">
    <vt:lpwstr>social media redesigned</vt:lpwstr>
  </property>
  <property fmtid="{D5CDD505-2E9C-101B-9397-08002B2CF9AE}" pid="17" name="Cmt 11">
    <vt:lpwstr>Title Slide renamed to TitleSlide</vt:lpwstr>
  </property>
  <property fmtid="{D5CDD505-2E9C-101B-9397-08002B2CF9AE}" pid="18" name="Cmt 12">
    <vt:lpwstr>Title and text size</vt:lpwstr>
  </property>
  <property fmtid="{D5CDD505-2E9C-101B-9397-08002B2CF9AE}" pid="19" name="Cmt 13">
    <vt:lpwstr>socmed pictos &gt; normal view</vt:lpwstr>
  </property>
  <property fmtid="{D5CDD505-2E9C-101B-9397-08002B2CF9AE}" pid="20" name="ContentTypeId">
    <vt:lpwstr>0x0101005FA7B4EEDC05AF47B0D6D8B92E840486</vt:lpwstr>
  </property>
</Properties>
</file>