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4" r:id="rId5"/>
  </p:sldMasterIdLst>
  <p:notesMasterIdLst>
    <p:notesMasterId r:id="rId27"/>
  </p:notesMasterIdLst>
  <p:handoutMasterIdLst>
    <p:handoutMasterId r:id="rId28"/>
  </p:handoutMasterIdLst>
  <p:sldIdLst>
    <p:sldId id="261" r:id="rId6"/>
    <p:sldId id="262" r:id="rId7"/>
    <p:sldId id="263" r:id="rId8"/>
    <p:sldId id="274" r:id="rId9"/>
    <p:sldId id="273" r:id="rId10"/>
    <p:sldId id="276" r:id="rId11"/>
    <p:sldId id="268" r:id="rId12"/>
    <p:sldId id="278" r:id="rId13"/>
    <p:sldId id="281" r:id="rId14"/>
    <p:sldId id="280" r:id="rId15"/>
    <p:sldId id="275" r:id="rId16"/>
    <p:sldId id="279" r:id="rId17"/>
    <p:sldId id="277" r:id="rId18"/>
    <p:sldId id="271" r:id="rId19"/>
    <p:sldId id="272" r:id="rId20"/>
    <p:sldId id="270" r:id="rId21"/>
    <p:sldId id="265" r:id="rId22"/>
    <p:sldId id="267" r:id="rId23"/>
    <p:sldId id="266" r:id="rId24"/>
    <p:sldId id="269" r:id="rId25"/>
    <p:sldId id="264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6374" autoAdjust="0"/>
  </p:normalViewPr>
  <p:slideViewPr>
    <p:cSldViewPr snapToGrid="0" snapToObjects="1">
      <p:cViewPr varScale="1">
        <p:scale>
          <a:sx n="106" d="100"/>
          <a:sy n="106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de percelen Oost-Vlaanderen en Antwerpen werd hetzelfde financieringsmodel voorgesteld (zie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Tabel 3) Hierbij worden in een eerste fase optimalisaties gerealiseerd in de stookplaats en de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gebouwregeling (‘</a:t>
            </a:r>
            <a:r>
              <a:rPr lang="nl-B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wins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’). Het is de bedoeling dat via de winst door de gerealiseerde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energiebesparingen budget wordt vrijgemaakt om de studie- en begeleidingskosten te dekken. In een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tweede fase worden bijkomende grotere investeringen uitgevoerd, die opnieuw een bijkomende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energiebesparing met zich meebrengen. De gecombineerde winst van de ‘</a:t>
            </a:r>
            <a:r>
              <a:rPr lang="nl-B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wins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en grotere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besparingen dient in deze fase de leningskost te dekken. Door deze aanpak wordt de cash flow van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school niet extra belast.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beide pilootprojecten werden voorcalculaties gemaakt om na te gaan of deze doelstelling effectief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gehaald kan worden. Hieruit blijkt dat dit mogelijk is voor het perceel Oost-Vlaanderen (zie ook Figuur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2), maar voor het perceel Antwerpen nipt niet.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realiseren van grotere energiemaatregelen door eerst in te zetten op ‘</a:t>
            </a:r>
            <a:r>
              <a:rPr lang="nl-B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wins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is dus een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belangrijke hefboom om energiebesparingen mogelijk te maken, maar levert niet altijd voldoende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kapitaal op om de studie- en investeringsleningskost volledig te dekken.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43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7.1.1 Schoolbestuur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Een duidelijke langetermijnvisie opstellen over de energiebesparingen op en deze implementeren in de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begroting.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Ervoor zorgen dat de energiebesparing zowel top-down as bottom-up gedragen is. Ervoor zorgen dat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 niveaus (leerlingen, leerkrachten, bestuur en ouders) met elkaar communiceren. Het project dient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gedragen te zijn door alle niveaus binnen de school.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Vertrekken vanuit een overkoepelend niveau (bv. scholengroep, gemeentelijk niveau, …). Zowel op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 van onderzoek naar energiebesparende maatregelen, financiering als educatie.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Een verantwoordelijke (SPOC) aanduiden in de school voor de opvolging van het energetisch,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financieel en educatief gedeelte. Dit kan één of meerdere </a:t>
            </a:r>
            <a:r>
              <a:rPr lang="nl-B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(o)n(en) zijn. Deze persoon treedt op als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aanspreek- en contactpunt, volgt monitoring, financiering en educatie op, kent het schoolgebouw en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werking, en is gemandateerd voor deze functie. Bij opsplitsing van de taak in verschillende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personen, is onderlinge communicatie van groot belang.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Het schoolgebouw intensiever en breder gebruiken (weekends, vakanties, avonden, …). Op deze manier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verhoog je de gebruiksuren, en verlaag je bijgevolg de terugverdientijden.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De investeringsbedragen duidelijk vastleggen, ervoor zorgen dat schulden/aflossingen steeds in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verhouding staan met de energiebesparingen.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Het energiebesparingstraject reeds bij de start aan een educatief traject terugkoppelen.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Op één groot project tegelijkertijd focussen.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3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7081-D270-4FBF-AE40-A52D674243CC}" type="datetime1">
              <a:rPr lang="nl-BE" smtClean="0"/>
              <a:t>23/03/2022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415A-EEF6-439C-A913-189A8C067023}" type="datetime1">
              <a:rPr lang="nl-BE" smtClean="0"/>
              <a:t>23/03/2022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F125-8D2F-407C-A946-0B214A077F46}" type="datetime1">
              <a:rPr lang="nl-BE" smtClean="0"/>
              <a:t>23/03/2022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779-A426-4C6E-B33F-12BA9B572EC4}" type="datetime1">
              <a:rPr lang="nl-BE" smtClean="0"/>
              <a:t>23/03/2022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F61B-1080-4D20-8EAC-F5AC55182461}" type="datetime1">
              <a:rPr lang="nl-BE" smtClean="0"/>
              <a:t>23/03/2022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F625-24B7-4F40-98BC-AFA043082CE9}" type="datetime1">
              <a:rPr lang="nl-BE" smtClean="0"/>
              <a:t>23/03/2022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2B6-1303-46D4-9581-5E95FC0B22E4}" type="datetime1">
              <a:rPr lang="nl-BE" smtClean="0"/>
              <a:t>23/03/2022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3976-FDFC-4D8C-ACD3-BCE6A597C36A}" type="datetime1">
              <a:rPr lang="nl-BE" smtClean="0"/>
              <a:t>23/03/2022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EA79-DE61-4EF0-8C65-B83CEE2687EB}" type="datetime1">
              <a:rPr lang="nl-BE" smtClean="0"/>
              <a:t>23/03/2022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C5B9-2DE2-43DC-AAE2-5679419BAC4A}" type="datetime1">
              <a:rPr lang="nl-BE" smtClean="0"/>
              <a:t>23/03/2022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Faculteit, departement, dienst …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B46EC33-4D1A-4426-91DF-270C2E654CCE}" type="datetime1">
              <a:rPr lang="nl-BE" smtClean="0"/>
              <a:t>23/03/2022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050059B-60B5-47F9-927F-ACD6B7132054}"/>
              </a:ext>
            </a:extLst>
          </p:cNvPr>
          <p:cNvSpPr/>
          <p:nvPr userDrawn="1"/>
        </p:nvSpPr>
        <p:spPr>
          <a:xfrm>
            <a:off x="10008524" y="6342029"/>
            <a:ext cx="799293" cy="412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008A6BE-F78B-40E6-ADF6-0FCC79E088A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08524" y="6342029"/>
            <a:ext cx="799293" cy="4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8C250A7-EEA6-4BD5-AB95-D7BF57F3506B}" type="datetime1">
              <a:rPr lang="nl-BE" smtClean="0"/>
              <a:t>23/03/2022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1A97CE0-0C91-4E3C-9536-C15ADAE20CF1}"/>
              </a:ext>
            </a:extLst>
          </p:cNvPr>
          <p:cNvSpPr/>
          <p:nvPr/>
        </p:nvSpPr>
        <p:spPr>
          <a:xfrm>
            <a:off x="2653826" y="177864"/>
            <a:ext cx="1800728" cy="929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br>
              <a:rPr lang="nl-NL" dirty="0"/>
            </a:br>
            <a:br>
              <a:rPr lang="nl-NL" dirty="0"/>
            </a:br>
            <a:r>
              <a:rPr lang="nl-NL" sz="3200" dirty="0"/>
              <a:t>Hoe investeren in energiebesparing bij scholen vanuit “</a:t>
            </a:r>
            <a:r>
              <a:rPr lang="nl-NL" sz="3200" dirty="0" err="1"/>
              <a:t>quick</a:t>
            </a:r>
            <a:r>
              <a:rPr lang="nl-NL" sz="3200" dirty="0"/>
              <a:t> </a:t>
            </a:r>
            <a:r>
              <a:rPr lang="nl-NL" sz="3200" dirty="0" err="1"/>
              <a:t>wins</a:t>
            </a:r>
            <a:r>
              <a:rPr lang="nl-NL" sz="3200" dirty="0"/>
              <a:t>”?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75998" y="5392801"/>
            <a:ext cx="6261029" cy="730188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Hilde Breesch (KU Leuven)</a:t>
            </a:r>
          </a:p>
          <a:p>
            <a:r>
              <a:rPr lang="nl-NL" dirty="0"/>
              <a:t>Judith Vanneste, Jasmien Declercq (BAST architects &amp; engineers)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2B134F-77FA-4443-81E3-8AA593A3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60" y="1654175"/>
            <a:ext cx="4470570" cy="395806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9EACB7-0553-4980-BFBC-4AB2CBB94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826" y="177864"/>
            <a:ext cx="1800728" cy="929483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FC86F78-C698-4CBA-92E0-E3C25E550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256" y="5872063"/>
            <a:ext cx="2171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A794709-7A21-4835-B626-42481BD0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Uitvoering groter aantal energiebesparingstrajecten</a:t>
            </a:r>
          </a:p>
          <a:p>
            <a:r>
              <a:rPr lang="nl-BE" dirty="0"/>
              <a:t>Via energieprestatiecontract tussen school en </a:t>
            </a:r>
            <a:r>
              <a:rPr lang="nl-BE" dirty="0" err="1"/>
              <a:t>ESCo</a:t>
            </a:r>
            <a:r>
              <a:rPr lang="nl-BE" dirty="0"/>
              <a:t>/energiecoöperatie</a:t>
            </a:r>
          </a:p>
          <a:p>
            <a:r>
              <a:rPr lang="nl-BE" dirty="0"/>
              <a:t>Randvoorwaarden</a:t>
            </a:r>
          </a:p>
          <a:p>
            <a:pPr lvl="1"/>
            <a:r>
              <a:rPr lang="nl-BE" dirty="0"/>
              <a:t>Rendabel bij veel “</a:t>
            </a:r>
            <a:r>
              <a:rPr lang="nl-BE" dirty="0" err="1"/>
              <a:t>quick</a:t>
            </a:r>
            <a:r>
              <a:rPr lang="nl-BE" dirty="0"/>
              <a:t> </a:t>
            </a:r>
            <a:r>
              <a:rPr lang="nl-BE" dirty="0" err="1"/>
              <a:t>wins</a:t>
            </a:r>
            <a:r>
              <a:rPr lang="nl-BE" dirty="0"/>
              <a:t>” en investeringen met korte terugverdientijd</a:t>
            </a:r>
          </a:p>
          <a:p>
            <a:pPr lvl="1"/>
            <a:r>
              <a:rPr lang="nl-BE" dirty="0"/>
              <a:t>Vergoeding aan </a:t>
            </a:r>
            <a:r>
              <a:rPr lang="nl-BE" dirty="0" err="1"/>
              <a:t>ESCo</a:t>
            </a:r>
            <a:r>
              <a:rPr lang="nl-BE" dirty="0"/>
              <a:t> (investering, studie en opvolging) + resterende energiekost &lt; energiekost voor uitvoering maatregelen</a:t>
            </a:r>
          </a:p>
          <a:p>
            <a:pPr lvl="1"/>
            <a:r>
              <a:rPr lang="nl-BE" dirty="0"/>
              <a:t>Interessant indien geen subsidies </a:t>
            </a:r>
          </a:p>
          <a:p>
            <a:pPr lvl="1"/>
            <a:r>
              <a:rPr lang="nl-BE" dirty="0" err="1"/>
              <a:t>Ontzorging</a:t>
            </a:r>
            <a:r>
              <a:rPr lang="nl-BE" dirty="0"/>
              <a:t> tijdens looptijd energieprestatiecontract</a:t>
            </a:r>
          </a:p>
          <a:p>
            <a:pPr lvl="1"/>
            <a:r>
              <a:rPr lang="nl-BE" dirty="0"/>
              <a:t>Energiecoöperatie: ouders en leerkrachten aandeelhouder -&gt; verhoging betrokkenheid</a:t>
            </a:r>
          </a:p>
          <a:p>
            <a:pPr lvl="1"/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D2E66D-D003-491E-828C-B3E9F74A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669CD6-B587-493D-A2CA-89F26468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 door </a:t>
            </a:r>
            <a:r>
              <a:rPr lang="nl-BE" dirty="0" err="1"/>
              <a:t>ESCo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097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A794709-7A21-4835-B626-42481BD0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Financiering opgesplitst in 2 loten</a:t>
            </a:r>
          </a:p>
          <a:p>
            <a:pPr lvl="1"/>
            <a:r>
              <a:rPr lang="nl-BE" dirty="0"/>
              <a:t>Lot 1: minder rendabele investering met eigen middelen + subsidies</a:t>
            </a:r>
          </a:p>
          <a:p>
            <a:pPr lvl="1"/>
            <a:r>
              <a:rPr lang="nl-BE" dirty="0"/>
              <a:t>Lot 2: hernieuwbare technieken door </a:t>
            </a:r>
            <a:r>
              <a:rPr lang="nl-BE" dirty="0" err="1"/>
              <a:t>ESCo</a:t>
            </a:r>
            <a:r>
              <a:rPr lang="nl-BE" dirty="0"/>
              <a:t>/energiecoöperatie</a:t>
            </a:r>
          </a:p>
          <a:p>
            <a:r>
              <a:rPr lang="nl-BE" dirty="0"/>
              <a:t>Uitvoering voor beperkt aantal gerichte energiebesparingstrajecten</a:t>
            </a:r>
          </a:p>
          <a:p>
            <a:r>
              <a:rPr lang="nl-BE" dirty="0"/>
              <a:t>Randvoorwaarden (extra t.o.v. aparte financiering)</a:t>
            </a:r>
          </a:p>
          <a:p>
            <a:pPr lvl="1"/>
            <a:r>
              <a:rPr lang="nl-BE" dirty="0"/>
              <a:t>Interessant bij installatie hernieuwbare technieken (bv. PV-installatie)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D2E66D-D003-491E-828C-B3E9F74A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669CD6-B587-493D-A2CA-89F26468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Hybride financiering</a:t>
            </a:r>
          </a:p>
        </p:txBody>
      </p:sp>
    </p:spTree>
    <p:extLst>
      <p:ext uri="{BB962C8B-B14F-4D97-AF65-F5344CB8AC3E}">
        <p14:creationId xmlns:p14="http://schemas.microsoft.com/office/powerpoint/2010/main" val="164940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A794709-7A21-4835-B626-42481BD0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59036"/>
            <a:ext cx="11341680" cy="4760964"/>
          </a:xfrm>
        </p:spPr>
        <p:txBody>
          <a:bodyPr>
            <a:normAutofit/>
          </a:bodyPr>
          <a:lstStyle/>
          <a:p>
            <a:r>
              <a:rPr lang="nl-BE" dirty="0"/>
              <a:t>2 pilootprojecten via eigen middelen en subsidies</a:t>
            </a:r>
          </a:p>
          <a:p>
            <a:pPr lvl="1"/>
            <a:r>
              <a:rPr lang="nl-BE" dirty="0"/>
              <a:t>Lange terugverdientijd -&gt; niet interessant voor </a:t>
            </a:r>
            <a:r>
              <a:rPr lang="nl-BE" dirty="0" err="1"/>
              <a:t>ESCo</a:t>
            </a:r>
            <a:endParaRPr lang="nl-BE" dirty="0"/>
          </a:p>
          <a:p>
            <a:pPr lvl="1"/>
            <a:r>
              <a:rPr lang="nl-BE" dirty="0"/>
              <a:t>Rendementen aan </a:t>
            </a:r>
            <a:r>
              <a:rPr lang="nl-BE" dirty="0" err="1"/>
              <a:t>ESCo</a:t>
            </a:r>
            <a:r>
              <a:rPr lang="nl-BE" dirty="0"/>
              <a:t> &gt; rentevoet bij lening</a:t>
            </a:r>
          </a:p>
          <a:p>
            <a:r>
              <a:rPr lang="nl-BE" dirty="0"/>
              <a:t>1 pilootproject via hybride financiering: opsplitsing in 2 loten</a:t>
            </a:r>
          </a:p>
          <a:p>
            <a:pPr lvl="1"/>
            <a:r>
              <a:rPr lang="nl-BE" dirty="0"/>
              <a:t>Dakrenovatie via eigen middelen + subsidies en PV-installatie via energiecoöperatie</a:t>
            </a:r>
          </a:p>
          <a:p>
            <a:pPr lvl="1"/>
            <a:r>
              <a:rPr lang="nl-BE" dirty="0"/>
              <a:t>Studie, - investerings- en begeleidingskosten gedekt door “</a:t>
            </a:r>
            <a:r>
              <a:rPr lang="nl-BE" dirty="0" err="1"/>
              <a:t>quick</a:t>
            </a:r>
            <a:r>
              <a:rPr lang="nl-BE" dirty="0"/>
              <a:t> </a:t>
            </a:r>
            <a:r>
              <a:rPr lang="nl-BE" dirty="0" err="1"/>
              <a:t>wins</a:t>
            </a:r>
            <a:r>
              <a:rPr lang="nl-BE" dirty="0"/>
              <a:t>”</a:t>
            </a:r>
          </a:p>
          <a:p>
            <a:pPr lvl="1"/>
            <a:r>
              <a:rPr lang="nl-BE" dirty="0"/>
              <a:t>Geen impact op cash flow school</a:t>
            </a:r>
          </a:p>
          <a:p>
            <a:r>
              <a:rPr lang="nl-BE" dirty="0"/>
              <a:t>1 pilootproject via </a:t>
            </a:r>
            <a:r>
              <a:rPr lang="nl-BE" dirty="0" err="1"/>
              <a:t>ESCo</a:t>
            </a:r>
            <a:endParaRPr lang="nl-BE" dirty="0"/>
          </a:p>
          <a:p>
            <a:pPr lvl="1"/>
            <a:r>
              <a:rPr lang="nl-BE" dirty="0"/>
              <a:t>Alternatieve financiering via cessie van vorderingen</a:t>
            </a:r>
          </a:p>
          <a:p>
            <a:pPr lvl="1"/>
            <a:r>
              <a:rPr lang="nl-BE" dirty="0"/>
              <a:t>Grote energiebesparing met terugverdientijd &lt; 10j</a:t>
            </a:r>
          </a:p>
          <a:p>
            <a:pPr lvl="1"/>
            <a:r>
              <a:rPr lang="nl-BE" dirty="0"/>
              <a:t>Geen impact op cash flow school + school ontzorgd</a:t>
            </a:r>
          </a:p>
          <a:p>
            <a:pPr lvl="1"/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D2E66D-D003-491E-828C-B3E9F74A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669CD6-B587-493D-A2CA-89F26468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 in pilootprojecten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83A38B-4768-47A1-B3E0-3E29061FE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207036"/>
            <a:ext cx="3870959" cy="16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A794709-7A21-4835-B626-42481BD0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Aanbod</a:t>
            </a:r>
          </a:p>
          <a:p>
            <a:pPr lvl="1"/>
            <a:r>
              <a:rPr lang="nl-BE" dirty="0"/>
              <a:t>Groot aanbod -&gt; geschikte formule?</a:t>
            </a:r>
          </a:p>
          <a:p>
            <a:pPr lvl="1"/>
            <a:r>
              <a:rPr lang="nl-BE" dirty="0"/>
              <a:t>Alternatieve financiering te weinig gekend</a:t>
            </a:r>
          </a:p>
          <a:p>
            <a:r>
              <a:rPr lang="nl-BE" dirty="0"/>
              <a:t>Rendabiliteit</a:t>
            </a:r>
          </a:p>
          <a:p>
            <a:pPr lvl="1"/>
            <a:r>
              <a:rPr lang="nl-BE" dirty="0"/>
              <a:t>Verbeterd comfort moeilijk financieel te becijferen</a:t>
            </a:r>
          </a:p>
          <a:p>
            <a:pPr lvl="1"/>
            <a:r>
              <a:rPr lang="nl-BE" dirty="0" err="1"/>
              <a:t>Derdepartijfinanciering</a:t>
            </a:r>
            <a:r>
              <a:rPr lang="nl-BE" dirty="0"/>
              <a:t> via energiecoöperatie niet makkelijk uit te voeren</a:t>
            </a:r>
          </a:p>
          <a:p>
            <a:r>
              <a:rPr lang="nl-BE" dirty="0"/>
              <a:t>Lange terugverdientijden: specifiek in </a:t>
            </a:r>
            <a:r>
              <a:rPr lang="nl-BE" dirty="0" err="1"/>
              <a:t>ESCo</a:t>
            </a:r>
            <a:endParaRPr lang="nl-BE" dirty="0"/>
          </a:p>
          <a:p>
            <a:pPr lvl="1"/>
            <a:r>
              <a:rPr lang="nl-BE" dirty="0"/>
              <a:t>Haalbare ingrepen: </a:t>
            </a:r>
            <a:r>
              <a:rPr lang="nl-BE" dirty="0" err="1"/>
              <a:t>relighting</a:t>
            </a:r>
            <a:r>
              <a:rPr lang="nl-BE" dirty="0"/>
              <a:t>, </a:t>
            </a:r>
            <a:r>
              <a:rPr lang="nl-BE" dirty="0" err="1"/>
              <a:t>spourwmuurisolatie</a:t>
            </a:r>
            <a:r>
              <a:rPr lang="nl-BE" dirty="0"/>
              <a:t>, PV-installatie</a:t>
            </a:r>
          </a:p>
          <a:p>
            <a:pPr lvl="1"/>
            <a:r>
              <a:rPr lang="nl-BE" dirty="0"/>
              <a:t>Minder geschikt: renovatie (groot deel) gebouwschil, ventilatie, voorafgaandelijke investering nodig voor energie-investering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D2E66D-D003-491E-828C-B3E9F74A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669CD6-B587-493D-A2CA-89F26468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Drempels financiering</a:t>
            </a:r>
          </a:p>
        </p:txBody>
      </p:sp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55BFD38D-A65A-49F3-873B-D2CD8729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40" y="1099956"/>
            <a:ext cx="2783840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6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8C957A-5DBB-43BD-9083-B27B8F48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Introductie</a:t>
            </a:r>
          </a:p>
          <a:p>
            <a:r>
              <a:rPr lang="nl-BE" dirty="0"/>
              <a:t>Energetisch luik</a:t>
            </a:r>
          </a:p>
          <a:p>
            <a:r>
              <a:rPr lang="nl-BE" dirty="0"/>
              <a:t>Financieel luik</a:t>
            </a:r>
          </a:p>
          <a:p>
            <a:r>
              <a:rPr lang="nl-BE" dirty="0">
                <a:solidFill>
                  <a:srgbClr val="FF0000"/>
                </a:solidFill>
              </a:rPr>
              <a:t>Educatief luik</a:t>
            </a:r>
          </a:p>
          <a:p>
            <a:r>
              <a:rPr lang="nl-BE" dirty="0"/>
              <a:t>Overkoepelende aandachtspunten</a:t>
            </a:r>
          </a:p>
          <a:p>
            <a:r>
              <a:rPr lang="nl-BE" dirty="0"/>
              <a:t>Tot slot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7F94CB-45A5-4B59-BF20-84AB7055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2218998-FACD-4B70-95E5-1044EA8A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</p:spTree>
    <p:extLst>
      <p:ext uri="{BB962C8B-B14F-4D97-AF65-F5344CB8AC3E}">
        <p14:creationId xmlns:p14="http://schemas.microsoft.com/office/powerpoint/2010/main" val="45063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27CA04C-C638-4019-BBAB-01CC77C4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181528"/>
            <a:ext cx="8852480" cy="4938472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Doel</a:t>
            </a:r>
          </a:p>
          <a:p>
            <a:pPr lvl="1"/>
            <a:r>
              <a:rPr lang="nl-BE" dirty="0"/>
              <a:t>Creatie draagvlak voor energiebesparing en duurzaamheid bij leerkrachten, leerlingen, ouders, buurt</a:t>
            </a:r>
          </a:p>
          <a:p>
            <a:pPr lvl="1"/>
            <a:r>
              <a:rPr lang="nl-BE" dirty="0"/>
              <a:t>Integratie energiebesparingstraject in schoolbeleid en les</a:t>
            </a:r>
          </a:p>
          <a:p>
            <a:r>
              <a:rPr lang="nl-BE" dirty="0"/>
              <a:t>Voorbeelden</a:t>
            </a:r>
          </a:p>
          <a:p>
            <a:pPr lvl="1"/>
            <a:r>
              <a:rPr lang="nl-BE" dirty="0"/>
              <a:t>Leerlingen aan zet: ideeënplatform, real-time verbruiksdata</a:t>
            </a:r>
          </a:p>
          <a:p>
            <a:pPr lvl="1"/>
            <a:r>
              <a:rPr lang="nl-BE" dirty="0"/>
              <a:t>Koppeling aan breder lespakket over </a:t>
            </a:r>
            <a:r>
              <a:rPr lang="nl-BE" dirty="0" err="1"/>
              <a:t>SDG’s</a:t>
            </a:r>
            <a:r>
              <a:rPr lang="nl-BE" dirty="0"/>
              <a:t>: </a:t>
            </a:r>
            <a:r>
              <a:rPr lang="nl-BE" dirty="0" err="1"/>
              <a:t>klimaatdag</a:t>
            </a:r>
            <a:r>
              <a:rPr lang="nl-BE" dirty="0"/>
              <a:t> en –debat</a:t>
            </a:r>
          </a:p>
          <a:p>
            <a:pPr lvl="1"/>
            <a:r>
              <a:rPr lang="nl-BE" dirty="0"/>
              <a:t>“</a:t>
            </a:r>
            <a:r>
              <a:rPr lang="nl-BE" dirty="0" err="1"/>
              <a:t>teach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teacher” -&gt; herhaling workshops</a:t>
            </a:r>
          </a:p>
          <a:p>
            <a:pPr lvl="1"/>
            <a:r>
              <a:rPr lang="nl-BE" dirty="0"/>
              <a:t>Succesvolle samenwerking met externe partners: MOS of gemeente</a:t>
            </a:r>
          </a:p>
          <a:p>
            <a:r>
              <a:rPr lang="nl-BE" dirty="0"/>
              <a:t>Drempels</a:t>
            </a:r>
          </a:p>
          <a:p>
            <a:pPr lvl="1"/>
            <a:r>
              <a:rPr lang="nl-BE" dirty="0"/>
              <a:t>Bestaande aanbod is versnipperd</a:t>
            </a:r>
          </a:p>
          <a:p>
            <a:pPr lvl="1"/>
            <a:r>
              <a:rPr lang="nl-BE" dirty="0"/>
              <a:t>Leerplannen maken integratie moeilijk</a:t>
            </a:r>
          </a:p>
          <a:p>
            <a:pPr lvl="1"/>
            <a:r>
              <a:rPr lang="nl-BE" dirty="0"/>
              <a:t>Gemotiveerde leerkrachten overbevraagd</a:t>
            </a:r>
          </a:p>
          <a:p>
            <a:pPr lvl="1"/>
            <a:r>
              <a:rPr lang="nl-BE" dirty="0"/>
              <a:t>Variatie aan doelgroepen  -&gt; moeilijk tot consensus</a:t>
            </a:r>
          </a:p>
          <a:p>
            <a:pPr lvl="1"/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2D5605-4A13-4576-9553-60DE6770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BA9E97-DABC-4A21-A3DD-92ED2557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Educatief luik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40690E-B5B9-4AA2-9477-EB2DB2A1D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880" y="445291"/>
            <a:ext cx="3312281" cy="2484210"/>
          </a:xfrm>
          <a:prstGeom prst="rect">
            <a:avLst/>
          </a:prstGeom>
        </p:spPr>
      </p:pic>
      <p:pic>
        <p:nvPicPr>
          <p:cNvPr id="1026" name="Picture 2" descr="Sustainable Development Goals | International Partnerships">
            <a:extLst>
              <a:ext uri="{FF2B5EF4-FFF2-40B4-BE49-F238E27FC236}">
                <a16:creationId xmlns:a16="http://schemas.microsoft.com/office/drawing/2014/main" id="{983EBFDB-AC13-489C-A457-15A60DA3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60" y="2931160"/>
            <a:ext cx="3550920" cy="3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8C957A-5DBB-43BD-9083-B27B8F48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Introductie</a:t>
            </a:r>
          </a:p>
          <a:p>
            <a:r>
              <a:rPr lang="nl-BE" dirty="0"/>
              <a:t>Energetisch luik</a:t>
            </a:r>
          </a:p>
          <a:p>
            <a:r>
              <a:rPr lang="nl-BE" dirty="0"/>
              <a:t>Financieel luik</a:t>
            </a:r>
          </a:p>
          <a:p>
            <a:r>
              <a:rPr lang="nl-BE" dirty="0"/>
              <a:t>Educatief luik</a:t>
            </a:r>
          </a:p>
          <a:p>
            <a:r>
              <a:rPr lang="nl-BE" dirty="0">
                <a:solidFill>
                  <a:srgbClr val="FF0000"/>
                </a:solidFill>
              </a:rPr>
              <a:t>Overkoepelende aandachtspunten</a:t>
            </a:r>
          </a:p>
          <a:p>
            <a:r>
              <a:rPr lang="nl-BE" dirty="0"/>
              <a:t>Tot slot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7F94CB-45A5-4B59-BF20-84AB7055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2218998-FACD-4B70-95E5-1044EA8A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</p:spTree>
    <p:extLst>
      <p:ext uri="{BB962C8B-B14F-4D97-AF65-F5344CB8AC3E}">
        <p14:creationId xmlns:p14="http://schemas.microsoft.com/office/powerpoint/2010/main" val="258808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A72485F-A6F6-4112-93FF-7CFBE786C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59036"/>
            <a:ext cx="11040000" cy="4760964"/>
          </a:xfrm>
        </p:spPr>
        <p:txBody>
          <a:bodyPr>
            <a:normAutofit/>
          </a:bodyPr>
          <a:lstStyle/>
          <a:p>
            <a:r>
              <a:rPr lang="nl-BE" dirty="0"/>
              <a:t>Vooraf</a:t>
            </a:r>
          </a:p>
          <a:p>
            <a:pPr lvl="1"/>
            <a:r>
              <a:rPr lang="nl-BE" dirty="0"/>
              <a:t>Stel langetermijnvisie op + implementatie in begroting</a:t>
            </a:r>
          </a:p>
          <a:p>
            <a:pPr lvl="1"/>
            <a:r>
              <a:rPr lang="nl-BE" dirty="0"/>
              <a:t>Focus op 1 groot project tegelijk</a:t>
            </a:r>
          </a:p>
          <a:p>
            <a:pPr lvl="1"/>
            <a:r>
              <a:rPr lang="nl-BE" dirty="0"/>
              <a:t>Schulden/aflossingen in verhouding met energiebesparingen</a:t>
            </a:r>
          </a:p>
          <a:p>
            <a:r>
              <a:rPr lang="nl-BE" dirty="0"/>
              <a:t>Draagvlak</a:t>
            </a:r>
          </a:p>
          <a:p>
            <a:pPr lvl="1"/>
            <a:r>
              <a:rPr lang="nl-BE" dirty="0"/>
              <a:t>Start vanuit overkoepelend niveau</a:t>
            </a:r>
          </a:p>
          <a:p>
            <a:pPr lvl="1"/>
            <a:r>
              <a:rPr lang="nl-BE" dirty="0"/>
              <a:t>Draagvlak energiebesparingen door alle niveaus binnen school</a:t>
            </a:r>
          </a:p>
          <a:p>
            <a:r>
              <a:rPr lang="nl-BE" dirty="0"/>
              <a:t>Tijdens uitvoering</a:t>
            </a:r>
          </a:p>
          <a:p>
            <a:pPr lvl="1"/>
            <a:r>
              <a:rPr lang="nl-BE" dirty="0"/>
              <a:t>Duid SPOC aan voor opvolging energetisch + financieel + educatief deel</a:t>
            </a:r>
          </a:p>
          <a:p>
            <a:pPr lvl="1"/>
            <a:r>
              <a:rPr lang="nl-BE" dirty="0"/>
              <a:t>Koppel energiebesparingstraject aan educatief traject van bij de start</a:t>
            </a:r>
          </a:p>
          <a:p>
            <a:r>
              <a:rPr lang="nl-BE" dirty="0"/>
              <a:t>Extra: gebruik schoolgebouw intensiever en breder</a:t>
            </a:r>
          </a:p>
          <a:p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EE9AC7-69D9-481B-A6CD-D70EEAE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699649-E918-4734-B072-DC4C309D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Aandachtspunten schoolbestuur</a:t>
            </a:r>
          </a:p>
        </p:txBody>
      </p:sp>
      <p:pic>
        <p:nvPicPr>
          <p:cNvPr id="1026" name="Picture 2" descr="De kunst om een draagvlak te creëren (of torpederen) | De Standaard Mobile">
            <a:extLst>
              <a:ext uri="{FF2B5EF4-FFF2-40B4-BE49-F238E27FC236}">
                <a16:creationId xmlns:a16="http://schemas.microsoft.com/office/drawing/2014/main" id="{AD5CA583-6234-4417-880E-1616A4C7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84" y="548037"/>
            <a:ext cx="3723082" cy="19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3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A72485F-A6F6-4112-93FF-7CFBE786C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6831668" cy="4464000"/>
          </a:xfrm>
        </p:spPr>
        <p:txBody>
          <a:bodyPr/>
          <a:lstStyle/>
          <a:p>
            <a:r>
              <a:rPr lang="nl-BE" dirty="0" err="1"/>
              <a:t>Ontzorging</a:t>
            </a:r>
            <a:r>
              <a:rPr lang="nl-BE" dirty="0"/>
              <a:t> = essentieel</a:t>
            </a:r>
          </a:p>
          <a:p>
            <a:r>
              <a:rPr lang="nl-BE" dirty="0"/>
              <a:t>Afsluiten samenwerkingsovereenkomst</a:t>
            </a:r>
          </a:p>
          <a:p>
            <a:r>
              <a:rPr lang="nl-BE" dirty="0"/>
              <a:t>Werkwijze afstemmen op context + mogelijkheden van de school</a:t>
            </a:r>
          </a:p>
          <a:p>
            <a:r>
              <a:rPr lang="nl-BE" dirty="0"/>
              <a:t>Enkel strikt noodzakelijke info opvragen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EE9AC7-69D9-481B-A6CD-D70EEAE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699649-E918-4734-B072-DC4C309D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Aandachtspunten studiebureau</a:t>
            </a:r>
          </a:p>
        </p:txBody>
      </p:sp>
      <p:pic>
        <p:nvPicPr>
          <p:cNvPr id="5" name="Picture 2" descr="aanpak-ontzorgen • De IT Regisseur">
            <a:extLst>
              <a:ext uri="{FF2B5EF4-FFF2-40B4-BE49-F238E27FC236}">
                <a16:creationId xmlns:a16="http://schemas.microsoft.com/office/drawing/2014/main" id="{B122413B-0CCB-480F-A199-70BEFFB72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03" y="1774703"/>
            <a:ext cx="2722927" cy="19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6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A72485F-A6F6-4112-93FF-7CFBE786C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59036"/>
            <a:ext cx="11041200" cy="4760964"/>
          </a:xfrm>
        </p:spPr>
        <p:txBody>
          <a:bodyPr/>
          <a:lstStyle/>
          <a:p>
            <a:r>
              <a:rPr lang="nl-BE" dirty="0" err="1"/>
              <a:t>Ontzorging</a:t>
            </a:r>
            <a:endParaRPr lang="nl-BE" dirty="0"/>
          </a:p>
          <a:p>
            <a:pPr lvl="1"/>
            <a:r>
              <a:rPr lang="nl-BE" dirty="0"/>
              <a:t>Ondersteuning bij opmaak langetermijnvisie</a:t>
            </a:r>
          </a:p>
          <a:p>
            <a:pPr lvl="1"/>
            <a:r>
              <a:rPr lang="nl-BE" dirty="0"/>
              <a:t>Info financieringsmogelijkheden en aanbestedingsprocedures</a:t>
            </a:r>
          </a:p>
          <a:p>
            <a:pPr lvl="1"/>
            <a:r>
              <a:rPr lang="nl-BE" dirty="0"/>
              <a:t>Educatieve inhoud over duurzaamheid</a:t>
            </a:r>
          </a:p>
          <a:p>
            <a:r>
              <a:rPr lang="nl-BE" dirty="0"/>
              <a:t>Monitoring</a:t>
            </a:r>
          </a:p>
          <a:p>
            <a:pPr lvl="1"/>
            <a:r>
              <a:rPr lang="nl-BE" dirty="0"/>
              <a:t>Snelle uitrol digitale meters -&gt; opvolging </a:t>
            </a:r>
          </a:p>
          <a:p>
            <a:pPr lvl="1"/>
            <a:r>
              <a:rPr lang="nl-BE" dirty="0"/>
              <a:t>Opzetten platform voor scholen om energieverbruiken te vergelijken</a:t>
            </a:r>
          </a:p>
          <a:p>
            <a:r>
              <a:rPr lang="nl-BE" dirty="0"/>
              <a:t>Suggesties voor AGION-subsidies</a:t>
            </a:r>
          </a:p>
          <a:p>
            <a:pPr lvl="1"/>
            <a:r>
              <a:rPr lang="nl-BE" dirty="0"/>
              <a:t>Voorrang aan energiebesparingstrajecten</a:t>
            </a:r>
          </a:p>
          <a:p>
            <a:pPr lvl="1"/>
            <a:r>
              <a:rPr lang="nl-BE" dirty="0"/>
              <a:t>Subsidies koppelen aan energiedoelstellingen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EE9AC7-69D9-481B-A6CD-D70EEAE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699649-E918-4734-B072-DC4C309D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Aandachtspunten beleidsmakers</a:t>
            </a:r>
          </a:p>
        </p:txBody>
      </p:sp>
      <p:pic>
        <p:nvPicPr>
          <p:cNvPr id="1026" name="Picture 2" descr="Digitale Meters in Vlaanderen">
            <a:extLst>
              <a:ext uri="{FF2B5EF4-FFF2-40B4-BE49-F238E27FC236}">
                <a16:creationId xmlns:a16="http://schemas.microsoft.com/office/drawing/2014/main" id="{DDD365F0-F4C5-43BB-AB97-50E2F87D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844" y="1920710"/>
            <a:ext cx="1476462" cy="19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t EPC-attest | één.be">
            <a:extLst>
              <a:ext uri="{FF2B5EF4-FFF2-40B4-BE49-F238E27FC236}">
                <a16:creationId xmlns:a16="http://schemas.microsoft.com/office/drawing/2014/main" id="{FB3D5479-6EC5-4B3C-814C-8133A3B5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98" y="4318330"/>
            <a:ext cx="2658611" cy="13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F56E20-7C65-4F6D-81BC-0F3D59E0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5FF5469-3E9F-4041-8B65-1895CF846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3342720"/>
          </a:xfrm>
        </p:spPr>
        <p:txBody>
          <a:bodyPr/>
          <a:lstStyle/>
          <a:p>
            <a:r>
              <a:rPr lang="nl-BE" dirty="0"/>
              <a:t>Tegen 2050 klimaatneutraal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7461A45-B6BE-448E-9AB7-BEF35E08D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5413" y="1656000"/>
            <a:ext cx="6493158" cy="4464000"/>
          </a:xfrm>
        </p:spPr>
        <p:txBody>
          <a:bodyPr/>
          <a:lstStyle/>
          <a:p>
            <a:r>
              <a:rPr lang="nl-BE" dirty="0"/>
              <a:t>6 pilootprojecten verspreid over Vlaanderen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A97F10-772B-46A2-86FD-3501B6FB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Energiebesparing bij scholen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C37F984-7E6C-42B0-8980-DF6A915A2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36" y="2125672"/>
            <a:ext cx="6383263" cy="277469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63AD189-A2B9-4EC3-97C8-51D77BA13316}"/>
              </a:ext>
            </a:extLst>
          </p:cNvPr>
          <p:cNvSpPr txBox="1"/>
          <p:nvPr/>
        </p:nvSpPr>
        <p:spPr>
          <a:xfrm>
            <a:off x="390274" y="5164458"/>
            <a:ext cx="1077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Aspecten: Energetisch – financieel - educatief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Doelgroepen: schoolbestuur/scholen – beleid - studiebureaus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1E6B1A-6422-4C35-893E-D93D56FD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95" y="2517795"/>
            <a:ext cx="5232736" cy="14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9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8C957A-5DBB-43BD-9083-B27B8F48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Introductie</a:t>
            </a:r>
          </a:p>
          <a:p>
            <a:r>
              <a:rPr lang="nl-BE" dirty="0"/>
              <a:t>Energetisch luik</a:t>
            </a:r>
          </a:p>
          <a:p>
            <a:r>
              <a:rPr lang="nl-BE" dirty="0"/>
              <a:t>Financieel luik</a:t>
            </a:r>
          </a:p>
          <a:p>
            <a:r>
              <a:rPr lang="nl-BE" dirty="0"/>
              <a:t>Educatief luik</a:t>
            </a:r>
          </a:p>
          <a:p>
            <a:r>
              <a:rPr lang="nl-BE" dirty="0"/>
              <a:t>Overkoepelende aandachtspunten</a:t>
            </a:r>
          </a:p>
          <a:p>
            <a:r>
              <a:rPr lang="nl-BE" dirty="0">
                <a:solidFill>
                  <a:srgbClr val="FF0000"/>
                </a:solidFill>
              </a:rPr>
              <a:t>Tot slot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7F94CB-45A5-4B59-BF20-84AB7055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20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2218998-FACD-4B70-95E5-1044EA8A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</p:spTree>
    <p:extLst>
      <p:ext uri="{BB962C8B-B14F-4D97-AF65-F5344CB8AC3E}">
        <p14:creationId xmlns:p14="http://schemas.microsoft.com/office/powerpoint/2010/main" val="2448735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03E1BA4-B41D-4EFE-A6C8-F740AD1B1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Rapport online beschikbaar</a:t>
            </a:r>
          </a:p>
          <a:p>
            <a:pPr lvl="1"/>
            <a:r>
              <a:rPr lang="nl-BE" dirty="0"/>
              <a:t>Samenvattend eindrapport</a:t>
            </a:r>
          </a:p>
          <a:p>
            <a:pPr lvl="1"/>
            <a:r>
              <a:rPr lang="nl-BE" dirty="0"/>
              <a:t>Individuele rapporten pilootprojecten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02785C-5A3F-4E9E-BAB4-D5A9374E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21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06F5876-9078-4A3A-9DDC-D65AFB5A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Tot slot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FDCD30-7F68-4CE5-A720-4682D2957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281" y="528526"/>
            <a:ext cx="3945203" cy="54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8C957A-5DBB-43BD-9083-B27B8F48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Introductie</a:t>
            </a:r>
          </a:p>
          <a:p>
            <a:r>
              <a:rPr lang="nl-BE" dirty="0">
                <a:solidFill>
                  <a:srgbClr val="FF0000"/>
                </a:solidFill>
              </a:rPr>
              <a:t>Energetisch luik</a:t>
            </a:r>
          </a:p>
          <a:p>
            <a:r>
              <a:rPr lang="nl-BE" dirty="0"/>
              <a:t>Financieel luik</a:t>
            </a:r>
          </a:p>
          <a:p>
            <a:r>
              <a:rPr lang="nl-BE" dirty="0"/>
              <a:t>Educatief luik</a:t>
            </a:r>
          </a:p>
          <a:p>
            <a:r>
              <a:rPr lang="nl-BE" dirty="0"/>
              <a:t>Overkoepelende aandachtspunten</a:t>
            </a:r>
          </a:p>
          <a:p>
            <a:r>
              <a:rPr lang="nl-BE" dirty="0"/>
              <a:t>Tot slot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7F94CB-45A5-4B59-BF20-84AB7055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2218998-FACD-4B70-95E5-1044EA8A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</p:spTree>
    <p:extLst>
      <p:ext uri="{BB962C8B-B14F-4D97-AF65-F5344CB8AC3E}">
        <p14:creationId xmlns:p14="http://schemas.microsoft.com/office/powerpoint/2010/main" val="236476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FD19CCF-876C-4188-8112-C90BF344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500" y="1123677"/>
            <a:ext cx="5195106" cy="5191760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Maatregelen pilootprojecten</a:t>
            </a:r>
          </a:p>
          <a:p>
            <a:pPr lvl="1"/>
            <a:r>
              <a:rPr lang="nl-BE" dirty="0"/>
              <a:t>“Quick </a:t>
            </a:r>
            <a:r>
              <a:rPr lang="nl-BE" dirty="0" err="1"/>
              <a:t>wins</a:t>
            </a:r>
            <a:r>
              <a:rPr lang="nl-BE" dirty="0"/>
              <a:t>”</a:t>
            </a:r>
          </a:p>
          <a:p>
            <a:pPr lvl="2"/>
            <a:r>
              <a:rPr lang="nl-BE" dirty="0"/>
              <a:t>Optimalisatie gebouwregeling en stookplaats</a:t>
            </a:r>
          </a:p>
          <a:p>
            <a:pPr lvl="1"/>
            <a:r>
              <a:rPr lang="nl-BE" dirty="0"/>
              <a:t>Kleine investeringen</a:t>
            </a:r>
          </a:p>
          <a:p>
            <a:pPr lvl="2"/>
            <a:r>
              <a:rPr lang="nl-BE" dirty="0" err="1"/>
              <a:t>relighting</a:t>
            </a:r>
            <a:endParaRPr lang="nl-BE" dirty="0"/>
          </a:p>
          <a:p>
            <a:pPr lvl="1"/>
            <a:r>
              <a:rPr lang="nl-BE" dirty="0"/>
              <a:t>Grotere maatregelen</a:t>
            </a:r>
          </a:p>
          <a:p>
            <a:pPr lvl="2"/>
            <a:r>
              <a:rPr lang="nl-BE" dirty="0"/>
              <a:t>Isolatie dak</a:t>
            </a:r>
          </a:p>
          <a:p>
            <a:pPr lvl="2"/>
            <a:r>
              <a:rPr lang="nl-BE" dirty="0"/>
              <a:t>Vernieuwing schrijnwerk</a:t>
            </a:r>
          </a:p>
          <a:p>
            <a:pPr lvl="2"/>
            <a:r>
              <a:rPr lang="nl-BE" dirty="0" err="1"/>
              <a:t>Stookplaatsrenovatie</a:t>
            </a:r>
            <a:endParaRPr lang="nl-BE" dirty="0"/>
          </a:p>
          <a:p>
            <a:pPr lvl="2"/>
            <a:r>
              <a:rPr lang="nl-BE" dirty="0"/>
              <a:t>Installatie PV</a:t>
            </a:r>
          </a:p>
          <a:p>
            <a:r>
              <a:rPr lang="nl-BE" dirty="0"/>
              <a:t>Energiebesparing pilootprojecten</a:t>
            </a:r>
          </a:p>
          <a:p>
            <a:pPr lvl="1"/>
            <a:r>
              <a:rPr lang="nl-BE" dirty="0"/>
              <a:t>Zowel metingen als berekeningen</a:t>
            </a:r>
          </a:p>
          <a:p>
            <a:pPr lvl="1"/>
            <a:r>
              <a:rPr lang="nl-BE" dirty="0"/>
              <a:t>4 pilootprojecten uitgevoerd</a:t>
            </a:r>
          </a:p>
          <a:p>
            <a:pPr lvl="1"/>
            <a:r>
              <a:rPr lang="nl-BE" dirty="0"/>
              <a:t>Duidelijk energiebesparingspotentieel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F07A6A-0A80-48B4-A33D-9D6F99C4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5D2FE3-C171-4F37-AC15-0C00EE1F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00" y="-34482"/>
            <a:ext cx="11041200" cy="1152000"/>
          </a:xfrm>
        </p:spPr>
        <p:txBody>
          <a:bodyPr/>
          <a:lstStyle/>
          <a:p>
            <a:r>
              <a:rPr lang="nl-BE" dirty="0"/>
              <a:t>Energetisch luik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4CAF17-A3FF-41E2-95CA-7FDCAF6E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62" y="1307340"/>
            <a:ext cx="6421120" cy="39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FD19CCF-876C-4188-8112-C90BF344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506583"/>
            <a:ext cx="11376268" cy="4613417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Randvoorwaarden</a:t>
            </a:r>
          </a:p>
          <a:p>
            <a:pPr lvl="1"/>
            <a:r>
              <a:rPr lang="nl-BE" dirty="0"/>
              <a:t>Zekere omvang nodig</a:t>
            </a:r>
          </a:p>
          <a:p>
            <a:pPr lvl="2"/>
            <a:r>
              <a:rPr lang="nl-BE" dirty="0"/>
              <a:t>Budget beschikbaar voor studiekost OF</a:t>
            </a:r>
          </a:p>
          <a:p>
            <a:pPr lvl="2"/>
            <a:r>
              <a:rPr lang="nl-BE" dirty="0"/>
              <a:t>Energieverbruik &gt; 50.000 €/jaar OF</a:t>
            </a:r>
          </a:p>
          <a:p>
            <a:pPr lvl="2"/>
            <a:r>
              <a:rPr lang="nl-BE" dirty="0"/>
              <a:t>Mogelijke besparing verwarming van 15%</a:t>
            </a:r>
          </a:p>
          <a:p>
            <a:pPr lvl="1"/>
            <a:r>
              <a:rPr lang="nl-BE" dirty="0"/>
              <a:t>Voldoende draagvlak in de school</a:t>
            </a:r>
          </a:p>
          <a:p>
            <a:pPr lvl="1"/>
            <a:r>
              <a:rPr lang="nl-BE" dirty="0"/>
              <a:t>Langetermijnvisie</a:t>
            </a:r>
          </a:p>
          <a:p>
            <a:pPr lvl="1"/>
            <a:r>
              <a:rPr lang="nl-BE" dirty="0"/>
              <a:t>Technisch verantwoordelijke binnen de school</a:t>
            </a:r>
          </a:p>
          <a:p>
            <a:pPr lvl="1"/>
            <a:r>
              <a:rPr lang="nl-BE" dirty="0"/>
              <a:t>Bereidheid voor opvolging/monitoring na installatie</a:t>
            </a:r>
          </a:p>
          <a:p>
            <a:r>
              <a:rPr lang="nl-BE" dirty="0"/>
              <a:t>Drempels</a:t>
            </a:r>
          </a:p>
          <a:p>
            <a:pPr lvl="1"/>
            <a:r>
              <a:rPr lang="nl-BE" dirty="0"/>
              <a:t>Ontbreken aanspreekpunt in de school</a:t>
            </a:r>
          </a:p>
          <a:p>
            <a:pPr lvl="1"/>
            <a:r>
              <a:rPr lang="nl-BE" dirty="0"/>
              <a:t>Onvolledige documentatie installaties</a:t>
            </a:r>
          </a:p>
          <a:p>
            <a:pPr lvl="1"/>
            <a:r>
              <a:rPr lang="nl-BE" dirty="0"/>
              <a:t>Verbruik correct in kaart brengen door meetfouten, meerdere tellers, geen meterplan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F07A6A-0A80-48B4-A33D-9D6F99C4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5D2FE3-C171-4F37-AC15-0C00EE1F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Energetisch luik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8BD9FE-F6FF-4909-9FB6-6279726F0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257" y="1506583"/>
            <a:ext cx="3732943" cy="27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8C957A-5DBB-43BD-9083-B27B8F48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Introductie</a:t>
            </a:r>
          </a:p>
          <a:p>
            <a:r>
              <a:rPr lang="nl-BE" dirty="0"/>
              <a:t>Energetisch luik</a:t>
            </a:r>
          </a:p>
          <a:p>
            <a:r>
              <a:rPr lang="nl-BE" dirty="0">
                <a:solidFill>
                  <a:srgbClr val="FF0000"/>
                </a:solidFill>
              </a:rPr>
              <a:t>Financieel luik</a:t>
            </a:r>
          </a:p>
          <a:p>
            <a:r>
              <a:rPr lang="nl-BE" dirty="0"/>
              <a:t>Educatief luik</a:t>
            </a:r>
          </a:p>
          <a:p>
            <a:r>
              <a:rPr lang="nl-BE" dirty="0"/>
              <a:t>Overkoepelende aandachtspunten</a:t>
            </a:r>
          </a:p>
          <a:p>
            <a:r>
              <a:rPr lang="nl-BE" dirty="0"/>
              <a:t>Tot slot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7F94CB-45A5-4B59-BF20-84AB7055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2218998-FACD-4B70-95E5-1044EA8A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</p:spTree>
    <p:extLst>
      <p:ext uri="{BB962C8B-B14F-4D97-AF65-F5344CB8AC3E}">
        <p14:creationId xmlns:p14="http://schemas.microsoft.com/office/powerpoint/2010/main" val="164990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A794709-7A21-4835-B626-42481BD0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39520"/>
            <a:ext cx="11128320" cy="4880480"/>
          </a:xfrm>
        </p:spPr>
        <p:txBody>
          <a:bodyPr>
            <a:normAutofit/>
          </a:bodyPr>
          <a:lstStyle/>
          <a:p>
            <a:r>
              <a:rPr lang="nl-BE" dirty="0"/>
              <a:t>Doel</a:t>
            </a:r>
          </a:p>
          <a:p>
            <a:pPr lvl="1"/>
            <a:r>
              <a:rPr lang="nl-BE" dirty="0"/>
              <a:t>Gepaste financiering voor energiebesparingstraject = maatwerk</a:t>
            </a:r>
          </a:p>
          <a:p>
            <a:pPr lvl="1"/>
            <a:r>
              <a:rPr lang="nl-BE" dirty="0"/>
              <a:t>Hoe kunnen “</a:t>
            </a:r>
            <a:r>
              <a:rPr lang="nl-BE" dirty="0" err="1"/>
              <a:t>quick</a:t>
            </a:r>
            <a:r>
              <a:rPr lang="nl-BE" dirty="0"/>
              <a:t> </a:t>
            </a:r>
            <a:r>
              <a:rPr lang="nl-BE" dirty="0" err="1"/>
              <a:t>wins</a:t>
            </a:r>
            <a:r>
              <a:rPr lang="nl-BE" dirty="0"/>
              <a:t>” bijdragen tot financiering grotere projecten?</a:t>
            </a:r>
          </a:p>
          <a:p>
            <a:r>
              <a:rPr lang="nl-BE" dirty="0"/>
              <a:t>“</a:t>
            </a:r>
            <a:r>
              <a:rPr lang="nl-BE" dirty="0" err="1"/>
              <a:t>quick</a:t>
            </a:r>
            <a:r>
              <a:rPr lang="nl-BE" dirty="0"/>
              <a:t> </a:t>
            </a:r>
            <a:r>
              <a:rPr lang="nl-BE" dirty="0" err="1"/>
              <a:t>wins</a:t>
            </a:r>
            <a:r>
              <a:rPr lang="nl-BE" dirty="0"/>
              <a:t>”</a:t>
            </a:r>
          </a:p>
          <a:p>
            <a:pPr lvl="1"/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 fase:</a:t>
            </a:r>
          </a:p>
          <a:p>
            <a:pPr lvl="2"/>
            <a:r>
              <a:rPr lang="nl-BE" dirty="0"/>
              <a:t>Eenvoudige maatregelen</a:t>
            </a:r>
          </a:p>
          <a:p>
            <a:pPr lvl="2"/>
            <a:r>
              <a:rPr lang="nl-BE" dirty="0"/>
              <a:t>Winst -&gt; budget voor studie- en begeleidingskost 2</a:t>
            </a:r>
            <a:r>
              <a:rPr lang="nl-BE" baseline="30000" dirty="0"/>
              <a:t>de</a:t>
            </a:r>
            <a:r>
              <a:rPr lang="nl-BE" dirty="0"/>
              <a:t> fase</a:t>
            </a:r>
          </a:p>
          <a:p>
            <a:pPr lvl="1"/>
            <a:r>
              <a:rPr lang="nl-BE" dirty="0"/>
              <a:t>2</a:t>
            </a:r>
            <a:r>
              <a:rPr lang="nl-BE" baseline="30000" dirty="0"/>
              <a:t>de</a:t>
            </a:r>
            <a:r>
              <a:rPr lang="nl-BE" dirty="0"/>
              <a:t> fase</a:t>
            </a:r>
          </a:p>
          <a:p>
            <a:pPr lvl="2"/>
            <a:r>
              <a:rPr lang="nl-BE" dirty="0"/>
              <a:t>Bijkomende grotere investeringen</a:t>
            </a:r>
          </a:p>
          <a:p>
            <a:pPr lvl="2"/>
            <a:r>
              <a:rPr lang="nl-BE" dirty="0"/>
              <a:t>Gecombineerde winst -&gt; leningskosten</a:t>
            </a:r>
          </a:p>
          <a:p>
            <a:pPr lvl="1"/>
            <a:r>
              <a:rPr lang="nl-BE" dirty="0"/>
              <a:t>Belangrijke hefboom maar levert niet altijd voldoende kapitaal</a:t>
            </a:r>
          </a:p>
          <a:p>
            <a:pPr lvl="1"/>
            <a:r>
              <a:rPr lang="nl-BE" dirty="0"/>
              <a:t>Weinig of geen </a:t>
            </a:r>
            <a:r>
              <a:rPr lang="nl-BE" dirty="0" err="1"/>
              <a:t>quick</a:t>
            </a:r>
            <a:r>
              <a:rPr lang="nl-BE" dirty="0"/>
              <a:t> </a:t>
            </a:r>
            <a:r>
              <a:rPr lang="nl-BE" dirty="0" err="1"/>
              <a:t>wins</a:t>
            </a:r>
            <a:r>
              <a:rPr lang="nl-BE" dirty="0"/>
              <a:t> als optimalisatie in verleden reeds gebeurde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D2E66D-D003-491E-828C-B3E9F74A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669CD6-B587-493D-A2CA-89F26468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Financiële luik</a:t>
            </a:r>
          </a:p>
        </p:txBody>
      </p:sp>
      <p:pic>
        <p:nvPicPr>
          <p:cNvPr id="2050" name="Picture 2" descr="Duurzame stookplaats in gemeentehuis dankzij gaswarmtepompen">
            <a:extLst>
              <a:ext uri="{FF2B5EF4-FFF2-40B4-BE49-F238E27FC236}">
                <a16:creationId xmlns:a16="http://schemas.microsoft.com/office/drawing/2014/main" id="{8889B991-F019-49B8-9F51-94981F7EB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760" y="2850518"/>
            <a:ext cx="3556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A794709-7A21-4835-B626-42481BD0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Financiële studie koppelen aan energetische studie</a:t>
            </a:r>
          </a:p>
          <a:p>
            <a:r>
              <a:rPr lang="nl-BE" dirty="0"/>
              <a:t>Financieringsmethodes</a:t>
            </a:r>
          </a:p>
          <a:p>
            <a:pPr lvl="1"/>
            <a:r>
              <a:rPr lang="nl-BE" dirty="0"/>
              <a:t>Eigen kapitaal</a:t>
            </a:r>
          </a:p>
          <a:p>
            <a:pPr lvl="1"/>
            <a:r>
              <a:rPr lang="nl-BE" dirty="0"/>
              <a:t>Leningen</a:t>
            </a:r>
          </a:p>
          <a:p>
            <a:pPr lvl="1"/>
            <a:r>
              <a:rPr lang="nl-BE" dirty="0"/>
              <a:t>Subsidies (o.a. AGION)</a:t>
            </a:r>
          </a:p>
          <a:p>
            <a:pPr lvl="1"/>
            <a:r>
              <a:rPr lang="nl-BE" dirty="0"/>
              <a:t>Alternatieve kanalen: </a:t>
            </a:r>
            <a:r>
              <a:rPr lang="nl-BE" dirty="0" err="1"/>
              <a:t>ESCo</a:t>
            </a:r>
            <a:r>
              <a:rPr lang="nl-BE" dirty="0"/>
              <a:t>, lokale energiecoöperaties</a:t>
            </a:r>
          </a:p>
          <a:p>
            <a:pPr lvl="1"/>
            <a:r>
              <a:rPr lang="nl-BE" dirty="0"/>
              <a:t>Combinatie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D2E66D-D003-491E-828C-B3E9F74A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669CD6-B587-493D-A2CA-89F26468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Financiële luik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062403-DEAB-4DDB-8640-64D3A6AB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475" y="2306180"/>
            <a:ext cx="3368123" cy="22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7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A794709-7A21-4835-B626-42481BD0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Uitvoering beperkt aantal gerichte + groter aantal energiebesparingstrajecten</a:t>
            </a:r>
          </a:p>
          <a:p>
            <a:r>
              <a:rPr lang="nl-BE" dirty="0"/>
              <a:t>Randvoorwaarden</a:t>
            </a:r>
          </a:p>
          <a:p>
            <a:pPr lvl="1"/>
            <a:r>
              <a:rPr lang="nl-BE" dirty="0"/>
              <a:t>Voor alle type investeringen</a:t>
            </a:r>
          </a:p>
          <a:p>
            <a:pPr lvl="1"/>
            <a:r>
              <a:rPr lang="nl-BE" dirty="0"/>
              <a:t>Interessant bij beschikbare subsidies</a:t>
            </a:r>
          </a:p>
          <a:p>
            <a:pPr lvl="1"/>
            <a:r>
              <a:rPr lang="nl-BE" dirty="0"/>
              <a:t>Bij voldoende eigen middelen of beperkte eigen budgetten: spreiding via meerjarenplan</a:t>
            </a:r>
          </a:p>
          <a:p>
            <a:pPr lvl="1"/>
            <a:r>
              <a:rPr lang="nl-BE" dirty="0"/>
              <a:t>Interessant bij lening met lage interest</a:t>
            </a:r>
          </a:p>
          <a:p>
            <a:pPr lvl="1"/>
            <a:r>
              <a:rPr lang="nl-BE" dirty="0"/>
              <a:t>Studiekost ten laste van school</a:t>
            </a:r>
          </a:p>
          <a:p>
            <a:pPr lvl="1"/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D2E66D-D003-491E-828C-B3E9F74A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669CD6-B587-493D-A2CA-89F26468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 met eigen middelen en subsidies</a:t>
            </a:r>
          </a:p>
        </p:txBody>
      </p:sp>
    </p:spTree>
    <p:extLst>
      <p:ext uri="{BB962C8B-B14F-4D97-AF65-F5344CB8AC3E}">
        <p14:creationId xmlns:p14="http://schemas.microsoft.com/office/powerpoint/2010/main" val="119064169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379462B287C5498E7B4C67809D06BA" ma:contentTypeVersion="14" ma:contentTypeDescription="Een nieuw document maken." ma:contentTypeScope="" ma:versionID="36f4562d6b5b53845064c68e7772ad51">
  <xsd:schema xmlns:xsd="http://www.w3.org/2001/XMLSchema" xmlns:xs="http://www.w3.org/2001/XMLSchema" xmlns:p="http://schemas.microsoft.com/office/2006/metadata/properties" xmlns:ns2="8835c165-630b-4353-afff-bf0d908738e2" xmlns:ns3="0e209c18-1af9-4bd8-9d98-92fb4771c006" targetNamespace="http://schemas.microsoft.com/office/2006/metadata/properties" ma:root="true" ma:fieldsID="ddd7042478e524ee048a5b1334dc4ea9" ns2:_="" ns3:_="">
    <xsd:import namespace="8835c165-630b-4353-afff-bf0d908738e2"/>
    <xsd:import namespace="0e209c18-1af9-4bd8-9d98-92fb4771c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5c165-630b-4353-afff-bf0d908738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09c18-1af9-4bd8-9d98-92fb4771c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0201A0-2E91-4190-89C2-FBE0A4DA2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A0C861-1A6B-4B9D-B98E-442C4F6DC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35c165-630b-4353-afff-bf0d908738e2"/>
    <ds:schemaRef ds:uri="0e209c18-1af9-4bd8-9d98-92fb4771c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356BC8-94CB-44A3-AB6A-B2FC5658871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61dace89-6e26-49db-a801-3b0b4dff7cd3"/>
    <ds:schemaRef ds:uri="http://schemas.openxmlformats.org/package/2006/metadata/core-properties"/>
    <ds:schemaRef ds:uri="cd9202a6-e211-4275-8e27-b09f1131300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1299</Words>
  <Application>Microsoft Office PowerPoint</Application>
  <PresentationFormat>Breedbeeld</PresentationFormat>
  <Paragraphs>247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KU Leuven</vt:lpstr>
      <vt:lpstr>KU Leuven Sedes</vt:lpstr>
      <vt:lpstr>Lessons learned  Hoe investeren in energiebesparing bij scholen vanuit “quick wins”?</vt:lpstr>
      <vt:lpstr>Energiebesparing bij scholen</vt:lpstr>
      <vt:lpstr>Overzicht</vt:lpstr>
      <vt:lpstr>Energetisch luik</vt:lpstr>
      <vt:lpstr>Energetisch luik</vt:lpstr>
      <vt:lpstr>Overzicht</vt:lpstr>
      <vt:lpstr>Financiële luik</vt:lpstr>
      <vt:lpstr>Financiële luik</vt:lpstr>
      <vt:lpstr>Financiering met eigen middelen en subsidies</vt:lpstr>
      <vt:lpstr>Financiering door ESCo</vt:lpstr>
      <vt:lpstr>Hybride financiering</vt:lpstr>
      <vt:lpstr>Financiering in pilootprojecten</vt:lpstr>
      <vt:lpstr>Drempels financiering</vt:lpstr>
      <vt:lpstr>Overzicht</vt:lpstr>
      <vt:lpstr>Educatief luik</vt:lpstr>
      <vt:lpstr>Overzicht</vt:lpstr>
      <vt:lpstr>Aandachtspunten schoolbestuur</vt:lpstr>
      <vt:lpstr>Aandachtspunten studiebureau</vt:lpstr>
      <vt:lpstr>Aandachtspunten beleidsmakers</vt:lpstr>
      <vt:lpstr>Overzicht</vt:lpstr>
      <vt:lpstr>Tot slot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2022-03-23T09:54:47Z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0x01010096379462B287C5498E7B4C67809D06BA</vt:lpwstr>
  </property>
</Properties>
</file>