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83" r:id="rId6"/>
    <p:sldId id="272" r:id="rId7"/>
    <p:sldId id="292" r:id="rId8"/>
    <p:sldId id="276" r:id="rId9"/>
    <p:sldId id="293" r:id="rId10"/>
    <p:sldId id="278" r:id="rId11"/>
    <p:sldId id="305" r:id="rId12"/>
    <p:sldId id="307" r:id="rId13"/>
    <p:sldId id="306" r:id="rId14"/>
    <p:sldId id="309" r:id="rId15"/>
    <p:sldId id="300" r:id="rId16"/>
    <p:sldId id="294" r:id="rId17"/>
    <p:sldId id="295" r:id="rId18"/>
    <p:sldId id="274"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Keirens" initials="LK" lastIdx="5" clrIdx="0">
    <p:extLst>
      <p:ext uri="{19B8F6BF-5375-455C-9EA6-DF929625EA0E}">
        <p15:presenceInfo xmlns:p15="http://schemas.microsoft.com/office/powerpoint/2012/main" userId="S::Lise.Keirens@ingenium.be::720bd3c4-f325-4a7c-8447-c878b8171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6134" autoAdjust="0"/>
  </p:normalViewPr>
  <p:slideViewPr>
    <p:cSldViewPr snapToGrid="0">
      <p:cViewPr varScale="1">
        <p:scale>
          <a:sx n="94" d="100"/>
          <a:sy n="9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554B4-4C00-45E8-BA9C-2061661B8D32}"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FA1F3-AFAE-4F83-B60B-734DA33E142B}" type="slidenum">
              <a:rPr lang="en-US" smtClean="0"/>
              <a:t>‹nr.›</a:t>
            </a:fld>
            <a:endParaRPr lang="en-US"/>
          </a:p>
        </p:txBody>
      </p:sp>
    </p:spTree>
    <p:extLst>
      <p:ext uri="{BB962C8B-B14F-4D97-AF65-F5344CB8AC3E}">
        <p14:creationId xmlns:p14="http://schemas.microsoft.com/office/powerpoint/2010/main" val="282794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A1F3-AFAE-4F83-B60B-734DA33E142B}" type="slidenum">
              <a:rPr lang="en-US" smtClean="0"/>
              <a:t>1</a:t>
            </a:fld>
            <a:endParaRPr lang="en-US"/>
          </a:p>
        </p:txBody>
      </p:sp>
    </p:spTree>
    <p:extLst>
      <p:ext uri="{BB962C8B-B14F-4D97-AF65-F5344CB8AC3E}">
        <p14:creationId xmlns:p14="http://schemas.microsoft.com/office/powerpoint/2010/main" val="15659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BE" dirty="0"/>
              <a:t>Tijdens de </a:t>
            </a:r>
            <a:r>
              <a:rPr lang="nl-BE" dirty="0" err="1"/>
              <a:t>plaatsbezoeken</a:t>
            </a:r>
            <a:r>
              <a:rPr lang="nl-BE" dirty="0"/>
              <a:t> en energiescans in de verschillende schoolgebouwen kwam naar boven dat in veel schoolgebouwen nog gebruik werd gemaakt van verouderde technologieën (verouderde verlichting, oude verwarmingsinstallaties, …) waardoor vaak een aanzienlijk besparingspotentieel kon geïdentificeerd worden.</a:t>
            </a:r>
          </a:p>
          <a:p>
            <a:pPr lvl="1"/>
            <a:r>
              <a:rPr lang="nl-BE" dirty="0"/>
              <a:t>Ook waren de gebouwen nog niet voorzien van zonnepanelen, wat ook een interessante opportuniteit was om mee te nemen in het project.</a:t>
            </a:r>
          </a:p>
          <a:p>
            <a:pPr lvl="1"/>
            <a:r>
              <a:rPr lang="nl-BE" dirty="0"/>
              <a:t>De verouderde technische installaties gaven soms ook wel aanleiding tot obstakels (zie verder onder Obstakels).</a:t>
            </a:r>
          </a:p>
          <a:p>
            <a:endParaRPr lang="nl-BE" dirty="0"/>
          </a:p>
        </p:txBody>
      </p:sp>
      <p:sp>
        <p:nvSpPr>
          <p:cNvPr id="4" name="Slide Number Placeholder 3"/>
          <p:cNvSpPr>
            <a:spLocks noGrp="1"/>
          </p:cNvSpPr>
          <p:nvPr>
            <p:ph type="sldNum" sz="quarter" idx="5"/>
          </p:nvPr>
        </p:nvSpPr>
        <p:spPr/>
        <p:txBody>
          <a:bodyPr/>
          <a:lstStyle/>
          <a:p>
            <a:fld id="{5BAFA1F3-AFAE-4F83-B60B-734DA33E142B}" type="slidenum">
              <a:rPr lang="en-US" smtClean="0"/>
              <a:t>13</a:t>
            </a:fld>
            <a:endParaRPr lang="en-US"/>
          </a:p>
        </p:txBody>
      </p:sp>
    </p:spTree>
    <p:extLst>
      <p:ext uri="{BB962C8B-B14F-4D97-AF65-F5344CB8AC3E}">
        <p14:creationId xmlns:p14="http://schemas.microsoft.com/office/powerpoint/2010/main" val="337380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Ze hadden onvoldoende voeling met het innovatieve business model van ‘energy performance </a:t>
            </a:r>
            <a:r>
              <a:rPr lang="nl-BE" dirty="0" err="1"/>
              <a:t>contracting</a:t>
            </a:r>
            <a:r>
              <a:rPr lang="nl-BE" dirty="0"/>
              <a:t>’. Er werd getracht om dit – binnen het beperkte tijdsbestek dat we kregen – helder toe te lichten, maar hier zijn we blijkbaar onvoldoende in geslaagd. Mogelijks hadden we eerder de Raad van Bestuur moeten informeren en betrekken bij het project, gezien zij de uiteindelijke beslissing namen om niet door te gaan met het project. </a:t>
            </a:r>
          </a:p>
          <a:p>
            <a:endParaRPr lang="nl-BE" dirty="0"/>
          </a:p>
        </p:txBody>
      </p:sp>
      <p:sp>
        <p:nvSpPr>
          <p:cNvPr id="4" name="Slide Number Placeholder 3"/>
          <p:cNvSpPr>
            <a:spLocks noGrp="1"/>
          </p:cNvSpPr>
          <p:nvPr>
            <p:ph type="sldNum" sz="quarter" idx="5"/>
          </p:nvPr>
        </p:nvSpPr>
        <p:spPr/>
        <p:txBody>
          <a:bodyPr/>
          <a:lstStyle/>
          <a:p>
            <a:fld id="{5BAFA1F3-AFAE-4F83-B60B-734DA33E142B}" type="slidenum">
              <a:rPr lang="en-US" smtClean="0"/>
              <a:t>14</a:t>
            </a:fld>
            <a:endParaRPr lang="en-US"/>
          </a:p>
        </p:txBody>
      </p:sp>
    </p:spTree>
    <p:extLst>
      <p:ext uri="{BB962C8B-B14F-4D97-AF65-F5344CB8AC3E}">
        <p14:creationId xmlns:p14="http://schemas.microsoft.com/office/powerpoint/2010/main" val="152791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54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91427" y="1104159"/>
            <a:ext cx="5782323" cy="4649681"/>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afbeelding 6">
            <a:extLst>
              <a:ext uri="{FF2B5EF4-FFF2-40B4-BE49-F238E27FC236}">
                <a16:creationId xmlns:a16="http://schemas.microsoft.com/office/drawing/2014/main" id="{E05A9110-2791-4218-B8F5-C56959E13067}"/>
              </a:ext>
            </a:extLst>
          </p:cNvPr>
          <p:cNvSpPr>
            <a:spLocks noGrp="1"/>
          </p:cNvSpPr>
          <p:nvPr>
            <p:ph type="pic" sz="quarter" idx="10"/>
          </p:nvPr>
        </p:nvSpPr>
        <p:spPr>
          <a:xfrm flipH="1">
            <a:off x="5873750" y="0"/>
            <a:ext cx="6318250" cy="6858000"/>
          </a:xfrm>
          <a:prstGeom prst="flowChartDelay">
            <a:avLst/>
          </a:prstGeom>
        </p:spPr>
        <p:txBody>
          <a:bodyPr/>
          <a:lstStyle/>
          <a:p>
            <a:endParaRPr lang="nl-BE"/>
          </a:p>
        </p:txBody>
      </p:sp>
    </p:spTree>
    <p:extLst>
      <p:ext uri="{BB962C8B-B14F-4D97-AF65-F5344CB8AC3E}">
        <p14:creationId xmlns:p14="http://schemas.microsoft.com/office/powerpoint/2010/main" val="338393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9C30440-2250-4BA0-9415-2CF53B3B46A2}"/>
              </a:ext>
            </a:extLst>
          </p:cNvPr>
          <p:cNvSpPr>
            <a:spLocks noGrp="1"/>
          </p:cNvSpPr>
          <p:nvPr>
            <p:ph type="pic" sz="quarter" idx="10"/>
          </p:nvPr>
        </p:nvSpPr>
        <p:spPr>
          <a:xfrm>
            <a:off x="-670594" y="-1137032"/>
            <a:ext cx="6547167" cy="6547167"/>
          </a:xfrm>
          <a:prstGeom prst="ellipse">
            <a:avLst/>
          </a:prstGeom>
        </p:spPr>
        <p:txBody>
          <a:bodyPr/>
          <a:lstStyle/>
          <a:p>
            <a:endParaRPr lang="nl-BE"/>
          </a:p>
        </p:txBody>
      </p:sp>
      <p:sp>
        <p:nvSpPr>
          <p:cNvPr id="7" name="Tijdelijke aanduiding voor inhoud 2">
            <a:extLst>
              <a:ext uri="{FF2B5EF4-FFF2-40B4-BE49-F238E27FC236}">
                <a16:creationId xmlns:a16="http://schemas.microsoft.com/office/drawing/2014/main" id="{F1073812-44C7-460F-B449-57EBC7C826E9}"/>
              </a:ext>
            </a:extLst>
          </p:cNvPr>
          <p:cNvSpPr>
            <a:spLocks noGrp="1"/>
          </p:cNvSpPr>
          <p:nvPr>
            <p:ph idx="1"/>
          </p:nvPr>
        </p:nvSpPr>
        <p:spPr>
          <a:xfrm>
            <a:off x="6765349" y="297479"/>
            <a:ext cx="4270951" cy="5474623"/>
          </a:xfrm>
        </p:spPr>
        <p:txBody>
          <a:bodyPr/>
          <a:lstStyle>
            <a:lvl1pPr marL="0" indent="0">
              <a:buClr>
                <a:schemeClr val="accent1"/>
              </a:buClr>
              <a:buNone/>
              <a:defRPr sz="3200"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afbeelding 3">
            <a:extLst>
              <a:ext uri="{FF2B5EF4-FFF2-40B4-BE49-F238E27FC236}">
                <a16:creationId xmlns:a16="http://schemas.microsoft.com/office/drawing/2014/main" id="{561EA58C-0F67-44DA-8058-4DEC812747DB}"/>
              </a:ext>
            </a:extLst>
          </p:cNvPr>
          <p:cNvSpPr>
            <a:spLocks noGrp="1"/>
          </p:cNvSpPr>
          <p:nvPr>
            <p:ph type="pic" sz="quarter" idx="11"/>
          </p:nvPr>
        </p:nvSpPr>
        <p:spPr>
          <a:xfrm>
            <a:off x="4117620" y="1565186"/>
            <a:ext cx="4568882" cy="4568882"/>
          </a:xfrm>
          <a:prstGeom prst="ellipse">
            <a:avLst/>
          </a:prstGeom>
        </p:spPr>
        <p:txBody>
          <a:bodyPr/>
          <a:lstStyle/>
          <a:p>
            <a:endParaRPr lang="nl-BE"/>
          </a:p>
        </p:txBody>
      </p:sp>
      <p:sp>
        <p:nvSpPr>
          <p:cNvPr id="6" name="Tijdelijke aanduiding voor afbeelding 3">
            <a:extLst>
              <a:ext uri="{FF2B5EF4-FFF2-40B4-BE49-F238E27FC236}">
                <a16:creationId xmlns:a16="http://schemas.microsoft.com/office/drawing/2014/main" id="{25352A64-9232-4287-8992-41210D13631B}"/>
              </a:ext>
            </a:extLst>
          </p:cNvPr>
          <p:cNvSpPr>
            <a:spLocks noGrp="1"/>
          </p:cNvSpPr>
          <p:nvPr>
            <p:ph type="pic" sz="quarter" idx="12"/>
          </p:nvPr>
        </p:nvSpPr>
        <p:spPr>
          <a:xfrm>
            <a:off x="796762" y="4111673"/>
            <a:ext cx="3320858" cy="3320858"/>
          </a:xfrm>
          <a:prstGeom prst="ellipse">
            <a:avLst/>
          </a:prstGeom>
        </p:spPr>
        <p:txBody>
          <a:bodyPr/>
          <a:lstStyle/>
          <a:p>
            <a:endParaRPr lang="nl-BE"/>
          </a:p>
        </p:txBody>
      </p:sp>
      <p:pic>
        <p:nvPicPr>
          <p:cNvPr id="8" name="Afbeelding 7" descr="Afbeelding met tekening&#10;&#10;Automatisch gegenereerde beschrijving">
            <a:extLst>
              <a:ext uri="{FF2B5EF4-FFF2-40B4-BE49-F238E27FC236}">
                <a16:creationId xmlns:a16="http://schemas.microsoft.com/office/drawing/2014/main" id="{4C219302-0A64-49A8-AF41-1F256E68B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786" y="4505350"/>
            <a:ext cx="2257214" cy="2257214"/>
          </a:xfrm>
          <a:prstGeom prst="rect">
            <a:avLst/>
          </a:prstGeom>
        </p:spPr>
      </p:pic>
    </p:spTree>
    <p:extLst>
      <p:ext uri="{BB962C8B-B14F-4D97-AF65-F5344CB8AC3E}">
        <p14:creationId xmlns:p14="http://schemas.microsoft.com/office/powerpoint/2010/main" val="97155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9C30440-2250-4BA0-9415-2CF53B3B46A2}"/>
              </a:ext>
            </a:extLst>
          </p:cNvPr>
          <p:cNvSpPr>
            <a:spLocks noGrp="1"/>
          </p:cNvSpPr>
          <p:nvPr>
            <p:ph type="pic" sz="quarter" idx="10"/>
          </p:nvPr>
        </p:nvSpPr>
        <p:spPr>
          <a:xfrm>
            <a:off x="-568994" y="-667132"/>
            <a:ext cx="6547167" cy="6547167"/>
          </a:xfrm>
          <a:prstGeom prst="ellipse">
            <a:avLst/>
          </a:prstGeom>
        </p:spPr>
        <p:txBody>
          <a:bodyPr/>
          <a:lstStyle/>
          <a:p>
            <a:endParaRPr lang="nl-BE"/>
          </a:p>
        </p:txBody>
      </p:sp>
      <p:sp>
        <p:nvSpPr>
          <p:cNvPr id="7" name="Tijdelijke aanduiding voor inhoud 2">
            <a:extLst>
              <a:ext uri="{FF2B5EF4-FFF2-40B4-BE49-F238E27FC236}">
                <a16:creationId xmlns:a16="http://schemas.microsoft.com/office/drawing/2014/main" id="{F1073812-44C7-460F-B449-57EBC7C826E9}"/>
              </a:ext>
            </a:extLst>
          </p:cNvPr>
          <p:cNvSpPr>
            <a:spLocks noGrp="1"/>
          </p:cNvSpPr>
          <p:nvPr>
            <p:ph idx="1"/>
          </p:nvPr>
        </p:nvSpPr>
        <p:spPr>
          <a:xfrm>
            <a:off x="6765349" y="297479"/>
            <a:ext cx="4270951" cy="5474623"/>
          </a:xfrm>
        </p:spPr>
        <p:txBody>
          <a:bodyPr/>
          <a:lstStyle>
            <a:lvl1pPr marL="0" indent="0">
              <a:buClr>
                <a:schemeClr val="accent1"/>
              </a:buClr>
              <a:buNone/>
              <a:defRPr sz="3200"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afbeelding 3">
            <a:extLst>
              <a:ext uri="{FF2B5EF4-FFF2-40B4-BE49-F238E27FC236}">
                <a16:creationId xmlns:a16="http://schemas.microsoft.com/office/drawing/2014/main" id="{561EA58C-0F67-44DA-8058-4DEC812747DB}"/>
              </a:ext>
            </a:extLst>
          </p:cNvPr>
          <p:cNvSpPr>
            <a:spLocks noGrp="1"/>
          </p:cNvSpPr>
          <p:nvPr>
            <p:ph type="pic" sz="quarter" idx="11"/>
          </p:nvPr>
        </p:nvSpPr>
        <p:spPr>
          <a:xfrm>
            <a:off x="4334954" y="2688950"/>
            <a:ext cx="4073614" cy="4073614"/>
          </a:xfrm>
          <a:prstGeom prst="ellipse">
            <a:avLst/>
          </a:prstGeom>
        </p:spPr>
        <p:txBody>
          <a:bodyPr/>
          <a:lstStyle/>
          <a:p>
            <a:endParaRPr lang="nl-BE"/>
          </a:p>
        </p:txBody>
      </p:sp>
      <p:pic>
        <p:nvPicPr>
          <p:cNvPr id="8" name="Afbeelding 7" descr="Afbeelding met tekening&#10;&#10;Automatisch gegenereerde beschrijving">
            <a:extLst>
              <a:ext uri="{FF2B5EF4-FFF2-40B4-BE49-F238E27FC236}">
                <a16:creationId xmlns:a16="http://schemas.microsoft.com/office/drawing/2014/main" id="{4C219302-0A64-49A8-AF41-1F256E68B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786" y="4505350"/>
            <a:ext cx="2257214" cy="2257214"/>
          </a:xfrm>
          <a:prstGeom prst="rect">
            <a:avLst/>
          </a:prstGeom>
        </p:spPr>
      </p:pic>
    </p:spTree>
    <p:extLst>
      <p:ext uri="{BB962C8B-B14F-4D97-AF65-F5344CB8AC3E}">
        <p14:creationId xmlns:p14="http://schemas.microsoft.com/office/powerpoint/2010/main" val="339637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9C30440-2250-4BA0-9415-2CF53B3B46A2}"/>
              </a:ext>
            </a:extLst>
          </p:cNvPr>
          <p:cNvSpPr>
            <a:spLocks noGrp="1"/>
          </p:cNvSpPr>
          <p:nvPr>
            <p:ph type="pic" sz="quarter" idx="10"/>
          </p:nvPr>
        </p:nvSpPr>
        <p:spPr>
          <a:xfrm>
            <a:off x="189255" y="155416"/>
            <a:ext cx="6547167" cy="6547167"/>
          </a:xfrm>
          <a:prstGeom prst="ellipse">
            <a:avLst/>
          </a:prstGeom>
        </p:spPr>
        <p:txBody>
          <a:bodyPr/>
          <a:lstStyle/>
          <a:p>
            <a:endParaRPr lang="nl-BE"/>
          </a:p>
        </p:txBody>
      </p:sp>
      <p:sp>
        <p:nvSpPr>
          <p:cNvPr id="7" name="Tijdelijke aanduiding voor inhoud 2">
            <a:extLst>
              <a:ext uri="{FF2B5EF4-FFF2-40B4-BE49-F238E27FC236}">
                <a16:creationId xmlns:a16="http://schemas.microsoft.com/office/drawing/2014/main" id="{F1073812-44C7-460F-B449-57EBC7C826E9}"/>
              </a:ext>
            </a:extLst>
          </p:cNvPr>
          <p:cNvSpPr>
            <a:spLocks noGrp="1"/>
          </p:cNvSpPr>
          <p:nvPr>
            <p:ph idx="1"/>
          </p:nvPr>
        </p:nvSpPr>
        <p:spPr>
          <a:xfrm>
            <a:off x="6765349" y="297479"/>
            <a:ext cx="4270951" cy="5474623"/>
          </a:xfrm>
        </p:spPr>
        <p:txBody>
          <a:bodyPr/>
          <a:lstStyle>
            <a:lvl1pPr marL="0" indent="0">
              <a:buClr>
                <a:schemeClr val="accent1"/>
              </a:buClr>
              <a:buNone/>
              <a:defRPr sz="3200"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descr="Afbeelding met tekening&#10;&#10;Automatisch gegenereerde beschrijving">
            <a:extLst>
              <a:ext uri="{FF2B5EF4-FFF2-40B4-BE49-F238E27FC236}">
                <a16:creationId xmlns:a16="http://schemas.microsoft.com/office/drawing/2014/main" id="{4C219302-0A64-49A8-AF41-1F256E68B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786" y="4505350"/>
            <a:ext cx="2257214" cy="2257214"/>
          </a:xfrm>
          <a:prstGeom prst="rect">
            <a:avLst/>
          </a:prstGeom>
        </p:spPr>
      </p:pic>
    </p:spTree>
    <p:extLst>
      <p:ext uri="{BB962C8B-B14F-4D97-AF65-F5344CB8AC3E}">
        <p14:creationId xmlns:p14="http://schemas.microsoft.com/office/powerpoint/2010/main" val="63597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9C30440-2250-4BA0-9415-2CF53B3B46A2}"/>
              </a:ext>
            </a:extLst>
          </p:cNvPr>
          <p:cNvSpPr>
            <a:spLocks noGrp="1"/>
          </p:cNvSpPr>
          <p:nvPr>
            <p:ph type="pic" sz="quarter" idx="10"/>
          </p:nvPr>
        </p:nvSpPr>
        <p:spPr>
          <a:xfrm>
            <a:off x="-200991" y="-460233"/>
            <a:ext cx="6370971" cy="6370971"/>
          </a:xfrm>
          <a:prstGeom prst="ellipse">
            <a:avLst/>
          </a:prstGeom>
        </p:spPr>
        <p:txBody>
          <a:bodyPr/>
          <a:lstStyle/>
          <a:p>
            <a:endParaRPr lang="nl-BE"/>
          </a:p>
        </p:txBody>
      </p:sp>
      <p:sp>
        <p:nvSpPr>
          <p:cNvPr id="7" name="Tijdelijke aanduiding voor inhoud 2">
            <a:extLst>
              <a:ext uri="{FF2B5EF4-FFF2-40B4-BE49-F238E27FC236}">
                <a16:creationId xmlns:a16="http://schemas.microsoft.com/office/drawing/2014/main" id="{F1073812-44C7-460F-B449-57EBC7C826E9}"/>
              </a:ext>
            </a:extLst>
          </p:cNvPr>
          <p:cNvSpPr>
            <a:spLocks noGrp="1"/>
          </p:cNvSpPr>
          <p:nvPr>
            <p:ph idx="1" hasCustomPrompt="1"/>
          </p:nvPr>
        </p:nvSpPr>
        <p:spPr>
          <a:xfrm>
            <a:off x="6927548" y="1059342"/>
            <a:ext cx="4864163" cy="5474623"/>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afbeelding 3">
            <a:extLst>
              <a:ext uri="{FF2B5EF4-FFF2-40B4-BE49-F238E27FC236}">
                <a16:creationId xmlns:a16="http://schemas.microsoft.com/office/drawing/2014/main" id="{561EA58C-0F67-44DA-8058-4DEC812747DB}"/>
              </a:ext>
            </a:extLst>
          </p:cNvPr>
          <p:cNvSpPr>
            <a:spLocks noGrp="1"/>
          </p:cNvSpPr>
          <p:nvPr>
            <p:ph type="pic" sz="quarter" idx="11"/>
          </p:nvPr>
        </p:nvSpPr>
        <p:spPr>
          <a:xfrm>
            <a:off x="2912321" y="3429000"/>
            <a:ext cx="3402080" cy="3402080"/>
          </a:xfrm>
          <a:prstGeom prst="ellipse">
            <a:avLst/>
          </a:prstGeom>
        </p:spPr>
        <p:txBody>
          <a:bodyPr/>
          <a:lstStyle/>
          <a:p>
            <a:endParaRPr lang="nl-BE"/>
          </a:p>
        </p:txBody>
      </p:sp>
    </p:spTree>
    <p:extLst>
      <p:ext uri="{BB962C8B-B14F-4D97-AF65-F5344CB8AC3E}">
        <p14:creationId xmlns:p14="http://schemas.microsoft.com/office/powerpoint/2010/main" val="1312801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9C30440-2250-4BA0-9415-2CF53B3B46A2}"/>
              </a:ext>
            </a:extLst>
          </p:cNvPr>
          <p:cNvSpPr>
            <a:spLocks noGrp="1"/>
          </p:cNvSpPr>
          <p:nvPr>
            <p:ph type="pic" sz="quarter" idx="10"/>
          </p:nvPr>
        </p:nvSpPr>
        <p:spPr>
          <a:xfrm>
            <a:off x="180749" y="243514"/>
            <a:ext cx="6370971" cy="6370971"/>
          </a:xfrm>
          <a:prstGeom prst="ellipse">
            <a:avLst/>
          </a:prstGeom>
        </p:spPr>
        <p:txBody>
          <a:bodyPr/>
          <a:lstStyle/>
          <a:p>
            <a:endParaRPr lang="nl-BE"/>
          </a:p>
        </p:txBody>
      </p:sp>
      <p:sp>
        <p:nvSpPr>
          <p:cNvPr id="7" name="Tijdelijke aanduiding voor inhoud 2">
            <a:extLst>
              <a:ext uri="{FF2B5EF4-FFF2-40B4-BE49-F238E27FC236}">
                <a16:creationId xmlns:a16="http://schemas.microsoft.com/office/drawing/2014/main" id="{F1073812-44C7-460F-B449-57EBC7C826E9}"/>
              </a:ext>
            </a:extLst>
          </p:cNvPr>
          <p:cNvSpPr>
            <a:spLocks noGrp="1"/>
          </p:cNvSpPr>
          <p:nvPr>
            <p:ph idx="1" hasCustomPrompt="1"/>
          </p:nvPr>
        </p:nvSpPr>
        <p:spPr>
          <a:xfrm>
            <a:off x="6927548" y="1059342"/>
            <a:ext cx="4864163" cy="5474623"/>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39873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B0A22-C0EB-407F-85C9-D960E259EF8D}"/>
              </a:ext>
            </a:extLst>
          </p:cNvPr>
          <p:cNvSpPr>
            <a:spLocks noGrp="1"/>
          </p:cNvSpPr>
          <p:nvPr>
            <p:ph type="title"/>
          </p:nvPr>
        </p:nvSpPr>
        <p:spPr>
          <a:xfrm>
            <a:off x="323296" y="240838"/>
            <a:ext cx="10515600" cy="1325563"/>
          </a:xfrm>
        </p:spPr>
        <p:txBody>
          <a:bodyPr/>
          <a:lstStyle>
            <a:lvl1pPr>
              <a:defRPr b="1"/>
            </a:lvl1pPr>
          </a:lstStyle>
          <a:p>
            <a:r>
              <a:rPr lang="nl-NL" dirty="0"/>
              <a:t>Klik om stijl te bewerken</a:t>
            </a:r>
            <a:endParaRPr lang="nl-BE" dirty="0"/>
          </a:p>
        </p:txBody>
      </p:sp>
    </p:spTree>
    <p:extLst>
      <p:ext uri="{BB962C8B-B14F-4D97-AF65-F5344CB8AC3E}">
        <p14:creationId xmlns:p14="http://schemas.microsoft.com/office/powerpoint/2010/main" val="32615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B596F-1A2C-441E-AC88-D3928238F558}"/>
              </a:ext>
            </a:extLst>
          </p:cNvPr>
          <p:cNvSpPr>
            <a:spLocks noGrp="1"/>
          </p:cNvSpPr>
          <p:nvPr>
            <p:ph type="title"/>
          </p:nvPr>
        </p:nvSpPr>
        <p:spPr>
          <a:xfrm>
            <a:off x="349928" y="267471"/>
            <a:ext cx="10515600" cy="1325563"/>
          </a:xfrm>
        </p:spPr>
        <p:txBody>
          <a:bodyPr/>
          <a:lstStyle>
            <a:lvl1pPr>
              <a:defRPr b="1"/>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BE81BDE-3164-49DD-8254-E1F433845C7B}"/>
              </a:ext>
            </a:extLst>
          </p:cNvPr>
          <p:cNvSpPr>
            <a:spLocks noGrp="1"/>
          </p:cNvSpPr>
          <p:nvPr>
            <p:ph sz="half" idx="1"/>
          </p:nvPr>
        </p:nvSpPr>
        <p:spPr>
          <a:xfrm>
            <a:off x="349928" y="1825625"/>
            <a:ext cx="4870142" cy="46106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E0B9CF8-3A1F-4B4B-B501-0AD9A7F61501}"/>
              </a:ext>
            </a:extLst>
          </p:cNvPr>
          <p:cNvSpPr>
            <a:spLocks noGrp="1"/>
          </p:cNvSpPr>
          <p:nvPr>
            <p:ph sz="half" idx="2"/>
          </p:nvPr>
        </p:nvSpPr>
        <p:spPr>
          <a:xfrm>
            <a:off x="5850384" y="1825624"/>
            <a:ext cx="5015144" cy="461068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19608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D4B72-AF4F-4161-8426-E87ED36F7E91}"/>
              </a:ext>
            </a:extLst>
          </p:cNvPr>
          <p:cNvSpPr>
            <a:spLocks noGrp="1"/>
          </p:cNvSpPr>
          <p:nvPr>
            <p:ph type="title"/>
          </p:nvPr>
        </p:nvSpPr>
        <p:spPr>
          <a:xfrm>
            <a:off x="360394" y="355600"/>
            <a:ext cx="10515600" cy="1325563"/>
          </a:xfrm>
        </p:spPr>
        <p:txBody>
          <a:bodyPr/>
          <a:lstStyle>
            <a:lvl1pPr>
              <a:defRPr b="1"/>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6B7346DA-72E6-4BF8-B411-36AE562774C5}"/>
              </a:ext>
            </a:extLst>
          </p:cNvPr>
          <p:cNvSpPr>
            <a:spLocks noGrp="1"/>
          </p:cNvSpPr>
          <p:nvPr>
            <p:ph type="body" idx="1"/>
          </p:nvPr>
        </p:nvSpPr>
        <p:spPr>
          <a:xfrm>
            <a:off x="360395" y="1820739"/>
            <a:ext cx="4916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406860-6EA4-4C8D-82F3-FE174B144787}"/>
              </a:ext>
            </a:extLst>
          </p:cNvPr>
          <p:cNvSpPr>
            <a:spLocks noGrp="1"/>
          </p:cNvSpPr>
          <p:nvPr>
            <p:ph sz="half" idx="2"/>
          </p:nvPr>
        </p:nvSpPr>
        <p:spPr>
          <a:xfrm>
            <a:off x="360395" y="2784228"/>
            <a:ext cx="491685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2668F3C-2EF8-4732-9359-5723E83EB718}"/>
              </a:ext>
            </a:extLst>
          </p:cNvPr>
          <p:cNvSpPr>
            <a:spLocks noGrp="1"/>
          </p:cNvSpPr>
          <p:nvPr>
            <p:ph type="body" sz="quarter" idx="3"/>
          </p:nvPr>
        </p:nvSpPr>
        <p:spPr>
          <a:xfrm>
            <a:off x="5770485" y="1813433"/>
            <a:ext cx="510550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504E64E-6934-4139-A277-BABC0196F9FA}"/>
              </a:ext>
            </a:extLst>
          </p:cNvPr>
          <p:cNvSpPr>
            <a:spLocks noGrp="1"/>
          </p:cNvSpPr>
          <p:nvPr>
            <p:ph sz="quarter" idx="4"/>
          </p:nvPr>
        </p:nvSpPr>
        <p:spPr>
          <a:xfrm>
            <a:off x="5770485" y="2784228"/>
            <a:ext cx="5105509"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5566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BE462-1BFC-4C4B-8A3D-2DD358A9EA85}"/>
              </a:ext>
            </a:extLst>
          </p:cNvPr>
          <p:cNvSpPr>
            <a:spLocks noGrp="1"/>
          </p:cNvSpPr>
          <p:nvPr>
            <p:ph type="title"/>
          </p:nvPr>
        </p:nvSpPr>
        <p:spPr>
          <a:xfrm>
            <a:off x="296662" y="285226"/>
            <a:ext cx="10515600" cy="1325563"/>
          </a:xfrm>
        </p:spPr>
        <p:txBody>
          <a:bodyPr/>
          <a:lstStyle>
            <a:lvl1pPr>
              <a:defRPr b="1"/>
            </a:lvl1pPr>
          </a:lstStyle>
          <a:p>
            <a:r>
              <a:rPr lang="nl-NL" dirty="0"/>
              <a:t>Klik om stijl te bewerken</a:t>
            </a:r>
            <a:endParaRPr lang="nl-BE" dirty="0"/>
          </a:p>
        </p:txBody>
      </p:sp>
    </p:spTree>
    <p:extLst>
      <p:ext uri="{BB962C8B-B14F-4D97-AF65-F5344CB8AC3E}">
        <p14:creationId xmlns:p14="http://schemas.microsoft.com/office/powerpoint/2010/main" val="406618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41736-A2FB-4A45-A51B-2C0404F93BE5}"/>
              </a:ext>
            </a:extLst>
          </p:cNvPr>
          <p:cNvSpPr>
            <a:spLocks noGrp="1"/>
          </p:cNvSpPr>
          <p:nvPr>
            <p:ph type="ctrTitle"/>
          </p:nvPr>
        </p:nvSpPr>
        <p:spPr>
          <a:xfrm>
            <a:off x="1524000" y="1122363"/>
            <a:ext cx="9144000" cy="2387600"/>
          </a:xfrm>
        </p:spPr>
        <p:txBody>
          <a:bodyPr anchor="b"/>
          <a:lstStyle>
            <a:lvl1pPr algn="ctr">
              <a:defRPr sz="6000" b="1"/>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6A507B28-5660-4953-8547-08BDE589E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141986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BEDD3A7-BA39-45AC-A137-B0A52981E2E0}"/>
              </a:ext>
            </a:extLst>
          </p:cNvPr>
          <p:cNvSpPr/>
          <p:nvPr userDrawn="1"/>
        </p:nvSpPr>
        <p:spPr>
          <a:xfrm>
            <a:off x="10671142" y="-160256"/>
            <a:ext cx="1706252" cy="1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7261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533" y="116632"/>
            <a:ext cx="960000" cy="720000"/>
          </a:xfrm>
          <a:prstGeom prst="rect">
            <a:avLst/>
          </a:prstGeom>
        </p:spPr>
      </p:pic>
    </p:spTree>
    <p:extLst>
      <p:ext uri="{BB962C8B-B14F-4D97-AF65-F5344CB8AC3E}">
        <p14:creationId xmlns:p14="http://schemas.microsoft.com/office/powerpoint/2010/main" val="169575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D8634-6AFF-4975-8F5C-32D881B6E1F2}"/>
              </a:ext>
            </a:extLst>
          </p:cNvPr>
          <p:cNvSpPr>
            <a:spLocks noGrp="1"/>
          </p:cNvSpPr>
          <p:nvPr>
            <p:ph type="title"/>
          </p:nvPr>
        </p:nvSpPr>
        <p:spPr>
          <a:xfrm>
            <a:off x="278907" y="169816"/>
            <a:ext cx="10515600" cy="1325563"/>
          </a:xfrm>
        </p:spPr>
        <p:txBody>
          <a:bodyPr/>
          <a:lstStyle>
            <a:lvl1pPr>
              <a:defRPr b="1"/>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p:nvPr>
        </p:nvSpPr>
        <p:spPr>
          <a:xfrm>
            <a:off x="278907" y="1772358"/>
            <a:ext cx="10515600" cy="47260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7996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69BE9-BFCD-4485-8539-431A396C7CC9}"/>
              </a:ext>
            </a:extLst>
          </p:cNvPr>
          <p:cNvSpPr>
            <a:spLocks noGrp="1"/>
          </p:cNvSpPr>
          <p:nvPr>
            <p:ph type="title"/>
          </p:nvPr>
        </p:nvSpPr>
        <p:spPr>
          <a:xfrm>
            <a:off x="1006876" y="3543332"/>
            <a:ext cx="10515600" cy="1092632"/>
          </a:xfrm>
        </p:spPr>
        <p:txBody>
          <a:bodyPr/>
          <a:lstStyle>
            <a:lvl1pPr algn="ctr">
              <a:defRPr/>
            </a:lvl1pPr>
          </a:lstStyle>
          <a:p>
            <a:r>
              <a:rPr lang="nl-NL" dirty="0"/>
              <a:t>Klik om stijl te bewerken</a:t>
            </a:r>
            <a:endParaRPr lang="nl-BE" dirty="0"/>
          </a:p>
        </p:txBody>
      </p:sp>
      <p:sp>
        <p:nvSpPr>
          <p:cNvPr id="4" name="Tijdelijke aanduiding voor afbeelding 3">
            <a:extLst>
              <a:ext uri="{FF2B5EF4-FFF2-40B4-BE49-F238E27FC236}">
                <a16:creationId xmlns:a16="http://schemas.microsoft.com/office/drawing/2014/main" id="{4462B233-B048-4371-BC68-E468378DBF56}"/>
              </a:ext>
            </a:extLst>
          </p:cNvPr>
          <p:cNvSpPr>
            <a:spLocks noGrp="1"/>
          </p:cNvSpPr>
          <p:nvPr>
            <p:ph type="pic" sz="quarter" idx="10"/>
          </p:nvPr>
        </p:nvSpPr>
        <p:spPr>
          <a:xfrm>
            <a:off x="4656000" y="434333"/>
            <a:ext cx="2880000" cy="2880000"/>
          </a:xfrm>
          <a:prstGeom prst="ellipse">
            <a:avLst/>
          </a:prstGeom>
        </p:spPr>
        <p:txBody>
          <a:bodyPr/>
          <a:lstStyle/>
          <a:p>
            <a:endParaRPr lang="nl-BE"/>
          </a:p>
        </p:txBody>
      </p:sp>
      <p:sp>
        <p:nvSpPr>
          <p:cNvPr id="7" name="Tijdelijke aanduiding voor tekst 6">
            <a:extLst>
              <a:ext uri="{FF2B5EF4-FFF2-40B4-BE49-F238E27FC236}">
                <a16:creationId xmlns:a16="http://schemas.microsoft.com/office/drawing/2014/main" id="{890D68BC-9779-42A8-97A7-0D019666DCF6}"/>
              </a:ext>
            </a:extLst>
          </p:cNvPr>
          <p:cNvSpPr>
            <a:spLocks noGrp="1"/>
          </p:cNvSpPr>
          <p:nvPr>
            <p:ph type="body" sz="quarter" idx="11"/>
          </p:nvPr>
        </p:nvSpPr>
        <p:spPr>
          <a:xfrm>
            <a:off x="1006475" y="4864963"/>
            <a:ext cx="10515600" cy="1225119"/>
          </a:xfrm>
        </p:spPr>
        <p:txBody>
          <a:bodyPr>
            <a:normAutofit/>
          </a:bodyPr>
          <a:lstStyle>
            <a:lvl1pPr marL="0" indent="0" algn="ctr">
              <a:buNone/>
              <a:defRPr sz="2000"/>
            </a:lvl1pPr>
          </a:lstStyle>
          <a:p>
            <a:pPr lvl="0"/>
            <a:r>
              <a:rPr lang="nl-NL" dirty="0"/>
              <a:t>Klikken om de tekststijl van het model te bewerken</a:t>
            </a:r>
            <a:endParaRPr lang="nl-BE" dirty="0"/>
          </a:p>
        </p:txBody>
      </p:sp>
    </p:spTree>
    <p:extLst>
      <p:ext uri="{BB962C8B-B14F-4D97-AF65-F5344CB8AC3E}">
        <p14:creationId xmlns:p14="http://schemas.microsoft.com/office/powerpoint/2010/main" val="58756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0" y="1307236"/>
            <a:ext cx="6223247" cy="4243527"/>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2">
            <a:extLst>
              <a:ext uri="{FF2B5EF4-FFF2-40B4-BE49-F238E27FC236}">
                <a16:creationId xmlns:a16="http://schemas.microsoft.com/office/drawing/2014/main" id="{91F2CEBE-EF24-40E5-9B00-36C1AED7A059}"/>
              </a:ext>
            </a:extLst>
          </p:cNvPr>
          <p:cNvSpPr>
            <a:spLocks noGrp="1"/>
          </p:cNvSpPr>
          <p:nvPr>
            <p:ph idx="10"/>
          </p:nvPr>
        </p:nvSpPr>
        <p:spPr>
          <a:xfrm>
            <a:off x="6224725" y="0"/>
            <a:ext cx="6223247" cy="6858000"/>
          </a:xfrm>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nl-BE" dirty="0"/>
          </a:p>
        </p:txBody>
      </p:sp>
    </p:spTree>
    <p:extLst>
      <p:ext uri="{BB962C8B-B14F-4D97-AF65-F5344CB8AC3E}">
        <p14:creationId xmlns:p14="http://schemas.microsoft.com/office/powerpoint/2010/main" val="108054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6223247" y="1786630"/>
            <a:ext cx="5968754" cy="4243527"/>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2">
            <a:extLst>
              <a:ext uri="{FF2B5EF4-FFF2-40B4-BE49-F238E27FC236}">
                <a16:creationId xmlns:a16="http://schemas.microsoft.com/office/drawing/2014/main" id="{91F2CEBE-EF24-40E5-9B00-36C1AED7A059}"/>
              </a:ext>
            </a:extLst>
          </p:cNvPr>
          <p:cNvSpPr>
            <a:spLocks noGrp="1"/>
          </p:cNvSpPr>
          <p:nvPr>
            <p:ph idx="10"/>
          </p:nvPr>
        </p:nvSpPr>
        <p:spPr>
          <a:xfrm>
            <a:off x="0" y="0"/>
            <a:ext cx="6223247" cy="6858000"/>
          </a:xfrm>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nl-BE" dirty="0"/>
          </a:p>
        </p:txBody>
      </p:sp>
    </p:spTree>
    <p:extLst>
      <p:ext uri="{BB962C8B-B14F-4D97-AF65-F5344CB8AC3E}">
        <p14:creationId xmlns:p14="http://schemas.microsoft.com/office/powerpoint/2010/main" val="175524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0" y="1307236"/>
            <a:ext cx="6223247" cy="4243527"/>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2">
            <a:extLst>
              <a:ext uri="{FF2B5EF4-FFF2-40B4-BE49-F238E27FC236}">
                <a16:creationId xmlns:a16="http://schemas.microsoft.com/office/drawing/2014/main" id="{91F2CEBE-EF24-40E5-9B00-36C1AED7A059}"/>
              </a:ext>
            </a:extLst>
          </p:cNvPr>
          <p:cNvSpPr>
            <a:spLocks noGrp="1"/>
          </p:cNvSpPr>
          <p:nvPr>
            <p:ph idx="10"/>
          </p:nvPr>
        </p:nvSpPr>
        <p:spPr>
          <a:xfrm>
            <a:off x="6578352" y="319596"/>
            <a:ext cx="5220071" cy="6196614"/>
          </a:xfrm>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nl-BE" dirty="0"/>
          </a:p>
        </p:txBody>
      </p:sp>
    </p:spTree>
    <p:extLst>
      <p:ext uri="{BB962C8B-B14F-4D97-AF65-F5344CB8AC3E}">
        <p14:creationId xmlns:p14="http://schemas.microsoft.com/office/powerpoint/2010/main" val="252227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5968753" y="1449279"/>
            <a:ext cx="6223247" cy="4243527"/>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2">
            <a:extLst>
              <a:ext uri="{FF2B5EF4-FFF2-40B4-BE49-F238E27FC236}">
                <a16:creationId xmlns:a16="http://schemas.microsoft.com/office/drawing/2014/main" id="{91F2CEBE-EF24-40E5-9B00-36C1AED7A059}"/>
              </a:ext>
            </a:extLst>
          </p:cNvPr>
          <p:cNvSpPr>
            <a:spLocks noGrp="1"/>
          </p:cNvSpPr>
          <p:nvPr>
            <p:ph idx="10"/>
          </p:nvPr>
        </p:nvSpPr>
        <p:spPr>
          <a:xfrm>
            <a:off x="381739" y="330693"/>
            <a:ext cx="5220071" cy="6196614"/>
          </a:xfrm>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nl-BE" dirty="0"/>
          </a:p>
        </p:txBody>
      </p:sp>
    </p:spTree>
    <p:extLst>
      <p:ext uri="{BB962C8B-B14F-4D97-AF65-F5344CB8AC3E}">
        <p14:creationId xmlns:p14="http://schemas.microsoft.com/office/powerpoint/2010/main" val="136453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BA6BA-3DF4-49FB-ADAD-BE81BC501196}"/>
              </a:ext>
            </a:extLst>
          </p:cNvPr>
          <p:cNvSpPr>
            <a:spLocks noGrp="1"/>
          </p:cNvSpPr>
          <p:nvPr>
            <p:ph idx="1" hasCustomPrompt="1"/>
          </p:nvPr>
        </p:nvSpPr>
        <p:spPr>
          <a:xfrm>
            <a:off x="6409677" y="1307236"/>
            <a:ext cx="5782323" cy="4649681"/>
          </a:xfrm>
        </p:spPr>
        <p:txBody>
          <a:bodyPr/>
          <a:lstStyle>
            <a:lvl1pPr marL="0" indent="0">
              <a:buClr>
                <a:schemeClr val="accent1"/>
              </a:buClr>
              <a:buNone/>
              <a:defRPr b="1"/>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kumimoji="0" lang="nl-NL" sz="4400" b="0" i="0" u="none" strike="noStrike" kern="1200" cap="none" spc="0" normalizeH="0" baseline="0" noProof="0" dirty="0">
                <a:ln>
                  <a:noFill/>
                </a:ln>
                <a:solidFill>
                  <a:prstClr val="black"/>
                </a:solidFill>
                <a:effectLst/>
                <a:uLnTx/>
                <a:uFillTx/>
                <a:latin typeface="+mn-lt"/>
                <a:ea typeface="+mj-ea"/>
                <a:cs typeface="+mj-cs"/>
              </a:rPr>
              <a:t>Klik om stijl te bewerken</a:t>
            </a:r>
          </a:p>
          <a:p>
            <a:pPr lvl="0"/>
            <a:endParaRPr lang="nl-NL" dirty="0"/>
          </a:p>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afbeelding 6">
            <a:extLst>
              <a:ext uri="{FF2B5EF4-FFF2-40B4-BE49-F238E27FC236}">
                <a16:creationId xmlns:a16="http://schemas.microsoft.com/office/drawing/2014/main" id="{E05A9110-2791-4218-B8F5-C56959E13067}"/>
              </a:ext>
            </a:extLst>
          </p:cNvPr>
          <p:cNvSpPr>
            <a:spLocks noGrp="1"/>
          </p:cNvSpPr>
          <p:nvPr>
            <p:ph type="pic" sz="quarter" idx="10"/>
          </p:nvPr>
        </p:nvSpPr>
        <p:spPr>
          <a:xfrm>
            <a:off x="0" y="0"/>
            <a:ext cx="6318250" cy="6858000"/>
          </a:xfrm>
          <a:prstGeom prst="flowChartDelay">
            <a:avLst/>
          </a:prstGeom>
        </p:spPr>
        <p:txBody>
          <a:bodyPr/>
          <a:lstStyle/>
          <a:p>
            <a:endParaRPr lang="nl-BE"/>
          </a:p>
        </p:txBody>
      </p:sp>
    </p:spTree>
    <p:extLst>
      <p:ext uri="{BB962C8B-B14F-4D97-AF65-F5344CB8AC3E}">
        <p14:creationId xmlns:p14="http://schemas.microsoft.com/office/powerpoint/2010/main" val="7484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659F85-9955-47C1-AC15-DA605AB6163C}"/>
              </a:ext>
            </a:extLst>
          </p:cNvPr>
          <p:cNvSpPr>
            <a:spLocks noGrp="1"/>
          </p:cNvSpPr>
          <p:nvPr>
            <p:ph type="title"/>
          </p:nvPr>
        </p:nvSpPr>
        <p:spPr>
          <a:xfrm>
            <a:off x="420949" y="311859"/>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8CEAA8FE-C822-4C59-8118-93A58133247A}"/>
              </a:ext>
            </a:extLst>
          </p:cNvPr>
          <p:cNvSpPr>
            <a:spLocks noGrp="1"/>
          </p:cNvSpPr>
          <p:nvPr>
            <p:ph type="body" idx="1"/>
          </p:nvPr>
        </p:nvSpPr>
        <p:spPr>
          <a:xfrm>
            <a:off x="420949" y="1923280"/>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descr="Afbeelding met tekening, klok&#10;&#10;Automatisch gegenereerde beschrijving">
            <a:extLst>
              <a:ext uri="{FF2B5EF4-FFF2-40B4-BE49-F238E27FC236}">
                <a16:creationId xmlns:a16="http://schemas.microsoft.com/office/drawing/2014/main" id="{CA2B355E-233A-40CD-9F99-0525318EDB03}"/>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40799" t="-4504" r="-2" b="9084"/>
          <a:stretch/>
        </p:blipFill>
        <p:spPr>
          <a:xfrm rot="8578176">
            <a:off x="10572416" y="-117589"/>
            <a:ext cx="1622947" cy="1849210"/>
          </a:xfrm>
          <a:prstGeom prst="ellipse">
            <a:avLst/>
          </a:prstGeom>
        </p:spPr>
      </p:pic>
    </p:spTree>
    <p:extLst>
      <p:ext uri="{BB962C8B-B14F-4D97-AF65-F5344CB8AC3E}">
        <p14:creationId xmlns:p14="http://schemas.microsoft.com/office/powerpoint/2010/main" val="3100901812"/>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50" r:id="rId3"/>
    <p:sldLayoutId id="2147483670" r:id="rId4"/>
    <p:sldLayoutId id="2147483660" r:id="rId5"/>
    <p:sldLayoutId id="2147483661" r:id="rId6"/>
    <p:sldLayoutId id="2147483662" r:id="rId7"/>
    <p:sldLayoutId id="2147483663" r:id="rId8"/>
    <p:sldLayoutId id="2147483672" r:id="rId9"/>
    <p:sldLayoutId id="2147483673" r:id="rId10"/>
    <p:sldLayoutId id="2147483667" r:id="rId11"/>
    <p:sldLayoutId id="2147483674" r:id="rId12"/>
    <p:sldLayoutId id="2147483675" r:id="rId13"/>
    <p:sldLayoutId id="2147483668" r:id="rId14"/>
    <p:sldLayoutId id="2147483669" r:id="rId15"/>
    <p:sldLayoutId id="2147483666" r:id="rId16"/>
    <p:sldLayoutId id="2147483652" r:id="rId17"/>
    <p:sldLayoutId id="2147483653" r:id="rId18"/>
    <p:sldLayoutId id="2147483654" r:id="rId19"/>
    <p:sldLayoutId id="2147483655" r:id="rId20"/>
    <p:sldLayoutId id="2147483676"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gif"/><Relationship Id="rId1" Type="http://schemas.openxmlformats.org/officeDocument/2006/relationships/slideLayout" Target="../slideLayouts/slideLayout2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tekening&#10;&#10;Automatisch gegenereerde beschrijving">
            <a:extLst>
              <a:ext uri="{FF2B5EF4-FFF2-40B4-BE49-F238E27FC236}">
                <a16:creationId xmlns:a16="http://schemas.microsoft.com/office/drawing/2014/main" id="{C5CFC8D3-BA04-470A-817E-7DAF5A8F75A6}"/>
              </a:ext>
            </a:extLst>
          </p:cNvPr>
          <p:cNvPicPr>
            <a:picLocks noChangeAspect="1"/>
          </p:cNvPicPr>
          <p:nvPr/>
        </p:nvPicPr>
        <p:blipFill rotWithShape="1">
          <a:blip r:embed="rId3">
            <a:extLst>
              <a:ext uri="{28A0092B-C50C-407E-A947-70E740481C1C}">
                <a14:useLocalDpi xmlns:a14="http://schemas.microsoft.com/office/drawing/2010/main" val="0"/>
              </a:ext>
            </a:extLst>
          </a:blip>
          <a:srcRect t="-2029" r="-731" b="-1289"/>
          <a:stretch/>
        </p:blipFill>
        <p:spPr>
          <a:xfrm>
            <a:off x="0" y="-131185"/>
            <a:ext cx="12191997" cy="7034110"/>
          </a:xfrm>
          <a:prstGeom prst="rect">
            <a:avLst/>
          </a:prstGeom>
        </p:spPr>
      </p:pic>
      <p:sp>
        <p:nvSpPr>
          <p:cNvPr id="38" name="Rectangle 37">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88E24B7-D32F-4353-B655-EB27BF69A642}"/>
              </a:ext>
            </a:extLst>
          </p:cNvPr>
          <p:cNvSpPr>
            <a:spLocks noGrp="1"/>
          </p:cNvSpPr>
          <p:nvPr>
            <p:ph type="ctrTitle"/>
          </p:nvPr>
        </p:nvSpPr>
        <p:spPr>
          <a:xfrm>
            <a:off x="7621572" y="1337515"/>
            <a:ext cx="4023360" cy="2802219"/>
          </a:xfrm>
        </p:spPr>
        <p:txBody>
          <a:bodyPr anchor="b">
            <a:normAutofit/>
          </a:bodyPr>
          <a:lstStyle/>
          <a:p>
            <a:pPr algn="l"/>
            <a:r>
              <a:rPr lang="nl-BE" sz="3200" dirty="0">
                <a:solidFill>
                  <a:srgbClr val="FFFFFF"/>
                </a:solidFill>
              </a:rPr>
              <a:t>Studiedag </a:t>
            </a:r>
            <a:r>
              <a:rPr lang="nl-BE" sz="3200" dirty="0" err="1">
                <a:solidFill>
                  <a:srgbClr val="FFFFFF"/>
                </a:solidFill>
              </a:rPr>
              <a:t>energie-besparing</a:t>
            </a:r>
            <a:r>
              <a:rPr lang="nl-BE" sz="3200" dirty="0">
                <a:solidFill>
                  <a:srgbClr val="FFFFFF"/>
                </a:solidFill>
              </a:rPr>
              <a:t> bij scholen</a:t>
            </a:r>
            <a:br>
              <a:rPr lang="nl-BE" sz="3200" dirty="0">
                <a:solidFill>
                  <a:srgbClr val="FFFFFF"/>
                </a:solidFill>
              </a:rPr>
            </a:br>
            <a:br>
              <a:rPr lang="nl-BE" sz="3200" dirty="0">
                <a:solidFill>
                  <a:srgbClr val="FFFFFF"/>
                </a:solidFill>
              </a:rPr>
            </a:br>
            <a:r>
              <a:rPr lang="nl-BE" sz="3200" dirty="0">
                <a:solidFill>
                  <a:srgbClr val="FFFFFF"/>
                </a:solidFill>
              </a:rPr>
              <a:t>ENERGY4SCHOOL</a:t>
            </a:r>
            <a:br>
              <a:rPr lang="nl-BE" sz="3200" dirty="0">
                <a:solidFill>
                  <a:srgbClr val="FFFFFF"/>
                </a:solidFill>
              </a:rPr>
            </a:br>
            <a:endParaRPr lang="nl-BE" sz="3200" dirty="0">
              <a:solidFill>
                <a:srgbClr val="FFFFFF"/>
              </a:solidFill>
            </a:endParaRPr>
          </a:p>
        </p:txBody>
      </p:sp>
      <p:sp>
        <p:nvSpPr>
          <p:cNvPr id="3" name="Ondertitel 2">
            <a:extLst>
              <a:ext uri="{FF2B5EF4-FFF2-40B4-BE49-F238E27FC236}">
                <a16:creationId xmlns:a16="http://schemas.microsoft.com/office/drawing/2014/main" id="{2F9086F2-9089-4E1D-9BBA-4A6F59BF2942}"/>
              </a:ext>
            </a:extLst>
          </p:cNvPr>
          <p:cNvSpPr>
            <a:spLocks noGrp="1"/>
          </p:cNvSpPr>
          <p:nvPr>
            <p:ph type="subTitle" idx="1"/>
          </p:nvPr>
        </p:nvSpPr>
        <p:spPr>
          <a:xfrm>
            <a:off x="7739392" y="4312344"/>
            <a:ext cx="4023359" cy="1208141"/>
          </a:xfrm>
        </p:spPr>
        <p:txBody>
          <a:bodyPr>
            <a:normAutofit/>
          </a:bodyPr>
          <a:lstStyle/>
          <a:p>
            <a:pPr algn="l"/>
            <a:r>
              <a:rPr lang="nl-BE" sz="1600" dirty="0">
                <a:solidFill>
                  <a:srgbClr val="FFFFFF"/>
                </a:solidFill>
              </a:rPr>
              <a:t>Ir. Matthias Zuliani</a:t>
            </a:r>
          </a:p>
          <a:p>
            <a:pPr algn="l"/>
            <a:r>
              <a:rPr lang="nl-BE" sz="1600" dirty="0">
                <a:solidFill>
                  <a:srgbClr val="FFFFFF"/>
                </a:solidFill>
              </a:rPr>
              <a:t>2022-03-24</a:t>
            </a:r>
          </a:p>
        </p:txBody>
      </p:sp>
      <p:pic>
        <p:nvPicPr>
          <p:cNvPr id="5" name="Picture 4" descr="Graphical user interface&#10;&#10;Description automatically generated with medium confidence">
            <a:extLst>
              <a:ext uri="{FF2B5EF4-FFF2-40B4-BE49-F238E27FC236}">
                <a16:creationId xmlns:a16="http://schemas.microsoft.com/office/drawing/2014/main" id="{D786DE33-1F7D-4C3C-9B97-36EA95CAC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777" y="5520485"/>
            <a:ext cx="2085975" cy="809625"/>
          </a:xfrm>
          <a:prstGeom prst="rect">
            <a:avLst/>
          </a:prstGeom>
        </p:spPr>
      </p:pic>
    </p:spTree>
    <p:extLst>
      <p:ext uri="{BB962C8B-B14F-4D97-AF65-F5344CB8AC3E}">
        <p14:creationId xmlns:p14="http://schemas.microsoft.com/office/powerpoint/2010/main" val="8041759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OUTPUT</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a:xfrm>
            <a:off x="278906" y="1772358"/>
            <a:ext cx="11427989" cy="4726095"/>
          </a:xfrm>
        </p:spPr>
        <p:txBody>
          <a:bodyPr>
            <a:normAutofit/>
          </a:bodyPr>
          <a:lstStyle/>
          <a:p>
            <a:pPr lvl="0"/>
            <a:r>
              <a:rPr lang="nl-BE" b="1" dirty="0"/>
              <a:t>Voorstudie financieringsmogelijkheden en opmaak financieringsmodel</a:t>
            </a:r>
          </a:p>
          <a:p>
            <a:pPr marL="914400" lvl="1" indent="-457200">
              <a:buFont typeface="Wingdings" panose="05000000000000000000" pitchFamily="2" charset="2"/>
              <a:buChar char="§"/>
            </a:pPr>
            <a:r>
              <a:rPr lang="nl-BE" dirty="0"/>
              <a:t>Scenario 1 :</a:t>
            </a:r>
          </a:p>
          <a:p>
            <a:pPr marL="1657350" lvl="2" indent="-457200"/>
            <a:r>
              <a:rPr lang="nl-BE" dirty="0"/>
              <a:t>100 % via burgers</a:t>
            </a:r>
          </a:p>
          <a:p>
            <a:pPr marL="1657350" lvl="2" indent="-457200"/>
            <a:r>
              <a:rPr lang="nl-BE" dirty="0"/>
              <a:t>Haalbaar rendement aan coöperanten = 3 %</a:t>
            </a:r>
          </a:p>
          <a:p>
            <a:pPr marL="1657350" lvl="2" indent="-457200"/>
            <a:r>
              <a:rPr lang="nl-BE" dirty="0"/>
              <a:t>In jaar 20 verkoop van de investeringen aan </a:t>
            </a:r>
            <a:r>
              <a:rPr lang="nl-BE" dirty="0" err="1"/>
              <a:t>nettoboekwaarde</a:t>
            </a:r>
            <a:r>
              <a:rPr lang="nl-BE" dirty="0"/>
              <a:t> aan de VZW </a:t>
            </a:r>
            <a:r>
              <a:rPr lang="nl-BE" dirty="0" err="1"/>
              <a:t>Rhizo</a:t>
            </a:r>
            <a:endParaRPr lang="nl-BE" dirty="0"/>
          </a:p>
          <a:p>
            <a:pPr marL="1657350" lvl="2" indent="-457200"/>
            <a:r>
              <a:rPr lang="nl-BE" dirty="0"/>
              <a:t>In jaar 20 worden alle coöperanten terug uitgekocht aan 100% van inleg.</a:t>
            </a:r>
          </a:p>
          <a:p>
            <a:pPr marL="914400" lvl="1" indent="-457200">
              <a:buFont typeface="Wingdings" panose="05000000000000000000" pitchFamily="2" charset="2"/>
              <a:buChar char="§"/>
            </a:pPr>
            <a:endParaRPr lang="nl-BE" dirty="0"/>
          </a:p>
          <a:p>
            <a:pPr marL="914400" lvl="1" indent="-457200">
              <a:buFont typeface="Wingdings" panose="05000000000000000000" pitchFamily="2" charset="2"/>
              <a:buChar char="§"/>
            </a:pPr>
            <a:r>
              <a:rPr lang="nl-BE" dirty="0"/>
              <a:t>Scenario 2 :</a:t>
            </a:r>
          </a:p>
          <a:p>
            <a:pPr marL="1657350" lvl="2" indent="-457200"/>
            <a:r>
              <a:rPr lang="nl-BE" dirty="0"/>
              <a:t>69 % burgerfinanciering</a:t>
            </a:r>
          </a:p>
          <a:p>
            <a:pPr marL="1657350" lvl="2" indent="-457200"/>
            <a:r>
              <a:rPr lang="nl-BE" dirty="0"/>
              <a:t>31 % via externe lening over 15 jaar aan 1 % (conform groene lening van </a:t>
            </a:r>
            <a:r>
              <a:rPr lang="nl-BE" b="1" dirty="0" err="1"/>
              <a:t>Agion</a:t>
            </a:r>
            <a:r>
              <a:rPr lang="nl-BE" dirty="0"/>
              <a:t>)</a:t>
            </a:r>
          </a:p>
          <a:p>
            <a:pPr marL="1657350" lvl="2" indent="-457200"/>
            <a:r>
              <a:rPr lang="nl-BE" dirty="0"/>
              <a:t>Haalbaar rendement aan coöperanten = 5 %</a:t>
            </a:r>
          </a:p>
          <a:p>
            <a:pPr marL="1657350" lvl="2" indent="-457200"/>
            <a:r>
              <a:rPr lang="nl-BE" dirty="0"/>
              <a:t>In jaar 20 verkoop van de investeringen aan </a:t>
            </a:r>
            <a:r>
              <a:rPr lang="nl-BE" dirty="0" err="1"/>
              <a:t>nettoboekwaarde</a:t>
            </a:r>
            <a:r>
              <a:rPr lang="nl-BE" dirty="0"/>
              <a:t> aan de VZW </a:t>
            </a:r>
            <a:r>
              <a:rPr lang="nl-BE" dirty="0" err="1"/>
              <a:t>Rhizo</a:t>
            </a:r>
            <a:endParaRPr lang="nl-BE" dirty="0"/>
          </a:p>
          <a:p>
            <a:pPr marL="1657350" lvl="2" indent="-457200"/>
            <a:r>
              <a:rPr lang="nl-BE" dirty="0"/>
              <a:t>In jaar 20 worden alle coöperanten terug uitgekocht aan 100% van inleg.</a:t>
            </a:r>
          </a:p>
          <a:p>
            <a:pPr lvl="1"/>
            <a:endParaRPr lang="nl-BE" b="1" dirty="0"/>
          </a:p>
        </p:txBody>
      </p:sp>
      <p:pic>
        <p:nvPicPr>
          <p:cNvPr id="4" name="Picture 2" descr="Afbeeldingsresultaat voor vandelanotte logo">
            <a:extLst>
              <a:ext uri="{FF2B5EF4-FFF2-40B4-BE49-F238E27FC236}">
                <a16:creationId xmlns:a16="http://schemas.microsoft.com/office/drawing/2014/main" id="{6D0EB402-69D2-4CDF-8C96-F48563F6E6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9886" y="169816"/>
            <a:ext cx="3214621" cy="113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5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AANBEVELINGEN</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a:xfrm>
            <a:off x="278906" y="1772358"/>
            <a:ext cx="11913093" cy="4726095"/>
          </a:xfrm>
        </p:spPr>
        <p:txBody>
          <a:bodyPr>
            <a:normAutofit/>
          </a:bodyPr>
          <a:lstStyle/>
          <a:p>
            <a:pPr lvl="0"/>
            <a:r>
              <a:rPr lang="nl-BE" dirty="0" err="1"/>
              <a:t>Agion</a:t>
            </a:r>
            <a:r>
              <a:rPr lang="nl-BE" dirty="0"/>
              <a:t> subsidies ook beschikbaar maken voor externe entiteiten die een aantoonbare band hebben met de onderwijsinstelling</a:t>
            </a:r>
          </a:p>
          <a:p>
            <a:pPr lvl="0"/>
            <a:endParaRPr lang="nl-BE" dirty="0"/>
          </a:p>
        </p:txBody>
      </p:sp>
      <p:pic>
        <p:nvPicPr>
          <p:cNvPr id="4" name="Picture 3">
            <a:extLst>
              <a:ext uri="{FF2B5EF4-FFF2-40B4-BE49-F238E27FC236}">
                <a16:creationId xmlns:a16="http://schemas.microsoft.com/office/drawing/2014/main" id="{50D1B47C-782B-481A-8301-5F04A081A3F6}"/>
              </a:ext>
            </a:extLst>
          </p:cNvPr>
          <p:cNvPicPr/>
          <p:nvPr/>
        </p:nvPicPr>
        <p:blipFill>
          <a:blip r:embed="rId2"/>
          <a:stretch>
            <a:fillRect/>
          </a:stretch>
        </p:blipFill>
        <p:spPr>
          <a:xfrm>
            <a:off x="1580023" y="2700940"/>
            <a:ext cx="7960792" cy="3987244"/>
          </a:xfrm>
          <a:prstGeom prst="rect">
            <a:avLst/>
          </a:prstGeom>
        </p:spPr>
      </p:pic>
    </p:spTree>
    <p:extLst>
      <p:ext uri="{BB962C8B-B14F-4D97-AF65-F5344CB8AC3E}">
        <p14:creationId xmlns:p14="http://schemas.microsoft.com/office/powerpoint/2010/main" val="215958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OUTPUT</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p:txBody>
          <a:bodyPr>
            <a:normAutofit/>
          </a:bodyPr>
          <a:lstStyle/>
          <a:p>
            <a:pPr lvl="0"/>
            <a:r>
              <a:rPr lang="nl-BE" b="1" dirty="0"/>
              <a:t>Presentatie projectvoorstel aan Raad van Bestuur</a:t>
            </a:r>
          </a:p>
          <a:p>
            <a:pPr lvl="1"/>
            <a:endParaRPr lang="nl-BE" dirty="0"/>
          </a:p>
          <a:p>
            <a:pPr lvl="1"/>
            <a:r>
              <a:rPr lang="nl-BE" dirty="0"/>
              <a:t>Helaas NOGO</a:t>
            </a:r>
          </a:p>
          <a:p>
            <a:pPr lvl="1"/>
            <a:endParaRPr lang="nl-BE" dirty="0"/>
          </a:p>
        </p:txBody>
      </p:sp>
      <p:pic>
        <p:nvPicPr>
          <p:cNvPr id="4" name="Afbeelding 6">
            <a:extLst>
              <a:ext uri="{FF2B5EF4-FFF2-40B4-BE49-F238E27FC236}">
                <a16:creationId xmlns:a16="http://schemas.microsoft.com/office/drawing/2014/main" id="{738DF826-2089-4A66-A645-057E0869CF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71646" y="2427515"/>
            <a:ext cx="8231694" cy="4173584"/>
          </a:xfrm>
          <a:prstGeom prst="rect">
            <a:avLst/>
          </a:prstGeom>
          <a:noFill/>
        </p:spPr>
      </p:pic>
    </p:spTree>
    <p:extLst>
      <p:ext uri="{BB962C8B-B14F-4D97-AF65-F5344CB8AC3E}">
        <p14:creationId xmlns:p14="http://schemas.microsoft.com/office/powerpoint/2010/main" val="384781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LESSONS LEARNT: OPPORTUNITEITEN</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a:xfrm>
            <a:off x="278907" y="1772358"/>
            <a:ext cx="11389352" cy="4726095"/>
          </a:xfrm>
        </p:spPr>
        <p:txBody>
          <a:bodyPr>
            <a:normAutofit/>
          </a:bodyPr>
          <a:lstStyle/>
          <a:p>
            <a:pPr lvl="0"/>
            <a:r>
              <a:rPr lang="nl-BE" b="1" dirty="0"/>
              <a:t>Techniek / technologie</a:t>
            </a:r>
            <a:r>
              <a:rPr lang="nl-BE" dirty="0"/>
              <a:t>: </a:t>
            </a:r>
          </a:p>
          <a:p>
            <a:pPr lvl="1"/>
            <a:r>
              <a:rPr lang="nl-BE" dirty="0"/>
              <a:t>in veel schoolgebouwen nog verouderde technologieën </a:t>
            </a:r>
            <a:r>
              <a:rPr lang="nl-BE" dirty="0">
                <a:sym typeface="Wingdings" panose="05000000000000000000" pitchFamily="2" charset="2"/>
              </a:rPr>
              <a:t></a:t>
            </a:r>
            <a:r>
              <a:rPr lang="nl-BE" dirty="0"/>
              <a:t> groot besparingspotentieel, maar ook soms obstakels</a:t>
            </a:r>
          </a:p>
          <a:p>
            <a:pPr lvl="2"/>
            <a:r>
              <a:rPr lang="nl-BE" dirty="0"/>
              <a:t>verouderde verlichting</a:t>
            </a:r>
          </a:p>
          <a:p>
            <a:pPr lvl="2"/>
            <a:r>
              <a:rPr lang="nl-BE" dirty="0"/>
              <a:t>oude verwarmingsinstallaties</a:t>
            </a:r>
          </a:p>
          <a:p>
            <a:pPr lvl="2"/>
            <a:r>
              <a:rPr lang="nl-BE" dirty="0"/>
              <a:t>…</a:t>
            </a:r>
          </a:p>
          <a:p>
            <a:pPr lvl="1"/>
            <a:r>
              <a:rPr lang="nl-BE" dirty="0"/>
              <a:t>Veel gebouwen nog niet voorzien van zonnepanelen </a:t>
            </a:r>
            <a:r>
              <a:rPr lang="nl-BE" dirty="0">
                <a:sym typeface="Wingdings" panose="05000000000000000000" pitchFamily="2" charset="2"/>
              </a:rPr>
              <a:t></a:t>
            </a:r>
            <a:r>
              <a:rPr lang="nl-BE" dirty="0"/>
              <a:t>interessante opportuniteit</a:t>
            </a:r>
          </a:p>
          <a:p>
            <a:pPr lvl="0"/>
            <a:r>
              <a:rPr lang="nl-BE" b="1" dirty="0"/>
              <a:t>Cultuur:</a:t>
            </a:r>
            <a:endParaRPr lang="nl-BE" dirty="0"/>
          </a:p>
          <a:p>
            <a:pPr lvl="1"/>
            <a:r>
              <a:rPr lang="nl-BE" dirty="0"/>
              <a:t>Opvolging en onderhoud van technische installaties is niet de </a:t>
            </a:r>
            <a:r>
              <a:rPr lang="nl-BE" dirty="0" err="1"/>
              <a:t>core</a:t>
            </a:r>
            <a:r>
              <a:rPr lang="nl-BE" dirty="0"/>
              <a:t> business van een school</a:t>
            </a:r>
          </a:p>
          <a:p>
            <a:pPr lvl="2"/>
            <a:r>
              <a:rPr lang="nl-BE" dirty="0" err="1"/>
              <a:t>Ontzorging</a:t>
            </a:r>
            <a:r>
              <a:rPr lang="nl-BE" dirty="0"/>
              <a:t> is een meerwaarde</a:t>
            </a:r>
          </a:p>
        </p:txBody>
      </p:sp>
    </p:spTree>
    <p:extLst>
      <p:ext uri="{BB962C8B-B14F-4D97-AF65-F5344CB8AC3E}">
        <p14:creationId xmlns:p14="http://schemas.microsoft.com/office/powerpoint/2010/main" val="218868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LESSONS LEARNT : OBSTAKELS</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p:txBody>
          <a:bodyPr>
            <a:normAutofit lnSpcReduction="10000"/>
          </a:bodyPr>
          <a:lstStyle/>
          <a:p>
            <a:pPr lvl="0"/>
            <a:r>
              <a:rPr lang="nl-BE" b="1" dirty="0"/>
              <a:t>Draagvlak is belangrijk</a:t>
            </a:r>
            <a:r>
              <a:rPr lang="nl-BE" dirty="0"/>
              <a:t>:</a:t>
            </a:r>
          </a:p>
          <a:p>
            <a:pPr lvl="1"/>
            <a:r>
              <a:rPr lang="nl-BE" dirty="0"/>
              <a:t>Directie van de school bestond uit een relatief jonge ploeg, die openstond voor innovatie, en die mee was in het verhaal. De Directie ondersteunde het project en was actief betrokken bij verschillende overlegmomenten tijdens de voorstudie.</a:t>
            </a:r>
          </a:p>
          <a:p>
            <a:pPr lvl="1"/>
            <a:r>
              <a:rPr lang="nl-BE" dirty="0"/>
              <a:t>Bij het toelichten van het business plan aan de Raad van Bestuur van RHIZO merkten we dat we het moeilijk hadden om hen te enthousiasmeren en overtuigen van de meerwaarde van het project voor de scholengroep.</a:t>
            </a:r>
          </a:p>
          <a:p>
            <a:pPr lvl="1"/>
            <a:r>
              <a:rPr lang="nl-BE" dirty="0"/>
              <a:t>De Raad van Bestuur had op dat moment ook hun handen vol met het transitietraject van de scholengroep. Zie ook onder ‘Timing’</a:t>
            </a:r>
          </a:p>
          <a:p>
            <a:pPr lvl="0"/>
            <a:r>
              <a:rPr lang="nl-NL" b="1" dirty="0"/>
              <a:t>Timing is cruciaal</a:t>
            </a:r>
            <a:r>
              <a:rPr lang="nl-NL" dirty="0"/>
              <a:t>:</a:t>
            </a:r>
            <a:endParaRPr lang="nl-BE" dirty="0"/>
          </a:p>
          <a:p>
            <a:pPr lvl="1"/>
            <a:r>
              <a:rPr lang="nl-BE" dirty="0"/>
              <a:t>De scholengroep RHIZO was bezig met een groot transitietraject dat een groot stuk van hun tijd en resources opslokte. Het Energy4School project had daardoor onvoldoende prioriteit. </a:t>
            </a:r>
          </a:p>
          <a:p>
            <a:pPr lvl="1"/>
            <a:endParaRPr lang="nl-BE" dirty="0"/>
          </a:p>
        </p:txBody>
      </p:sp>
    </p:spTree>
    <p:extLst>
      <p:ext uri="{BB962C8B-B14F-4D97-AF65-F5344CB8AC3E}">
        <p14:creationId xmlns:p14="http://schemas.microsoft.com/office/powerpoint/2010/main" val="337622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54FDD98-B248-46FB-93B1-8E42E4FA0541}"/>
              </a:ext>
            </a:extLst>
          </p:cNvPr>
          <p:cNvSpPr>
            <a:spLocks noGrp="1"/>
          </p:cNvSpPr>
          <p:nvPr>
            <p:ph type="title"/>
          </p:nvPr>
        </p:nvSpPr>
        <p:spPr>
          <a:xfrm>
            <a:off x="1764320" y="2882684"/>
            <a:ext cx="10515600" cy="1092632"/>
          </a:xfrm>
        </p:spPr>
        <p:txBody>
          <a:bodyPr>
            <a:normAutofit/>
          </a:bodyPr>
          <a:lstStyle/>
          <a:p>
            <a:r>
              <a:rPr lang="nl-BE" sz="6000" dirty="0">
                <a:solidFill>
                  <a:schemeClr val="bg1"/>
                </a:solidFill>
              </a:rPr>
              <a:t>Bedankt!</a:t>
            </a:r>
          </a:p>
        </p:txBody>
      </p:sp>
      <p:sp>
        <p:nvSpPr>
          <p:cNvPr id="8" name="Tijdelijke aanduiding voor tekst 7">
            <a:extLst>
              <a:ext uri="{FF2B5EF4-FFF2-40B4-BE49-F238E27FC236}">
                <a16:creationId xmlns:a16="http://schemas.microsoft.com/office/drawing/2014/main" id="{FE7D923C-A00E-474E-8430-F50F772587DD}"/>
              </a:ext>
            </a:extLst>
          </p:cNvPr>
          <p:cNvSpPr>
            <a:spLocks noGrp="1"/>
          </p:cNvSpPr>
          <p:nvPr>
            <p:ph type="body" sz="quarter" idx="11"/>
          </p:nvPr>
        </p:nvSpPr>
        <p:spPr>
          <a:xfrm>
            <a:off x="0" y="6368910"/>
            <a:ext cx="12192000" cy="489090"/>
          </a:xfrm>
        </p:spPr>
        <p:txBody>
          <a:bodyPr>
            <a:normAutofit/>
          </a:bodyPr>
          <a:lstStyle/>
          <a:p>
            <a:r>
              <a:rPr lang="nl-BE" sz="1900" dirty="0">
                <a:solidFill>
                  <a:schemeClr val="accent1"/>
                </a:solidFill>
                <a:latin typeface="Arial" panose="020B0604020202020204" pitchFamily="34" charset="0"/>
                <a:cs typeface="Arial" panose="020B0604020202020204" pitchFamily="34" charset="0"/>
              </a:rPr>
              <a:t>BRUGGE</a:t>
            </a:r>
            <a:r>
              <a:rPr lang="nl-BE" sz="1900" dirty="0">
                <a:solidFill>
                  <a:schemeClr val="bg1"/>
                </a:solidFill>
                <a:latin typeface="Arial" panose="020B0604020202020204" pitchFamily="34" charset="0"/>
                <a:cs typeface="Arial" panose="020B0604020202020204" pitchFamily="34" charset="0"/>
              </a:rPr>
              <a:t>GENT</a:t>
            </a:r>
            <a:r>
              <a:rPr lang="nl-BE" sz="1900" dirty="0">
                <a:solidFill>
                  <a:schemeClr val="accent1"/>
                </a:solidFill>
                <a:latin typeface="Arial" panose="020B0604020202020204" pitchFamily="34" charset="0"/>
                <a:cs typeface="Arial" panose="020B0604020202020204" pitchFamily="34" charset="0"/>
              </a:rPr>
              <a:t>LEUVEN</a:t>
            </a:r>
            <a:r>
              <a:rPr lang="nl-BE" sz="1900" dirty="0">
                <a:solidFill>
                  <a:schemeClr val="bg1"/>
                </a:solidFill>
                <a:latin typeface="Arial" panose="020B0604020202020204" pitchFamily="34" charset="0"/>
                <a:cs typeface="Arial" panose="020B0604020202020204" pitchFamily="34" charset="0"/>
              </a:rPr>
              <a:t>ANTWERPEN  |  INFO@INGENIUM.BE  |  +32 50 40 45 30  |  WWW.INGENIUM.BE</a:t>
            </a:r>
          </a:p>
        </p:txBody>
      </p:sp>
      <p:sp>
        <p:nvSpPr>
          <p:cNvPr id="2" name="Ovaal 1">
            <a:extLst>
              <a:ext uri="{FF2B5EF4-FFF2-40B4-BE49-F238E27FC236}">
                <a16:creationId xmlns:a16="http://schemas.microsoft.com/office/drawing/2014/main" id="{EE8ED223-BA2B-4FD7-BC55-B716F1B476A1}"/>
              </a:ext>
            </a:extLst>
          </p:cNvPr>
          <p:cNvSpPr/>
          <p:nvPr/>
        </p:nvSpPr>
        <p:spPr>
          <a:xfrm>
            <a:off x="1620982" y="2457450"/>
            <a:ext cx="1943100" cy="1943100"/>
          </a:xfrm>
          <a:prstGeom prst="ellipse">
            <a:avLst/>
          </a:prstGeom>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6" name="Afbeelding 5" descr="Afbeelding met tekening&#10;&#10;Automatisch gegenereerde beschrijving">
            <a:extLst>
              <a:ext uri="{FF2B5EF4-FFF2-40B4-BE49-F238E27FC236}">
                <a16:creationId xmlns:a16="http://schemas.microsoft.com/office/drawing/2014/main" id="{C0A0ACE2-77EF-4D57-BDE2-9917ADCA7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96" y="1984664"/>
            <a:ext cx="2888672" cy="2888672"/>
          </a:xfrm>
          <a:prstGeom prst="rect">
            <a:avLst/>
          </a:prstGeom>
        </p:spPr>
      </p:pic>
      <p:sp>
        <p:nvSpPr>
          <p:cNvPr id="7" name="Rechthoek 6">
            <a:extLst>
              <a:ext uri="{FF2B5EF4-FFF2-40B4-BE49-F238E27FC236}">
                <a16:creationId xmlns:a16="http://schemas.microsoft.com/office/drawing/2014/main" id="{A341E1EC-5415-403C-9AEA-8B294BAFB835}"/>
              </a:ext>
            </a:extLst>
          </p:cNvPr>
          <p:cNvSpPr/>
          <p:nvPr/>
        </p:nvSpPr>
        <p:spPr>
          <a:xfrm>
            <a:off x="10780971" y="0"/>
            <a:ext cx="1411029"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5" name="Picture 4" descr="Graphical user interface&#10;&#10;Description automatically generated with medium confidence">
            <a:extLst>
              <a:ext uri="{FF2B5EF4-FFF2-40B4-BE49-F238E27FC236}">
                <a16:creationId xmlns:a16="http://schemas.microsoft.com/office/drawing/2014/main" id="{519D3506-091D-46D2-ABBD-14A37D4D9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3" y="383055"/>
            <a:ext cx="2085975" cy="809625"/>
          </a:xfrm>
          <a:prstGeom prst="rect">
            <a:avLst/>
          </a:prstGeom>
        </p:spPr>
      </p:pic>
    </p:spTree>
    <p:extLst>
      <p:ext uri="{BB962C8B-B14F-4D97-AF65-F5344CB8AC3E}">
        <p14:creationId xmlns:p14="http://schemas.microsoft.com/office/powerpoint/2010/main" val="62327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231819" y="1268761"/>
            <a:ext cx="9978981" cy="5415374"/>
          </a:xfrm>
        </p:spPr>
        <p:txBody>
          <a:bodyPr>
            <a:noAutofit/>
          </a:bodyPr>
          <a:lstStyle/>
          <a:p>
            <a:pPr>
              <a:buFont typeface="Wingdings" panose="05000000000000000000" pitchFamily="2" charset="2"/>
              <a:buChar char="§"/>
            </a:pPr>
            <a:r>
              <a:rPr lang="nl-NL" sz="2400" b="1" dirty="0"/>
              <a:t>Energy4School</a:t>
            </a:r>
            <a:r>
              <a:rPr lang="nl-NL" sz="2400" dirty="0"/>
              <a:t> project:</a:t>
            </a:r>
          </a:p>
          <a:p>
            <a:pPr lvl="1">
              <a:buFont typeface="Wingdings" panose="05000000000000000000" pitchFamily="2" charset="2"/>
              <a:buChar char="§"/>
            </a:pPr>
            <a:r>
              <a:rPr lang="nl-NL" sz="1800" b="1" dirty="0"/>
              <a:t>innovatief financieringsmodel </a:t>
            </a:r>
            <a:r>
              <a:rPr lang="nl-NL" sz="1800" dirty="0"/>
              <a:t>aanbieden aan scholengemeenschappen </a:t>
            </a:r>
          </a:p>
          <a:p>
            <a:pPr lvl="1">
              <a:buFont typeface="Wingdings" panose="05000000000000000000" pitchFamily="2" charset="2"/>
              <a:buChar char="§"/>
            </a:pPr>
            <a:r>
              <a:rPr lang="nl-NL" sz="1800" dirty="0"/>
              <a:t>investeringen in energiebesparende maatregelen worden betaald via de </a:t>
            </a:r>
            <a:r>
              <a:rPr lang="nl-NL" sz="1800" b="1" dirty="0"/>
              <a:t>energiekostbesparing</a:t>
            </a:r>
            <a:r>
              <a:rPr lang="nl-NL" sz="1800" dirty="0"/>
              <a:t> voor de school.  </a:t>
            </a:r>
          </a:p>
          <a:p>
            <a:pPr lvl="1">
              <a:buFont typeface="Wingdings" panose="05000000000000000000" pitchFamily="2" charset="2"/>
              <a:buChar char="§"/>
            </a:pPr>
            <a:r>
              <a:rPr lang="nl-NL" sz="1800" b="1" dirty="0"/>
              <a:t>financiering</a:t>
            </a:r>
            <a:r>
              <a:rPr lang="nl-NL" sz="1800" dirty="0"/>
              <a:t> van de investeringen gebeurt in belangrijke mate door ouders, leerkrachten en sympathisanten </a:t>
            </a:r>
            <a:r>
              <a:rPr lang="nl-NL" sz="1800" dirty="0">
                <a:sym typeface="Wingdings" panose="05000000000000000000" pitchFamily="2" charset="2"/>
              </a:rPr>
              <a:t> opzetten van een </a:t>
            </a:r>
            <a:r>
              <a:rPr lang="nl-NL" sz="1800" b="1" dirty="0">
                <a:sym typeface="Wingdings" panose="05000000000000000000" pitchFamily="2" charset="2"/>
              </a:rPr>
              <a:t>(burger)coöperatie</a:t>
            </a:r>
            <a:r>
              <a:rPr lang="nl-NL" sz="1800" dirty="0"/>
              <a:t>.  </a:t>
            </a:r>
          </a:p>
          <a:p>
            <a:pPr lvl="1">
              <a:buFont typeface="Wingdings" panose="05000000000000000000" pitchFamily="2" charset="2"/>
              <a:buChar char="§"/>
            </a:pPr>
            <a:r>
              <a:rPr lang="nl-NL" sz="1800" b="1" dirty="0"/>
              <a:t>energiebesparende</a:t>
            </a:r>
            <a:r>
              <a:rPr lang="nl-NL" sz="1800" dirty="0"/>
              <a:t> </a:t>
            </a:r>
            <a:r>
              <a:rPr lang="nl-NL" sz="1800" b="1" dirty="0"/>
              <a:t>maatregelen</a:t>
            </a:r>
            <a:r>
              <a:rPr lang="nl-NL" sz="1800" dirty="0"/>
              <a:t> omvatten zowel:</a:t>
            </a:r>
          </a:p>
          <a:p>
            <a:pPr lvl="2">
              <a:buFont typeface="Wingdings" panose="05000000000000000000" pitchFamily="2" charset="2"/>
              <a:buChar char="§"/>
            </a:pPr>
            <a:r>
              <a:rPr lang="nl-NL" sz="1600" b="1" dirty="0" err="1"/>
              <a:t>quick-wins</a:t>
            </a:r>
            <a:r>
              <a:rPr lang="nl-NL" sz="1600" dirty="0"/>
              <a:t> (vb. optimalisatie van de regelinstellingen, wijziging gebruikersgedrag) </a:t>
            </a:r>
          </a:p>
          <a:p>
            <a:pPr lvl="2">
              <a:buFont typeface="Wingdings" panose="05000000000000000000" pitchFamily="2" charset="2"/>
              <a:buChar char="§"/>
            </a:pPr>
            <a:r>
              <a:rPr lang="nl-NL" sz="1600" b="1" dirty="0"/>
              <a:t>beperkte</a:t>
            </a:r>
            <a:r>
              <a:rPr lang="nl-NL" sz="1600" dirty="0"/>
              <a:t> en </a:t>
            </a:r>
            <a:r>
              <a:rPr lang="nl-NL" sz="1600" b="1" dirty="0"/>
              <a:t>uitgebreidere investeringen </a:t>
            </a:r>
            <a:r>
              <a:rPr lang="nl-NL" sz="1600" dirty="0"/>
              <a:t>(vb. isolatie leidingen, vernieuwing regeling verwarming, vernieuwing ketels, vernieuwing verlichting, isoleren van daken of muren, plaatsen PV-installatie).</a:t>
            </a:r>
          </a:p>
          <a:p>
            <a:pPr lvl="2">
              <a:buFont typeface="Wingdings" panose="05000000000000000000" pitchFamily="2" charset="2"/>
              <a:buChar char="§"/>
            </a:pPr>
            <a:endParaRPr lang="nl-NL" sz="1600" dirty="0"/>
          </a:p>
          <a:p>
            <a:pPr>
              <a:buFont typeface="Wingdings" panose="05000000000000000000" pitchFamily="2" charset="2"/>
              <a:buChar char="§"/>
            </a:pPr>
            <a:r>
              <a:rPr lang="nl-NL" sz="2400" dirty="0"/>
              <a:t>Hoofddoelen: </a:t>
            </a:r>
          </a:p>
          <a:p>
            <a:pPr lvl="1">
              <a:buFont typeface="Wingdings" panose="05000000000000000000" pitchFamily="2" charset="2"/>
              <a:buChar char="§"/>
            </a:pPr>
            <a:r>
              <a:rPr lang="nl-NL" sz="1800" dirty="0"/>
              <a:t>Realisatie van energiekostbesparing</a:t>
            </a:r>
          </a:p>
          <a:p>
            <a:pPr lvl="1">
              <a:buFont typeface="Wingdings" panose="05000000000000000000" pitchFamily="2" charset="2"/>
              <a:buChar char="§"/>
            </a:pPr>
            <a:r>
              <a:rPr lang="nl-NL" sz="1800" dirty="0"/>
              <a:t>Sensibilisering</a:t>
            </a:r>
          </a:p>
          <a:p>
            <a:pPr lvl="1">
              <a:buFont typeface="Wingdings" panose="05000000000000000000" pitchFamily="2" charset="2"/>
              <a:buChar char="§"/>
            </a:pPr>
            <a:r>
              <a:rPr lang="nl-NL" sz="1800" dirty="0"/>
              <a:t>Maatschappelijke bijdrage</a:t>
            </a:r>
          </a:p>
          <a:p>
            <a:pPr lvl="1">
              <a:buFont typeface="Wingdings" panose="05000000000000000000" pitchFamily="2" charset="2"/>
              <a:buChar char="§"/>
            </a:pPr>
            <a:r>
              <a:rPr lang="nl-NL" sz="1800" dirty="0" err="1"/>
              <a:t>Ontzorging</a:t>
            </a:r>
            <a:r>
              <a:rPr lang="nl-NL" sz="1800" dirty="0"/>
              <a:t> van de school</a:t>
            </a:r>
          </a:p>
          <a:p>
            <a:pPr lvl="1">
              <a:buFont typeface="Wingdings" panose="05000000000000000000" pitchFamily="2" charset="2"/>
              <a:buChar char="§"/>
            </a:pPr>
            <a:r>
              <a:rPr lang="nl-NL" sz="1800" dirty="0"/>
              <a:t>Mobilisering van beschikbare middelen</a:t>
            </a:r>
            <a:endParaRPr lang="nl-BE" sz="1800" dirty="0"/>
          </a:p>
        </p:txBody>
      </p:sp>
      <p:sp>
        <p:nvSpPr>
          <p:cNvPr id="5" name="Tekstvak 10"/>
          <p:cNvSpPr txBox="1"/>
          <p:nvPr/>
        </p:nvSpPr>
        <p:spPr>
          <a:xfrm>
            <a:off x="231819" y="547170"/>
            <a:ext cx="8111087"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all" dirty="0">
                <a:latin typeface="Myriad Pro" pitchFamily="34" charset="0"/>
              </a:rPr>
              <a:t>Toelichting project</a:t>
            </a:r>
            <a:endParaRPr lang="nl-BE" dirty="0">
              <a:latin typeface="Myriad Pro" pitchFamily="34" charset="0"/>
            </a:endParaRPr>
          </a:p>
        </p:txBody>
      </p:sp>
      <p:pic>
        <p:nvPicPr>
          <p:cNvPr id="2050" name="Picture 2" descr="Afbeeldingsresultaat voor people planet prof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437" y="4411356"/>
            <a:ext cx="2066726" cy="194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7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296214" y="1600200"/>
            <a:ext cx="7978422" cy="4997152"/>
          </a:xfrm>
        </p:spPr>
        <p:txBody>
          <a:bodyPr>
            <a:normAutofit/>
          </a:bodyPr>
          <a:lstStyle/>
          <a:p>
            <a:pPr>
              <a:buFont typeface="Wingdings" panose="05000000000000000000" pitchFamily="2" charset="2"/>
              <a:buChar char="§"/>
            </a:pPr>
            <a:r>
              <a:rPr lang="nl-NL" sz="2600" dirty="0"/>
              <a:t>studie wordt uitgevoerd op scholengemeenschap </a:t>
            </a:r>
            <a:r>
              <a:rPr lang="nl-NL" sz="2600" b="1" dirty="0"/>
              <a:t>RHIZO</a:t>
            </a:r>
            <a:r>
              <a:rPr lang="nl-NL" sz="2600" dirty="0"/>
              <a:t> uit Kortrijk.  </a:t>
            </a:r>
          </a:p>
          <a:p>
            <a:pPr>
              <a:buFont typeface="Wingdings" panose="05000000000000000000" pitchFamily="2" charset="2"/>
              <a:buChar char="§"/>
            </a:pPr>
            <a:endParaRPr lang="nl-NL" sz="3000" dirty="0"/>
          </a:p>
          <a:p>
            <a:pPr>
              <a:spcAft>
                <a:spcPts val="1200"/>
              </a:spcAft>
              <a:buFont typeface="Wingdings" panose="05000000000000000000" pitchFamily="2" charset="2"/>
              <a:buChar char="§"/>
            </a:pPr>
            <a:r>
              <a:rPr lang="nl-NL" sz="2600" b="1" dirty="0"/>
              <a:t>Goodplanet</a:t>
            </a:r>
            <a:r>
              <a:rPr lang="nl-NL" sz="2600" dirty="0"/>
              <a:t> : educatief luik</a:t>
            </a:r>
          </a:p>
          <a:p>
            <a:pPr>
              <a:spcAft>
                <a:spcPts val="1200"/>
              </a:spcAft>
              <a:buFont typeface="Wingdings" panose="05000000000000000000" pitchFamily="2" charset="2"/>
              <a:buChar char="§"/>
            </a:pPr>
            <a:r>
              <a:rPr lang="nl-NL" sz="2600" b="1" dirty="0" err="1"/>
              <a:t>Vandelanotte</a:t>
            </a:r>
            <a:r>
              <a:rPr lang="nl-NL" sz="2600" dirty="0"/>
              <a:t> : financieel adviseur</a:t>
            </a:r>
          </a:p>
          <a:p>
            <a:pPr>
              <a:spcAft>
                <a:spcPts val="1200"/>
              </a:spcAft>
              <a:buFont typeface="Wingdings" panose="05000000000000000000" pitchFamily="2" charset="2"/>
              <a:buChar char="§"/>
            </a:pPr>
            <a:r>
              <a:rPr lang="nl-NL" sz="2600" b="1" dirty="0"/>
              <a:t>Ingenium</a:t>
            </a:r>
            <a:r>
              <a:rPr lang="nl-NL" sz="2600" dirty="0"/>
              <a:t> : projectcoördinator, energieadviseur en implementatie energiemonitoring</a:t>
            </a:r>
          </a:p>
          <a:p>
            <a:pPr>
              <a:spcAft>
                <a:spcPts val="1200"/>
              </a:spcAft>
              <a:buFont typeface="Wingdings" panose="05000000000000000000" pitchFamily="2" charset="2"/>
              <a:buChar char="§"/>
            </a:pPr>
            <a:r>
              <a:rPr lang="nl-NL" sz="2600" b="1" dirty="0" err="1"/>
              <a:t>Signpost</a:t>
            </a:r>
            <a:r>
              <a:rPr lang="nl-NL" sz="2600" dirty="0"/>
              <a:t> : communicatie en helpdesk</a:t>
            </a:r>
          </a:p>
          <a:p>
            <a:pPr>
              <a:spcAft>
                <a:spcPts val="1200"/>
              </a:spcAft>
              <a:buFont typeface="Wingdings" panose="05000000000000000000" pitchFamily="2" charset="2"/>
              <a:buChar char="§"/>
            </a:pPr>
            <a:r>
              <a:rPr lang="nl-NL" sz="2600" b="1" dirty="0" err="1"/>
              <a:t>Energis</a:t>
            </a:r>
            <a:r>
              <a:rPr lang="nl-NL" sz="2600" dirty="0"/>
              <a:t> : softwareplatform voor energiemonitoring</a:t>
            </a:r>
          </a:p>
          <a:p>
            <a:pPr>
              <a:spcAft>
                <a:spcPts val="1200"/>
              </a:spcAft>
              <a:buFont typeface="Wingdings" panose="05000000000000000000" pitchFamily="2" charset="2"/>
              <a:buChar char="§"/>
            </a:pPr>
            <a:endParaRPr lang="nl-NL" dirty="0"/>
          </a:p>
        </p:txBody>
      </p:sp>
      <p:sp>
        <p:nvSpPr>
          <p:cNvPr id="5" name="Tekstvak 10"/>
          <p:cNvSpPr txBox="1"/>
          <p:nvPr/>
        </p:nvSpPr>
        <p:spPr>
          <a:xfrm>
            <a:off x="296214" y="445314"/>
            <a:ext cx="8536090"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all" dirty="0">
                <a:latin typeface="Myriad Pro" pitchFamily="34" charset="0"/>
              </a:rPr>
              <a:t>Project partners</a:t>
            </a:r>
            <a:endParaRPr lang="nl-BE" dirty="0">
              <a:latin typeface="Myriad Pro" pitchFamily="34" charset="0"/>
            </a:endParaRPr>
          </a:p>
        </p:txBody>
      </p:sp>
      <p:pic>
        <p:nvPicPr>
          <p:cNvPr id="8" name="Picture 2" descr="Afbeeldingsresultaat voor vandelanott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734" y="3192201"/>
            <a:ext cx="2164258" cy="764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764" y="5064410"/>
            <a:ext cx="2427832" cy="58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fbeeldingsresultaat voor ingeni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1716" y="4122109"/>
            <a:ext cx="726277" cy="726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fbeeldingsresultaat voor rhizo"/>
          <p:cNvPicPr>
            <a:picLocks noChangeAspect="1" noChangeArrowheads="1"/>
          </p:cNvPicPr>
          <p:nvPr/>
        </p:nvPicPr>
        <p:blipFill rotWithShape="1">
          <a:blip r:embed="rId5">
            <a:extLst>
              <a:ext uri="{28A0092B-C50C-407E-A947-70E740481C1C}">
                <a14:useLocalDpi xmlns:a14="http://schemas.microsoft.com/office/drawing/2010/main" val="0"/>
              </a:ext>
            </a:extLst>
          </a:blip>
          <a:srcRect l="5216" t="30195" r="4118" b="29990"/>
          <a:stretch/>
        </p:blipFill>
        <p:spPr bwMode="auto">
          <a:xfrm>
            <a:off x="9036136" y="1600200"/>
            <a:ext cx="2561857"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beeldingsresultaat voor goodpla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3243" y="2544129"/>
            <a:ext cx="699259"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p:nvPr/>
        </p:nvPicPr>
        <p:blipFill>
          <a:blip r:embed="rId7">
            <a:extLst>
              <a:ext uri="{28A0092B-C50C-407E-A947-70E740481C1C}">
                <a14:useLocalDpi xmlns:a14="http://schemas.microsoft.com/office/drawing/2010/main" val="0"/>
              </a:ext>
            </a:extLst>
          </a:blip>
          <a:srcRect/>
          <a:stretch>
            <a:fillRect/>
          </a:stretch>
        </p:blipFill>
        <p:spPr bwMode="auto">
          <a:xfrm>
            <a:off x="10135418" y="5568466"/>
            <a:ext cx="1581150" cy="885825"/>
          </a:xfrm>
          <a:prstGeom prst="rect">
            <a:avLst/>
          </a:prstGeom>
          <a:noFill/>
          <a:ln>
            <a:noFill/>
          </a:ln>
        </p:spPr>
      </p:pic>
    </p:spTree>
    <p:extLst>
      <p:ext uri="{BB962C8B-B14F-4D97-AF65-F5344CB8AC3E}">
        <p14:creationId xmlns:p14="http://schemas.microsoft.com/office/powerpoint/2010/main" val="205863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1720126" y="918676"/>
            <a:ext cx="8659410" cy="4059724"/>
          </a:xfrm>
          <a:prstGeom prst="rect">
            <a:avLst/>
          </a:prstGeom>
        </p:spPr>
      </p:pic>
      <p:sp>
        <p:nvSpPr>
          <p:cNvPr id="3" name="Tekstvak 10"/>
          <p:cNvSpPr txBox="1"/>
          <p:nvPr/>
        </p:nvSpPr>
        <p:spPr>
          <a:xfrm>
            <a:off x="264875" y="416500"/>
            <a:ext cx="6714261"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all" dirty="0">
                <a:latin typeface="Myriad Pro" pitchFamily="34" charset="0"/>
              </a:rPr>
              <a:t>RHIZO scholengroep</a:t>
            </a:r>
            <a:endParaRPr lang="nl-BE" dirty="0">
              <a:latin typeface="Myriad Pro" pitchFamily="34" charset="0"/>
            </a:endParaRPr>
          </a:p>
        </p:txBody>
      </p:sp>
      <p:pic>
        <p:nvPicPr>
          <p:cNvPr id="4" name="Picture 9" descr="Afbeeldingsresultaat voor rhiz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216" t="30195" r="4118" b="29990"/>
          <a:stretch/>
        </p:blipFill>
        <p:spPr bwMode="auto">
          <a:xfrm>
            <a:off x="7466136" y="1200132"/>
            <a:ext cx="2806329" cy="7887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5"/>
          <p:cNvGraphicFramePr>
            <a:graphicFrameLocks noGrp="1"/>
          </p:cNvGraphicFramePr>
          <p:nvPr>
            <p:extLst>
              <p:ext uri="{D42A27DB-BD31-4B8C-83A1-F6EECF244321}">
                <p14:modId xmlns:p14="http://schemas.microsoft.com/office/powerpoint/2010/main" val="3209868840"/>
              </p:ext>
            </p:extLst>
          </p:nvPr>
        </p:nvGraphicFramePr>
        <p:xfrm>
          <a:off x="1739536" y="3675162"/>
          <a:ext cx="8640000" cy="3139440"/>
        </p:xfrm>
        <a:graphic>
          <a:graphicData uri="http://schemas.openxmlformats.org/drawingml/2006/table">
            <a:tbl>
              <a:tblPr firstRow="1">
                <a:tableStyleId>{B301B821-A1FF-4177-AEE7-76D212191A09}</a:tableStyleId>
              </a:tblPr>
              <a:tblGrid>
                <a:gridCol w="829520">
                  <a:extLst>
                    <a:ext uri="{9D8B030D-6E8A-4147-A177-3AD203B41FA5}">
                      <a16:colId xmlns:a16="http://schemas.microsoft.com/office/drawing/2014/main" val="2488868716"/>
                    </a:ext>
                  </a:extLst>
                </a:gridCol>
                <a:gridCol w="2446824">
                  <a:extLst>
                    <a:ext uri="{9D8B030D-6E8A-4147-A177-3AD203B41FA5}">
                      <a16:colId xmlns:a16="http://schemas.microsoft.com/office/drawing/2014/main" val="2502396576"/>
                    </a:ext>
                  </a:extLst>
                </a:gridCol>
                <a:gridCol w="720080">
                  <a:extLst>
                    <a:ext uri="{9D8B030D-6E8A-4147-A177-3AD203B41FA5}">
                      <a16:colId xmlns:a16="http://schemas.microsoft.com/office/drawing/2014/main" val="154244391"/>
                    </a:ext>
                  </a:extLst>
                </a:gridCol>
                <a:gridCol w="1022169">
                  <a:extLst>
                    <a:ext uri="{9D8B030D-6E8A-4147-A177-3AD203B41FA5}">
                      <a16:colId xmlns:a16="http://schemas.microsoft.com/office/drawing/2014/main" val="3881439080"/>
                    </a:ext>
                  </a:extLst>
                </a:gridCol>
                <a:gridCol w="829520">
                  <a:extLst>
                    <a:ext uri="{9D8B030D-6E8A-4147-A177-3AD203B41FA5}">
                      <a16:colId xmlns:a16="http://schemas.microsoft.com/office/drawing/2014/main" val="1268848952"/>
                    </a:ext>
                  </a:extLst>
                </a:gridCol>
                <a:gridCol w="829520">
                  <a:extLst>
                    <a:ext uri="{9D8B030D-6E8A-4147-A177-3AD203B41FA5}">
                      <a16:colId xmlns:a16="http://schemas.microsoft.com/office/drawing/2014/main" val="3264359664"/>
                    </a:ext>
                  </a:extLst>
                </a:gridCol>
                <a:gridCol w="165076">
                  <a:extLst>
                    <a:ext uri="{9D8B030D-6E8A-4147-A177-3AD203B41FA5}">
                      <a16:colId xmlns:a16="http://schemas.microsoft.com/office/drawing/2014/main" val="1194687783"/>
                    </a:ext>
                  </a:extLst>
                </a:gridCol>
                <a:gridCol w="926296">
                  <a:extLst>
                    <a:ext uri="{9D8B030D-6E8A-4147-A177-3AD203B41FA5}">
                      <a16:colId xmlns:a16="http://schemas.microsoft.com/office/drawing/2014/main" val="633206957"/>
                    </a:ext>
                  </a:extLst>
                </a:gridCol>
                <a:gridCol w="870995">
                  <a:extLst>
                    <a:ext uri="{9D8B030D-6E8A-4147-A177-3AD203B41FA5}">
                      <a16:colId xmlns:a16="http://schemas.microsoft.com/office/drawing/2014/main" val="4175169772"/>
                    </a:ext>
                  </a:extLst>
                </a:gridCol>
              </a:tblGrid>
              <a:tr h="499060">
                <a:tc>
                  <a:txBody>
                    <a:bodyPr/>
                    <a:lstStyle/>
                    <a:p>
                      <a:pPr algn="ctr" fontAlgn="b"/>
                      <a:r>
                        <a:rPr lang="nl-BE" sz="1000" u="none" strike="noStrike" dirty="0">
                          <a:effectLst/>
                        </a:rPr>
                        <a:t>CODE</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dirty="0">
                          <a:effectLst/>
                        </a:rPr>
                        <a:t>NAAM</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900" u="none" strike="noStrike" dirty="0">
                          <a:effectLst/>
                        </a:rPr>
                        <a:t>Bruto oppervlakte</a:t>
                      </a:r>
                      <a:endParaRPr lang="nl-BE" sz="9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Bouwperiode:</a:t>
                      </a:r>
                      <a:endParaRPr lang="nl-BE" sz="10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Elektriciteits verbruik 2017 </a:t>
                      </a:r>
                      <a:br>
                        <a:rPr lang="nl-BE" sz="1000" u="none" strike="noStrike">
                          <a:effectLst/>
                        </a:rPr>
                      </a:br>
                      <a:r>
                        <a:rPr lang="nl-BE" sz="1000" u="none" strike="noStrike">
                          <a:effectLst/>
                        </a:rPr>
                        <a:t>[kWh]</a:t>
                      </a:r>
                      <a:endParaRPr lang="nl-BE" sz="10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Gas verbruik 2017</a:t>
                      </a:r>
                      <a:br>
                        <a:rPr lang="nl-BE" sz="1000" u="none" strike="noStrike">
                          <a:effectLst/>
                        </a:rPr>
                      </a:br>
                      <a:r>
                        <a:rPr lang="nl-BE" sz="1000" u="none" strike="noStrike">
                          <a:effectLst/>
                        </a:rPr>
                        <a:t>[kWh]</a:t>
                      </a:r>
                      <a:endParaRPr lang="nl-BE" sz="10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Elektriciteits energiekost 2017</a:t>
                      </a:r>
                      <a:br>
                        <a:rPr lang="nl-BE" sz="1000" u="none" strike="noStrike">
                          <a:effectLst/>
                        </a:rPr>
                      </a:br>
                      <a:r>
                        <a:rPr lang="nl-BE" sz="1000" u="none" strike="noStrike">
                          <a:effectLst/>
                        </a:rPr>
                        <a:t>[€ excl.btw]</a:t>
                      </a:r>
                      <a:endParaRPr lang="nl-BE" sz="10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Gas energiekost 2017</a:t>
                      </a:r>
                      <a:br>
                        <a:rPr lang="nl-BE" sz="1000" u="none" strike="noStrike">
                          <a:effectLst/>
                        </a:rPr>
                      </a:br>
                      <a:r>
                        <a:rPr lang="nl-BE" sz="1000" u="none" strike="noStrike">
                          <a:effectLst/>
                        </a:rPr>
                        <a:t>[€ excl.btw]</a:t>
                      </a:r>
                      <a:endParaRPr lang="nl-BE" sz="1000" b="1"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29915113"/>
                  </a:ext>
                </a:extLst>
              </a:tr>
              <a:tr h="124765">
                <a:tc>
                  <a:txBody>
                    <a:bodyPr/>
                    <a:lstStyle/>
                    <a:p>
                      <a:pPr algn="ctr" fontAlgn="b"/>
                      <a:r>
                        <a:rPr lang="nl-BE" sz="1000" u="none" strike="noStrike">
                          <a:effectLst/>
                        </a:rPr>
                        <a:t>BL075</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RHIZO Lyceum OLV Vlaanderen Kortrijk</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9 957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1920-1969</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330 475</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898 913</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49 571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32 361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28518639"/>
                  </a:ext>
                </a:extLst>
              </a:tr>
              <a:tr h="124765">
                <a:tc>
                  <a:txBody>
                    <a:bodyPr/>
                    <a:lstStyle/>
                    <a:p>
                      <a:pPr algn="ctr" fontAlgn="t"/>
                      <a:r>
                        <a:rPr lang="nl-BE" sz="1000" u="none" strike="noStrike">
                          <a:effectLst/>
                        </a:rPr>
                        <a:t>BN035</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RHIZO Zorgkrachtschool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7 069 m²</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1920-1969</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97 604</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316 776</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           14 641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         11 404 </a:t>
                      </a:r>
                      <a:endParaRPr lang="nl-BE" sz="1000" b="0" i="0" u="none" strike="noStrike">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3425941452"/>
                  </a:ext>
                </a:extLst>
              </a:tr>
              <a:tr h="124765">
                <a:tc>
                  <a:txBody>
                    <a:bodyPr/>
                    <a:lstStyle/>
                    <a:p>
                      <a:pPr algn="ctr" fontAlgn="t"/>
                      <a:r>
                        <a:rPr lang="nl-BE" sz="1000" u="none" strike="noStrike">
                          <a:effectLst/>
                        </a:rPr>
                        <a:t>BH010</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RHIZO Zorgkrachtschool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7 113 m²</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2016-2017</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271 266</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t"/>
                      <a:r>
                        <a:rPr lang="nl-BE" sz="1000" u="none" strike="noStrike">
                          <a:effectLst/>
                        </a:rPr>
                        <a:t>679 465</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           40 690 </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l" fontAlgn="t"/>
                      <a:r>
                        <a:rPr lang="nl-BE" sz="1000" u="none" strike="noStrike">
                          <a:effectLst/>
                        </a:rPr>
                        <a:t> €         24 461 </a:t>
                      </a:r>
                      <a:endParaRPr lang="nl-BE" sz="1000" b="0" i="0" u="none" strike="noStrike">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3979778535"/>
                  </a:ext>
                </a:extLst>
              </a:tr>
              <a:tr h="124765">
                <a:tc>
                  <a:txBody>
                    <a:bodyPr/>
                    <a:lstStyle/>
                    <a:p>
                      <a:pPr algn="ctr" fontAlgn="b"/>
                      <a:r>
                        <a:rPr lang="nl-BE" sz="1000" u="none" strike="noStrike">
                          <a:effectLst/>
                        </a:rPr>
                        <a:t>DK076</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RHIZO Sport en lifestyle school Kortrijk</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9 889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143 220</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625 508</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21 483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22 518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67576217"/>
                  </a:ext>
                </a:extLst>
              </a:tr>
              <a:tr h="124765">
                <a:tc>
                  <a:txBody>
                    <a:bodyPr/>
                    <a:lstStyle/>
                    <a:p>
                      <a:pPr algn="ctr" fontAlgn="b"/>
                      <a:r>
                        <a:rPr lang="nl-BE" sz="1000" u="none" strike="noStrike">
                          <a:effectLst/>
                        </a:rPr>
                        <a:t>SC001</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RHIZO Hotelschool Kortrijk</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7 584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t"/>
                      <a:r>
                        <a:rPr lang="nl-BE" sz="1000" u="none" strike="noStrike">
                          <a:effectLst/>
                        </a:rPr>
                        <a:t>2016-2017</a:t>
                      </a:r>
                      <a:endParaRPr lang="nl-BE" sz="1000" b="0" i="0" u="none" strike="noStrike">
                        <a:solidFill>
                          <a:srgbClr val="000000"/>
                        </a:solidFill>
                        <a:effectLst/>
                        <a:latin typeface="Calibri" panose="020F0502020204030204" pitchFamily="34" charset="0"/>
                      </a:endParaRPr>
                    </a:p>
                  </a:txBody>
                  <a:tcPr marL="45720" marR="45720"/>
                </a:tc>
                <a:tc>
                  <a:txBody>
                    <a:bodyPr/>
                    <a:lstStyle/>
                    <a:p>
                      <a:pPr algn="r" fontAlgn="b"/>
                      <a:r>
                        <a:rPr lang="nl-BE" sz="1000" u="none" strike="noStrike">
                          <a:effectLst/>
                        </a:rPr>
                        <a:t>524 355</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849 194</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78 653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30 571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135299849"/>
                  </a:ext>
                </a:extLst>
              </a:tr>
              <a:tr h="124765">
                <a:tc>
                  <a:txBody>
                    <a:bodyPr/>
                    <a:lstStyle/>
                    <a:p>
                      <a:pPr algn="ctr" fontAlgn="b"/>
                      <a:r>
                        <a:rPr lang="nl-BE" sz="1000" u="none" strike="noStrike">
                          <a:effectLst/>
                        </a:rPr>
                        <a:t>SD036</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Secundaire freinetschool ‘tvier Kortrijk</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5 855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99 753</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401 816</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17 673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14 465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13993417"/>
                  </a:ext>
                </a:extLst>
              </a:tr>
              <a:tr h="124765">
                <a:tc>
                  <a:txBody>
                    <a:bodyPr/>
                    <a:lstStyle/>
                    <a:p>
                      <a:pPr algn="ctr" fontAlgn="b"/>
                      <a:r>
                        <a:rPr lang="nl-BE" sz="1000" u="none" strike="noStrike">
                          <a:effectLst/>
                        </a:rPr>
                        <a:t>SN022</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dirty="0">
                          <a:effectLst/>
                        </a:rPr>
                        <a:t>RHIZO College Zwevegem</a:t>
                      </a:r>
                      <a:endParaRPr lang="nl-BE" sz="10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7 500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1960</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144 206</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770 988</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21 631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27 756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54646950"/>
                  </a:ext>
                </a:extLst>
              </a:tr>
              <a:tr h="124765">
                <a:tc>
                  <a:txBody>
                    <a:bodyPr/>
                    <a:lstStyle/>
                    <a:p>
                      <a:pPr algn="ctr" fontAlgn="b"/>
                      <a:r>
                        <a:rPr lang="nl-BE" sz="1000" u="none" strike="noStrike">
                          <a:effectLst/>
                        </a:rPr>
                        <a:t>SN022-p</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RHIZO College Zwevegem</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1 500 m²</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dirty="0">
                          <a:effectLst/>
                        </a:rPr>
                        <a:t>2012-2013</a:t>
                      </a:r>
                      <a:endParaRPr lang="nl-BE" sz="10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42 525</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76 145</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10 206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2 741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689369501"/>
                  </a:ext>
                </a:extLst>
              </a:tr>
              <a:tr h="124765">
                <a:tc>
                  <a:txBody>
                    <a:bodyPr/>
                    <a:lstStyle/>
                    <a:p>
                      <a:pPr algn="ctr" fontAlgn="b"/>
                      <a:r>
                        <a:rPr lang="nl-BE" sz="1000" u="none" strike="noStrike">
                          <a:effectLst/>
                        </a:rPr>
                        <a:t>GN002</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De Bloesem</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20 677</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u="none" strike="noStrike">
                          <a:effectLst/>
                        </a:rPr>
                        <a:t>78 920</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4 963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           3 157 </a:t>
                      </a:r>
                      <a:endParaRPr lang="nl-BE" sz="10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280680945"/>
                  </a:ext>
                </a:extLst>
              </a:tr>
              <a:tr h="124765">
                <a:tc>
                  <a:txBody>
                    <a:bodyPr/>
                    <a:lstStyle/>
                    <a:p>
                      <a:pPr algn="l" fontAlgn="b"/>
                      <a:r>
                        <a:rPr lang="nl-BE" sz="1000" u="none" strike="noStrike" dirty="0">
                          <a:effectLst/>
                        </a:rPr>
                        <a:t> </a:t>
                      </a:r>
                      <a:endParaRPr lang="nl-BE" sz="10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u="none" strike="noStrike">
                          <a:effectLst/>
                        </a:rPr>
                        <a:t> </a:t>
                      </a:r>
                      <a:endParaRPr lang="nl-BE" sz="10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BE" sz="1000" b="1" u="none" strike="noStrike" dirty="0">
                          <a:effectLst/>
                        </a:rPr>
                        <a:t>56 468 m²</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b="1" u="none" strike="noStrike" dirty="0">
                          <a:effectLst/>
                        </a:rPr>
                        <a:t> </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nl-BE" sz="1000" b="1" u="none" strike="noStrike" dirty="0">
                          <a:effectLst/>
                        </a:rPr>
                        <a:t>1 674 082</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nl-BE" sz="1000" b="1" u="none" strike="noStrike" dirty="0">
                          <a:effectLst/>
                        </a:rPr>
                        <a:t>4 697 725</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b="1" u="none" strike="noStrike" dirty="0">
                          <a:effectLst/>
                        </a:rPr>
                        <a:t> </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b="1" u="none" strike="noStrike" dirty="0">
                          <a:effectLst/>
                        </a:rPr>
                        <a:t> €        259 510 </a:t>
                      </a:r>
                      <a:endParaRPr lang="nl-BE" sz="1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nl-BE" sz="1000" b="1" u="none" strike="noStrike" dirty="0">
                          <a:effectLst/>
                        </a:rPr>
                        <a:t> €       169 434 </a:t>
                      </a:r>
                      <a:endParaRPr lang="nl-BE" sz="10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15072163"/>
                  </a:ext>
                </a:extLst>
              </a:tr>
            </a:tbl>
          </a:graphicData>
        </a:graphic>
      </p:graphicFrame>
    </p:spTree>
    <p:extLst>
      <p:ext uri="{BB962C8B-B14F-4D97-AF65-F5344CB8AC3E}">
        <p14:creationId xmlns:p14="http://schemas.microsoft.com/office/powerpoint/2010/main" val="412877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PROCES</a:t>
            </a:r>
            <a:endParaRPr lang="nl-BE" sz="1800" dirty="0"/>
          </a:p>
        </p:txBody>
      </p:sp>
      <p:pic>
        <p:nvPicPr>
          <p:cNvPr id="4" name="Afbeelding 6">
            <a:extLst>
              <a:ext uri="{FF2B5EF4-FFF2-40B4-BE49-F238E27FC236}">
                <a16:creationId xmlns:a16="http://schemas.microsoft.com/office/drawing/2014/main" id="{B442DD31-6A9F-477E-A3EE-1817B9B0FD6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026" y="1086928"/>
            <a:ext cx="9557199" cy="5412297"/>
          </a:xfrm>
          <a:prstGeom prst="rect">
            <a:avLst/>
          </a:prstGeom>
          <a:noFill/>
        </p:spPr>
      </p:pic>
    </p:spTree>
    <p:extLst>
      <p:ext uri="{BB962C8B-B14F-4D97-AF65-F5344CB8AC3E}">
        <p14:creationId xmlns:p14="http://schemas.microsoft.com/office/powerpoint/2010/main" val="72271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961324137"/>
              </p:ext>
            </p:extLst>
          </p:nvPr>
        </p:nvGraphicFramePr>
        <p:xfrm>
          <a:off x="1339403" y="3855782"/>
          <a:ext cx="10260000" cy="2895600"/>
        </p:xfrm>
        <a:graphic>
          <a:graphicData uri="http://schemas.openxmlformats.org/drawingml/2006/table">
            <a:tbl>
              <a:tblPr/>
              <a:tblGrid>
                <a:gridCol w="804705">
                  <a:extLst>
                    <a:ext uri="{9D8B030D-6E8A-4147-A177-3AD203B41FA5}">
                      <a16:colId xmlns:a16="http://schemas.microsoft.com/office/drawing/2014/main" val="419023017"/>
                    </a:ext>
                  </a:extLst>
                </a:gridCol>
                <a:gridCol w="2266588">
                  <a:extLst>
                    <a:ext uri="{9D8B030D-6E8A-4147-A177-3AD203B41FA5}">
                      <a16:colId xmlns:a16="http://schemas.microsoft.com/office/drawing/2014/main" val="145514027"/>
                    </a:ext>
                  </a:extLst>
                </a:gridCol>
                <a:gridCol w="2663457">
                  <a:extLst>
                    <a:ext uri="{9D8B030D-6E8A-4147-A177-3AD203B41FA5}">
                      <a16:colId xmlns:a16="http://schemas.microsoft.com/office/drawing/2014/main" val="3985998538"/>
                    </a:ext>
                  </a:extLst>
                </a:gridCol>
                <a:gridCol w="785959">
                  <a:extLst>
                    <a:ext uri="{9D8B030D-6E8A-4147-A177-3AD203B41FA5}">
                      <a16:colId xmlns:a16="http://schemas.microsoft.com/office/drawing/2014/main" val="2277094774"/>
                    </a:ext>
                  </a:extLst>
                </a:gridCol>
                <a:gridCol w="873289">
                  <a:extLst>
                    <a:ext uri="{9D8B030D-6E8A-4147-A177-3AD203B41FA5}">
                      <a16:colId xmlns:a16="http://schemas.microsoft.com/office/drawing/2014/main" val="1912713663"/>
                    </a:ext>
                  </a:extLst>
                </a:gridCol>
                <a:gridCol w="960618">
                  <a:extLst>
                    <a:ext uri="{9D8B030D-6E8A-4147-A177-3AD203B41FA5}">
                      <a16:colId xmlns:a16="http://schemas.microsoft.com/office/drawing/2014/main" val="3910038530"/>
                    </a:ext>
                  </a:extLst>
                </a:gridCol>
                <a:gridCol w="960618">
                  <a:extLst>
                    <a:ext uri="{9D8B030D-6E8A-4147-A177-3AD203B41FA5}">
                      <a16:colId xmlns:a16="http://schemas.microsoft.com/office/drawing/2014/main" val="1096210441"/>
                    </a:ext>
                  </a:extLst>
                </a:gridCol>
                <a:gridCol w="944766">
                  <a:extLst>
                    <a:ext uri="{9D8B030D-6E8A-4147-A177-3AD203B41FA5}">
                      <a16:colId xmlns:a16="http://schemas.microsoft.com/office/drawing/2014/main" val="2495405527"/>
                    </a:ext>
                  </a:extLst>
                </a:gridCol>
              </a:tblGrid>
              <a:tr h="579120">
                <a:tc>
                  <a:txBody>
                    <a:bodyPr/>
                    <a:lstStyle/>
                    <a:p>
                      <a:pPr algn="ctr" fontAlgn="b"/>
                      <a:r>
                        <a:rPr lang="nl-BE" sz="1000" b="1" i="0" u="none" strike="noStrike">
                          <a:solidFill>
                            <a:srgbClr val="000000"/>
                          </a:solidFill>
                          <a:effectLst/>
                          <a:latin typeface="Calibri" panose="020F0502020204030204" pitchFamily="34" charset="0"/>
                        </a:rPr>
                        <a:t>CODE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dirty="0">
                          <a:solidFill>
                            <a:srgbClr val="000000"/>
                          </a:solidFill>
                          <a:effectLst/>
                          <a:latin typeface="Calibri" panose="020F0502020204030204" pitchFamily="34" charset="0"/>
                        </a:rPr>
                        <a:t>NAAM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dirty="0">
                          <a:solidFill>
                            <a:srgbClr val="000000"/>
                          </a:solidFill>
                          <a:effectLst/>
                          <a:latin typeface="Calibri" panose="020F0502020204030204" pitchFamily="34" charset="0"/>
                        </a:rPr>
                        <a:t>ADRES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Bruto oppervlakte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Bouwperiode: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kengetal elektriciteit</a:t>
                      </a:r>
                      <a:br>
                        <a:rPr lang="nl-BE" sz="1000" b="1" i="0" u="none" strike="noStrike">
                          <a:solidFill>
                            <a:srgbClr val="000000"/>
                          </a:solidFill>
                          <a:effectLst/>
                          <a:latin typeface="Calibri" panose="020F0502020204030204" pitchFamily="34" charset="0"/>
                        </a:rPr>
                      </a:br>
                      <a:r>
                        <a:rPr lang="nl-BE" sz="1000" b="1" i="0" u="none" strike="noStrike">
                          <a:solidFill>
                            <a:srgbClr val="000000"/>
                          </a:solidFill>
                          <a:effectLst/>
                          <a:latin typeface="Calibri" panose="020F0502020204030204" pitchFamily="34" charset="0"/>
                        </a:rPr>
                        <a:t>[kWh/m²]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kengetal aardgas</a:t>
                      </a:r>
                      <a:br>
                        <a:rPr lang="nl-BE" sz="1000" b="1" i="0" u="none" strike="noStrike">
                          <a:solidFill>
                            <a:srgbClr val="000000"/>
                          </a:solidFill>
                          <a:effectLst/>
                          <a:latin typeface="Calibri" panose="020F0502020204030204" pitchFamily="34" charset="0"/>
                        </a:rPr>
                      </a:br>
                      <a:r>
                        <a:rPr lang="nl-BE" sz="1000" b="1" i="0" u="none" strike="noStrike">
                          <a:solidFill>
                            <a:srgbClr val="000000"/>
                          </a:solidFill>
                          <a:effectLst/>
                          <a:latin typeface="Calibri" panose="020F0502020204030204" pitchFamily="34" charset="0"/>
                        </a:rPr>
                        <a:t>[kWh/m²]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kengetal primaire energie</a:t>
                      </a:r>
                      <a:br>
                        <a:rPr lang="nl-BE" sz="1000" b="1" i="0" u="none" strike="noStrike">
                          <a:solidFill>
                            <a:srgbClr val="000000"/>
                          </a:solidFill>
                          <a:effectLst/>
                          <a:latin typeface="Calibri" panose="020F0502020204030204" pitchFamily="34" charset="0"/>
                        </a:rPr>
                      </a:br>
                      <a:r>
                        <a:rPr lang="nl-BE" sz="1000" b="1" i="0" u="none" strike="noStrike">
                          <a:solidFill>
                            <a:srgbClr val="000000"/>
                          </a:solidFill>
                          <a:effectLst/>
                          <a:latin typeface="Calibri" panose="020F0502020204030204" pitchFamily="34" charset="0"/>
                        </a:rPr>
                        <a:t>[kWh/m²]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55304492"/>
                  </a:ext>
                </a:extLst>
              </a:tr>
              <a:tr h="137160">
                <a:tc>
                  <a:txBody>
                    <a:bodyPr/>
                    <a:lstStyle/>
                    <a:p>
                      <a:pPr algn="ctr" fontAlgn="b"/>
                      <a:r>
                        <a:rPr lang="nl-BE" sz="1000" b="0" i="0" u="none" strike="noStrike">
                          <a:solidFill>
                            <a:srgbClr val="000000"/>
                          </a:solidFill>
                          <a:effectLst/>
                          <a:latin typeface="Calibri" panose="020F0502020204030204" pitchFamily="34" charset="0"/>
                        </a:rPr>
                        <a:t>BL075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RHIZO Lyceum OLV Vlaanderen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Beverlaai 75 - 8500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9 957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1920-1969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33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r" fontAlgn="b"/>
                      <a:r>
                        <a:rPr lang="nl-BE" sz="1000" b="0" i="0" u="none" strike="noStrike">
                          <a:solidFill>
                            <a:srgbClr val="000000"/>
                          </a:solidFill>
                          <a:effectLst/>
                          <a:latin typeface="Calibri" panose="020F0502020204030204" pitchFamily="34" charset="0"/>
                        </a:rPr>
                        <a:t>90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r" fontAlgn="b"/>
                      <a:r>
                        <a:rPr lang="nl-BE" sz="1000" b="0" i="0" u="none" strike="noStrike">
                          <a:solidFill>
                            <a:srgbClr val="000000"/>
                          </a:solidFill>
                          <a:effectLst/>
                          <a:latin typeface="Calibri" panose="020F0502020204030204" pitchFamily="34" charset="0"/>
                        </a:rPr>
                        <a:t>173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2216608415"/>
                  </a:ext>
                </a:extLst>
              </a:tr>
              <a:tr h="137160">
                <a:tc>
                  <a:txBody>
                    <a:bodyPr/>
                    <a:lstStyle/>
                    <a:p>
                      <a:pPr algn="ctr" fontAlgn="t"/>
                      <a:r>
                        <a:rPr lang="nl-BE" sz="1000" b="0" i="0" u="none" strike="noStrike">
                          <a:solidFill>
                            <a:srgbClr val="000000"/>
                          </a:solidFill>
                          <a:effectLst/>
                          <a:latin typeface="Calibri" panose="020F0502020204030204" pitchFamily="34" charset="0"/>
                        </a:rPr>
                        <a:t>BN035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a:solidFill>
                            <a:srgbClr val="000000"/>
                          </a:solidFill>
                          <a:effectLst/>
                          <a:latin typeface="Calibri" panose="020F0502020204030204" pitchFamily="34" charset="0"/>
                        </a:rPr>
                        <a:t>RHIZO Zorgkrachtschool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dirty="0">
                          <a:solidFill>
                            <a:srgbClr val="000000"/>
                          </a:solidFill>
                          <a:effectLst/>
                          <a:latin typeface="Calibri" panose="020F0502020204030204" pitchFamily="34" charset="0"/>
                        </a:rPr>
                        <a:t>Burgemeester Nolfstraat 35 - 8500 Kortrijk</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l-BE" sz="1000" b="0" i="0" u="none" strike="noStrike">
                          <a:solidFill>
                            <a:srgbClr val="000000"/>
                          </a:solidFill>
                          <a:effectLst/>
                          <a:latin typeface="Calibri" panose="020F0502020204030204" pitchFamily="34" charset="0"/>
                        </a:rPr>
                        <a:t>7 069 m²</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a:solidFill>
                            <a:srgbClr val="000000"/>
                          </a:solidFill>
                          <a:effectLst/>
                          <a:latin typeface="Calibri" panose="020F0502020204030204" pitchFamily="34" charset="0"/>
                        </a:rPr>
                        <a:t>1920-1969</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l-BE" sz="1000" b="0" i="0" u="none" strike="noStrike">
                          <a:solidFill>
                            <a:srgbClr val="000000"/>
                          </a:solidFill>
                          <a:effectLst/>
                          <a:latin typeface="Calibri" panose="020F0502020204030204" pitchFamily="34" charset="0"/>
                        </a:rPr>
                        <a:t>14</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t"/>
                      <a:r>
                        <a:rPr lang="nl-BE" sz="1000" b="0" i="0" u="none" strike="noStrike">
                          <a:solidFill>
                            <a:srgbClr val="000000"/>
                          </a:solidFill>
                          <a:effectLst/>
                          <a:latin typeface="Calibri" panose="020F0502020204030204" pitchFamily="34" charset="0"/>
                        </a:rPr>
                        <a:t>45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t"/>
                      <a:r>
                        <a:rPr lang="nl-BE" sz="1000" b="0" i="0" u="none" strike="noStrike">
                          <a:solidFill>
                            <a:srgbClr val="000000"/>
                          </a:solidFill>
                          <a:effectLst/>
                          <a:latin typeface="Calibri" panose="020F0502020204030204" pitchFamily="34" charset="0"/>
                        </a:rPr>
                        <a:t>79</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244816912"/>
                  </a:ext>
                </a:extLst>
              </a:tr>
              <a:tr h="137160">
                <a:tc>
                  <a:txBody>
                    <a:bodyPr/>
                    <a:lstStyle/>
                    <a:p>
                      <a:pPr algn="ctr" fontAlgn="t"/>
                      <a:r>
                        <a:rPr lang="nl-BE" sz="1000" b="0" i="0" u="none" strike="noStrike">
                          <a:solidFill>
                            <a:srgbClr val="000000"/>
                          </a:solidFill>
                          <a:effectLst/>
                          <a:latin typeface="Calibri" panose="020F0502020204030204" pitchFamily="34" charset="0"/>
                        </a:rPr>
                        <a:t>BH010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a:solidFill>
                            <a:srgbClr val="000000"/>
                          </a:solidFill>
                          <a:effectLst/>
                          <a:latin typeface="Calibri" panose="020F0502020204030204" pitchFamily="34" charset="0"/>
                        </a:rPr>
                        <a:t>RHIZO Zorgkrachtschool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dirty="0">
                          <a:solidFill>
                            <a:srgbClr val="000000"/>
                          </a:solidFill>
                          <a:effectLst/>
                          <a:latin typeface="Calibri" panose="020F0502020204030204" pitchFamily="34" charset="0"/>
                        </a:rPr>
                        <a:t>Beheerstraat 10 - 8500 Kortrijk</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l-BE" sz="1000" b="0" i="0" u="none" strike="noStrike">
                          <a:solidFill>
                            <a:srgbClr val="000000"/>
                          </a:solidFill>
                          <a:effectLst/>
                          <a:latin typeface="Calibri" panose="020F0502020204030204" pitchFamily="34" charset="0"/>
                        </a:rPr>
                        <a:t>7 113 m²</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a:solidFill>
                            <a:srgbClr val="000000"/>
                          </a:solidFill>
                          <a:effectLst/>
                          <a:latin typeface="Calibri" panose="020F0502020204030204" pitchFamily="34" charset="0"/>
                        </a:rPr>
                        <a:t>2016-2017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l-BE" sz="1000" b="0" i="0" u="none" strike="noStrike">
                          <a:solidFill>
                            <a:srgbClr val="000000"/>
                          </a:solidFill>
                          <a:effectLst/>
                          <a:latin typeface="Calibri" panose="020F0502020204030204" pitchFamily="34" charset="0"/>
                        </a:rPr>
                        <a:t>38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tc>
                  <a:txBody>
                    <a:bodyPr/>
                    <a:lstStyle/>
                    <a:p>
                      <a:pPr algn="r" fontAlgn="t"/>
                      <a:r>
                        <a:rPr lang="nl-BE" sz="1000" b="0" i="0" u="none" strike="noStrike">
                          <a:solidFill>
                            <a:srgbClr val="000000"/>
                          </a:solidFill>
                          <a:effectLst/>
                          <a:latin typeface="Calibri" panose="020F0502020204030204" pitchFamily="34" charset="0"/>
                        </a:rPr>
                        <a:t>96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B78"/>
                    </a:solidFill>
                  </a:tcPr>
                </a:tc>
                <a:tc>
                  <a:txBody>
                    <a:bodyPr/>
                    <a:lstStyle/>
                    <a:p>
                      <a:pPr algn="r" fontAlgn="t"/>
                      <a:r>
                        <a:rPr lang="nl-BE" sz="1000" b="0" i="0" u="none" strike="noStrike">
                          <a:solidFill>
                            <a:srgbClr val="000000"/>
                          </a:solidFill>
                          <a:effectLst/>
                          <a:latin typeface="Calibri" panose="020F0502020204030204" pitchFamily="34" charset="0"/>
                        </a:rPr>
                        <a:t>191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extLst>
                  <a:ext uri="{0D108BD9-81ED-4DB2-BD59-A6C34878D82A}">
                    <a16:rowId xmlns:a16="http://schemas.microsoft.com/office/drawing/2014/main" val="3658904667"/>
                  </a:ext>
                </a:extLst>
              </a:tr>
              <a:tr h="137160">
                <a:tc>
                  <a:txBody>
                    <a:bodyPr/>
                    <a:lstStyle/>
                    <a:p>
                      <a:pPr algn="ctr" fontAlgn="b"/>
                      <a:r>
                        <a:rPr lang="nl-BE" sz="1000" b="0" i="0" u="none" strike="noStrike">
                          <a:solidFill>
                            <a:srgbClr val="000000"/>
                          </a:solidFill>
                          <a:effectLst/>
                          <a:latin typeface="Calibri" panose="020F0502020204030204" pitchFamily="34" charset="0"/>
                        </a:rPr>
                        <a:t>DK076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RHIZO Sport en lifestyle school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Deken </a:t>
                      </a:r>
                      <a:r>
                        <a:rPr lang="nl-BE" sz="1000" b="0" i="0" u="none" strike="noStrike" dirty="0" err="1">
                          <a:solidFill>
                            <a:srgbClr val="000000"/>
                          </a:solidFill>
                          <a:effectLst/>
                          <a:latin typeface="Calibri" panose="020F0502020204030204" pitchFamily="34" charset="0"/>
                        </a:rPr>
                        <a:t>Camerlyncklaan</a:t>
                      </a:r>
                      <a:r>
                        <a:rPr lang="nl-BE" sz="1000" b="0" i="0" u="none" strike="noStrike" dirty="0">
                          <a:solidFill>
                            <a:srgbClr val="000000"/>
                          </a:solidFill>
                          <a:effectLst/>
                          <a:latin typeface="Calibri" panose="020F0502020204030204" pitchFamily="34" charset="0"/>
                        </a:rPr>
                        <a:t> 76 - 8500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9 889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r" fontAlgn="b"/>
                      <a:r>
                        <a:rPr lang="nl-BE" sz="1000" b="0" i="0" u="none" strike="noStrike">
                          <a:solidFill>
                            <a:srgbClr val="000000"/>
                          </a:solidFill>
                          <a:effectLst/>
                          <a:latin typeface="Calibri" panose="020F050202020403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57F"/>
                    </a:solidFill>
                  </a:tcPr>
                </a:tc>
                <a:tc>
                  <a:txBody>
                    <a:bodyPr/>
                    <a:lstStyle/>
                    <a:p>
                      <a:pPr algn="r" fontAlgn="b"/>
                      <a:r>
                        <a:rPr lang="nl-BE" sz="1000" b="0" i="0" u="none" strike="noStrike">
                          <a:solidFill>
                            <a:srgbClr val="000000"/>
                          </a:solidFill>
                          <a:effectLst/>
                          <a:latin typeface="Calibri" panose="020F0502020204030204" pitchFamily="34" charset="0"/>
                        </a:rPr>
                        <a:t>99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D7E"/>
                    </a:solidFill>
                  </a:tcPr>
                </a:tc>
                <a:extLst>
                  <a:ext uri="{0D108BD9-81ED-4DB2-BD59-A6C34878D82A}">
                    <a16:rowId xmlns:a16="http://schemas.microsoft.com/office/drawing/2014/main" val="2089293077"/>
                  </a:ext>
                </a:extLst>
              </a:tr>
              <a:tr h="137160">
                <a:tc>
                  <a:txBody>
                    <a:bodyPr/>
                    <a:lstStyle/>
                    <a:p>
                      <a:pPr algn="ctr" fontAlgn="b"/>
                      <a:r>
                        <a:rPr lang="nl-BE" sz="1000" b="0" i="0" u="none" strike="noStrike">
                          <a:solidFill>
                            <a:srgbClr val="000000"/>
                          </a:solidFill>
                          <a:effectLst/>
                          <a:latin typeface="Calibri" panose="020F0502020204030204" pitchFamily="34" charset="0"/>
                        </a:rPr>
                        <a:t>SC001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RHIZO Hotelschool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Senator Coolestraat 1 - 8500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7 584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BE" sz="1000" b="0" i="0" u="none" strike="noStrike">
                          <a:solidFill>
                            <a:srgbClr val="000000"/>
                          </a:solidFill>
                          <a:effectLst/>
                          <a:latin typeface="Calibri" panose="020F0502020204030204" pitchFamily="34" charset="0"/>
                        </a:rPr>
                        <a:t>2016-2017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69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nl-BE" sz="1000" b="0" i="0" u="none" strike="noStrike">
                          <a:solidFill>
                            <a:srgbClr val="000000"/>
                          </a:solidFill>
                          <a:effectLst/>
                          <a:latin typeface="Calibri" panose="020F0502020204030204" pitchFamily="34" charset="0"/>
                        </a:rPr>
                        <a:t>112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nl-BE" sz="1000" b="0" i="0" u="none" strike="noStrike">
                          <a:solidFill>
                            <a:srgbClr val="000000"/>
                          </a:solidFill>
                          <a:effectLst/>
                          <a:latin typeface="Calibri" panose="020F0502020204030204" pitchFamily="34" charset="0"/>
                        </a:rPr>
                        <a:t>285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688303121"/>
                  </a:ext>
                </a:extLst>
              </a:tr>
              <a:tr h="137160">
                <a:tc>
                  <a:txBody>
                    <a:bodyPr/>
                    <a:lstStyle/>
                    <a:p>
                      <a:pPr algn="ctr" fontAlgn="b"/>
                      <a:r>
                        <a:rPr lang="nl-BE" sz="1000" b="0" i="0" u="none" strike="noStrike">
                          <a:solidFill>
                            <a:srgbClr val="000000"/>
                          </a:solidFill>
                          <a:effectLst/>
                          <a:latin typeface="Calibri" panose="020F0502020204030204" pitchFamily="34" charset="0"/>
                        </a:rPr>
                        <a:t>SD036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Secundaire freinetschool ‘tvier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Sint-</a:t>
                      </a:r>
                      <a:r>
                        <a:rPr lang="nl-BE" sz="1000" b="0" i="0" u="none" strike="noStrike" dirty="0" err="1">
                          <a:solidFill>
                            <a:srgbClr val="000000"/>
                          </a:solidFill>
                          <a:effectLst/>
                          <a:latin typeface="Calibri" panose="020F0502020204030204" pitchFamily="34" charset="0"/>
                        </a:rPr>
                        <a:t>Denijsestraat</a:t>
                      </a:r>
                      <a:r>
                        <a:rPr lang="nl-BE" sz="1000" b="0" i="0" u="none" strike="noStrike" dirty="0">
                          <a:solidFill>
                            <a:srgbClr val="000000"/>
                          </a:solidFill>
                          <a:effectLst/>
                          <a:latin typeface="Calibri" panose="020F0502020204030204" pitchFamily="34" charset="0"/>
                        </a:rPr>
                        <a:t> 36 - 8500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5 855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r" fontAlgn="b"/>
                      <a:r>
                        <a:rPr lang="nl-BE" sz="1000" b="0" i="0" u="none" strike="noStrike">
                          <a:solidFill>
                            <a:srgbClr val="000000"/>
                          </a:solidFill>
                          <a:effectLst/>
                          <a:latin typeface="Calibri" panose="020F0502020204030204" pitchFamily="34" charset="0"/>
                        </a:rPr>
                        <a:t>69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C81"/>
                    </a:solidFill>
                  </a:tcPr>
                </a:tc>
                <a:tc>
                  <a:txBody>
                    <a:bodyPr/>
                    <a:lstStyle/>
                    <a:p>
                      <a:pPr algn="r" fontAlgn="b"/>
                      <a:r>
                        <a:rPr lang="nl-BE" sz="1000" b="0" i="0" u="none" strike="noStrike">
                          <a:solidFill>
                            <a:srgbClr val="000000"/>
                          </a:solidFill>
                          <a:effectLst/>
                          <a:latin typeface="Calibri" panose="020F0502020204030204" pitchFamily="34" charset="0"/>
                        </a:rPr>
                        <a:t>111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extLst>
                  <a:ext uri="{0D108BD9-81ED-4DB2-BD59-A6C34878D82A}">
                    <a16:rowId xmlns:a16="http://schemas.microsoft.com/office/drawing/2014/main" val="3583199499"/>
                  </a:ext>
                </a:extLst>
              </a:tr>
              <a:tr h="137160">
                <a:tc>
                  <a:txBody>
                    <a:bodyPr/>
                    <a:lstStyle/>
                    <a:p>
                      <a:pPr algn="ctr" fontAlgn="b"/>
                      <a:r>
                        <a:rPr lang="nl-BE" sz="1000" b="0" i="0" u="none" strike="noStrike">
                          <a:solidFill>
                            <a:srgbClr val="000000"/>
                          </a:solidFill>
                          <a:effectLst/>
                          <a:latin typeface="Calibri" panose="020F0502020204030204" pitchFamily="34" charset="0"/>
                        </a:rPr>
                        <a:t>SN022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RHIZO College Zwevegem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Sint-Niklaasstraat 22 - 8550 Zwevegem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7 500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1960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19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r" fontAlgn="b"/>
                      <a:r>
                        <a:rPr lang="nl-BE" sz="1000" b="0" i="0" u="none" strike="noStrike">
                          <a:solidFill>
                            <a:srgbClr val="000000"/>
                          </a:solidFill>
                          <a:effectLst/>
                          <a:latin typeface="Calibri" panose="020F0502020204030204" pitchFamily="34" charset="0"/>
                        </a:rPr>
                        <a:t>103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3"/>
                    </a:solidFill>
                  </a:tcPr>
                </a:tc>
                <a:tc>
                  <a:txBody>
                    <a:bodyPr/>
                    <a:lstStyle/>
                    <a:p>
                      <a:pPr algn="r" fontAlgn="b"/>
                      <a:r>
                        <a:rPr lang="nl-BE" sz="1000" b="0" i="0" u="none" strike="noStrike">
                          <a:solidFill>
                            <a:srgbClr val="000000"/>
                          </a:solidFill>
                          <a:effectLst/>
                          <a:latin typeface="Calibri" panose="020F0502020204030204" pitchFamily="34" charset="0"/>
                        </a:rPr>
                        <a:t>151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extLst>
                  <a:ext uri="{0D108BD9-81ED-4DB2-BD59-A6C34878D82A}">
                    <a16:rowId xmlns:a16="http://schemas.microsoft.com/office/drawing/2014/main" val="3775972629"/>
                  </a:ext>
                </a:extLst>
              </a:tr>
              <a:tr h="137160">
                <a:tc>
                  <a:txBody>
                    <a:bodyPr/>
                    <a:lstStyle/>
                    <a:p>
                      <a:pPr algn="ctr" fontAlgn="b"/>
                      <a:r>
                        <a:rPr lang="nl-BE" sz="1000" b="0" i="0" u="none" strike="noStrike">
                          <a:solidFill>
                            <a:srgbClr val="000000"/>
                          </a:solidFill>
                          <a:effectLst/>
                          <a:latin typeface="Calibri" panose="020F0502020204030204" pitchFamily="34" charset="0"/>
                        </a:rPr>
                        <a:t>SN022-p</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RHIZO College Zwevegem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Sint-Niklaasstraat 22 - 8550 Zwevegem (passief)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1 500 m²</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2012-2013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BE" sz="1000" b="0" i="0" u="none" strike="noStrike">
                          <a:solidFill>
                            <a:srgbClr val="000000"/>
                          </a:solidFill>
                          <a:effectLst/>
                          <a:latin typeface="Calibri" panose="020F0502020204030204" pitchFamily="34" charset="0"/>
                        </a:rPr>
                        <a:t>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nl-BE" sz="1000" b="0" i="0" u="none" strike="noStrike">
                          <a:solidFill>
                            <a:srgbClr val="000000"/>
                          </a:solidFill>
                          <a:effectLst/>
                          <a:latin typeface="Calibri" panose="020F0502020204030204" pitchFamily="34" charset="0"/>
                        </a:rPr>
                        <a:t>51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nl-BE" sz="1000" b="0" i="0" u="none" strike="noStrike">
                          <a:solidFill>
                            <a:srgbClr val="000000"/>
                          </a:solidFill>
                          <a:effectLst/>
                          <a:latin typeface="Calibri" panose="020F0502020204030204" pitchFamily="34" charset="0"/>
                        </a:rPr>
                        <a:t>122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extLst>
                  <a:ext uri="{0D108BD9-81ED-4DB2-BD59-A6C34878D82A}">
                    <a16:rowId xmlns:a16="http://schemas.microsoft.com/office/drawing/2014/main" val="1249597293"/>
                  </a:ext>
                </a:extLst>
              </a:tr>
              <a:tr h="137160">
                <a:tc>
                  <a:txBody>
                    <a:bodyPr/>
                    <a:lstStyle/>
                    <a:p>
                      <a:pPr algn="ctr" fontAlgn="b"/>
                      <a:r>
                        <a:rPr lang="nl-BE" sz="1000" b="0" i="0" u="none" strike="noStrike">
                          <a:solidFill>
                            <a:srgbClr val="000000"/>
                          </a:solidFill>
                          <a:effectLst/>
                          <a:latin typeface="Calibri" panose="020F0502020204030204" pitchFamily="34" charset="0"/>
                        </a:rPr>
                        <a:t>GN002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De Bloesem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Graaf Gwijde van Namenstraat 2 - B-8500 Kortrijk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21826"/>
                  </a:ext>
                </a:extLst>
              </a:tr>
            </a:tbl>
          </a:graphicData>
        </a:graphic>
      </p:graphicFrame>
      <p:sp>
        <p:nvSpPr>
          <p:cNvPr id="3" name="Tekstvak 10"/>
          <p:cNvSpPr txBox="1"/>
          <p:nvPr/>
        </p:nvSpPr>
        <p:spPr>
          <a:xfrm>
            <a:off x="244699" y="463535"/>
            <a:ext cx="6817291"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all" dirty="0">
                <a:latin typeface="Myriad Pro" pitchFamily="34" charset="0"/>
              </a:rPr>
              <a:t>RHIZO scholengroep</a:t>
            </a:r>
            <a:endParaRPr lang="nl-BE" dirty="0">
              <a:latin typeface="Myriad Pro" pitchFamily="34" charset="0"/>
            </a:endParaRPr>
          </a:p>
        </p:txBody>
      </p:sp>
      <p:pic>
        <p:nvPicPr>
          <p:cNvPr id="4" name="Picture 9" descr="Afbeeldingsresultaat voor rhizo"/>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5216" t="30195" r="4118" b="29990"/>
          <a:stretch/>
        </p:blipFill>
        <p:spPr bwMode="auto">
          <a:xfrm>
            <a:off x="6816081" y="92252"/>
            <a:ext cx="2806329" cy="788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059B6AFF-0B46-406A-9C40-B6AC3C416C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9403" y="1418735"/>
            <a:ext cx="5040000" cy="10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27E42F8-5008-44B9-BA82-795F99BC81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39403" y="2595840"/>
            <a:ext cx="5040000" cy="10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87EB6EEE-E7E4-4E99-AD6F-EED9B3D3644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9403" y="1418736"/>
            <a:ext cx="5040000" cy="10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0E5D700C-6B6A-4EA8-A7E8-93917DE255A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59403" y="2595839"/>
            <a:ext cx="5040000" cy="10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04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10"/>
          <p:cNvSpPr txBox="1"/>
          <p:nvPr/>
        </p:nvSpPr>
        <p:spPr>
          <a:xfrm>
            <a:off x="210615" y="370385"/>
            <a:ext cx="5760640"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all" dirty="0">
                <a:latin typeface="Myriad Pro" pitchFamily="34" charset="0"/>
              </a:rPr>
              <a:t>RHIZO Campus Zwevegem</a:t>
            </a:r>
            <a:endParaRPr lang="nl-BE" dirty="0">
              <a:latin typeface="Myriad Pro" pitchFamily="34" charset="0"/>
            </a:endParaRPr>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27649" y="1012006"/>
            <a:ext cx="6353587" cy="5400000"/>
          </a:xfrm>
          <a:prstGeom prst="rect">
            <a:avLst/>
          </a:prstGeom>
        </p:spPr>
      </p:pic>
      <p:pic>
        <p:nvPicPr>
          <p:cNvPr id="2051"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rot="3914253">
            <a:off x="5133567" y="5058856"/>
            <a:ext cx="720000" cy="720000"/>
          </a:xfrm>
          <a:prstGeom prst="ellipse">
            <a:avLst/>
          </a:prstGeom>
          <a:ln w="76200">
            <a:solidFill>
              <a:srgbClr val="00B05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rot="3914253">
            <a:off x="5906384" y="1439184"/>
            <a:ext cx="720000" cy="720000"/>
          </a:xfrm>
          <a:prstGeom prst="ellipse">
            <a:avLst/>
          </a:prstGeom>
          <a:ln w="76200">
            <a:solidFill>
              <a:srgbClr val="00B05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3" name="Picture 5" descr="Afbeeldingsresultaat voor vlam"/>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17121" r="22905"/>
          <a:stretch/>
        </p:blipFill>
        <p:spPr bwMode="auto">
          <a:xfrm>
            <a:off x="5015879" y="3284904"/>
            <a:ext cx="724040"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12" descr="Afbeeldingsresultaat voor su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14" descr="Afbeeldingsresultaat voor su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pSp>
        <p:nvGrpSpPr>
          <p:cNvPr id="11" name="Groep 10"/>
          <p:cNvGrpSpPr/>
          <p:nvPr/>
        </p:nvGrpSpPr>
        <p:grpSpPr>
          <a:xfrm>
            <a:off x="5976733" y="4698856"/>
            <a:ext cx="720000" cy="720000"/>
            <a:chOff x="4452733" y="4698856"/>
            <a:chExt cx="720000" cy="720000"/>
          </a:xfrm>
        </p:grpSpPr>
        <p:pic>
          <p:nvPicPr>
            <p:cNvPr id="2056" name="Picture 8" descr="Afbeeldingsresultaat voor bulb"/>
            <p:cNvPicPr>
              <a:picLocks noChangeAspect="1" noChangeArrowheads="1"/>
            </p:cNvPicPr>
            <p:nvPr/>
          </p:nvPicPr>
          <p:blipFill>
            <a:blip r:embed="rId5" cstate="print">
              <a:biLevel thresh="25000"/>
              <a:extLst>
                <a:ext uri="{28A0092B-C50C-407E-A947-70E740481C1C}">
                  <a14:useLocalDpi xmlns:a14="http://schemas.microsoft.com/office/drawing/2010/main"/>
                </a:ext>
              </a:extLst>
            </a:blip>
            <a:srcRect/>
            <a:stretch>
              <a:fillRect/>
            </a:stretch>
          </p:blipFill>
          <p:spPr bwMode="auto">
            <a:xfrm>
              <a:off x="4452733" y="4698856"/>
              <a:ext cx="720000"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4" name="Picture 16" descr="Afbeeldingsresultaat voor su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88706" y="4761168"/>
              <a:ext cx="3765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66" name="Picture 18" descr="Server Cloud Icon 256x256"/>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l="-8644" t="-9479" r="-10960" b="-12737"/>
          <a:stretch/>
        </p:blipFill>
        <p:spPr bwMode="auto">
          <a:xfrm>
            <a:off x="6744073" y="3353128"/>
            <a:ext cx="704597"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6" name="Tabel 5"/>
          <p:cNvGraphicFramePr>
            <a:graphicFrameLocks noGrp="1"/>
          </p:cNvGraphicFramePr>
          <p:nvPr/>
        </p:nvGraphicFramePr>
        <p:xfrm>
          <a:off x="1559497" y="1014446"/>
          <a:ext cx="1331999" cy="1766482"/>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a:effectLst/>
                        </a:rPr>
                        <a:t>  Optimalisatie regeling stookplaats 'light'</a:t>
                      </a:r>
                      <a:endParaRPr lang="nl-BE" sz="700" b="0" i="0" u="none" strike="noStrike" dirty="0">
                        <a:solidFill>
                          <a:srgbClr val="000000"/>
                        </a:solidFill>
                        <a:effectLst/>
                        <a:latin typeface="Calibri"/>
                      </a:endParaRP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l" fontAlgn="b"/>
                      <a:r>
                        <a:rPr lang="nl-BE" sz="700" u="none" strike="noStrike">
                          <a:effectLst/>
                        </a:rPr>
                        <a:t> </a:t>
                      </a:r>
                      <a:endParaRPr lang="nl-BE" sz="700" b="0" i="0" u="none" strike="noStrike">
                        <a:solidFill>
                          <a:srgbClr val="000000"/>
                        </a:solidFill>
                        <a:effectLst/>
                        <a:latin typeface="Calibri"/>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u="none" strike="noStrike">
                          <a:effectLst/>
                        </a:rPr>
                        <a:t>90.673</a:t>
                      </a:r>
                      <a:endParaRPr lang="nl-BE" sz="700" b="0" i="0" u="none" strike="noStrike">
                        <a:solidFill>
                          <a:srgbClr val="000000"/>
                        </a:solidFill>
                        <a:effectLst/>
                        <a:latin typeface="Calibri"/>
                      </a:endParaRP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a:effectLst/>
                        </a:rPr>
                        <a:t>€ 3.174</a:t>
                      </a:r>
                      <a:endParaRPr lang="nl-BE" sz="700" b="0" i="0" u="none" strike="noStrike">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a:effectLst/>
                        </a:rPr>
                        <a:t>€ 16.500</a:t>
                      </a:r>
                      <a:endParaRPr lang="nl-BE" sz="700" b="0" i="0" u="none" strike="noStrike">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5,2</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18.316</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graphicFrame>
        <p:nvGraphicFramePr>
          <p:cNvPr id="15" name="Tabel 14"/>
          <p:cNvGraphicFramePr>
            <a:graphicFrameLocks noGrp="1"/>
          </p:cNvGraphicFramePr>
          <p:nvPr/>
        </p:nvGraphicFramePr>
        <p:xfrm>
          <a:off x="1559497" y="2886654"/>
          <a:ext cx="1331999" cy="1766482"/>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a:effectLst/>
                        </a:rPr>
                        <a:t>  </a:t>
                      </a:r>
                      <a:r>
                        <a:rPr lang="nl-BE" sz="700" u="none" strike="noStrike" dirty="0" err="1">
                          <a:effectLst/>
                        </a:rPr>
                        <a:t>Stookplaatsrenovatie</a:t>
                      </a:r>
                      <a:endParaRPr lang="nl-BE" sz="700" u="none" strike="noStrike" dirty="0">
                        <a:effectLst/>
                      </a:endParaRPr>
                    </a:p>
                    <a:p>
                      <a:pPr algn="l" fontAlgn="b"/>
                      <a:endParaRPr lang="nl-BE" sz="700" b="0" i="0" u="none" strike="noStrike" dirty="0">
                        <a:solidFill>
                          <a:srgbClr val="000000"/>
                        </a:solidFill>
                        <a:effectLst/>
                        <a:latin typeface="Calibri"/>
                      </a:endParaRP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l" fontAlgn="b"/>
                      <a:r>
                        <a:rPr lang="nl-BE" sz="700" u="none" strike="noStrike">
                          <a:effectLst/>
                        </a:rPr>
                        <a:t> </a:t>
                      </a:r>
                      <a:endParaRPr lang="nl-BE" sz="700" b="0" i="0" u="none" strike="noStrike">
                        <a:solidFill>
                          <a:srgbClr val="000000"/>
                        </a:solidFill>
                        <a:effectLst/>
                        <a:latin typeface="Calibri"/>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156.331</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€ 5.472</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€ 99.000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18</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31.579</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graphicFrame>
        <p:nvGraphicFramePr>
          <p:cNvPr id="17" name="Tabel 16"/>
          <p:cNvGraphicFramePr>
            <a:graphicFrameLocks noGrp="1"/>
          </p:cNvGraphicFramePr>
          <p:nvPr/>
        </p:nvGraphicFramePr>
        <p:xfrm>
          <a:off x="1559497" y="4758862"/>
          <a:ext cx="1331999" cy="1766482"/>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a:effectLst/>
                        </a:rPr>
                        <a:t>  PV 30 </a:t>
                      </a:r>
                      <a:r>
                        <a:rPr lang="nl-BE" sz="700" u="none" strike="noStrike" dirty="0" err="1">
                          <a:effectLst/>
                        </a:rPr>
                        <a:t>kWp</a:t>
                      </a:r>
                      <a:r>
                        <a:rPr lang="nl-BE" sz="700" u="none" strike="noStrike" dirty="0">
                          <a:effectLst/>
                        </a:rPr>
                        <a:t> passief school</a:t>
                      </a:r>
                    </a:p>
                    <a:p>
                      <a:pPr algn="l" fontAlgn="b"/>
                      <a:endParaRPr lang="nl-BE" sz="700" b="0" i="0" u="none" strike="noStrike" dirty="0">
                        <a:solidFill>
                          <a:srgbClr val="000000"/>
                        </a:solidFill>
                        <a:effectLst/>
                        <a:latin typeface="Calibri"/>
                      </a:endParaRP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700" u="none" strike="noStrike" dirty="0">
                          <a:effectLst/>
                        </a:rPr>
                        <a:t> 28.400</a:t>
                      </a:r>
                      <a:endParaRPr lang="nl-BE" sz="700" b="0" i="0" u="none" strike="noStrike" dirty="0">
                        <a:solidFill>
                          <a:srgbClr val="000000"/>
                        </a:solidFill>
                        <a:effectLst/>
                        <a:latin typeface="+mn-lt"/>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€ 4.730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€ 38.170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8</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11.360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graphicFrame>
        <p:nvGraphicFramePr>
          <p:cNvPr id="19" name="Tabel 18"/>
          <p:cNvGraphicFramePr>
            <a:graphicFrameLocks noGrp="1"/>
          </p:cNvGraphicFramePr>
          <p:nvPr/>
        </p:nvGraphicFramePr>
        <p:xfrm>
          <a:off x="9300506" y="1013128"/>
          <a:ext cx="1331999" cy="1766482"/>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a:effectLst/>
                        </a:rPr>
                        <a:t>PV 30 </a:t>
                      </a:r>
                      <a:r>
                        <a:rPr lang="nl-BE" sz="700" u="none" strike="noStrike" dirty="0" err="1">
                          <a:effectLst/>
                        </a:rPr>
                        <a:t>kWp</a:t>
                      </a:r>
                      <a:r>
                        <a:rPr lang="nl-BE" sz="700" u="none" strike="noStrike" dirty="0">
                          <a:effectLst/>
                        </a:rPr>
                        <a:t> lagere school</a:t>
                      </a: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27.800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€ 3.210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€ 37.180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12</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11.120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graphicFrame>
        <p:nvGraphicFramePr>
          <p:cNvPr id="20" name="Tabel 19"/>
          <p:cNvGraphicFramePr>
            <a:graphicFrameLocks noGrp="1"/>
          </p:cNvGraphicFramePr>
          <p:nvPr/>
        </p:nvGraphicFramePr>
        <p:xfrm>
          <a:off x="9300506" y="2919694"/>
          <a:ext cx="1331999" cy="1766482"/>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a:effectLst/>
                        </a:rPr>
                        <a:t>servers in de </a:t>
                      </a:r>
                      <a:r>
                        <a:rPr lang="nl-BE" sz="700" u="none" strike="noStrike" dirty="0" err="1">
                          <a:effectLst/>
                        </a:rPr>
                        <a:t>cloud</a:t>
                      </a:r>
                      <a:endParaRPr lang="nl-BE" sz="700" u="none" strike="noStrike" dirty="0">
                        <a:effectLst/>
                      </a:endParaRP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12.264</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€ 1.689</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4.906</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graphicFrame>
        <p:nvGraphicFramePr>
          <p:cNvPr id="21" name="Tabel 20"/>
          <p:cNvGraphicFramePr>
            <a:graphicFrameLocks noGrp="1"/>
          </p:cNvGraphicFramePr>
          <p:nvPr/>
        </p:nvGraphicFramePr>
        <p:xfrm>
          <a:off x="9336002" y="4760962"/>
          <a:ext cx="1331999" cy="1852200"/>
        </p:xfrm>
        <a:graphic>
          <a:graphicData uri="http://schemas.openxmlformats.org/drawingml/2006/table">
            <a:tbl>
              <a:tblPr firstRow="1" bandRow="1">
                <a:tableStyleId>{5C22544A-7EE6-4342-B048-85BDC9FD1C3A}</a:tableStyleId>
              </a:tblPr>
              <a:tblGrid>
                <a:gridCol w="580343">
                  <a:extLst>
                    <a:ext uri="{9D8B030D-6E8A-4147-A177-3AD203B41FA5}">
                      <a16:colId xmlns:a16="http://schemas.microsoft.com/office/drawing/2014/main" val="20000"/>
                    </a:ext>
                  </a:extLst>
                </a:gridCol>
                <a:gridCol w="341662">
                  <a:extLst>
                    <a:ext uri="{9D8B030D-6E8A-4147-A177-3AD203B41FA5}">
                      <a16:colId xmlns:a16="http://schemas.microsoft.com/office/drawing/2014/main" val="20001"/>
                    </a:ext>
                  </a:extLst>
                </a:gridCol>
                <a:gridCol w="409994">
                  <a:extLst>
                    <a:ext uri="{9D8B030D-6E8A-4147-A177-3AD203B41FA5}">
                      <a16:colId xmlns:a16="http://schemas.microsoft.com/office/drawing/2014/main" val="20002"/>
                    </a:ext>
                  </a:extLst>
                </a:gridCol>
              </a:tblGrid>
              <a:tr h="270322">
                <a:tc gridSpan="3">
                  <a:txBody>
                    <a:bodyPr/>
                    <a:lstStyle/>
                    <a:p>
                      <a:pPr algn="ctr" fontAlgn="b"/>
                      <a:r>
                        <a:rPr lang="nl-BE" sz="700" u="none" strike="noStrike" dirty="0" err="1">
                          <a:effectLst/>
                        </a:rPr>
                        <a:t>Gemeensch</a:t>
                      </a:r>
                      <a:r>
                        <a:rPr lang="nl-BE" sz="700" u="none" strike="noStrike" dirty="0">
                          <a:effectLst/>
                        </a:rPr>
                        <a:t>. kalenderbeheer + optimalisatie daglichtsturing passief school</a:t>
                      </a:r>
                    </a:p>
                  </a:txBody>
                  <a:tcPr marL="18000" marR="18000" marT="18000" marB="18000" anchor="ctr"/>
                </a:tc>
                <a:tc hMerge="1">
                  <a:txBody>
                    <a:bodyPr/>
                    <a:lstStyle/>
                    <a:p>
                      <a:pPr algn="l" fontAlgn="b"/>
                      <a:endParaRPr lang="nl-BE" sz="700" b="1" i="0" u="none" strike="noStrike" dirty="0">
                        <a:solidFill>
                          <a:srgbClr val="000000"/>
                        </a:solidFill>
                        <a:effectLst/>
                        <a:latin typeface="Calibri"/>
                      </a:endParaRPr>
                    </a:p>
                  </a:txBody>
                  <a:tcPr marL="18000" marR="18000" marT="18000" marB="18000" anchor="b"/>
                </a:tc>
                <a:tc hMerge="1">
                  <a:txBody>
                    <a:bodyPr/>
                    <a:lstStyle/>
                    <a:p>
                      <a:pPr algn="l" fontAlgn="b"/>
                      <a:endParaRPr lang="nl-BE" sz="700" b="0" i="0" u="none" strike="noStrike" dirty="0">
                        <a:solidFill>
                          <a:srgbClr val="000000"/>
                        </a:solidFill>
                        <a:effectLst/>
                        <a:latin typeface="Calibri"/>
                      </a:endParaRPr>
                    </a:p>
                  </a:txBody>
                  <a:tcPr marL="18000" marR="18000" marT="18000" marB="18000" anchor="b"/>
                </a:tc>
                <a:extLst>
                  <a:ext uri="{0D108BD9-81ED-4DB2-BD59-A6C34878D82A}">
                    <a16:rowId xmlns:a16="http://schemas.microsoft.com/office/drawing/2014/main" val="10000"/>
                  </a:ext>
                </a:extLst>
              </a:tr>
              <a:tr h="145676">
                <a:tc>
                  <a:txBody>
                    <a:bodyPr/>
                    <a:lstStyle/>
                    <a:p>
                      <a:pPr algn="l" fontAlgn="b"/>
                      <a:r>
                        <a:rPr lang="nl-BE" sz="700" u="none" strike="noStrike" dirty="0">
                          <a:effectLst/>
                        </a:rPr>
                        <a:t>besparing elektriciteit</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1.794</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1"/>
                  </a:ext>
                </a:extLst>
              </a:tr>
              <a:tr h="83354">
                <a:tc>
                  <a:txBody>
                    <a:bodyPr/>
                    <a:lstStyle/>
                    <a:p>
                      <a:pPr algn="l" fontAlgn="b"/>
                      <a:r>
                        <a:rPr lang="nl-BE" sz="700" u="none" strike="noStrike" dirty="0">
                          <a:effectLst/>
                        </a:rPr>
                        <a:t>besparing aardgas</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a:effectLst/>
                        </a:rPr>
                        <a:t>[kWh]</a:t>
                      </a:r>
                      <a:endParaRPr lang="nl-BE" sz="700" b="1" i="0" u="none" strike="noStrike">
                        <a:solidFill>
                          <a:srgbClr val="000000"/>
                        </a:solidFill>
                        <a:effectLst/>
                        <a:latin typeface="Calibri"/>
                      </a:endParaRPr>
                    </a:p>
                  </a:txBody>
                  <a:tcPr marL="18000" marR="18000" marT="18000" marB="18000" anchor="ctr"/>
                </a:tc>
                <a:tc>
                  <a:txBody>
                    <a:bodyPr/>
                    <a:lstStyle/>
                    <a:p>
                      <a:pPr algn="r" fontAlgn="b"/>
                      <a:r>
                        <a:rPr lang="nl-BE" sz="700" b="0" i="0" u="none" strike="noStrike" dirty="0">
                          <a:solidFill>
                            <a:srgbClr val="000000"/>
                          </a:solidFill>
                          <a:effectLst/>
                          <a:latin typeface="Calibri"/>
                        </a:rPr>
                        <a:t>11.850</a:t>
                      </a:r>
                    </a:p>
                  </a:txBody>
                  <a:tcPr marL="18000" marR="18000" marT="18000" marB="18000" anchor="ctr"/>
                </a:tc>
                <a:extLst>
                  <a:ext uri="{0D108BD9-81ED-4DB2-BD59-A6C34878D82A}">
                    <a16:rowId xmlns:a16="http://schemas.microsoft.com/office/drawing/2014/main" val="10002"/>
                  </a:ext>
                </a:extLst>
              </a:tr>
              <a:tr h="145676">
                <a:tc>
                  <a:txBody>
                    <a:bodyPr/>
                    <a:lstStyle/>
                    <a:p>
                      <a:pPr algn="l" fontAlgn="b"/>
                      <a:r>
                        <a:rPr lang="nl-BE" sz="700" u="none" strike="noStrike" dirty="0">
                          <a:effectLst/>
                        </a:rPr>
                        <a:t>energiekost-besparing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a:t>
                      </a:r>
                      <a:r>
                        <a:rPr lang="nl-BE" sz="700" u="none" strike="noStrike" dirty="0" err="1">
                          <a:effectLst/>
                        </a:rPr>
                        <a:t>jr</a:t>
                      </a:r>
                      <a:r>
                        <a:rPr lang="nl-BE" sz="700" u="none" strike="noStrike" dirty="0">
                          <a:effectLst/>
                        </a:rPr>
                        <a:t>]</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€ 858</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3"/>
                  </a:ext>
                </a:extLst>
              </a:tr>
              <a:tr h="154519">
                <a:tc>
                  <a:txBody>
                    <a:bodyPr/>
                    <a:lstStyle/>
                    <a:p>
                      <a:pPr algn="l" fontAlgn="b"/>
                      <a:r>
                        <a:rPr lang="nl-BE" sz="700" u="none" strike="noStrike" dirty="0">
                          <a:effectLst/>
                        </a:rPr>
                        <a:t>inschatting investering </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 [€ ] </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 .6000</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4"/>
                  </a:ext>
                </a:extLst>
              </a:tr>
              <a:tr h="83354">
                <a:tc>
                  <a:txBody>
                    <a:bodyPr/>
                    <a:lstStyle/>
                    <a:p>
                      <a:pPr algn="l" fontAlgn="b"/>
                      <a:r>
                        <a:rPr lang="nl-BE" sz="700" u="none" strike="noStrike" dirty="0" err="1">
                          <a:effectLst/>
                        </a:rPr>
                        <a:t>Terugverdien-tijd</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b="0" i="0" u="none" strike="noStrike" dirty="0">
                          <a:solidFill>
                            <a:srgbClr val="000000"/>
                          </a:solidFill>
                          <a:effectLst/>
                          <a:latin typeface="Calibri"/>
                        </a:rPr>
                        <a:t>7</a:t>
                      </a:r>
                    </a:p>
                  </a:txBody>
                  <a:tcPr marL="18000" marR="18000" marT="18000" marB="18000" anchor="ctr"/>
                </a:tc>
                <a:extLst>
                  <a:ext uri="{0D108BD9-81ED-4DB2-BD59-A6C34878D82A}">
                    <a16:rowId xmlns:a16="http://schemas.microsoft.com/office/drawing/2014/main" val="10005"/>
                  </a:ext>
                </a:extLst>
              </a:tr>
              <a:tr h="145676">
                <a:tc>
                  <a:txBody>
                    <a:bodyPr/>
                    <a:lstStyle/>
                    <a:p>
                      <a:pPr algn="l" fontAlgn="b"/>
                      <a:r>
                        <a:rPr lang="nl-BE" sz="700" u="none" strike="noStrike" dirty="0">
                          <a:effectLst/>
                        </a:rPr>
                        <a:t>CO2-besparing</a:t>
                      </a:r>
                      <a:endParaRPr lang="nl-BE" sz="700" b="1" i="0" u="none" strike="noStrike" dirty="0">
                        <a:solidFill>
                          <a:srgbClr val="000000"/>
                        </a:solidFill>
                        <a:effectLst/>
                        <a:latin typeface="Calibri"/>
                      </a:endParaRPr>
                    </a:p>
                  </a:txBody>
                  <a:tcPr marL="18000" marR="18000" marT="18000" marB="18000" anchor="ctr"/>
                </a:tc>
                <a:tc>
                  <a:txBody>
                    <a:bodyPr/>
                    <a:lstStyle/>
                    <a:p>
                      <a:pPr algn="l" fontAlgn="b"/>
                      <a:r>
                        <a:rPr lang="nl-BE" sz="700" u="none" strike="noStrike" dirty="0">
                          <a:effectLst/>
                        </a:rPr>
                        <a:t>[kg CO2 / jaar]</a:t>
                      </a:r>
                      <a:endParaRPr lang="nl-BE" sz="700" b="1" i="0" u="none" strike="noStrike" dirty="0">
                        <a:solidFill>
                          <a:srgbClr val="000000"/>
                        </a:solidFill>
                        <a:effectLst/>
                        <a:latin typeface="Calibri"/>
                      </a:endParaRPr>
                    </a:p>
                  </a:txBody>
                  <a:tcPr marL="18000" marR="18000" marT="18000" marB="18000" anchor="ctr"/>
                </a:tc>
                <a:tc>
                  <a:txBody>
                    <a:bodyPr/>
                    <a:lstStyle/>
                    <a:p>
                      <a:pPr algn="r" fontAlgn="b"/>
                      <a:r>
                        <a:rPr lang="nl-BE" sz="700" u="none" strike="noStrike" dirty="0">
                          <a:effectLst/>
                        </a:rPr>
                        <a:t>3.111</a:t>
                      </a:r>
                      <a:endParaRPr lang="nl-BE" sz="700" b="0" i="0" u="none" strike="noStrike" dirty="0">
                        <a:solidFill>
                          <a:srgbClr val="000000"/>
                        </a:solidFill>
                        <a:effectLst/>
                        <a:latin typeface="Calibri"/>
                      </a:endParaRPr>
                    </a:p>
                  </a:txBody>
                  <a:tcPr marL="18000" marR="18000" marT="18000" marB="18000" anchor="ctr"/>
                </a:tc>
                <a:extLst>
                  <a:ext uri="{0D108BD9-81ED-4DB2-BD59-A6C34878D82A}">
                    <a16:rowId xmlns:a16="http://schemas.microsoft.com/office/drawing/2014/main" val="10006"/>
                  </a:ext>
                </a:extLst>
              </a:tr>
            </a:tbl>
          </a:graphicData>
        </a:graphic>
      </p:graphicFrame>
      <p:cxnSp>
        <p:nvCxnSpPr>
          <p:cNvPr id="13" name="Rechte verbindingslijn met pijl 12"/>
          <p:cNvCxnSpPr>
            <a:stCxn id="9" idx="0"/>
          </p:cNvCxnSpPr>
          <p:nvPr/>
        </p:nvCxnSpPr>
        <p:spPr>
          <a:xfrm flipV="1">
            <a:off x="6593283" y="1196753"/>
            <a:ext cx="2687952" cy="45164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Rechte verbindingslijn met pijl 23"/>
          <p:cNvCxnSpPr>
            <a:stCxn id="2066" idx="6"/>
          </p:cNvCxnSpPr>
          <p:nvPr/>
        </p:nvCxnSpPr>
        <p:spPr>
          <a:xfrm flipV="1">
            <a:off x="7448669" y="2996952"/>
            <a:ext cx="1832566" cy="7161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Rechte verbindingslijn met pijl 26"/>
          <p:cNvCxnSpPr/>
          <p:nvPr/>
        </p:nvCxnSpPr>
        <p:spPr>
          <a:xfrm>
            <a:off x="6593283" y="4797152"/>
            <a:ext cx="2687952" cy="144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0" name="Rechte verbindingslijn met pijl 29"/>
          <p:cNvCxnSpPr>
            <a:stCxn id="2053" idx="1"/>
          </p:cNvCxnSpPr>
          <p:nvPr/>
        </p:nvCxnSpPr>
        <p:spPr>
          <a:xfrm flipH="1" flipV="1">
            <a:off x="2927648" y="1124744"/>
            <a:ext cx="2194264" cy="22656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Rechte verbindingslijn met pijl 32"/>
          <p:cNvCxnSpPr>
            <a:stCxn id="2053" idx="2"/>
          </p:cNvCxnSpPr>
          <p:nvPr/>
        </p:nvCxnSpPr>
        <p:spPr>
          <a:xfrm flipH="1" flipV="1">
            <a:off x="2927649" y="2996952"/>
            <a:ext cx="2088231" cy="6479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Rechte verbindingslijn met pijl 36"/>
          <p:cNvCxnSpPr/>
          <p:nvPr/>
        </p:nvCxnSpPr>
        <p:spPr>
          <a:xfrm flipH="1" flipV="1">
            <a:off x="2927649" y="4869160"/>
            <a:ext cx="2194265" cy="5496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4674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000" dirty="0"/>
              <a:t>OUTPUT</a:t>
            </a:r>
          </a:p>
        </p:txBody>
      </p:sp>
      <p:sp>
        <p:nvSpPr>
          <p:cNvPr id="6" name="Tijdelijke aanduiding voor inhoud 5"/>
          <p:cNvSpPr>
            <a:spLocks noGrp="1"/>
          </p:cNvSpPr>
          <p:nvPr>
            <p:ph idx="1"/>
          </p:nvPr>
        </p:nvSpPr>
        <p:spPr>
          <a:xfrm>
            <a:off x="437883" y="1340770"/>
            <a:ext cx="10934162" cy="5112567"/>
          </a:xfrm>
        </p:spPr>
        <p:txBody>
          <a:bodyPr>
            <a:normAutofit fontScale="77500" lnSpcReduction="20000"/>
          </a:bodyPr>
          <a:lstStyle/>
          <a:p>
            <a:pPr marL="457200" indent="-457200">
              <a:buFont typeface="Wingdings" panose="05000000000000000000" pitchFamily="2" charset="2"/>
              <a:buChar char="§"/>
            </a:pPr>
            <a:r>
              <a:rPr lang="nl-BE" b="1" dirty="0"/>
              <a:t>Identificatie energiebesparende maatregelen en opmaak kosten/baten technische detailstudie</a:t>
            </a:r>
          </a:p>
          <a:p>
            <a:pPr marL="457200" indent="-457200">
              <a:buFont typeface="Wingdings" panose="05000000000000000000" pitchFamily="2" charset="2"/>
              <a:buChar char="§"/>
            </a:pPr>
            <a:endParaRPr lang="nl-BE" b="1" dirty="0"/>
          </a:p>
          <a:p>
            <a:pPr marL="914400" lvl="1" indent="-457200">
              <a:buFont typeface="Wingdings" panose="05000000000000000000" pitchFamily="2" charset="2"/>
              <a:buChar char="§"/>
            </a:pPr>
            <a:r>
              <a:rPr lang="nl-BE" b="1" dirty="0"/>
              <a:t>Bouwkundige</a:t>
            </a:r>
            <a:r>
              <a:rPr lang="nl-BE" dirty="0"/>
              <a:t> maatregelen </a:t>
            </a:r>
          </a:p>
          <a:p>
            <a:pPr marL="1657350" lvl="2" indent="-457200"/>
            <a:r>
              <a:rPr lang="nl-BE" dirty="0"/>
              <a:t>meestal reeds uitgevoerd of in uitvoering door school</a:t>
            </a:r>
          </a:p>
          <a:p>
            <a:pPr lvl="2" indent="0">
              <a:buNone/>
            </a:pPr>
            <a:endParaRPr lang="nl-BE" dirty="0"/>
          </a:p>
          <a:p>
            <a:pPr marL="914400" lvl="1" indent="-457200">
              <a:buFont typeface="Wingdings" panose="05000000000000000000" pitchFamily="2" charset="2"/>
              <a:buChar char="§"/>
            </a:pPr>
            <a:r>
              <a:rPr lang="nl-BE" b="1" dirty="0"/>
              <a:t>Verwarming</a:t>
            </a:r>
          </a:p>
          <a:p>
            <a:pPr marL="1657350" lvl="2" indent="-457200"/>
            <a:r>
              <a:rPr lang="nl-BE" dirty="0" err="1"/>
              <a:t>Stookplaatsrenovaties</a:t>
            </a:r>
            <a:endParaRPr lang="nl-BE" dirty="0"/>
          </a:p>
          <a:p>
            <a:pPr marL="1657350" lvl="2" indent="-457200"/>
            <a:r>
              <a:rPr lang="nl-BE" dirty="0"/>
              <a:t>Ketelvervanging</a:t>
            </a:r>
          </a:p>
          <a:p>
            <a:pPr marL="1657350" lvl="2" indent="-457200"/>
            <a:r>
              <a:rPr lang="nl-BE" dirty="0"/>
              <a:t>Kleine optimalisaties</a:t>
            </a:r>
          </a:p>
          <a:p>
            <a:pPr marL="1657350" lvl="2" indent="-457200"/>
            <a:r>
              <a:rPr lang="nl-BE" dirty="0"/>
              <a:t>Regeltechnische optimalisaties</a:t>
            </a:r>
          </a:p>
          <a:p>
            <a:pPr lvl="2" indent="0">
              <a:buNone/>
            </a:pPr>
            <a:endParaRPr lang="nl-BE" dirty="0"/>
          </a:p>
          <a:p>
            <a:pPr marL="914400" lvl="1" indent="-457200">
              <a:buFont typeface="Wingdings" panose="05000000000000000000" pitchFamily="2" charset="2"/>
              <a:buChar char="§"/>
            </a:pPr>
            <a:r>
              <a:rPr lang="nl-BE" b="1" dirty="0" err="1"/>
              <a:t>Relighting</a:t>
            </a:r>
            <a:r>
              <a:rPr lang="nl-BE" b="1" dirty="0"/>
              <a:t> / </a:t>
            </a:r>
            <a:r>
              <a:rPr lang="nl-BE" b="1" dirty="0" err="1"/>
              <a:t>relamping</a:t>
            </a:r>
            <a:endParaRPr lang="nl-BE" b="1" dirty="0"/>
          </a:p>
          <a:p>
            <a:pPr marL="1657350" lvl="2" indent="-457200"/>
            <a:r>
              <a:rPr lang="nl-BE" dirty="0"/>
              <a:t>Meestal TL T8 verlichting met KVSA</a:t>
            </a:r>
          </a:p>
          <a:p>
            <a:pPr lvl="2" indent="0">
              <a:buNone/>
            </a:pPr>
            <a:endParaRPr lang="nl-BE" dirty="0"/>
          </a:p>
          <a:p>
            <a:pPr marL="914400" lvl="1" indent="-457200">
              <a:buFont typeface="Wingdings" panose="05000000000000000000" pitchFamily="2" charset="2"/>
              <a:buChar char="§"/>
            </a:pPr>
            <a:r>
              <a:rPr lang="nl-BE" b="1" dirty="0"/>
              <a:t>Zonnepanelen</a:t>
            </a:r>
          </a:p>
          <a:p>
            <a:pPr marL="1657350" lvl="2" indent="-457200"/>
            <a:r>
              <a:rPr lang="nl-BE" dirty="0" err="1"/>
              <a:t>Dakstabiliteit</a:t>
            </a:r>
            <a:r>
              <a:rPr lang="nl-BE" dirty="0"/>
              <a:t> ?</a:t>
            </a:r>
          </a:p>
          <a:p>
            <a:pPr marL="1657350" lvl="2" indent="-457200"/>
            <a:r>
              <a:rPr lang="nl-BE" dirty="0"/>
              <a:t>Vaak vernieuwen van HS-cabines noodzakelijk</a:t>
            </a:r>
          </a:p>
          <a:p>
            <a:pPr marL="1657350" lvl="2" indent="-457200"/>
            <a:endParaRPr lang="nl-BE" dirty="0"/>
          </a:p>
          <a:p>
            <a:pPr marL="914400" lvl="1" indent="-457200">
              <a:buFont typeface="Wingdings" panose="05000000000000000000" pitchFamily="2" charset="2"/>
              <a:buChar char="§"/>
            </a:pPr>
            <a:r>
              <a:rPr lang="nl-BE" b="1" dirty="0"/>
              <a:t>Servers in de </a:t>
            </a:r>
            <a:r>
              <a:rPr lang="nl-BE" b="1" dirty="0" err="1"/>
              <a:t>cloud</a:t>
            </a:r>
            <a:endParaRPr lang="nl-BE" b="1" dirty="0"/>
          </a:p>
          <a:p>
            <a:pPr marL="457200" indent="-457200">
              <a:buFont typeface="Wingdings" panose="05000000000000000000" pitchFamily="2" charset="2"/>
              <a:buChar char="§"/>
            </a:pPr>
            <a:endParaRPr lang="nl-BE" dirty="0"/>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914253">
            <a:off x="8277709" y="4770824"/>
            <a:ext cx="720000" cy="720000"/>
          </a:xfrm>
          <a:prstGeom prst="ellipse">
            <a:avLst/>
          </a:prstGeom>
          <a:ln w="76200">
            <a:solidFill>
              <a:srgbClr val="00B05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 name="Picture 5" descr="Afbeeldingsresultaat voor vlam"/>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7121" r="22905"/>
          <a:stretch/>
        </p:blipFill>
        <p:spPr bwMode="auto">
          <a:xfrm>
            <a:off x="8256240" y="2523751"/>
            <a:ext cx="724040"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8" descr="Afbeeldingsresultaat voor bulb"/>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60280" y="3717112"/>
            <a:ext cx="720000"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8" descr="Server Cloud Icon 256x256"/>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8644" t="-9479" r="-10960" b="-12737"/>
          <a:stretch/>
        </p:blipFill>
        <p:spPr bwMode="auto">
          <a:xfrm>
            <a:off x="8285413" y="5805344"/>
            <a:ext cx="704597" cy="720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Tijdelijke aanduiding voor inhoud 6">
            <a:extLst>
              <a:ext uri="{FF2B5EF4-FFF2-40B4-BE49-F238E27FC236}">
                <a16:creationId xmlns:a16="http://schemas.microsoft.com/office/drawing/2014/main" id="{1C9E05A4-8C67-4CF4-AAC8-F5A60BFBAC21}"/>
              </a:ext>
            </a:extLst>
          </p:cNvPr>
          <p:cNvSpPr txBox="1">
            <a:spLocks/>
          </p:cNvSpPr>
          <p:nvPr/>
        </p:nvSpPr>
        <p:spPr>
          <a:xfrm>
            <a:off x="9148986" y="2653454"/>
            <a:ext cx="207993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25 k€ + …</a:t>
            </a:r>
          </a:p>
          <a:p>
            <a:endParaRPr lang="nl-BE" sz="700" dirty="0"/>
          </a:p>
          <a:p>
            <a:endParaRPr lang="nl-BE" dirty="0"/>
          </a:p>
          <a:p>
            <a:r>
              <a:rPr lang="nl-BE" dirty="0"/>
              <a:t>36 k€</a:t>
            </a:r>
          </a:p>
          <a:p>
            <a:endParaRPr lang="nl-BE" dirty="0"/>
          </a:p>
          <a:p>
            <a:r>
              <a:rPr lang="nl-BE" dirty="0"/>
              <a:t>385 k€</a:t>
            </a:r>
          </a:p>
          <a:p>
            <a:endParaRPr lang="nl-BE" dirty="0"/>
          </a:p>
          <a:p>
            <a:endParaRPr lang="nl-BE" dirty="0"/>
          </a:p>
        </p:txBody>
      </p:sp>
    </p:spTree>
    <p:extLst>
      <p:ext uri="{BB962C8B-B14F-4D97-AF65-F5344CB8AC3E}">
        <p14:creationId xmlns:p14="http://schemas.microsoft.com/office/powerpoint/2010/main" val="6790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457E0-2793-4BE9-946D-8B5CE9B52CCC}"/>
              </a:ext>
            </a:extLst>
          </p:cNvPr>
          <p:cNvSpPr>
            <a:spLocks noGrp="1"/>
          </p:cNvSpPr>
          <p:nvPr>
            <p:ph type="title"/>
          </p:nvPr>
        </p:nvSpPr>
        <p:spPr/>
        <p:txBody>
          <a:bodyPr>
            <a:normAutofit/>
          </a:bodyPr>
          <a:lstStyle/>
          <a:p>
            <a:r>
              <a:rPr lang="nl-BE" sz="2000" dirty="0"/>
              <a:t>OUTPUT</a:t>
            </a:r>
          </a:p>
        </p:txBody>
      </p:sp>
      <p:sp>
        <p:nvSpPr>
          <p:cNvPr id="5" name="Content Placeholder 4">
            <a:extLst>
              <a:ext uri="{FF2B5EF4-FFF2-40B4-BE49-F238E27FC236}">
                <a16:creationId xmlns:a16="http://schemas.microsoft.com/office/drawing/2014/main" id="{E81A22C7-D077-4A39-A155-5930DFB1DD54}"/>
              </a:ext>
            </a:extLst>
          </p:cNvPr>
          <p:cNvSpPr>
            <a:spLocks noGrp="1"/>
          </p:cNvSpPr>
          <p:nvPr>
            <p:ph idx="1"/>
          </p:nvPr>
        </p:nvSpPr>
        <p:spPr>
          <a:xfrm>
            <a:off x="278906" y="1772358"/>
            <a:ext cx="11913093" cy="4726095"/>
          </a:xfrm>
        </p:spPr>
        <p:txBody>
          <a:bodyPr>
            <a:normAutofit/>
          </a:bodyPr>
          <a:lstStyle/>
          <a:p>
            <a:pPr lvl="0"/>
            <a:r>
              <a:rPr lang="nl-BE" dirty="0"/>
              <a:t>Investeringspotentieel ca. </a:t>
            </a:r>
            <a:r>
              <a:rPr lang="nl-BE" b="1" dirty="0"/>
              <a:t>450.000 €</a:t>
            </a:r>
            <a:r>
              <a:rPr lang="nl-BE" dirty="0"/>
              <a:t> </a:t>
            </a:r>
            <a:r>
              <a:rPr lang="nl-BE" dirty="0" err="1"/>
              <a:t>excl.btw</a:t>
            </a:r>
            <a:endParaRPr lang="nl-BE" dirty="0"/>
          </a:p>
          <a:p>
            <a:pPr lvl="0"/>
            <a:endParaRPr lang="nl-BE" dirty="0"/>
          </a:p>
          <a:p>
            <a:pPr lvl="0"/>
            <a:r>
              <a:rPr lang="nl-BE" dirty="0"/>
              <a:t>Verwachte energiekostbesparing ca. </a:t>
            </a:r>
            <a:r>
              <a:rPr lang="nl-BE" b="1" dirty="0"/>
              <a:t>62.000 € </a:t>
            </a:r>
            <a:r>
              <a:rPr lang="nl-BE" b="1" dirty="0" err="1"/>
              <a:t>excl.btw</a:t>
            </a:r>
            <a:r>
              <a:rPr lang="nl-BE" b="1" dirty="0"/>
              <a:t> </a:t>
            </a:r>
            <a:r>
              <a:rPr lang="nl-BE" dirty="0"/>
              <a:t>(-16%) </a:t>
            </a:r>
          </a:p>
          <a:p>
            <a:pPr lvl="0"/>
            <a:endParaRPr lang="nl-BE" dirty="0"/>
          </a:p>
          <a:p>
            <a:pPr lvl="0"/>
            <a:r>
              <a:rPr lang="nl-BE" dirty="0"/>
              <a:t>Verwachte CO2-besparing van </a:t>
            </a:r>
            <a:r>
              <a:rPr lang="nl-BE" b="1" dirty="0"/>
              <a:t>1.221 ton CO2 </a:t>
            </a:r>
            <a:r>
              <a:rPr lang="nl-BE" dirty="0"/>
              <a:t>(-12%).</a:t>
            </a:r>
          </a:p>
          <a:p>
            <a:pPr lvl="0"/>
            <a:endParaRPr lang="nl-BE" dirty="0"/>
          </a:p>
          <a:p>
            <a:pPr lvl="0"/>
            <a:r>
              <a:rPr lang="nl-BE" dirty="0"/>
              <a:t>Bijkomende opbrengst </a:t>
            </a:r>
            <a:r>
              <a:rPr lang="nl-BE" dirty="0" err="1"/>
              <a:t>groenestroomcertificaten</a:t>
            </a:r>
            <a:r>
              <a:rPr lang="nl-BE" dirty="0"/>
              <a:t> van ca. </a:t>
            </a:r>
            <a:r>
              <a:rPr lang="nl-BE" b="1" dirty="0"/>
              <a:t>21.000 €</a:t>
            </a:r>
            <a:r>
              <a:rPr lang="nl-BE" dirty="0"/>
              <a:t> </a:t>
            </a:r>
            <a:r>
              <a:rPr lang="nl-BE" dirty="0" err="1"/>
              <a:t>excl.btw</a:t>
            </a:r>
            <a:r>
              <a:rPr lang="nl-BE" dirty="0"/>
              <a:t>.</a:t>
            </a:r>
          </a:p>
        </p:txBody>
      </p:sp>
    </p:spTree>
    <p:extLst>
      <p:ext uri="{BB962C8B-B14F-4D97-AF65-F5344CB8AC3E}">
        <p14:creationId xmlns:p14="http://schemas.microsoft.com/office/powerpoint/2010/main" val="2590917865"/>
      </p:ext>
    </p:extLst>
  </p:cSld>
  <p:clrMapOvr>
    <a:masterClrMapping/>
  </p:clrMapOvr>
</p:sld>
</file>

<file path=ppt/theme/theme1.xml><?xml version="1.0" encoding="utf-8"?>
<a:theme xmlns:a="http://schemas.openxmlformats.org/drawingml/2006/main" name="Kantoorthema">
  <a:themeElements>
    <a:clrScheme name="Ingenium">
      <a:dk1>
        <a:sysClr val="windowText" lastClr="000000"/>
      </a:dk1>
      <a:lt1>
        <a:sysClr val="window" lastClr="FFFFFF"/>
      </a:lt1>
      <a:dk2>
        <a:srgbClr val="FFFFFF"/>
      </a:dk2>
      <a:lt2>
        <a:srgbClr val="E7E6E6"/>
      </a:lt2>
      <a:accent1>
        <a:srgbClr val="FF0533"/>
      </a:accent1>
      <a:accent2>
        <a:srgbClr val="F2988B"/>
      </a:accent2>
      <a:accent3>
        <a:srgbClr val="A32C40"/>
      </a:accent3>
      <a:accent4>
        <a:srgbClr val="BFC8D9"/>
      </a:accent4>
      <a:accent5>
        <a:srgbClr val="FF385E"/>
      </a:accent5>
      <a:accent6>
        <a:srgbClr val="BFBFBF"/>
      </a:accent6>
      <a:hlink>
        <a:srgbClr val="0C0C0C"/>
      </a:hlink>
      <a:folHlink>
        <a:srgbClr val="A32C4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g sjabloon Ingenium presentatie.potx" id="{B6E8C88F-115D-4159-844A-4C4EACD9D6FF}" vid="{205E89F0-4A65-4A85-BA7C-60A504E8D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72b0707-be6b-47bd-a165-09b75d442483">
      <UserInfo>
        <DisplayName>SP_DOC_MAR_COR</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4FEA7A56B0444FBC0E54015C66A5B9" ma:contentTypeVersion="12" ma:contentTypeDescription="Een nieuw document maken." ma:contentTypeScope="" ma:versionID="d48bbe02747bf749820b797ea632683f">
  <xsd:schema xmlns:xsd="http://www.w3.org/2001/XMLSchema" xmlns:xs="http://www.w3.org/2001/XMLSchema" xmlns:p="http://schemas.microsoft.com/office/2006/metadata/properties" xmlns:ns2="c72b0707-be6b-47bd-a165-09b75d442483" xmlns:ns3="a9ee4d15-49fd-4c95-9d9e-29c2734b712b" targetNamespace="http://schemas.microsoft.com/office/2006/metadata/properties" ma:root="true" ma:fieldsID="bd91bd2308705c264b79c09040d33e55" ns2:_="" ns3:_="">
    <xsd:import namespace="c72b0707-be6b-47bd-a165-09b75d442483"/>
    <xsd:import namespace="a9ee4d15-49fd-4c95-9d9e-29c2734b7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b0707-be6b-47bd-a165-09b75d442483"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ee4d15-49fd-4c95-9d9e-29c2734b71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DB0F8-007B-40D9-9EFE-CAB9BE8457EE}">
  <ds:schemaRefs>
    <ds:schemaRef ds:uri="http://schemas.microsoft.com/sharepoint/v3/contenttype/forms"/>
  </ds:schemaRefs>
</ds:datastoreItem>
</file>

<file path=customXml/itemProps2.xml><?xml version="1.0" encoding="utf-8"?>
<ds:datastoreItem xmlns:ds="http://schemas.openxmlformats.org/officeDocument/2006/customXml" ds:itemID="{949C7315-196A-4D1E-BC00-89F39B8353A3}">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a9ee4d15-49fd-4c95-9d9e-29c2734b712b"/>
    <ds:schemaRef ds:uri="c72b0707-be6b-47bd-a165-09b75d442483"/>
    <ds:schemaRef ds:uri="http://www.w3.org/XML/1998/namespace"/>
    <ds:schemaRef ds:uri="http://purl.org/dc/dcmitype/"/>
  </ds:schemaRefs>
</ds:datastoreItem>
</file>

<file path=customXml/itemProps3.xml><?xml version="1.0" encoding="utf-8"?>
<ds:datastoreItem xmlns:ds="http://schemas.openxmlformats.org/officeDocument/2006/customXml" ds:itemID="{8A71E956-D756-4A9E-B209-8B814680C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b0707-be6b-47bd-a165-09b75d442483"/>
    <ds:schemaRef ds:uri="a9ee4d15-49fd-4c95-9d9e-29c2734b7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595</TotalTime>
  <Words>1498</Words>
  <Application>Microsoft Office PowerPoint</Application>
  <PresentationFormat>Breedbeeld</PresentationFormat>
  <Paragraphs>399</Paragraphs>
  <Slides>15</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Corbel</vt:lpstr>
      <vt:lpstr>Myriad Pro</vt:lpstr>
      <vt:lpstr>Wingdings</vt:lpstr>
      <vt:lpstr>Kantoorthema</vt:lpstr>
      <vt:lpstr>Studiedag energie-besparing bij scholen  ENERGY4SCHOOL </vt:lpstr>
      <vt:lpstr>PowerPoint-presentatie</vt:lpstr>
      <vt:lpstr>PowerPoint-presentatie</vt:lpstr>
      <vt:lpstr>PowerPoint-presentatie</vt:lpstr>
      <vt:lpstr>PROCES</vt:lpstr>
      <vt:lpstr>PowerPoint-presentatie</vt:lpstr>
      <vt:lpstr>PowerPoint-presentatie</vt:lpstr>
      <vt:lpstr>OUTPUT</vt:lpstr>
      <vt:lpstr>OUTPUT</vt:lpstr>
      <vt:lpstr>OUTPUT</vt:lpstr>
      <vt:lpstr>AANBEVELINGEN</vt:lpstr>
      <vt:lpstr>OUTPUT</vt:lpstr>
      <vt:lpstr>LESSONS LEARNT: OPPORTUNITEITEN</vt:lpstr>
      <vt:lpstr>LESSONS LEARNT : OBSTAKELS</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dc:title>
  <dc:creator>Lise Keirens</dc:creator>
  <cp:lastModifiedBy>Leemans Geert</cp:lastModifiedBy>
  <cp:revision>35</cp:revision>
  <dcterms:created xsi:type="dcterms:W3CDTF">2020-05-19T09:34:05Z</dcterms:created>
  <dcterms:modified xsi:type="dcterms:W3CDTF">2022-03-23T09:52:50Z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0x010100EB4FEA7A56B0444FBC0E54015C66A5B9</vt:lpwstr>
  </property>
</Properties>
</file>