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sldIdLst>
    <p:sldId id="278" r:id="rId5"/>
    <p:sldId id="340" r:id="rId6"/>
    <p:sldId id="341" r:id="rId7"/>
    <p:sldId id="342" r:id="rId8"/>
    <p:sldId id="343" r:id="rId9"/>
    <p:sldId id="344" r:id="rId10"/>
    <p:sldId id="349" r:id="rId11"/>
    <p:sldId id="345" r:id="rId12"/>
    <p:sldId id="346" r:id="rId13"/>
    <p:sldId id="347" r:id="rId14"/>
    <p:sldId id="348" r:id="rId15"/>
    <p:sldId id="350" r:id="rId16"/>
  </p:sldIdLst>
  <p:sldSz cx="12192000" cy="6858000"/>
  <p:notesSz cx="7099300" cy="10234613"/>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0B0"/>
    <a:srgbClr val="005BA7"/>
    <a:srgbClr val="0099FF"/>
    <a:srgbClr val="FFFFFF"/>
    <a:srgbClr val="007A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62" autoAdjust="0"/>
  </p:normalViewPr>
  <p:slideViewPr>
    <p:cSldViewPr snapToGrid="0" snapToObjects="1">
      <p:cViewPr varScale="1">
        <p:scale>
          <a:sx n="83" d="100"/>
          <a:sy n="83" d="100"/>
        </p:scale>
        <p:origin x="658" y="77"/>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3508"/>
          </a:xfrm>
          <a:prstGeom prst="rect">
            <a:avLst/>
          </a:prstGeom>
        </p:spPr>
        <p:txBody>
          <a:bodyPr vert="horz" lIns="94759" tIns="47380" rIns="94759" bIns="47380" rtlCol="0"/>
          <a:lstStyle>
            <a:lvl1pPr algn="l">
              <a:defRPr sz="1200"/>
            </a:lvl1pPr>
          </a:lstStyle>
          <a:p>
            <a:endParaRPr lang="en-US"/>
          </a:p>
        </p:txBody>
      </p:sp>
      <p:sp>
        <p:nvSpPr>
          <p:cNvPr id="3" name="Date Placeholder 2"/>
          <p:cNvSpPr>
            <a:spLocks noGrp="1"/>
          </p:cNvSpPr>
          <p:nvPr>
            <p:ph type="dt" idx="1"/>
          </p:nvPr>
        </p:nvSpPr>
        <p:spPr>
          <a:xfrm>
            <a:off x="4021295" y="0"/>
            <a:ext cx="3076363" cy="513508"/>
          </a:xfrm>
          <a:prstGeom prst="rect">
            <a:avLst/>
          </a:prstGeom>
        </p:spPr>
        <p:txBody>
          <a:bodyPr vert="horz" lIns="94759" tIns="47380" rIns="94759" bIns="47380" rtlCol="0"/>
          <a:lstStyle>
            <a:lvl1pPr algn="r">
              <a:defRPr sz="1200"/>
            </a:lvl1pPr>
          </a:lstStyle>
          <a:p>
            <a:fld id="{232A9091-3C63-7349-8275-115D38FD0A47}" type="datetimeFigureOut">
              <a:rPr lang="en-US" smtClean="0"/>
              <a:t>3/21/2022</a:t>
            </a:fld>
            <a:endParaRPr lang="en-US"/>
          </a:p>
        </p:txBody>
      </p:sp>
      <p:sp>
        <p:nvSpPr>
          <p:cNvPr id="4" name="Slide Image Placeholder 3"/>
          <p:cNvSpPr>
            <a:spLocks noGrp="1" noRot="1" noChangeAspect="1"/>
          </p:cNvSpPr>
          <p:nvPr>
            <p:ph type="sldImg" idx="2"/>
          </p:nvPr>
        </p:nvSpPr>
        <p:spPr>
          <a:xfrm>
            <a:off x="481013" y="1279525"/>
            <a:ext cx="6137275" cy="3452813"/>
          </a:xfrm>
          <a:prstGeom prst="rect">
            <a:avLst/>
          </a:prstGeom>
          <a:noFill/>
          <a:ln w="12700">
            <a:solidFill>
              <a:prstClr val="black"/>
            </a:solidFill>
          </a:ln>
        </p:spPr>
        <p:txBody>
          <a:bodyPr vert="horz" lIns="94759" tIns="47380" rIns="94759" bIns="47380" rtlCol="0" anchor="ctr"/>
          <a:lstStyle/>
          <a:p>
            <a:endParaRPr lang="en-US"/>
          </a:p>
        </p:txBody>
      </p:sp>
      <p:sp>
        <p:nvSpPr>
          <p:cNvPr id="5" name="Notes Placeholder 4"/>
          <p:cNvSpPr>
            <a:spLocks noGrp="1"/>
          </p:cNvSpPr>
          <p:nvPr>
            <p:ph type="body" sz="quarter" idx="3"/>
          </p:nvPr>
        </p:nvSpPr>
        <p:spPr>
          <a:xfrm>
            <a:off x="709931" y="4925408"/>
            <a:ext cx="5679440" cy="4029879"/>
          </a:xfrm>
          <a:prstGeom prst="rect">
            <a:avLst/>
          </a:prstGeom>
        </p:spPr>
        <p:txBody>
          <a:bodyPr vert="horz" lIns="94759" tIns="47380" rIns="94759" bIns="473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721106"/>
            <a:ext cx="3076363" cy="513507"/>
          </a:xfrm>
          <a:prstGeom prst="rect">
            <a:avLst/>
          </a:prstGeom>
        </p:spPr>
        <p:txBody>
          <a:bodyPr vert="horz" lIns="94759" tIns="47380" rIns="94759" bIns="47380" rtlCol="0" anchor="b"/>
          <a:lstStyle>
            <a:lvl1pPr algn="l">
              <a:defRPr sz="1200"/>
            </a:lvl1pPr>
          </a:lstStyle>
          <a:p>
            <a:endParaRPr lang="en-US"/>
          </a:p>
        </p:txBody>
      </p:sp>
      <p:sp>
        <p:nvSpPr>
          <p:cNvPr id="7" name="Slide Number Placeholder 6"/>
          <p:cNvSpPr>
            <a:spLocks noGrp="1"/>
          </p:cNvSpPr>
          <p:nvPr>
            <p:ph type="sldNum" sz="quarter" idx="5"/>
          </p:nvPr>
        </p:nvSpPr>
        <p:spPr>
          <a:xfrm>
            <a:off x="4021295" y="9721106"/>
            <a:ext cx="3076363" cy="513507"/>
          </a:xfrm>
          <a:prstGeom prst="rect">
            <a:avLst/>
          </a:prstGeom>
        </p:spPr>
        <p:txBody>
          <a:bodyPr vert="horz" lIns="94759" tIns="47380" rIns="94759" bIns="47380" rtlCol="0" anchor="b"/>
          <a:lstStyle>
            <a:lvl1pPr algn="r">
              <a:defRPr sz="1200"/>
            </a:lvl1pPr>
          </a:lstStyle>
          <a:p>
            <a:fld id="{5DF0192C-E2BB-1747-9BF3-1219CD990106}" type="slidenum">
              <a:rPr lang="en-US" smtClean="0"/>
              <a:t>‹nr.›</a:t>
            </a:fld>
            <a:endParaRPr lang="en-US"/>
          </a:p>
        </p:txBody>
      </p:sp>
    </p:spTree>
    <p:extLst>
      <p:ext uri="{BB962C8B-B14F-4D97-AF65-F5344CB8AC3E}">
        <p14:creationId xmlns:p14="http://schemas.microsoft.com/office/powerpoint/2010/main" val="1401967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67098" y="1865227"/>
            <a:ext cx="6000902" cy="2019202"/>
          </a:xfrm>
          <a:prstGeom prst="rect">
            <a:avLst/>
          </a:prstGeom>
        </p:spPr>
        <p:txBody>
          <a:bodyPr anchor="b">
            <a:normAutofit/>
          </a:bodyPr>
          <a:lstStyle>
            <a:lvl1pPr algn="l">
              <a:defRPr sz="4000" b="1" i="0" spc="30" baseline="0">
                <a:latin typeface="Ebrima" panose="02000000000000000000" pitchFamily="2" charset="0"/>
                <a:ea typeface="Ebrima" panose="02000000000000000000" pitchFamily="2" charset="0"/>
                <a:cs typeface="Ebrima" panose="02000000000000000000" pitchFamily="2" charset="0"/>
              </a:defRPr>
            </a:lvl1pPr>
          </a:lstStyle>
          <a:p>
            <a:r>
              <a:rPr lang="en-US" dirty="0"/>
              <a:t>TITEL HIER</a:t>
            </a:r>
          </a:p>
        </p:txBody>
      </p:sp>
      <p:sp>
        <p:nvSpPr>
          <p:cNvPr id="3" name="Subtitle 2"/>
          <p:cNvSpPr>
            <a:spLocks noGrp="1"/>
          </p:cNvSpPr>
          <p:nvPr>
            <p:ph type="subTitle" idx="1" hasCustomPrompt="1"/>
          </p:nvPr>
        </p:nvSpPr>
        <p:spPr>
          <a:xfrm>
            <a:off x="4667098" y="4133666"/>
            <a:ext cx="6000902" cy="1655762"/>
          </a:xfrm>
        </p:spPr>
        <p:txBody>
          <a:bodyPr/>
          <a:lstStyle>
            <a:lvl1pPr marL="0" indent="0" algn="l">
              <a:buNone/>
              <a:defRPr sz="2400">
                <a:latin typeface="Ebrima" panose="02000000000000000000" pitchFamily="2" charset="0"/>
                <a:ea typeface="Ebrima" panose="02000000000000000000" pitchFamily="2" charset="0"/>
                <a:cs typeface="Ebrima"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Ondertitel</a:t>
            </a:r>
            <a:r>
              <a:rPr lang="en-US" dirty="0"/>
              <a:t> </a:t>
            </a:r>
            <a:r>
              <a:rPr lang="en-US" dirty="0" err="1"/>
              <a:t>hier</a:t>
            </a:r>
            <a:endParaRPr lang="en-US" dirty="0"/>
          </a:p>
          <a:p>
            <a:endParaRPr lang="en-US" dirty="0"/>
          </a:p>
        </p:txBody>
      </p:sp>
      <p:sp>
        <p:nvSpPr>
          <p:cNvPr id="10" name="Slide Number Placeholder 5"/>
          <p:cNvSpPr>
            <a:spLocks noGrp="1"/>
          </p:cNvSpPr>
          <p:nvPr>
            <p:ph type="sldNum" sz="quarter" idx="12"/>
          </p:nvPr>
        </p:nvSpPr>
        <p:spPr>
          <a:xfrm>
            <a:off x="10668000" y="6356350"/>
            <a:ext cx="1029003" cy="365125"/>
          </a:xfrm>
        </p:spPr>
        <p:txBody>
          <a:bodyPr/>
          <a:lstStyle>
            <a:lvl1pPr>
              <a:defRPr sz="1000" b="0" i="0">
                <a:latin typeface="Ebrima" panose="02000000000000000000" pitchFamily="2" charset="0"/>
                <a:ea typeface="Ebrima" panose="02000000000000000000" pitchFamily="2" charset="0"/>
                <a:cs typeface="Ebrima" panose="02000000000000000000" pitchFamily="2" charset="0"/>
              </a:defRPr>
            </a:lvl1pPr>
          </a:lstStyle>
          <a:p>
            <a:fld id="{BD8C8865-0FC5-2C46-B86F-6A1F74252513}" type="datetime1">
              <a:rPr lang="nl-BE" smtClean="0"/>
              <a:pPr/>
              <a:t>21/03/2022</a:t>
            </a:fld>
            <a:endParaRPr lang="en-US" dirty="0"/>
          </a:p>
        </p:txBody>
      </p:sp>
      <p:sp>
        <p:nvSpPr>
          <p:cNvPr id="16" name="Footer Placeholder 4"/>
          <p:cNvSpPr>
            <a:spLocks noGrp="1"/>
          </p:cNvSpPr>
          <p:nvPr>
            <p:ph type="ftr" sz="quarter" idx="11"/>
          </p:nvPr>
        </p:nvSpPr>
        <p:spPr>
          <a:xfrm>
            <a:off x="4667098" y="6356350"/>
            <a:ext cx="6000902" cy="365125"/>
          </a:xfrm>
          <a:prstGeom prst="rect">
            <a:avLst/>
          </a:prstGeom>
        </p:spPr>
        <p:txBody>
          <a:bodyPr/>
          <a:lstStyle>
            <a:lvl1pPr>
              <a:defRPr sz="1000" b="0" i="0" spc="0" baseline="0">
                <a:solidFill>
                  <a:srgbClr val="005BA7"/>
                </a:solidFill>
                <a:latin typeface="Ebrima" panose="02000000000000000000" pitchFamily="2" charset="0"/>
                <a:ea typeface="Ebrima" panose="02000000000000000000" pitchFamily="2" charset="0"/>
                <a:cs typeface="Ebrima" panose="02000000000000000000" pitchFamily="2" charset="0"/>
              </a:defRPr>
            </a:lvl1pPr>
          </a:lstStyle>
          <a:p>
            <a:r>
              <a:rPr lang="en-US"/>
              <a:t>Fase 2 ESCO-project</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048" y="1865227"/>
            <a:ext cx="3593494" cy="2590659"/>
          </a:xfrm>
          <a:prstGeom prst="rect">
            <a:avLst/>
          </a:prstGeom>
        </p:spPr>
      </p:pic>
    </p:spTree>
    <p:extLst>
      <p:ext uri="{BB962C8B-B14F-4D97-AF65-F5344CB8AC3E}">
        <p14:creationId xmlns:p14="http://schemas.microsoft.com/office/powerpoint/2010/main" val="873563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201295" y="6356350"/>
            <a:ext cx="4925123" cy="365125"/>
          </a:xfrm>
          <a:prstGeom prst="rect">
            <a:avLst/>
          </a:prstGeom>
        </p:spPr>
        <p:txBody>
          <a:bodyPr/>
          <a:lstStyle>
            <a:lvl1pPr>
              <a:defRPr sz="1000" b="0" i="0" spc="0" baseline="0">
                <a:solidFill>
                  <a:srgbClr val="005BA7"/>
                </a:solidFill>
                <a:latin typeface="Ebrima" panose="02000000000000000000" pitchFamily="2" charset="0"/>
                <a:ea typeface="Ebrima" panose="02000000000000000000" pitchFamily="2" charset="0"/>
                <a:cs typeface="Ebrima" panose="02000000000000000000" pitchFamily="2" charset="0"/>
              </a:defRPr>
            </a:lvl1pPr>
          </a:lstStyle>
          <a:p>
            <a:r>
              <a:rPr lang="en-US"/>
              <a:t>Fase 2 ESCO-project</a:t>
            </a:r>
            <a:endParaRPr lang="en-US" dirty="0"/>
          </a:p>
        </p:txBody>
      </p:sp>
      <p:sp>
        <p:nvSpPr>
          <p:cNvPr id="6" name="Slide Number Placeholder 5"/>
          <p:cNvSpPr>
            <a:spLocks noGrp="1"/>
          </p:cNvSpPr>
          <p:nvPr>
            <p:ph type="sldNum" sz="quarter" idx="12"/>
          </p:nvPr>
        </p:nvSpPr>
        <p:spPr/>
        <p:txBody>
          <a:bodyPr/>
          <a:lstStyle>
            <a:lvl1pPr>
              <a:defRPr sz="1000" b="1" i="0">
                <a:latin typeface="Ebrima" panose="02000000000000000000" pitchFamily="2" charset="0"/>
                <a:ea typeface="Ebrima" panose="02000000000000000000" pitchFamily="2" charset="0"/>
                <a:cs typeface="Ebrima" panose="02000000000000000000" pitchFamily="2" charset="0"/>
              </a:defRPr>
            </a:lvl1pPr>
          </a:lstStyle>
          <a:p>
            <a:fld id="{64DF4C48-EFCF-AD42-B6A1-63D91C8AAAE2}" type="slidenum">
              <a:rPr lang="en-US" smtClean="0"/>
              <a:pPr/>
              <a:t>‹nr.›</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857" y="6041031"/>
            <a:ext cx="755291" cy="544512"/>
          </a:xfrm>
          <a:prstGeom prst="rect">
            <a:avLst/>
          </a:prstGeom>
        </p:spPr>
      </p:pic>
      <p:sp>
        <p:nvSpPr>
          <p:cNvPr id="7" name="Text Placeholder 5"/>
          <p:cNvSpPr>
            <a:spLocks noGrp="1"/>
          </p:cNvSpPr>
          <p:nvPr>
            <p:ph type="body" sz="quarter" idx="10"/>
          </p:nvPr>
        </p:nvSpPr>
        <p:spPr>
          <a:xfrm>
            <a:off x="460857" y="1527425"/>
            <a:ext cx="11236146" cy="323176"/>
          </a:xfrm>
        </p:spPr>
        <p:txBody>
          <a:bodyPr/>
          <a:lstStyle>
            <a:lvl1pPr marL="302400">
              <a:buNone/>
              <a:defRPr lang="en-US" sz="1400" i="1" kern="1200" dirty="0" smtClean="0">
                <a:solidFill>
                  <a:srgbClr val="0099FF"/>
                </a:solidFill>
                <a:latin typeface="Ebrima" panose="02000000000000000000" pitchFamily="2" charset="0"/>
                <a:ea typeface="Ebrima" panose="02000000000000000000" pitchFamily="2" charset="0"/>
                <a:cs typeface="Ebrima" panose="02000000000000000000" pitchFamily="2" charset="0"/>
              </a:defRPr>
            </a:lvl1pPr>
            <a:lvl2pPr>
              <a:buNone/>
              <a:defRPr/>
            </a:lvl2pPr>
            <a:lvl3pPr>
              <a:buNone/>
              <a:defRPr/>
            </a:lvl3pPr>
            <a:lvl4pPr>
              <a:buNone/>
              <a:defRPr/>
            </a:lvl4pPr>
            <a:lvl5pPr>
              <a:buNone/>
              <a:defRPr/>
            </a:lvl5pPr>
          </a:lstStyle>
          <a:p>
            <a:pPr lvl="0"/>
            <a:r>
              <a:rPr lang="en-US" dirty="0"/>
              <a:t>Click to edit Master text styles</a:t>
            </a:r>
            <a:endParaRPr lang="en-GB" dirty="0"/>
          </a:p>
        </p:txBody>
      </p:sp>
      <p:sp>
        <p:nvSpPr>
          <p:cNvPr id="8" name="Titel 1"/>
          <p:cNvSpPr>
            <a:spLocks noGrp="1"/>
          </p:cNvSpPr>
          <p:nvPr>
            <p:ph type="title"/>
          </p:nvPr>
        </p:nvSpPr>
        <p:spPr>
          <a:xfrm>
            <a:off x="460857" y="274638"/>
            <a:ext cx="11236146" cy="1066624"/>
          </a:xfrm>
        </p:spPr>
        <p:txBody>
          <a:bodyPr/>
          <a:lstStyle/>
          <a:p>
            <a:r>
              <a:rPr lang="nl-NL" dirty="0"/>
              <a:t>Titelstijl van model bewerken</a:t>
            </a:r>
          </a:p>
        </p:txBody>
      </p:sp>
      <p:sp>
        <p:nvSpPr>
          <p:cNvPr id="9" name="Tijdelijke aanduiding voor inhoud 2"/>
          <p:cNvSpPr>
            <a:spLocks noGrp="1"/>
          </p:cNvSpPr>
          <p:nvPr>
            <p:ph idx="1"/>
          </p:nvPr>
        </p:nvSpPr>
        <p:spPr>
          <a:xfrm>
            <a:off x="460857" y="2036764"/>
            <a:ext cx="11236146" cy="3822616"/>
          </a:xfrm>
        </p:spPr>
        <p:txBody>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6052358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2.xml"/><Relationship Id="rId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5"/>
            </p:custDataLst>
            <p:extLst>
              <p:ext uri="{D42A27DB-BD31-4B8C-83A1-F6EECF244321}">
                <p14:modId xmlns:p14="http://schemas.microsoft.com/office/powerpoint/2010/main" val="1508092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6" imgW="425" imgH="426" progId="TCLayout.ActiveDocument.1">
                  <p:embed/>
                </p:oleObj>
              </mc:Choice>
              <mc:Fallback>
                <p:oleObj name="think-cell Slide" r:id="rId6" imgW="425" imgH="426" progId="TCLayout.ActiveDocument.1">
                  <p:embed/>
                  <p:pic>
                    <p:nvPicPr>
                      <p:cNvPr id="2" name="Object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Text Placeholder 2"/>
          <p:cNvSpPr>
            <a:spLocks noGrp="1"/>
          </p:cNvSpPr>
          <p:nvPr>
            <p:ph type="body" idx="1"/>
          </p:nvPr>
        </p:nvSpPr>
        <p:spPr>
          <a:xfrm>
            <a:off x="460858" y="1825625"/>
            <a:ext cx="11236146" cy="4165524"/>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Slide Number Placeholder 5"/>
          <p:cNvSpPr>
            <a:spLocks noGrp="1"/>
          </p:cNvSpPr>
          <p:nvPr>
            <p:ph type="sldNum" sz="quarter" idx="4"/>
          </p:nvPr>
        </p:nvSpPr>
        <p:spPr>
          <a:xfrm>
            <a:off x="11126418" y="6356350"/>
            <a:ext cx="570585" cy="365125"/>
          </a:xfrm>
          <a:prstGeom prst="rect">
            <a:avLst/>
          </a:prstGeom>
        </p:spPr>
        <p:txBody>
          <a:bodyPr vert="horz" lIns="91440" tIns="45720" rIns="91440" bIns="45720" rtlCol="0" anchor="ctr"/>
          <a:lstStyle>
            <a:lvl1pPr algn="r">
              <a:defRPr sz="1000" b="1" i="0">
                <a:solidFill>
                  <a:srgbClr val="005BA7"/>
                </a:solidFill>
                <a:latin typeface="Ebrima" panose="02000000000000000000" pitchFamily="2" charset="0"/>
                <a:ea typeface="Ebrima" panose="02000000000000000000" pitchFamily="2" charset="0"/>
                <a:cs typeface="Ebrima" panose="02000000000000000000" pitchFamily="2" charset="0"/>
              </a:defRPr>
            </a:lvl1pPr>
          </a:lstStyle>
          <a:p>
            <a:fld id="{64DD8FD0-6674-B44F-BD02-E58BADAC3801}" type="slidenum">
              <a:rPr lang="en-US" smtClean="0"/>
              <a:pPr/>
              <a:t>‹nr.›</a:t>
            </a:fld>
            <a:endParaRPr lang="en-US" dirty="0"/>
          </a:p>
        </p:txBody>
      </p:sp>
      <p:sp>
        <p:nvSpPr>
          <p:cNvPr id="7" name="Title Placeholder 6"/>
          <p:cNvSpPr>
            <a:spLocks noGrp="1"/>
          </p:cNvSpPr>
          <p:nvPr>
            <p:ph type="title"/>
          </p:nvPr>
        </p:nvSpPr>
        <p:spPr>
          <a:xfrm>
            <a:off x="460857" y="365125"/>
            <a:ext cx="11236147"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8" name="Footer Placeholder 7"/>
          <p:cNvSpPr>
            <a:spLocks noGrp="1"/>
          </p:cNvSpPr>
          <p:nvPr>
            <p:ph type="ftr" sz="quarter" idx="3"/>
          </p:nvPr>
        </p:nvSpPr>
        <p:spPr>
          <a:xfrm>
            <a:off x="7011618" y="6356350"/>
            <a:ext cx="4114800" cy="365125"/>
          </a:xfrm>
          <a:prstGeom prst="rect">
            <a:avLst/>
          </a:prstGeom>
        </p:spPr>
        <p:txBody>
          <a:bodyPr vert="horz" lIns="91440" tIns="45720" rIns="91440" bIns="45720" rtlCol="0" anchor="ctr"/>
          <a:lstStyle>
            <a:lvl1pPr algn="r">
              <a:defRPr sz="1000" b="0" i="0">
                <a:solidFill>
                  <a:srgbClr val="005BA7"/>
                </a:solidFill>
                <a:latin typeface="Ebrima" panose="02000000000000000000" pitchFamily="2" charset="0"/>
                <a:ea typeface="Ebrima" panose="02000000000000000000" pitchFamily="2" charset="0"/>
                <a:cs typeface="Ebrima" panose="02000000000000000000" pitchFamily="2" charset="0"/>
              </a:defRPr>
            </a:lvl1pPr>
          </a:lstStyle>
          <a:p>
            <a:r>
              <a:rPr lang="en-US"/>
              <a:t>Fase 2 ESCO-project</a:t>
            </a:r>
            <a:endParaRPr lang="en-US" dirty="0"/>
          </a:p>
        </p:txBody>
      </p:sp>
    </p:spTree>
    <p:extLst>
      <p:ext uri="{BB962C8B-B14F-4D97-AF65-F5344CB8AC3E}">
        <p14:creationId xmlns:p14="http://schemas.microsoft.com/office/powerpoint/2010/main" val="1920227156"/>
      </p:ext>
    </p:extLst>
  </p:cSld>
  <p:clrMap bg1="lt1" tx1="dk1" bg2="lt2" tx2="dk2" accent1="accent1" accent2="accent2" accent3="accent3" accent4="accent4" accent5="accent5" accent6="accent6" hlink="hlink" folHlink="folHlink"/>
  <p:sldLayoutIdLst>
    <p:sldLayoutId id="2147483649" r:id="rId1"/>
    <p:sldLayoutId id="2147483669" r:id="rId2"/>
  </p:sldLayoutIdLst>
  <p:hf hdr="0" ftr="0" dt="0"/>
  <p:txStyles>
    <p:titleStyle>
      <a:lvl1pPr algn="l" defTabSz="914400" rtl="0" eaLnBrk="1" latinLnBrk="0" hangingPunct="1">
        <a:lnSpc>
          <a:spcPct val="90000"/>
        </a:lnSpc>
        <a:spcBef>
          <a:spcPct val="0"/>
        </a:spcBef>
        <a:buNone/>
        <a:defRPr sz="3600" b="0" i="0" kern="1200" spc="30" baseline="0">
          <a:solidFill>
            <a:srgbClr val="005BA7"/>
          </a:solidFill>
          <a:latin typeface="Ebrima" panose="02000000000000000000" pitchFamily="2" charset="0"/>
          <a:ea typeface="Ebrima" panose="02000000000000000000" pitchFamily="2" charset="0"/>
          <a:cs typeface="Ebrima" panose="02000000000000000000" pitchFamily="2"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rgbClr val="005BA7"/>
          </a:solidFill>
          <a:latin typeface="Ebrima" panose="02000000000000000000" pitchFamily="2" charset="0"/>
          <a:ea typeface="Ebrima" panose="02000000000000000000" pitchFamily="2" charset="0"/>
          <a:cs typeface="Ebrima" panose="02000000000000000000" pitchFamily="2" charset="0"/>
        </a:defRPr>
      </a:lvl1pPr>
      <a:lvl2pPr marL="685800" indent="-228600" algn="l" defTabSz="914400" rtl="0" eaLnBrk="1" latinLnBrk="0" hangingPunct="1">
        <a:lnSpc>
          <a:spcPct val="90000"/>
        </a:lnSpc>
        <a:spcBef>
          <a:spcPts val="500"/>
        </a:spcBef>
        <a:buFont typeface="Arial"/>
        <a:buChar char="•"/>
        <a:defRPr sz="2400" b="0" i="0" kern="1200">
          <a:solidFill>
            <a:srgbClr val="005BA7"/>
          </a:solidFill>
          <a:latin typeface="Ebrima" panose="02000000000000000000" pitchFamily="2" charset="0"/>
          <a:ea typeface="Ebrima" panose="02000000000000000000" pitchFamily="2" charset="0"/>
          <a:cs typeface="Ebrima" panose="02000000000000000000" pitchFamily="2" charset="0"/>
        </a:defRPr>
      </a:lvl2pPr>
      <a:lvl3pPr marL="1143000" indent="-228600" algn="l" defTabSz="914400" rtl="0" eaLnBrk="1" latinLnBrk="0" hangingPunct="1">
        <a:lnSpc>
          <a:spcPct val="90000"/>
        </a:lnSpc>
        <a:spcBef>
          <a:spcPts val="500"/>
        </a:spcBef>
        <a:buFont typeface="Arial"/>
        <a:buChar char="•"/>
        <a:defRPr sz="2000" b="0" i="0" kern="1200">
          <a:solidFill>
            <a:srgbClr val="005BA7"/>
          </a:solidFill>
          <a:latin typeface="Ebrima" panose="02000000000000000000" pitchFamily="2" charset="0"/>
          <a:ea typeface="Ebrima" panose="02000000000000000000" pitchFamily="2" charset="0"/>
          <a:cs typeface="Ebrima" panose="02000000000000000000" pitchFamily="2" charset="0"/>
        </a:defRPr>
      </a:lvl3pPr>
      <a:lvl4pPr marL="1600200" indent="-228600" algn="l" defTabSz="914400" rtl="0" eaLnBrk="1" latinLnBrk="0" hangingPunct="1">
        <a:lnSpc>
          <a:spcPct val="90000"/>
        </a:lnSpc>
        <a:spcBef>
          <a:spcPts val="500"/>
        </a:spcBef>
        <a:buFont typeface="Arial"/>
        <a:buChar char="•"/>
        <a:defRPr sz="1800" b="0" i="0" kern="1200">
          <a:solidFill>
            <a:srgbClr val="005BA7"/>
          </a:solidFill>
          <a:latin typeface="Ebrima" panose="02000000000000000000" pitchFamily="2" charset="0"/>
          <a:ea typeface="Ebrima" panose="02000000000000000000" pitchFamily="2" charset="0"/>
          <a:cs typeface="Ebrima" panose="02000000000000000000" pitchFamily="2" charset="0"/>
        </a:defRPr>
      </a:lvl4pPr>
      <a:lvl5pPr marL="2057400" indent="-228600" algn="l" defTabSz="914400" rtl="0" eaLnBrk="1" latinLnBrk="0" hangingPunct="1">
        <a:lnSpc>
          <a:spcPct val="90000"/>
        </a:lnSpc>
        <a:spcBef>
          <a:spcPts val="500"/>
        </a:spcBef>
        <a:buFont typeface="Arial"/>
        <a:buChar char="•"/>
        <a:defRPr sz="1800" b="0" i="0" kern="1200">
          <a:solidFill>
            <a:srgbClr val="005BA7"/>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antoon.soete@wattson.b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hyperlink" Target="https://www.linkedin.com/company/wattson-nv/?viewAsMember=true" TargetMode="External"/><Relationship Id="rId2" Type="http://schemas.openxmlformats.org/officeDocument/2006/relationships/hyperlink" Target="http://www.wattson.be/"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antoon.soete@wattson.b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575CD2-5EE2-4FB4-9D0A-B9329615FF11}"/>
              </a:ext>
            </a:extLst>
          </p:cNvPr>
          <p:cNvSpPr>
            <a:spLocks noGrp="1"/>
          </p:cNvSpPr>
          <p:nvPr>
            <p:ph type="ctrTitle"/>
          </p:nvPr>
        </p:nvSpPr>
        <p:spPr/>
        <p:txBody>
          <a:bodyPr/>
          <a:lstStyle/>
          <a:p>
            <a:r>
              <a:rPr lang="en-US" dirty="0" err="1"/>
              <a:t>Diepgaande</a:t>
            </a:r>
            <a:r>
              <a:rPr lang="en-US" dirty="0"/>
              <a:t> </a:t>
            </a:r>
            <a:r>
              <a:rPr lang="en-US" dirty="0" err="1"/>
              <a:t>renovatie</a:t>
            </a:r>
            <a:r>
              <a:rPr lang="en-US" dirty="0"/>
              <a:t> van Sint-</a:t>
            </a:r>
            <a:r>
              <a:rPr lang="en-US" dirty="0" err="1"/>
              <a:t>Jozefinstituut</a:t>
            </a:r>
            <a:r>
              <a:rPr lang="en-US" dirty="0"/>
              <a:t> </a:t>
            </a:r>
            <a:r>
              <a:rPr lang="en-US" dirty="0" err="1"/>
              <a:t>Bokrijk</a:t>
            </a:r>
            <a:endParaRPr lang="en-GB" dirty="0"/>
          </a:p>
        </p:txBody>
      </p:sp>
      <p:sp>
        <p:nvSpPr>
          <p:cNvPr id="3" name="Ondertitel 2">
            <a:extLst>
              <a:ext uri="{FF2B5EF4-FFF2-40B4-BE49-F238E27FC236}">
                <a16:creationId xmlns:a16="http://schemas.microsoft.com/office/drawing/2014/main" id="{67F38646-3E8D-40CD-8C96-EE1D85F2496F}"/>
              </a:ext>
            </a:extLst>
          </p:cNvPr>
          <p:cNvSpPr>
            <a:spLocks noGrp="1"/>
          </p:cNvSpPr>
          <p:nvPr>
            <p:ph type="subTitle" idx="1"/>
          </p:nvPr>
        </p:nvSpPr>
        <p:spPr>
          <a:xfrm>
            <a:off x="4667098" y="4133666"/>
            <a:ext cx="6000902" cy="1098091"/>
          </a:xfrm>
        </p:spPr>
        <p:txBody>
          <a:bodyPr>
            <a:normAutofit/>
          </a:bodyPr>
          <a:lstStyle/>
          <a:p>
            <a:r>
              <a:rPr lang="en-US" dirty="0" err="1"/>
              <a:t>Seminarie</a:t>
            </a:r>
            <a:r>
              <a:rPr lang="en-US" dirty="0"/>
              <a:t> 23/3/2022</a:t>
            </a:r>
          </a:p>
          <a:p>
            <a:r>
              <a:rPr lang="en-US" dirty="0">
                <a:hlinkClick r:id="rId2"/>
              </a:rPr>
              <a:t>antoon.soete@wattson.be</a:t>
            </a:r>
            <a:endParaRPr lang="en-GB" dirty="0"/>
          </a:p>
        </p:txBody>
      </p:sp>
      <p:pic>
        <p:nvPicPr>
          <p:cNvPr id="1026" name="Picture 2" descr="Voorbeeld van afbeelding">
            <a:extLst>
              <a:ext uri="{FF2B5EF4-FFF2-40B4-BE49-F238E27FC236}">
                <a16:creationId xmlns:a16="http://schemas.microsoft.com/office/drawing/2014/main" id="{093FECC0-4106-4282-BA36-C3DCE782D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2150" y="5675025"/>
            <a:ext cx="2171700"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797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E08801B6-4530-430C-A8B5-61A7C248887A}"/>
              </a:ext>
            </a:extLst>
          </p:cNvPr>
          <p:cNvSpPr>
            <a:spLocks noGrp="1"/>
          </p:cNvSpPr>
          <p:nvPr>
            <p:ph type="sldNum" sz="quarter" idx="12"/>
          </p:nvPr>
        </p:nvSpPr>
        <p:spPr/>
        <p:txBody>
          <a:bodyPr/>
          <a:lstStyle/>
          <a:p>
            <a:fld id="{64DF4C48-EFCF-AD42-B6A1-63D91C8AAAE2}" type="slidenum">
              <a:rPr lang="en-US" smtClean="0"/>
              <a:pPr/>
              <a:t>10</a:t>
            </a:fld>
            <a:endParaRPr lang="en-US" dirty="0"/>
          </a:p>
        </p:txBody>
      </p:sp>
      <p:sp>
        <p:nvSpPr>
          <p:cNvPr id="3" name="Tijdelijke aanduiding voor tekst 2">
            <a:extLst>
              <a:ext uri="{FF2B5EF4-FFF2-40B4-BE49-F238E27FC236}">
                <a16:creationId xmlns:a16="http://schemas.microsoft.com/office/drawing/2014/main" id="{963026F9-D5DC-4870-8ACC-5058E78A674E}"/>
              </a:ext>
            </a:extLst>
          </p:cNvPr>
          <p:cNvSpPr>
            <a:spLocks noGrp="1"/>
          </p:cNvSpPr>
          <p:nvPr>
            <p:ph type="body" sz="quarter" idx="10"/>
          </p:nvPr>
        </p:nvSpPr>
        <p:spPr/>
        <p:txBody>
          <a:bodyPr/>
          <a:lstStyle/>
          <a:p>
            <a:r>
              <a:rPr lang="nl-BE" dirty="0"/>
              <a:t>Maak van 1 en 1 een 3</a:t>
            </a:r>
          </a:p>
        </p:txBody>
      </p:sp>
      <p:sp>
        <p:nvSpPr>
          <p:cNvPr id="4" name="Titel 3">
            <a:extLst>
              <a:ext uri="{FF2B5EF4-FFF2-40B4-BE49-F238E27FC236}">
                <a16:creationId xmlns:a16="http://schemas.microsoft.com/office/drawing/2014/main" id="{81DCAAD5-BFAE-47F6-9BCF-43EA852BACA9}"/>
              </a:ext>
            </a:extLst>
          </p:cNvPr>
          <p:cNvSpPr>
            <a:spLocks noGrp="1"/>
          </p:cNvSpPr>
          <p:nvPr>
            <p:ph type="title"/>
          </p:nvPr>
        </p:nvSpPr>
        <p:spPr/>
        <p:txBody>
          <a:bodyPr/>
          <a:lstStyle/>
          <a:p>
            <a:r>
              <a:rPr lang="nl-BE" dirty="0"/>
              <a:t>Hefboom naar pedagogisch project</a:t>
            </a:r>
          </a:p>
        </p:txBody>
      </p:sp>
      <p:sp>
        <p:nvSpPr>
          <p:cNvPr id="5" name="Tijdelijke aanduiding voor inhoud 4">
            <a:extLst>
              <a:ext uri="{FF2B5EF4-FFF2-40B4-BE49-F238E27FC236}">
                <a16:creationId xmlns:a16="http://schemas.microsoft.com/office/drawing/2014/main" id="{B5156E23-2911-4B5A-B3F6-69E94FD4B707}"/>
              </a:ext>
            </a:extLst>
          </p:cNvPr>
          <p:cNvSpPr>
            <a:spLocks noGrp="1"/>
          </p:cNvSpPr>
          <p:nvPr>
            <p:ph idx="1"/>
          </p:nvPr>
        </p:nvSpPr>
        <p:spPr>
          <a:xfrm>
            <a:off x="460857" y="2036764"/>
            <a:ext cx="8079461" cy="3822616"/>
          </a:xfrm>
        </p:spPr>
        <p:txBody>
          <a:bodyPr/>
          <a:lstStyle/>
          <a:p>
            <a:r>
              <a:rPr lang="nl-BE" dirty="0"/>
              <a:t>Als een school voor een ambitieus verduurzamingstraject gaat, zou het zonde zijn om dit niet als een hefboom te gebruiken voor het pedagogisch project van de school</a:t>
            </a:r>
          </a:p>
          <a:p>
            <a:endParaRPr lang="nl-BE" dirty="0"/>
          </a:p>
          <a:p>
            <a:r>
              <a:rPr lang="nl-BE" dirty="0"/>
              <a:t>Heel wat raakvlakken tussen de componenten van het verduurzamingstraject en bijvoorbeeld de STEM-vakken (cf. energie-efficiëntie, elektriciteit, zonnepanelen)</a:t>
            </a:r>
          </a:p>
          <a:p>
            <a:endParaRPr lang="nl-BE" dirty="0"/>
          </a:p>
          <a:p>
            <a:r>
              <a:rPr lang="nl-BE" dirty="0"/>
              <a:t>Installaties op de site kunnen bovendien worden gebruikt om leerlingen opdrachtjes te laten doen over de werking van bv. zonnepanelen. Op deze wijze krijgen leerlingen spelenderwijze inzicht in nieuwe technologie en creëert dit mogelijks ook draagvlak voor de energietransitie waar we voor staan.</a:t>
            </a:r>
          </a:p>
          <a:p>
            <a:endParaRPr lang="nl-BE" dirty="0"/>
          </a:p>
          <a:p>
            <a:endParaRPr lang="nl-BE" dirty="0"/>
          </a:p>
        </p:txBody>
      </p:sp>
      <p:pic>
        <p:nvPicPr>
          <p:cNvPr id="6" name="Afbeelding 5">
            <a:extLst>
              <a:ext uri="{FF2B5EF4-FFF2-40B4-BE49-F238E27FC236}">
                <a16:creationId xmlns:a16="http://schemas.microsoft.com/office/drawing/2014/main" id="{11B31EC6-2FA5-4FB7-AB15-5B6D23BE9D05}"/>
              </a:ext>
            </a:extLst>
          </p:cNvPr>
          <p:cNvPicPr>
            <a:picLocks noChangeAspect="1"/>
          </p:cNvPicPr>
          <p:nvPr/>
        </p:nvPicPr>
        <p:blipFill rotWithShape="1">
          <a:blip r:embed="rId2"/>
          <a:srcRect l="34313" t="23092" r="32956" b="8278"/>
          <a:stretch/>
        </p:blipFill>
        <p:spPr>
          <a:xfrm>
            <a:off x="8786167" y="1922388"/>
            <a:ext cx="2834704" cy="3343497"/>
          </a:xfrm>
          <a:prstGeom prst="rect">
            <a:avLst/>
          </a:prstGeom>
        </p:spPr>
      </p:pic>
    </p:spTree>
    <p:extLst>
      <p:ext uri="{BB962C8B-B14F-4D97-AF65-F5344CB8AC3E}">
        <p14:creationId xmlns:p14="http://schemas.microsoft.com/office/powerpoint/2010/main" val="2666333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88CBCFE6-49DF-495F-8031-0E263B86D789}"/>
              </a:ext>
            </a:extLst>
          </p:cNvPr>
          <p:cNvSpPr>
            <a:spLocks noGrp="1"/>
          </p:cNvSpPr>
          <p:nvPr>
            <p:ph type="sldNum" sz="quarter" idx="12"/>
          </p:nvPr>
        </p:nvSpPr>
        <p:spPr/>
        <p:txBody>
          <a:bodyPr/>
          <a:lstStyle/>
          <a:p>
            <a:fld id="{64DF4C48-EFCF-AD42-B6A1-63D91C8AAAE2}" type="slidenum">
              <a:rPr lang="en-US" smtClean="0"/>
              <a:pPr/>
              <a:t>11</a:t>
            </a:fld>
            <a:endParaRPr lang="en-US" dirty="0"/>
          </a:p>
        </p:txBody>
      </p:sp>
      <p:sp>
        <p:nvSpPr>
          <p:cNvPr id="3" name="Tijdelijke aanduiding voor tekst 2">
            <a:extLst>
              <a:ext uri="{FF2B5EF4-FFF2-40B4-BE49-F238E27FC236}">
                <a16:creationId xmlns:a16="http://schemas.microsoft.com/office/drawing/2014/main" id="{0F9B1CFA-CF8D-416C-B11E-26A2C8F3315E}"/>
              </a:ext>
            </a:extLst>
          </p:cNvPr>
          <p:cNvSpPr>
            <a:spLocks noGrp="1"/>
          </p:cNvSpPr>
          <p:nvPr>
            <p:ph type="body" sz="quarter" idx="10"/>
          </p:nvPr>
        </p:nvSpPr>
        <p:spPr/>
        <p:txBody>
          <a:bodyPr/>
          <a:lstStyle/>
          <a:p>
            <a:endParaRPr lang="nl-BE"/>
          </a:p>
        </p:txBody>
      </p:sp>
      <p:sp>
        <p:nvSpPr>
          <p:cNvPr id="4" name="Titel 3">
            <a:extLst>
              <a:ext uri="{FF2B5EF4-FFF2-40B4-BE49-F238E27FC236}">
                <a16:creationId xmlns:a16="http://schemas.microsoft.com/office/drawing/2014/main" id="{CB18E564-C964-4502-AA47-3A8DFA495FCE}"/>
              </a:ext>
            </a:extLst>
          </p:cNvPr>
          <p:cNvSpPr>
            <a:spLocks noGrp="1"/>
          </p:cNvSpPr>
          <p:nvPr>
            <p:ph type="title"/>
          </p:nvPr>
        </p:nvSpPr>
        <p:spPr/>
        <p:txBody>
          <a:bodyPr/>
          <a:lstStyle/>
          <a:p>
            <a:r>
              <a:rPr lang="nl-BE" dirty="0"/>
              <a:t>Enkele sfeerbeelden</a:t>
            </a:r>
          </a:p>
        </p:txBody>
      </p:sp>
      <p:pic>
        <p:nvPicPr>
          <p:cNvPr id="2050" name="Picture 2">
            <a:extLst>
              <a:ext uri="{FF2B5EF4-FFF2-40B4-BE49-F238E27FC236}">
                <a16:creationId xmlns:a16="http://schemas.microsoft.com/office/drawing/2014/main" id="{C1C4B6FA-E82E-4273-A98F-177D643882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857" y="2865384"/>
            <a:ext cx="2637450" cy="19780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637948C-4F0C-4311-BB87-1B1FE7C97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2132" y="2871449"/>
            <a:ext cx="2323119" cy="19780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7557806B-3CE9-4328-8EDF-33BBD1810C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9553" y="2859934"/>
            <a:ext cx="2637450" cy="19835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5C5A81FD-2B32-45DD-A14C-DEAF87E696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0695" y="2859934"/>
            <a:ext cx="1485033" cy="1978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478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1975C19C-1C4A-4913-843B-CA2AA5C420A7}"/>
              </a:ext>
            </a:extLst>
          </p:cNvPr>
          <p:cNvSpPr>
            <a:spLocks noGrp="1"/>
          </p:cNvSpPr>
          <p:nvPr>
            <p:ph type="sldNum" sz="quarter" idx="12"/>
          </p:nvPr>
        </p:nvSpPr>
        <p:spPr/>
        <p:txBody>
          <a:bodyPr/>
          <a:lstStyle/>
          <a:p>
            <a:fld id="{64DF4C48-EFCF-AD42-B6A1-63D91C8AAAE2}" type="slidenum">
              <a:rPr lang="en-US" smtClean="0"/>
              <a:pPr/>
              <a:t>12</a:t>
            </a:fld>
            <a:endParaRPr lang="en-US" dirty="0"/>
          </a:p>
        </p:txBody>
      </p:sp>
      <p:sp>
        <p:nvSpPr>
          <p:cNvPr id="3" name="Tijdelijke aanduiding voor tekst 2">
            <a:extLst>
              <a:ext uri="{FF2B5EF4-FFF2-40B4-BE49-F238E27FC236}">
                <a16:creationId xmlns:a16="http://schemas.microsoft.com/office/drawing/2014/main" id="{212F9952-9148-41AA-9191-4CDEE657913E}"/>
              </a:ext>
            </a:extLst>
          </p:cNvPr>
          <p:cNvSpPr>
            <a:spLocks noGrp="1"/>
          </p:cNvSpPr>
          <p:nvPr>
            <p:ph type="body" sz="quarter" idx="10"/>
          </p:nvPr>
        </p:nvSpPr>
        <p:spPr/>
        <p:txBody>
          <a:bodyPr/>
          <a:lstStyle/>
          <a:p>
            <a:endParaRPr lang="nl-BE"/>
          </a:p>
        </p:txBody>
      </p:sp>
      <p:sp>
        <p:nvSpPr>
          <p:cNvPr id="4" name="Titel 3">
            <a:extLst>
              <a:ext uri="{FF2B5EF4-FFF2-40B4-BE49-F238E27FC236}">
                <a16:creationId xmlns:a16="http://schemas.microsoft.com/office/drawing/2014/main" id="{ED33B1B5-16B5-4D80-92ED-6D9256154E05}"/>
              </a:ext>
            </a:extLst>
          </p:cNvPr>
          <p:cNvSpPr>
            <a:spLocks noGrp="1"/>
          </p:cNvSpPr>
          <p:nvPr>
            <p:ph type="title"/>
          </p:nvPr>
        </p:nvSpPr>
        <p:spPr/>
        <p:txBody>
          <a:bodyPr/>
          <a:lstStyle/>
          <a:p>
            <a:r>
              <a:rPr lang="nl-BE" dirty="0"/>
              <a:t>Samengevat: duurzame school : yes we </a:t>
            </a:r>
            <a:r>
              <a:rPr lang="nl-BE" dirty="0" err="1"/>
              <a:t>can</a:t>
            </a:r>
            <a:r>
              <a:rPr lang="nl-BE" dirty="0"/>
              <a:t>!</a:t>
            </a:r>
          </a:p>
        </p:txBody>
      </p:sp>
      <p:sp>
        <p:nvSpPr>
          <p:cNvPr id="5" name="Tijdelijke aanduiding voor inhoud 4">
            <a:extLst>
              <a:ext uri="{FF2B5EF4-FFF2-40B4-BE49-F238E27FC236}">
                <a16:creationId xmlns:a16="http://schemas.microsoft.com/office/drawing/2014/main" id="{F44D8891-902B-4B0F-A6FC-ADC4F4C64B65}"/>
              </a:ext>
            </a:extLst>
          </p:cNvPr>
          <p:cNvSpPr>
            <a:spLocks noGrp="1"/>
          </p:cNvSpPr>
          <p:nvPr>
            <p:ph idx="1"/>
          </p:nvPr>
        </p:nvSpPr>
        <p:spPr>
          <a:xfrm>
            <a:off x="477927" y="2036764"/>
            <a:ext cx="11236146" cy="3822616"/>
          </a:xfrm>
        </p:spPr>
        <p:txBody>
          <a:bodyPr/>
          <a:lstStyle/>
          <a:p>
            <a:r>
              <a:rPr lang="nl-BE" dirty="0"/>
              <a:t>Vragen?</a:t>
            </a:r>
          </a:p>
          <a:p>
            <a:endParaRPr lang="nl-BE" dirty="0"/>
          </a:p>
          <a:p>
            <a:pPr lvl="1"/>
            <a:r>
              <a:rPr lang="nl-BE" dirty="0"/>
              <a:t>Zie </a:t>
            </a:r>
            <a:r>
              <a:rPr lang="nl-BE" dirty="0">
                <a:hlinkClick r:id="rId2"/>
              </a:rPr>
              <a:t>www.wattson.be</a:t>
            </a:r>
            <a:endParaRPr lang="nl-BE" dirty="0"/>
          </a:p>
          <a:p>
            <a:pPr lvl="1"/>
            <a:r>
              <a:rPr lang="nl-BE" dirty="0"/>
              <a:t>Zie onze </a:t>
            </a:r>
            <a:r>
              <a:rPr lang="nl-BE" dirty="0" err="1"/>
              <a:t>linkedin</a:t>
            </a:r>
            <a:r>
              <a:rPr lang="nl-BE" dirty="0"/>
              <a:t> pagina: </a:t>
            </a:r>
            <a:r>
              <a:rPr lang="nl-BE" dirty="0">
                <a:hlinkClick r:id="rId3"/>
              </a:rPr>
              <a:t>https://www.linkedin.com/company/wattson-nv/?viewAsMember=true</a:t>
            </a:r>
            <a:endParaRPr lang="nl-BE" dirty="0"/>
          </a:p>
          <a:p>
            <a:pPr lvl="1"/>
            <a:r>
              <a:rPr lang="nl-BE" dirty="0"/>
              <a:t>Antoon Soete: </a:t>
            </a:r>
            <a:r>
              <a:rPr lang="nl-BE" dirty="0">
                <a:hlinkClick r:id="rId4"/>
              </a:rPr>
              <a:t>antoon.soete@wattson.be</a:t>
            </a:r>
            <a:endParaRPr lang="nl-BE" dirty="0"/>
          </a:p>
          <a:p>
            <a:pPr lvl="1"/>
            <a:endParaRPr lang="nl-BE" dirty="0"/>
          </a:p>
        </p:txBody>
      </p:sp>
      <p:pic>
        <p:nvPicPr>
          <p:cNvPr id="6" name="Picture 2" descr="Voorbeeld van afbeelding">
            <a:extLst>
              <a:ext uri="{FF2B5EF4-FFF2-40B4-BE49-F238E27FC236}">
                <a16:creationId xmlns:a16="http://schemas.microsoft.com/office/drawing/2014/main" id="{D4B44517-4D48-4FC4-9882-09767D56EE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2150" y="5675025"/>
            <a:ext cx="2171700"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046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EE296861-963B-4CEF-8FF9-ABC16D4B0215}"/>
              </a:ext>
            </a:extLst>
          </p:cNvPr>
          <p:cNvSpPr>
            <a:spLocks noGrp="1"/>
          </p:cNvSpPr>
          <p:nvPr>
            <p:ph type="sldNum" sz="quarter" idx="12"/>
          </p:nvPr>
        </p:nvSpPr>
        <p:spPr/>
        <p:txBody>
          <a:bodyPr/>
          <a:lstStyle/>
          <a:p>
            <a:fld id="{64DF4C48-EFCF-AD42-B6A1-63D91C8AAAE2}" type="slidenum">
              <a:rPr lang="en-US" smtClean="0"/>
              <a:pPr/>
              <a:t>2</a:t>
            </a:fld>
            <a:endParaRPr lang="en-US" dirty="0"/>
          </a:p>
        </p:txBody>
      </p:sp>
      <p:sp>
        <p:nvSpPr>
          <p:cNvPr id="3" name="Tijdelijke aanduiding voor tekst 2">
            <a:extLst>
              <a:ext uri="{FF2B5EF4-FFF2-40B4-BE49-F238E27FC236}">
                <a16:creationId xmlns:a16="http://schemas.microsoft.com/office/drawing/2014/main" id="{AC32E680-0993-4813-BCAC-255BA4EE7DC1}"/>
              </a:ext>
            </a:extLst>
          </p:cNvPr>
          <p:cNvSpPr>
            <a:spLocks noGrp="1"/>
          </p:cNvSpPr>
          <p:nvPr>
            <p:ph type="body" sz="quarter" idx="10"/>
          </p:nvPr>
        </p:nvSpPr>
        <p:spPr/>
        <p:txBody>
          <a:bodyPr/>
          <a:lstStyle/>
          <a:p>
            <a:r>
              <a:rPr lang="nl-BE" dirty="0"/>
              <a:t>Aandachtspunten - handleiding</a:t>
            </a:r>
          </a:p>
        </p:txBody>
      </p:sp>
      <p:sp>
        <p:nvSpPr>
          <p:cNvPr id="4" name="Titel 3">
            <a:extLst>
              <a:ext uri="{FF2B5EF4-FFF2-40B4-BE49-F238E27FC236}">
                <a16:creationId xmlns:a16="http://schemas.microsoft.com/office/drawing/2014/main" id="{EE9196DA-24D6-4880-862E-C661AADF39B7}"/>
              </a:ext>
            </a:extLst>
          </p:cNvPr>
          <p:cNvSpPr>
            <a:spLocks noGrp="1"/>
          </p:cNvSpPr>
          <p:nvPr>
            <p:ph type="title"/>
          </p:nvPr>
        </p:nvSpPr>
        <p:spPr/>
        <p:txBody>
          <a:bodyPr>
            <a:normAutofit fontScale="90000"/>
          </a:bodyPr>
          <a:lstStyle/>
          <a:p>
            <a:r>
              <a:rPr lang="nl-BE" dirty="0" err="1"/>
              <a:t>Lessons</a:t>
            </a:r>
            <a:r>
              <a:rPr lang="nl-BE" dirty="0"/>
              <a:t> </a:t>
            </a:r>
            <a:r>
              <a:rPr lang="nl-BE" dirty="0" err="1"/>
              <a:t>learnt</a:t>
            </a:r>
            <a:r>
              <a:rPr lang="nl-BE" dirty="0"/>
              <a:t> verduurzamingsproject Sint-Jozefinstituut</a:t>
            </a:r>
          </a:p>
        </p:txBody>
      </p:sp>
      <p:sp>
        <p:nvSpPr>
          <p:cNvPr id="5" name="Tijdelijke aanduiding voor inhoud 4">
            <a:extLst>
              <a:ext uri="{FF2B5EF4-FFF2-40B4-BE49-F238E27FC236}">
                <a16:creationId xmlns:a16="http://schemas.microsoft.com/office/drawing/2014/main" id="{CC4C4716-9C17-420C-84E5-E17A07C04891}"/>
              </a:ext>
            </a:extLst>
          </p:cNvPr>
          <p:cNvSpPr>
            <a:spLocks noGrp="1"/>
          </p:cNvSpPr>
          <p:nvPr>
            <p:ph idx="1"/>
          </p:nvPr>
        </p:nvSpPr>
        <p:spPr/>
        <p:txBody>
          <a:bodyPr/>
          <a:lstStyle/>
          <a:p>
            <a:pPr marL="0" indent="0">
              <a:buNone/>
            </a:pPr>
            <a:r>
              <a:rPr lang="nl-BE" dirty="0"/>
              <a:t>Aantal aandachtspunten voor een succesvol verduurzamingstraject</a:t>
            </a:r>
          </a:p>
          <a:p>
            <a:endParaRPr lang="nl-BE" dirty="0"/>
          </a:p>
          <a:p>
            <a:r>
              <a:rPr lang="nl-BE" dirty="0"/>
              <a:t>Scope bepalen</a:t>
            </a:r>
          </a:p>
          <a:p>
            <a:r>
              <a:rPr lang="nl-BE" dirty="0"/>
              <a:t>Huiswerk maken</a:t>
            </a:r>
          </a:p>
          <a:p>
            <a:r>
              <a:rPr lang="nl-BE" dirty="0"/>
              <a:t>Slim aanbesteden</a:t>
            </a:r>
          </a:p>
          <a:p>
            <a:r>
              <a:rPr lang="nl-BE" dirty="0"/>
              <a:t>Hoe financieren</a:t>
            </a:r>
          </a:p>
          <a:p>
            <a:r>
              <a:rPr lang="nl-BE" dirty="0"/>
              <a:t>Vertrouwen</a:t>
            </a:r>
          </a:p>
          <a:p>
            <a:r>
              <a:rPr lang="nl-BE" dirty="0"/>
              <a:t>Meten is weten</a:t>
            </a:r>
          </a:p>
          <a:p>
            <a:r>
              <a:rPr lang="nl-BE" dirty="0"/>
              <a:t>Hefboom naar pedagogisch project </a:t>
            </a:r>
          </a:p>
          <a:p>
            <a:endParaRPr lang="nl-BE" dirty="0"/>
          </a:p>
        </p:txBody>
      </p:sp>
    </p:spTree>
    <p:extLst>
      <p:ext uri="{BB962C8B-B14F-4D97-AF65-F5344CB8AC3E}">
        <p14:creationId xmlns:p14="http://schemas.microsoft.com/office/powerpoint/2010/main" val="2724271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A551283D-4A42-41FC-A641-1957680DF0CE}"/>
              </a:ext>
            </a:extLst>
          </p:cNvPr>
          <p:cNvSpPr>
            <a:spLocks noGrp="1"/>
          </p:cNvSpPr>
          <p:nvPr>
            <p:ph type="sldNum" sz="quarter" idx="12"/>
          </p:nvPr>
        </p:nvSpPr>
        <p:spPr/>
        <p:txBody>
          <a:bodyPr/>
          <a:lstStyle/>
          <a:p>
            <a:fld id="{64DF4C48-EFCF-AD42-B6A1-63D91C8AAAE2}" type="slidenum">
              <a:rPr lang="en-US" smtClean="0"/>
              <a:pPr/>
              <a:t>3</a:t>
            </a:fld>
            <a:endParaRPr lang="en-US" dirty="0"/>
          </a:p>
        </p:txBody>
      </p:sp>
      <p:sp>
        <p:nvSpPr>
          <p:cNvPr id="3" name="Tijdelijke aanduiding voor tekst 2">
            <a:extLst>
              <a:ext uri="{FF2B5EF4-FFF2-40B4-BE49-F238E27FC236}">
                <a16:creationId xmlns:a16="http://schemas.microsoft.com/office/drawing/2014/main" id="{3C1071A6-F9B3-4F3B-BBB3-700CE806F02C}"/>
              </a:ext>
            </a:extLst>
          </p:cNvPr>
          <p:cNvSpPr>
            <a:spLocks noGrp="1"/>
          </p:cNvSpPr>
          <p:nvPr>
            <p:ph type="body" sz="quarter" idx="10"/>
          </p:nvPr>
        </p:nvSpPr>
        <p:spPr/>
        <p:txBody>
          <a:bodyPr/>
          <a:lstStyle/>
          <a:p>
            <a:r>
              <a:rPr lang="nl-BE" dirty="0"/>
              <a:t>Bezint eer ge begint</a:t>
            </a:r>
          </a:p>
        </p:txBody>
      </p:sp>
      <p:sp>
        <p:nvSpPr>
          <p:cNvPr id="4" name="Titel 3">
            <a:extLst>
              <a:ext uri="{FF2B5EF4-FFF2-40B4-BE49-F238E27FC236}">
                <a16:creationId xmlns:a16="http://schemas.microsoft.com/office/drawing/2014/main" id="{0DAE5B46-6DE3-4340-B67D-9B1DE927EE6F}"/>
              </a:ext>
            </a:extLst>
          </p:cNvPr>
          <p:cNvSpPr>
            <a:spLocks noGrp="1"/>
          </p:cNvSpPr>
          <p:nvPr>
            <p:ph type="title"/>
          </p:nvPr>
        </p:nvSpPr>
        <p:spPr/>
        <p:txBody>
          <a:bodyPr/>
          <a:lstStyle/>
          <a:p>
            <a:r>
              <a:rPr lang="nl-BE" dirty="0"/>
              <a:t>Scope bepalen</a:t>
            </a:r>
          </a:p>
        </p:txBody>
      </p:sp>
      <p:sp>
        <p:nvSpPr>
          <p:cNvPr id="5" name="Tijdelijke aanduiding voor inhoud 4">
            <a:extLst>
              <a:ext uri="{FF2B5EF4-FFF2-40B4-BE49-F238E27FC236}">
                <a16:creationId xmlns:a16="http://schemas.microsoft.com/office/drawing/2014/main" id="{42AFA7DD-FA0E-4C20-BC15-9E0F580FAE20}"/>
              </a:ext>
            </a:extLst>
          </p:cNvPr>
          <p:cNvSpPr>
            <a:spLocks noGrp="1"/>
          </p:cNvSpPr>
          <p:nvPr>
            <p:ph idx="1"/>
          </p:nvPr>
        </p:nvSpPr>
        <p:spPr>
          <a:xfrm>
            <a:off x="460857" y="2036764"/>
            <a:ext cx="7014141" cy="3822616"/>
          </a:xfrm>
        </p:spPr>
        <p:txBody>
          <a:bodyPr>
            <a:normAutofit fontScale="92500" lnSpcReduction="10000"/>
          </a:bodyPr>
          <a:lstStyle/>
          <a:p>
            <a:r>
              <a:rPr lang="nl-BE" i="1" dirty="0"/>
              <a:t>Reflectie van scope is aangewezen</a:t>
            </a:r>
          </a:p>
          <a:p>
            <a:endParaRPr lang="nl-BE" dirty="0"/>
          </a:p>
          <a:p>
            <a:pPr lvl="1"/>
            <a:r>
              <a:rPr lang="nl-BE" dirty="0"/>
              <a:t>Welke gebouw/gebouwen wenst men in een EPC te steken? </a:t>
            </a:r>
          </a:p>
          <a:p>
            <a:pPr lvl="2"/>
            <a:r>
              <a:rPr lang="nl-BE" dirty="0" err="1"/>
              <a:t>ESCO’s</a:t>
            </a:r>
            <a:r>
              <a:rPr lang="nl-BE" dirty="0"/>
              <a:t> zijn vooral geïnteresseerd in projecten van een zekere omvang (500keuro minimaal bij publieke aanbesteding)</a:t>
            </a:r>
          </a:p>
          <a:p>
            <a:pPr lvl="2"/>
            <a:endParaRPr lang="nl-BE" dirty="0"/>
          </a:p>
          <a:p>
            <a:pPr lvl="1"/>
            <a:r>
              <a:rPr lang="nl-BE" dirty="0"/>
              <a:t>Let op met gebouwen die </a:t>
            </a:r>
            <a:r>
              <a:rPr lang="nl-BE" dirty="0" err="1"/>
              <a:t>locked</a:t>
            </a:r>
            <a:r>
              <a:rPr lang="nl-BE" dirty="0"/>
              <a:t> in zijn</a:t>
            </a:r>
          </a:p>
          <a:p>
            <a:pPr lvl="2"/>
            <a:r>
              <a:rPr lang="nl-BE" dirty="0"/>
              <a:t>Frequent werd al door de school geïnvesteerd in het low </a:t>
            </a:r>
            <a:r>
              <a:rPr lang="nl-BE" dirty="0" err="1"/>
              <a:t>hanging</a:t>
            </a:r>
            <a:r>
              <a:rPr lang="nl-BE" dirty="0"/>
              <a:t> fruit waardoor het voor </a:t>
            </a:r>
            <a:r>
              <a:rPr lang="nl-BE" dirty="0" err="1"/>
              <a:t>ESCO’s</a:t>
            </a:r>
            <a:r>
              <a:rPr lang="nl-BE" dirty="0"/>
              <a:t> erg moeilijk wordt om nog haalbare business cases uit te werken</a:t>
            </a:r>
          </a:p>
          <a:p>
            <a:pPr lvl="2"/>
            <a:endParaRPr lang="nl-BE" dirty="0"/>
          </a:p>
          <a:p>
            <a:pPr lvl="1"/>
            <a:r>
              <a:rPr lang="nl-BE" dirty="0"/>
              <a:t>Energieprestatiecontract heeft makkelijk een looptijd van 10 jaar en mee</a:t>
            </a:r>
          </a:p>
          <a:p>
            <a:pPr lvl="2"/>
            <a:r>
              <a:rPr lang="nl-BE" dirty="0"/>
              <a:t>Visie op de toekomst van het gebouw cruciaal; wijzigen van randvoorwaarden van een EPC is mogelijk maar niet altijd evident</a:t>
            </a:r>
          </a:p>
          <a:p>
            <a:pPr lvl="2"/>
            <a:endParaRPr lang="nl-BE" dirty="0"/>
          </a:p>
          <a:p>
            <a:pPr lvl="1"/>
            <a:r>
              <a:rPr lang="nl-BE" dirty="0"/>
              <a:t>Hoever wenst men te ontzorgen?</a:t>
            </a:r>
          </a:p>
          <a:p>
            <a:pPr lvl="2"/>
            <a:r>
              <a:rPr lang="nl-BE" dirty="0"/>
              <a:t>Onderhoud is er in alle maten en gewichten en dus ook in sterk verschillende prijsklassen</a:t>
            </a:r>
          </a:p>
          <a:p>
            <a:pPr lvl="2"/>
            <a:r>
              <a:rPr lang="nl-BE" dirty="0"/>
              <a:t>Totale waarborg versus preventief/curatief onderhoud</a:t>
            </a:r>
          </a:p>
          <a:p>
            <a:pPr lvl="2"/>
            <a:r>
              <a:rPr lang="nl-BE" dirty="0"/>
              <a:t>Zelf doen versus bij ESCO leggen maar altijd goed afspreken</a:t>
            </a:r>
          </a:p>
        </p:txBody>
      </p:sp>
      <p:pic>
        <p:nvPicPr>
          <p:cNvPr id="1026" name="Picture 2" descr="Sint-Jozefinstituut Bokrijk – de school in het bos">
            <a:extLst>
              <a:ext uri="{FF2B5EF4-FFF2-40B4-BE49-F238E27FC236}">
                <a16:creationId xmlns:a16="http://schemas.microsoft.com/office/drawing/2014/main" id="{3A5A6774-6845-4300-B206-3175C0E25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8189" y="2130640"/>
            <a:ext cx="344717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en 'andere' start dan... - Sint-Jozefinstituut Bokrijk | Facebook">
            <a:extLst>
              <a:ext uri="{FF2B5EF4-FFF2-40B4-BE49-F238E27FC236}">
                <a16:creationId xmlns:a16="http://schemas.microsoft.com/office/drawing/2014/main" id="{3F70FE4F-FA2D-4E52-BF75-D5A67F271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8189" y="4203212"/>
            <a:ext cx="344717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707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BBA42346-30B3-4CB6-9BC4-4F49B5B9380C}"/>
              </a:ext>
            </a:extLst>
          </p:cNvPr>
          <p:cNvSpPr>
            <a:spLocks noGrp="1"/>
          </p:cNvSpPr>
          <p:nvPr>
            <p:ph type="sldNum" sz="quarter" idx="12"/>
          </p:nvPr>
        </p:nvSpPr>
        <p:spPr/>
        <p:txBody>
          <a:bodyPr/>
          <a:lstStyle/>
          <a:p>
            <a:fld id="{64DF4C48-EFCF-AD42-B6A1-63D91C8AAAE2}" type="slidenum">
              <a:rPr lang="en-US" smtClean="0"/>
              <a:pPr/>
              <a:t>4</a:t>
            </a:fld>
            <a:endParaRPr lang="en-US" dirty="0"/>
          </a:p>
        </p:txBody>
      </p:sp>
      <p:sp>
        <p:nvSpPr>
          <p:cNvPr id="3" name="Tijdelijke aanduiding voor tekst 2">
            <a:extLst>
              <a:ext uri="{FF2B5EF4-FFF2-40B4-BE49-F238E27FC236}">
                <a16:creationId xmlns:a16="http://schemas.microsoft.com/office/drawing/2014/main" id="{4026C8E0-6836-49BC-8282-FADC68B0E03D}"/>
              </a:ext>
            </a:extLst>
          </p:cNvPr>
          <p:cNvSpPr>
            <a:spLocks noGrp="1"/>
          </p:cNvSpPr>
          <p:nvPr>
            <p:ph type="body" sz="quarter" idx="10"/>
          </p:nvPr>
        </p:nvSpPr>
        <p:spPr/>
        <p:txBody>
          <a:bodyPr/>
          <a:lstStyle/>
          <a:p>
            <a:r>
              <a:rPr lang="nl-BE" dirty="0"/>
              <a:t>Informatie is </a:t>
            </a:r>
            <a:r>
              <a:rPr lang="nl-BE" dirty="0" err="1"/>
              <a:t>key</a:t>
            </a:r>
            <a:endParaRPr lang="nl-BE" dirty="0"/>
          </a:p>
        </p:txBody>
      </p:sp>
      <p:sp>
        <p:nvSpPr>
          <p:cNvPr id="4" name="Titel 3">
            <a:extLst>
              <a:ext uri="{FF2B5EF4-FFF2-40B4-BE49-F238E27FC236}">
                <a16:creationId xmlns:a16="http://schemas.microsoft.com/office/drawing/2014/main" id="{7D90BD87-6C62-4544-8EEA-C45ACCC7EE92}"/>
              </a:ext>
            </a:extLst>
          </p:cNvPr>
          <p:cNvSpPr>
            <a:spLocks noGrp="1"/>
          </p:cNvSpPr>
          <p:nvPr>
            <p:ph type="title"/>
          </p:nvPr>
        </p:nvSpPr>
        <p:spPr/>
        <p:txBody>
          <a:bodyPr/>
          <a:lstStyle/>
          <a:p>
            <a:r>
              <a:rPr lang="nl-BE" dirty="0"/>
              <a:t>Huiswerk maken</a:t>
            </a:r>
          </a:p>
        </p:txBody>
      </p:sp>
      <p:sp>
        <p:nvSpPr>
          <p:cNvPr id="5" name="Tijdelijke aanduiding voor inhoud 4">
            <a:extLst>
              <a:ext uri="{FF2B5EF4-FFF2-40B4-BE49-F238E27FC236}">
                <a16:creationId xmlns:a16="http://schemas.microsoft.com/office/drawing/2014/main" id="{CD03CB43-AF8C-4D40-9214-1F507FF6126E}"/>
              </a:ext>
            </a:extLst>
          </p:cNvPr>
          <p:cNvSpPr>
            <a:spLocks noGrp="1"/>
          </p:cNvSpPr>
          <p:nvPr>
            <p:ph idx="1"/>
          </p:nvPr>
        </p:nvSpPr>
        <p:spPr>
          <a:xfrm>
            <a:off x="460857" y="2036764"/>
            <a:ext cx="9056005" cy="3822616"/>
          </a:xfrm>
        </p:spPr>
        <p:txBody>
          <a:bodyPr>
            <a:normAutofit fontScale="92500" lnSpcReduction="10000"/>
          </a:bodyPr>
          <a:lstStyle/>
          <a:p>
            <a:r>
              <a:rPr lang="nl-BE" dirty="0"/>
              <a:t>Goede startdata is een basisvereiste voor een EPC</a:t>
            </a:r>
          </a:p>
          <a:p>
            <a:endParaRPr lang="nl-BE" dirty="0"/>
          </a:p>
          <a:p>
            <a:r>
              <a:rPr lang="nl-BE" dirty="0"/>
              <a:t>Energieverbruiken/prijzen is een zaak maar evengoed plannen van de gebouwen, staat van de installaties</a:t>
            </a:r>
          </a:p>
          <a:p>
            <a:endParaRPr lang="nl-BE" dirty="0"/>
          </a:p>
          <a:p>
            <a:r>
              <a:rPr lang="nl-BE" dirty="0"/>
              <a:t>Gebruik van de gebouwen (type onderwijs: dag/avond/vakantiewerking/sportactiviteiten)</a:t>
            </a:r>
          </a:p>
          <a:p>
            <a:endParaRPr lang="nl-BE" dirty="0"/>
          </a:p>
          <a:p>
            <a:r>
              <a:rPr lang="nl-BE" dirty="0"/>
              <a:t>Scholen kunnen zich laten bijstaan door een facilitator</a:t>
            </a:r>
          </a:p>
          <a:p>
            <a:pPr lvl="1"/>
            <a:r>
              <a:rPr lang="nl-BE" dirty="0"/>
              <a:t>Spreekt de taal van de school en van de </a:t>
            </a:r>
            <a:r>
              <a:rPr lang="nl-BE" dirty="0" err="1"/>
              <a:t>ESCO’s</a:t>
            </a:r>
            <a:endParaRPr lang="nl-BE" dirty="0"/>
          </a:p>
          <a:p>
            <a:pPr lvl="1"/>
            <a:r>
              <a:rPr lang="nl-BE" dirty="0"/>
              <a:t>Kan school helpen bij dataverzameling, opstellen RFP voor </a:t>
            </a:r>
            <a:r>
              <a:rPr lang="nl-BE" dirty="0" err="1"/>
              <a:t>ESCO’s</a:t>
            </a:r>
            <a:r>
              <a:rPr lang="nl-BE" dirty="0"/>
              <a:t>, beoordeling/opvolging</a:t>
            </a:r>
          </a:p>
          <a:p>
            <a:pPr lvl="1"/>
            <a:r>
              <a:rPr lang="nl-BE" dirty="0"/>
              <a:t>Contact opnemen met Vlaams Energiebedrijf of andere </a:t>
            </a:r>
            <a:r>
              <a:rPr lang="nl-BE" dirty="0" err="1"/>
              <a:t>facilitatoren</a:t>
            </a:r>
            <a:r>
              <a:rPr lang="nl-BE" dirty="0"/>
              <a:t> (Ingenium, Factor4, </a:t>
            </a:r>
            <a:r>
              <a:rPr lang="nl-BE" dirty="0" err="1"/>
              <a:t>Energinvest</a:t>
            </a:r>
            <a:r>
              <a:rPr lang="nl-BE" dirty="0"/>
              <a:t>, …)</a:t>
            </a:r>
          </a:p>
          <a:p>
            <a:pPr lvl="1"/>
            <a:endParaRPr lang="nl-BE" dirty="0"/>
          </a:p>
          <a:p>
            <a:r>
              <a:rPr lang="nl-BE" dirty="0"/>
              <a:t>Hoe beter gedocumenteerd, hoe scherper </a:t>
            </a:r>
            <a:r>
              <a:rPr lang="nl-BE" dirty="0" err="1"/>
              <a:t>ESCO’s</a:t>
            </a:r>
            <a:r>
              <a:rPr lang="nl-BE" dirty="0"/>
              <a:t> hun oefening kunnen maken -&gt; meer besparing per euro!!</a:t>
            </a:r>
          </a:p>
        </p:txBody>
      </p:sp>
      <p:pic>
        <p:nvPicPr>
          <p:cNvPr id="7" name="Afbeelding 6" descr="Afbeelding met geel, vies&#10;&#10;Automatisch gegenereerde beschrijving">
            <a:extLst>
              <a:ext uri="{FF2B5EF4-FFF2-40B4-BE49-F238E27FC236}">
                <a16:creationId xmlns:a16="http://schemas.microsoft.com/office/drawing/2014/main" id="{05C689A2-57BB-4F2C-8BC0-6E82C83CF827}"/>
              </a:ext>
            </a:extLst>
          </p:cNvPr>
          <p:cNvPicPr>
            <a:picLocks noChangeAspect="1"/>
          </p:cNvPicPr>
          <p:nvPr/>
        </p:nvPicPr>
        <p:blipFill>
          <a:blip r:embed="rId2"/>
          <a:stretch>
            <a:fillRect/>
          </a:stretch>
        </p:blipFill>
        <p:spPr>
          <a:xfrm>
            <a:off x="9782864" y="2036764"/>
            <a:ext cx="1948279" cy="3896558"/>
          </a:xfrm>
          <a:prstGeom prst="rect">
            <a:avLst/>
          </a:prstGeom>
        </p:spPr>
      </p:pic>
    </p:spTree>
    <p:extLst>
      <p:ext uri="{BB962C8B-B14F-4D97-AF65-F5344CB8AC3E}">
        <p14:creationId xmlns:p14="http://schemas.microsoft.com/office/powerpoint/2010/main" val="2336505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E08801B6-4530-430C-A8B5-61A7C248887A}"/>
              </a:ext>
            </a:extLst>
          </p:cNvPr>
          <p:cNvSpPr>
            <a:spLocks noGrp="1"/>
          </p:cNvSpPr>
          <p:nvPr>
            <p:ph type="sldNum" sz="quarter" idx="12"/>
          </p:nvPr>
        </p:nvSpPr>
        <p:spPr/>
        <p:txBody>
          <a:bodyPr/>
          <a:lstStyle/>
          <a:p>
            <a:fld id="{64DF4C48-EFCF-AD42-B6A1-63D91C8AAAE2}" type="slidenum">
              <a:rPr lang="en-US" smtClean="0"/>
              <a:pPr/>
              <a:t>5</a:t>
            </a:fld>
            <a:endParaRPr lang="en-US" dirty="0"/>
          </a:p>
        </p:txBody>
      </p:sp>
      <p:sp>
        <p:nvSpPr>
          <p:cNvPr id="3" name="Tijdelijke aanduiding voor tekst 2">
            <a:extLst>
              <a:ext uri="{FF2B5EF4-FFF2-40B4-BE49-F238E27FC236}">
                <a16:creationId xmlns:a16="http://schemas.microsoft.com/office/drawing/2014/main" id="{963026F9-D5DC-4870-8ACC-5058E78A674E}"/>
              </a:ext>
            </a:extLst>
          </p:cNvPr>
          <p:cNvSpPr>
            <a:spLocks noGrp="1"/>
          </p:cNvSpPr>
          <p:nvPr>
            <p:ph type="body" sz="quarter" idx="10"/>
          </p:nvPr>
        </p:nvSpPr>
        <p:spPr/>
        <p:txBody>
          <a:bodyPr/>
          <a:lstStyle/>
          <a:p>
            <a:r>
              <a:rPr lang="nl-BE" dirty="0" err="1"/>
              <a:t>Resultaatgedreven</a:t>
            </a:r>
            <a:r>
              <a:rPr lang="nl-BE" dirty="0"/>
              <a:t> aanbesteden</a:t>
            </a:r>
          </a:p>
        </p:txBody>
      </p:sp>
      <p:sp>
        <p:nvSpPr>
          <p:cNvPr id="4" name="Titel 3">
            <a:extLst>
              <a:ext uri="{FF2B5EF4-FFF2-40B4-BE49-F238E27FC236}">
                <a16:creationId xmlns:a16="http://schemas.microsoft.com/office/drawing/2014/main" id="{81DCAAD5-BFAE-47F6-9BCF-43EA852BACA9}"/>
              </a:ext>
            </a:extLst>
          </p:cNvPr>
          <p:cNvSpPr>
            <a:spLocks noGrp="1"/>
          </p:cNvSpPr>
          <p:nvPr>
            <p:ph type="title"/>
          </p:nvPr>
        </p:nvSpPr>
        <p:spPr/>
        <p:txBody>
          <a:bodyPr/>
          <a:lstStyle/>
          <a:p>
            <a:r>
              <a:rPr lang="nl-BE" dirty="0"/>
              <a:t>Slim aanbesteden</a:t>
            </a:r>
          </a:p>
        </p:txBody>
      </p:sp>
      <p:sp>
        <p:nvSpPr>
          <p:cNvPr id="5" name="Tijdelijke aanduiding voor inhoud 4">
            <a:extLst>
              <a:ext uri="{FF2B5EF4-FFF2-40B4-BE49-F238E27FC236}">
                <a16:creationId xmlns:a16="http://schemas.microsoft.com/office/drawing/2014/main" id="{B5156E23-2911-4B5A-B3F6-69E94FD4B707}"/>
              </a:ext>
            </a:extLst>
          </p:cNvPr>
          <p:cNvSpPr>
            <a:spLocks noGrp="1"/>
          </p:cNvSpPr>
          <p:nvPr>
            <p:ph idx="1"/>
          </p:nvPr>
        </p:nvSpPr>
        <p:spPr>
          <a:xfrm>
            <a:off x="460857" y="2036764"/>
            <a:ext cx="6641279" cy="3822616"/>
          </a:xfrm>
        </p:spPr>
        <p:txBody>
          <a:bodyPr/>
          <a:lstStyle/>
          <a:p>
            <a:r>
              <a:rPr lang="nl-BE" dirty="0"/>
              <a:t>Trendbreuk met typische aanbesteding op basis van lastenboeken</a:t>
            </a:r>
          </a:p>
          <a:p>
            <a:endParaRPr lang="nl-BE" dirty="0"/>
          </a:p>
          <a:p>
            <a:r>
              <a:rPr lang="nl-BE" dirty="0" err="1"/>
              <a:t>Outputgedreven</a:t>
            </a:r>
            <a:r>
              <a:rPr lang="nl-BE" dirty="0"/>
              <a:t> (energiebesparing, </a:t>
            </a:r>
            <a:r>
              <a:rPr lang="nl-BE" dirty="0" err="1"/>
              <a:t>total</a:t>
            </a:r>
            <a:r>
              <a:rPr lang="nl-BE" dirty="0"/>
              <a:t> </a:t>
            </a:r>
            <a:r>
              <a:rPr lang="nl-BE" dirty="0" err="1"/>
              <a:t>cost</a:t>
            </a:r>
            <a:r>
              <a:rPr lang="nl-BE" dirty="0"/>
              <a:t> of </a:t>
            </a:r>
            <a:r>
              <a:rPr lang="nl-BE" dirty="0" err="1"/>
              <a:t>ownership</a:t>
            </a:r>
            <a:r>
              <a:rPr lang="nl-BE" dirty="0"/>
              <a:t>), laat de ESCO maar uit zijn pijp komen</a:t>
            </a:r>
          </a:p>
          <a:p>
            <a:endParaRPr lang="nl-BE" dirty="0"/>
          </a:p>
          <a:p>
            <a:r>
              <a:rPr lang="nl-BE" dirty="0"/>
              <a:t>Zoek een werkbare aanbestedingsprocedure</a:t>
            </a:r>
          </a:p>
          <a:p>
            <a:pPr lvl="1"/>
            <a:r>
              <a:rPr lang="nl-BE" dirty="0"/>
              <a:t>Selectieleidraad met kandidaatstelling/bijzonder bestek</a:t>
            </a:r>
          </a:p>
          <a:p>
            <a:pPr lvl="1"/>
            <a:r>
              <a:rPr lang="nl-BE" dirty="0"/>
              <a:t>Voorzie </a:t>
            </a:r>
            <a:r>
              <a:rPr lang="nl-BE" dirty="0" err="1"/>
              <a:t>plaatsbezoeken</a:t>
            </a:r>
            <a:endParaRPr lang="nl-BE" dirty="0"/>
          </a:p>
          <a:p>
            <a:pPr lvl="1"/>
            <a:r>
              <a:rPr lang="nl-BE" dirty="0"/>
              <a:t>Laat je bijstaan door een facilitator </a:t>
            </a:r>
            <a:r>
              <a:rPr lang="nl-BE" dirty="0" err="1"/>
              <a:t>ipv</a:t>
            </a:r>
            <a:r>
              <a:rPr lang="nl-BE" dirty="0"/>
              <a:t> te improviseren</a:t>
            </a:r>
          </a:p>
          <a:p>
            <a:pPr lvl="1"/>
            <a:r>
              <a:rPr lang="nl-BE" dirty="0"/>
              <a:t>Voorzie een onderhandelingsprocedure: EPC is geen standaardproduct; beide partijen moeten er zich goed bij voelen.</a:t>
            </a:r>
          </a:p>
          <a:p>
            <a:pPr lvl="1"/>
            <a:r>
              <a:rPr lang="nl-BE" dirty="0"/>
              <a:t>Zorg voor een faire verdeling van risico’s/beloning tussen beide partijen: alle risico bij de ESCO leggen -&gt; hoge prijs per bespaarde kWh</a:t>
            </a:r>
          </a:p>
          <a:p>
            <a:pPr lvl="1"/>
            <a:endParaRPr lang="nl-BE" dirty="0"/>
          </a:p>
        </p:txBody>
      </p:sp>
      <p:pic>
        <p:nvPicPr>
          <p:cNvPr id="6" name="Afbeelding 5">
            <a:extLst>
              <a:ext uri="{FF2B5EF4-FFF2-40B4-BE49-F238E27FC236}">
                <a16:creationId xmlns:a16="http://schemas.microsoft.com/office/drawing/2014/main" id="{EE2789A2-D69F-4AB9-9B60-64BC7DDAD27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27906" y="2130640"/>
            <a:ext cx="4470517" cy="2441360"/>
          </a:xfrm>
          <a:prstGeom prst="rect">
            <a:avLst/>
          </a:prstGeom>
          <a:noFill/>
          <a:ln>
            <a:noFill/>
          </a:ln>
        </p:spPr>
      </p:pic>
    </p:spTree>
    <p:extLst>
      <p:ext uri="{BB962C8B-B14F-4D97-AF65-F5344CB8AC3E}">
        <p14:creationId xmlns:p14="http://schemas.microsoft.com/office/powerpoint/2010/main" val="4075943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E08801B6-4530-430C-A8B5-61A7C248887A}"/>
              </a:ext>
            </a:extLst>
          </p:cNvPr>
          <p:cNvSpPr>
            <a:spLocks noGrp="1"/>
          </p:cNvSpPr>
          <p:nvPr>
            <p:ph type="sldNum" sz="quarter" idx="12"/>
          </p:nvPr>
        </p:nvSpPr>
        <p:spPr/>
        <p:txBody>
          <a:bodyPr/>
          <a:lstStyle/>
          <a:p>
            <a:fld id="{64DF4C48-EFCF-AD42-B6A1-63D91C8AAAE2}" type="slidenum">
              <a:rPr lang="en-US" smtClean="0"/>
              <a:pPr/>
              <a:t>6</a:t>
            </a:fld>
            <a:endParaRPr lang="en-US" dirty="0"/>
          </a:p>
        </p:txBody>
      </p:sp>
      <p:sp>
        <p:nvSpPr>
          <p:cNvPr id="3" name="Tijdelijke aanduiding voor tekst 2">
            <a:extLst>
              <a:ext uri="{FF2B5EF4-FFF2-40B4-BE49-F238E27FC236}">
                <a16:creationId xmlns:a16="http://schemas.microsoft.com/office/drawing/2014/main" id="{963026F9-D5DC-4870-8ACC-5058E78A674E}"/>
              </a:ext>
            </a:extLst>
          </p:cNvPr>
          <p:cNvSpPr>
            <a:spLocks noGrp="1"/>
          </p:cNvSpPr>
          <p:nvPr>
            <p:ph type="body" sz="quarter" idx="10"/>
          </p:nvPr>
        </p:nvSpPr>
        <p:spPr/>
        <p:txBody>
          <a:bodyPr/>
          <a:lstStyle/>
          <a:p>
            <a:r>
              <a:rPr lang="nl-BE" dirty="0"/>
              <a:t>EPC biedt zekerheid aan bankiers</a:t>
            </a:r>
          </a:p>
        </p:txBody>
      </p:sp>
      <p:sp>
        <p:nvSpPr>
          <p:cNvPr id="4" name="Titel 3">
            <a:extLst>
              <a:ext uri="{FF2B5EF4-FFF2-40B4-BE49-F238E27FC236}">
                <a16:creationId xmlns:a16="http://schemas.microsoft.com/office/drawing/2014/main" id="{81DCAAD5-BFAE-47F6-9BCF-43EA852BACA9}"/>
              </a:ext>
            </a:extLst>
          </p:cNvPr>
          <p:cNvSpPr>
            <a:spLocks noGrp="1"/>
          </p:cNvSpPr>
          <p:nvPr>
            <p:ph type="title"/>
          </p:nvPr>
        </p:nvSpPr>
        <p:spPr/>
        <p:txBody>
          <a:bodyPr/>
          <a:lstStyle/>
          <a:p>
            <a:r>
              <a:rPr lang="nl-BE" dirty="0"/>
              <a:t>Hoe financieren?</a:t>
            </a:r>
          </a:p>
        </p:txBody>
      </p:sp>
      <p:sp>
        <p:nvSpPr>
          <p:cNvPr id="5" name="Tijdelijke aanduiding voor inhoud 4">
            <a:extLst>
              <a:ext uri="{FF2B5EF4-FFF2-40B4-BE49-F238E27FC236}">
                <a16:creationId xmlns:a16="http://schemas.microsoft.com/office/drawing/2014/main" id="{B5156E23-2911-4B5A-B3F6-69E94FD4B707}"/>
              </a:ext>
            </a:extLst>
          </p:cNvPr>
          <p:cNvSpPr>
            <a:spLocks noGrp="1"/>
          </p:cNvSpPr>
          <p:nvPr>
            <p:ph idx="1"/>
          </p:nvPr>
        </p:nvSpPr>
        <p:spPr>
          <a:xfrm>
            <a:off x="460857" y="2036764"/>
            <a:ext cx="7564557" cy="3822616"/>
          </a:xfrm>
        </p:spPr>
        <p:txBody>
          <a:bodyPr/>
          <a:lstStyle/>
          <a:p>
            <a:r>
              <a:rPr lang="nl-BE" dirty="0"/>
              <a:t>Business case van een EPC zodanig opgebouwd dat kost investeringsproject =&lt; marge in de energiefactuur; dus geen extra belasting van de cash flow</a:t>
            </a:r>
          </a:p>
          <a:p>
            <a:endParaRPr lang="nl-BE" dirty="0"/>
          </a:p>
          <a:p>
            <a:r>
              <a:rPr lang="nl-BE" dirty="0"/>
              <a:t>Projectfinanciering niet meteen een optie want vergt grote investeringsvolumes en komt met een relatief hoge kapitaalkost</a:t>
            </a:r>
          </a:p>
          <a:p>
            <a:endParaRPr lang="nl-BE" dirty="0"/>
          </a:p>
          <a:p>
            <a:r>
              <a:rPr lang="nl-BE" dirty="0" err="1"/>
              <a:t>Crowdfunding</a:t>
            </a:r>
            <a:r>
              <a:rPr lang="nl-BE" dirty="0"/>
              <a:t> is zeker een mogelijkheid maar komt met een relatief hoge kapitaalkost</a:t>
            </a:r>
          </a:p>
          <a:p>
            <a:endParaRPr lang="nl-BE" dirty="0"/>
          </a:p>
          <a:p>
            <a:r>
              <a:rPr lang="nl-BE" dirty="0"/>
              <a:t>Cessie van vorderingen is een elegante oplossing </a:t>
            </a:r>
          </a:p>
          <a:p>
            <a:pPr lvl="1"/>
            <a:r>
              <a:rPr lang="nl-BE" dirty="0"/>
              <a:t>kan ook voor kleinere projecten,</a:t>
            </a:r>
          </a:p>
          <a:p>
            <a:pPr lvl="1"/>
            <a:r>
              <a:rPr lang="nl-BE" dirty="0"/>
              <a:t>Relatief beperkte kapitaalkost (+/-2%)</a:t>
            </a:r>
          </a:p>
          <a:p>
            <a:pPr marL="457200" lvl="1" indent="0">
              <a:buNone/>
            </a:pPr>
            <a:endParaRPr lang="nl-BE" dirty="0"/>
          </a:p>
        </p:txBody>
      </p:sp>
      <p:pic>
        <p:nvPicPr>
          <p:cNvPr id="7" name="Afbeelding 6">
            <a:extLst>
              <a:ext uri="{FF2B5EF4-FFF2-40B4-BE49-F238E27FC236}">
                <a16:creationId xmlns:a16="http://schemas.microsoft.com/office/drawing/2014/main" id="{83347FD2-222F-4DB5-B2DC-FA86B60AE749}"/>
              </a:ext>
            </a:extLst>
          </p:cNvPr>
          <p:cNvPicPr>
            <a:picLocks noChangeAspect="1"/>
          </p:cNvPicPr>
          <p:nvPr/>
        </p:nvPicPr>
        <p:blipFill>
          <a:blip r:embed="rId2"/>
          <a:stretch>
            <a:fillRect/>
          </a:stretch>
        </p:blipFill>
        <p:spPr>
          <a:xfrm>
            <a:off x="8439889" y="4140146"/>
            <a:ext cx="3394044" cy="1963343"/>
          </a:xfrm>
          <a:prstGeom prst="rect">
            <a:avLst/>
          </a:prstGeom>
        </p:spPr>
      </p:pic>
      <p:pic>
        <p:nvPicPr>
          <p:cNvPr id="9" name="Afbeelding 8">
            <a:extLst>
              <a:ext uri="{FF2B5EF4-FFF2-40B4-BE49-F238E27FC236}">
                <a16:creationId xmlns:a16="http://schemas.microsoft.com/office/drawing/2014/main" id="{78F2E173-892E-44D5-B5AE-858778E96D31}"/>
              </a:ext>
            </a:extLst>
          </p:cNvPr>
          <p:cNvPicPr>
            <a:picLocks noChangeAspect="1"/>
          </p:cNvPicPr>
          <p:nvPr/>
        </p:nvPicPr>
        <p:blipFill>
          <a:blip r:embed="rId3"/>
          <a:stretch>
            <a:fillRect/>
          </a:stretch>
        </p:blipFill>
        <p:spPr>
          <a:xfrm>
            <a:off x="8283838" y="1765089"/>
            <a:ext cx="3550095" cy="1995095"/>
          </a:xfrm>
          <a:prstGeom prst="rect">
            <a:avLst/>
          </a:prstGeom>
        </p:spPr>
      </p:pic>
    </p:spTree>
    <p:extLst>
      <p:ext uri="{BB962C8B-B14F-4D97-AF65-F5344CB8AC3E}">
        <p14:creationId xmlns:p14="http://schemas.microsoft.com/office/powerpoint/2010/main" val="3583384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16417D4-DE88-4B3E-86A3-3AC2B9BCD361}"/>
              </a:ext>
            </a:extLst>
          </p:cNvPr>
          <p:cNvSpPr>
            <a:spLocks noGrp="1"/>
          </p:cNvSpPr>
          <p:nvPr>
            <p:ph type="sldNum" sz="quarter" idx="12"/>
          </p:nvPr>
        </p:nvSpPr>
        <p:spPr/>
        <p:txBody>
          <a:bodyPr/>
          <a:lstStyle/>
          <a:p>
            <a:fld id="{64DF4C48-EFCF-AD42-B6A1-63D91C8AAAE2}" type="slidenum">
              <a:rPr lang="en-US" smtClean="0"/>
              <a:pPr/>
              <a:t>7</a:t>
            </a:fld>
            <a:endParaRPr lang="en-US" dirty="0"/>
          </a:p>
        </p:txBody>
      </p:sp>
      <p:sp>
        <p:nvSpPr>
          <p:cNvPr id="3" name="Tijdelijke aanduiding voor tekst 2">
            <a:extLst>
              <a:ext uri="{FF2B5EF4-FFF2-40B4-BE49-F238E27FC236}">
                <a16:creationId xmlns:a16="http://schemas.microsoft.com/office/drawing/2014/main" id="{95263146-8AF8-476C-9B8F-4D7538BB0925}"/>
              </a:ext>
            </a:extLst>
          </p:cNvPr>
          <p:cNvSpPr>
            <a:spLocks noGrp="1"/>
          </p:cNvSpPr>
          <p:nvPr>
            <p:ph type="body" sz="quarter" idx="10"/>
          </p:nvPr>
        </p:nvSpPr>
        <p:spPr/>
        <p:txBody>
          <a:bodyPr/>
          <a:lstStyle/>
          <a:p>
            <a:r>
              <a:rPr lang="nl-BE" dirty="0"/>
              <a:t>Lage kapitaalkosten (AGION-lening) en hoge </a:t>
            </a:r>
            <a:r>
              <a:rPr lang="nl-BE" dirty="0" err="1"/>
              <a:t>Putin</a:t>
            </a:r>
            <a:r>
              <a:rPr lang="nl-BE" dirty="0"/>
              <a:t>-energieprijzen</a:t>
            </a:r>
          </a:p>
        </p:txBody>
      </p:sp>
      <p:sp>
        <p:nvSpPr>
          <p:cNvPr id="4" name="Titel 3">
            <a:extLst>
              <a:ext uri="{FF2B5EF4-FFF2-40B4-BE49-F238E27FC236}">
                <a16:creationId xmlns:a16="http://schemas.microsoft.com/office/drawing/2014/main" id="{14B05F5C-8606-4664-A805-B8CB47883970}"/>
              </a:ext>
            </a:extLst>
          </p:cNvPr>
          <p:cNvSpPr>
            <a:spLocks noGrp="1"/>
          </p:cNvSpPr>
          <p:nvPr>
            <p:ph type="title"/>
          </p:nvPr>
        </p:nvSpPr>
        <p:spPr/>
        <p:txBody>
          <a:bodyPr/>
          <a:lstStyle/>
          <a:p>
            <a:r>
              <a:rPr lang="nl-BE" dirty="0"/>
              <a:t>Momentum is nu</a:t>
            </a:r>
          </a:p>
        </p:txBody>
      </p:sp>
      <p:sp>
        <p:nvSpPr>
          <p:cNvPr id="5" name="Tijdelijke aanduiding voor inhoud 4">
            <a:extLst>
              <a:ext uri="{FF2B5EF4-FFF2-40B4-BE49-F238E27FC236}">
                <a16:creationId xmlns:a16="http://schemas.microsoft.com/office/drawing/2014/main" id="{F547E06D-FA92-4281-B5C9-A773592D8E60}"/>
              </a:ext>
            </a:extLst>
          </p:cNvPr>
          <p:cNvSpPr>
            <a:spLocks noGrp="1"/>
          </p:cNvSpPr>
          <p:nvPr>
            <p:ph idx="1"/>
          </p:nvPr>
        </p:nvSpPr>
        <p:spPr>
          <a:xfrm>
            <a:off x="7158181" y="1582347"/>
            <a:ext cx="4627419" cy="3822616"/>
          </a:xfrm>
        </p:spPr>
        <p:txBody>
          <a:bodyPr>
            <a:normAutofit fontScale="92500" lnSpcReduction="10000"/>
          </a:bodyPr>
          <a:lstStyle/>
          <a:p>
            <a:r>
              <a:rPr lang="nl-BE" dirty="0"/>
              <a:t>Toen SJI-project werd gerealiseerd</a:t>
            </a:r>
          </a:p>
          <a:p>
            <a:pPr lvl="1"/>
            <a:r>
              <a:rPr lang="nl-BE" dirty="0"/>
              <a:t>AGION-lening enkel PV</a:t>
            </a:r>
          </a:p>
          <a:p>
            <a:pPr lvl="1"/>
            <a:r>
              <a:rPr lang="nl-BE" dirty="0"/>
              <a:t>Eerder lage energieprijzen, wat een impact heeft op de terugverdientijd</a:t>
            </a:r>
          </a:p>
          <a:p>
            <a:pPr lvl="1"/>
            <a:r>
              <a:rPr lang="nl-BE" dirty="0"/>
              <a:t>Opgelost via gedeeltelijke cofinanciering en cessie van vorderingen want relatief goedkope financiering </a:t>
            </a:r>
          </a:p>
          <a:p>
            <a:r>
              <a:rPr lang="nl-BE" dirty="0"/>
              <a:t>Wereld nu</a:t>
            </a:r>
          </a:p>
          <a:p>
            <a:pPr lvl="1"/>
            <a:r>
              <a:rPr lang="nl-BE" dirty="0"/>
              <a:t>AGION-lening heeft een bredere scope (per vestigingsnummer, middenschool, bovenbouw)</a:t>
            </a:r>
          </a:p>
          <a:p>
            <a:pPr lvl="1"/>
            <a:r>
              <a:rPr lang="nl-BE" dirty="0"/>
              <a:t>Energieprijzen met 50% gestegen en dit wellicht voor meerdere jaren</a:t>
            </a:r>
          </a:p>
          <a:p>
            <a:r>
              <a:rPr lang="nl-BE" dirty="0"/>
              <a:t>Project zou nu een positieve delta opleveren op jaarbasis</a:t>
            </a:r>
          </a:p>
          <a:p>
            <a:pPr lvl="1"/>
            <a:r>
              <a:rPr lang="nl-BE" dirty="0"/>
              <a:t>Zuurstof voor de school</a:t>
            </a:r>
          </a:p>
          <a:p>
            <a:pPr lvl="1"/>
            <a:r>
              <a:rPr lang="nl-BE" dirty="0"/>
              <a:t>Inzetten op meer verregaande verduurzaming (cf. schilmaatregelen, zeker indien gecombineerd met AGION-subsidies)</a:t>
            </a:r>
          </a:p>
        </p:txBody>
      </p:sp>
      <p:pic>
        <p:nvPicPr>
          <p:cNvPr id="6" name="Afbeelding 5">
            <a:extLst>
              <a:ext uri="{FF2B5EF4-FFF2-40B4-BE49-F238E27FC236}">
                <a16:creationId xmlns:a16="http://schemas.microsoft.com/office/drawing/2014/main" id="{936FD2E4-1A9A-43D4-87A7-33C610BC4B8C}"/>
              </a:ext>
            </a:extLst>
          </p:cNvPr>
          <p:cNvPicPr>
            <a:picLocks noChangeAspect="1"/>
          </p:cNvPicPr>
          <p:nvPr/>
        </p:nvPicPr>
        <p:blipFill>
          <a:blip r:embed="rId2"/>
          <a:stretch>
            <a:fillRect/>
          </a:stretch>
        </p:blipFill>
        <p:spPr>
          <a:xfrm>
            <a:off x="601403" y="2114435"/>
            <a:ext cx="6149340" cy="2758440"/>
          </a:xfrm>
          <a:prstGeom prst="rect">
            <a:avLst/>
          </a:prstGeom>
        </p:spPr>
      </p:pic>
    </p:spTree>
    <p:extLst>
      <p:ext uri="{BB962C8B-B14F-4D97-AF65-F5344CB8AC3E}">
        <p14:creationId xmlns:p14="http://schemas.microsoft.com/office/powerpoint/2010/main" val="4191981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E08801B6-4530-430C-A8B5-61A7C248887A}"/>
              </a:ext>
            </a:extLst>
          </p:cNvPr>
          <p:cNvSpPr>
            <a:spLocks noGrp="1"/>
          </p:cNvSpPr>
          <p:nvPr>
            <p:ph type="sldNum" sz="quarter" idx="12"/>
          </p:nvPr>
        </p:nvSpPr>
        <p:spPr/>
        <p:txBody>
          <a:bodyPr/>
          <a:lstStyle/>
          <a:p>
            <a:fld id="{64DF4C48-EFCF-AD42-B6A1-63D91C8AAAE2}" type="slidenum">
              <a:rPr lang="en-US" smtClean="0"/>
              <a:pPr/>
              <a:t>8</a:t>
            </a:fld>
            <a:endParaRPr lang="en-US" dirty="0"/>
          </a:p>
        </p:txBody>
      </p:sp>
      <p:sp>
        <p:nvSpPr>
          <p:cNvPr id="3" name="Tijdelijke aanduiding voor tekst 2">
            <a:extLst>
              <a:ext uri="{FF2B5EF4-FFF2-40B4-BE49-F238E27FC236}">
                <a16:creationId xmlns:a16="http://schemas.microsoft.com/office/drawing/2014/main" id="{963026F9-D5DC-4870-8ACC-5058E78A674E}"/>
              </a:ext>
            </a:extLst>
          </p:cNvPr>
          <p:cNvSpPr>
            <a:spLocks noGrp="1"/>
          </p:cNvSpPr>
          <p:nvPr>
            <p:ph type="body" sz="quarter" idx="10"/>
          </p:nvPr>
        </p:nvSpPr>
        <p:spPr/>
        <p:txBody>
          <a:bodyPr/>
          <a:lstStyle/>
          <a:p>
            <a:r>
              <a:rPr lang="nl-BE" dirty="0"/>
              <a:t>komt te voet en gaat te paard</a:t>
            </a:r>
          </a:p>
        </p:txBody>
      </p:sp>
      <p:sp>
        <p:nvSpPr>
          <p:cNvPr id="4" name="Titel 3">
            <a:extLst>
              <a:ext uri="{FF2B5EF4-FFF2-40B4-BE49-F238E27FC236}">
                <a16:creationId xmlns:a16="http://schemas.microsoft.com/office/drawing/2014/main" id="{81DCAAD5-BFAE-47F6-9BCF-43EA852BACA9}"/>
              </a:ext>
            </a:extLst>
          </p:cNvPr>
          <p:cNvSpPr>
            <a:spLocks noGrp="1"/>
          </p:cNvSpPr>
          <p:nvPr>
            <p:ph type="title"/>
          </p:nvPr>
        </p:nvSpPr>
        <p:spPr/>
        <p:txBody>
          <a:bodyPr/>
          <a:lstStyle/>
          <a:p>
            <a:r>
              <a:rPr lang="nl-BE" dirty="0"/>
              <a:t>Vertrouwen</a:t>
            </a:r>
          </a:p>
        </p:txBody>
      </p:sp>
      <p:sp>
        <p:nvSpPr>
          <p:cNvPr id="5" name="Tijdelijke aanduiding voor inhoud 4">
            <a:extLst>
              <a:ext uri="{FF2B5EF4-FFF2-40B4-BE49-F238E27FC236}">
                <a16:creationId xmlns:a16="http://schemas.microsoft.com/office/drawing/2014/main" id="{B5156E23-2911-4B5A-B3F6-69E94FD4B707}"/>
              </a:ext>
            </a:extLst>
          </p:cNvPr>
          <p:cNvSpPr>
            <a:spLocks noGrp="1"/>
          </p:cNvSpPr>
          <p:nvPr>
            <p:ph idx="1"/>
          </p:nvPr>
        </p:nvSpPr>
        <p:spPr>
          <a:xfrm>
            <a:off x="460857" y="2036764"/>
            <a:ext cx="8363547" cy="3822616"/>
          </a:xfrm>
        </p:spPr>
        <p:txBody>
          <a:bodyPr/>
          <a:lstStyle/>
          <a:p>
            <a:r>
              <a:rPr lang="nl-BE" dirty="0"/>
              <a:t>EPC is per definitie een lange termijn samenwerking gestoeld op wederzijds vertrouwen</a:t>
            </a:r>
          </a:p>
          <a:p>
            <a:endParaRPr lang="nl-BE" dirty="0"/>
          </a:p>
          <a:p>
            <a:r>
              <a:rPr lang="nl-BE" dirty="0"/>
              <a:t>Regelmatig overleg tussen school en ESCO is dan ook cruciaal!</a:t>
            </a:r>
          </a:p>
          <a:p>
            <a:pPr lvl="1"/>
            <a:r>
              <a:rPr lang="nl-BE" dirty="0"/>
              <a:t>Tussen SPOC school/Wattson op week/maandbasis</a:t>
            </a:r>
          </a:p>
          <a:p>
            <a:pPr lvl="1"/>
            <a:r>
              <a:rPr lang="nl-BE" dirty="0"/>
              <a:t>Berekening energiebesparing doorspreken met directie</a:t>
            </a:r>
          </a:p>
          <a:p>
            <a:pPr lvl="1"/>
            <a:r>
              <a:rPr lang="nl-BE" dirty="0"/>
              <a:t>Toelichten aan de raad van bestuur</a:t>
            </a:r>
          </a:p>
          <a:p>
            <a:pPr lvl="1"/>
            <a:endParaRPr lang="nl-BE" dirty="0"/>
          </a:p>
          <a:p>
            <a:r>
              <a:rPr lang="nl-BE" dirty="0"/>
              <a:t>Hanteer het International </a:t>
            </a:r>
            <a:r>
              <a:rPr lang="nl-BE" dirty="0" err="1"/>
              <a:t>Measurement</a:t>
            </a:r>
            <a:r>
              <a:rPr lang="nl-BE" dirty="0"/>
              <a:t> </a:t>
            </a:r>
            <a:r>
              <a:rPr lang="nl-BE" dirty="0" err="1"/>
              <a:t>and</a:t>
            </a:r>
            <a:r>
              <a:rPr lang="nl-BE" dirty="0"/>
              <a:t> </a:t>
            </a:r>
            <a:r>
              <a:rPr lang="nl-BE" dirty="0" err="1"/>
              <a:t>Verification</a:t>
            </a:r>
            <a:r>
              <a:rPr lang="nl-BE" dirty="0"/>
              <a:t> Protocol als leidraad voor bepalen energiebesparing</a:t>
            </a:r>
          </a:p>
          <a:p>
            <a:pPr lvl="1"/>
            <a:r>
              <a:rPr lang="nl-BE" dirty="0"/>
              <a:t>IMVP-plan moet deel uitmaken van een EPC</a:t>
            </a:r>
          </a:p>
          <a:p>
            <a:pPr lvl="1"/>
            <a:endParaRPr lang="nl-BE" dirty="0"/>
          </a:p>
          <a:p>
            <a:pPr lvl="1"/>
            <a:endParaRPr lang="nl-BE" dirty="0"/>
          </a:p>
        </p:txBody>
      </p:sp>
      <p:pic>
        <p:nvPicPr>
          <p:cNvPr id="7" name="Afbeelding 6" descr="Afbeelding met tekst&#10;&#10;Automatisch gegenereerde beschrijving">
            <a:extLst>
              <a:ext uri="{FF2B5EF4-FFF2-40B4-BE49-F238E27FC236}">
                <a16:creationId xmlns:a16="http://schemas.microsoft.com/office/drawing/2014/main" id="{54747882-816F-43C8-B106-406F00653460}"/>
              </a:ext>
            </a:extLst>
          </p:cNvPr>
          <p:cNvPicPr>
            <a:picLocks noChangeAspect="1"/>
          </p:cNvPicPr>
          <p:nvPr/>
        </p:nvPicPr>
        <p:blipFill>
          <a:blip r:embed="rId2"/>
          <a:stretch>
            <a:fillRect/>
          </a:stretch>
        </p:blipFill>
        <p:spPr>
          <a:xfrm>
            <a:off x="8994590" y="2036764"/>
            <a:ext cx="2867425" cy="3629532"/>
          </a:xfrm>
          <a:prstGeom prst="rect">
            <a:avLst/>
          </a:prstGeom>
        </p:spPr>
      </p:pic>
    </p:spTree>
    <p:extLst>
      <p:ext uri="{BB962C8B-B14F-4D97-AF65-F5344CB8AC3E}">
        <p14:creationId xmlns:p14="http://schemas.microsoft.com/office/powerpoint/2010/main" val="3050441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E08801B6-4530-430C-A8B5-61A7C248887A}"/>
              </a:ext>
            </a:extLst>
          </p:cNvPr>
          <p:cNvSpPr>
            <a:spLocks noGrp="1"/>
          </p:cNvSpPr>
          <p:nvPr>
            <p:ph type="sldNum" sz="quarter" idx="12"/>
          </p:nvPr>
        </p:nvSpPr>
        <p:spPr/>
        <p:txBody>
          <a:bodyPr/>
          <a:lstStyle/>
          <a:p>
            <a:fld id="{64DF4C48-EFCF-AD42-B6A1-63D91C8AAAE2}" type="slidenum">
              <a:rPr lang="en-US" smtClean="0"/>
              <a:pPr/>
              <a:t>9</a:t>
            </a:fld>
            <a:endParaRPr lang="en-US" dirty="0"/>
          </a:p>
        </p:txBody>
      </p:sp>
      <p:sp>
        <p:nvSpPr>
          <p:cNvPr id="3" name="Tijdelijke aanduiding voor tekst 2">
            <a:extLst>
              <a:ext uri="{FF2B5EF4-FFF2-40B4-BE49-F238E27FC236}">
                <a16:creationId xmlns:a16="http://schemas.microsoft.com/office/drawing/2014/main" id="{963026F9-D5DC-4870-8ACC-5058E78A674E}"/>
              </a:ext>
            </a:extLst>
          </p:cNvPr>
          <p:cNvSpPr>
            <a:spLocks noGrp="1"/>
          </p:cNvSpPr>
          <p:nvPr>
            <p:ph type="body" sz="quarter" idx="10"/>
          </p:nvPr>
        </p:nvSpPr>
        <p:spPr/>
        <p:txBody>
          <a:bodyPr/>
          <a:lstStyle/>
          <a:p>
            <a:r>
              <a:rPr lang="nl-BE" dirty="0"/>
              <a:t>Data is </a:t>
            </a:r>
            <a:r>
              <a:rPr lang="nl-BE" dirty="0" err="1"/>
              <a:t>key</a:t>
            </a:r>
            <a:endParaRPr lang="nl-BE" dirty="0"/>
          </a:p>
        </p:txBody>
      </p:sp>
      <p:sp>
        <p:nvSpPr>
          <p:cNvPr id="4" name="Titel 3">
            <a:extLst>
              <a:ext uri="{FF2B5EF4-FFF2-40B4-BE49-F238E27FC236}">
                <a16:creationId xmlns:a16="http://schemas.microsoft.com/office/drawing/2014/main" id="{81DCAAD5-BFAE-47F6-9BCF-43EA852BACA9}"/>
              </a:ext>
            </a:extLst>
          </p:cNvPr>
          <p:cNvSpPr>
            <a:spLocks noGrp="1"/>
          </p:cNvSpPr>
          <p:nvPr>
            <p:ph type="title"/>
          </p:nvPr>
        </p:nvSpPr>
        <p:spPr/>
        <p:txBody>
          <a:bodyPr/>
          <a:lstStyle/>
          <a:p>
            <a:r>
              <a:rPr lang="nl-BE" dirty="0"/>
              <a:t>Meten is weten</a:t>
            </a:r>
          </a:p>
        </p:txBody>
      </p:sp>
      <p:sp>
        <p:nvSpPr>
          <p:cNvPr id="5" name="Tijdelijke aanduiding voor inhoud 4">
            <a:extLst>
              <a:ext uri="{FF2B5EF4-FFF2-40B4-BE49-F238E27FC236}">
                <a16:creationId xmlns:a16="http://schemas.microsoft.com/office/drawing/2014/main" id="{B5156E23-2911-4B5A-B3F6-69E94FD4B707}"/>
              </a:ext>
            </a:extLst>
          </p:cNvPr>
          <p:cNvSpPr>
            <a:spLocks noGrp="1"/>
          </p:cNvSpPr>
          <p:nvPr>
            <p:ph idx="1"/>
          </p:nvPr>
        </p:nvSpPr>
        <p:spPr>
          <a:xfrm>
            <a:off x="460857" y="2036764"/>
            <a:ext cx="7440269" cy="3822616"/>
          </a:xfrm>
        </p:spPr>
        <p:txBody>
          <a:bodyPr>
            <a:normAutofit/>
          </a:bodyPr>
          <a:lstStyle/>
          <a:p>
            <a:r>
              <a:rPr lang="nl-BE" dirty="0"/>
              <a:t>Een succesvol EPC heeft dan ook een uitgewerkte monitoringstrategie</a:t>
            </a:r>
          </a:p>
          <a:p>
            <a:r>
              <a:rPr lang="nl-BE" dirty="0"/>
              <a:t>Cruciale installaties (stookplaatsen/PV-installatie) worden best real time gemonitord om snel actie te kunnen ondernemen in geval van problemen</a:t>
            </a:r>
          </a:p>
          <a:p>
            <a:r>
              <a:rPr lang="nl-BE" dirty="0"/>
              <a:t>School en ESCO hebben toegang tot monitoringplatform</a:t>
            </a:r>
          </a:p>
          <a:p>
            <a:r>
              <a:rPr lang="nl-BE" dirty="0"/>
              <a:t>Verspreiden van informatie naar leerlingen/leerkrachten via kiosken is een manier om het verduurzamingstraject breder in te bedden in de schoolgemeenschap</a:t>
            </a:r>
          </a:p>
          <a:p>
            <a:r>
              <a:rPr lang="nl-BE" dirty="0"/>
              <a:t>Ondertussen werden ook de EAN-tellers voor gas en elektriciteit gekoppeld aan het monitoringplatform</a:t>
            </a:r>
          </a:p>
          <a:p>
            <a:r>
              <a:rPr lang="nl-BE" dirty="0"/>
              <a:t>Stappen worden gezet om individuele kringen te monitoren om zo sluipverbruik te identificeren en verder te reduceren</a:t>
            </a:r>
          </a:p>
        </p:txBody>
      </p:sp>
      <p:pic>
        <p:nvPicPr>
          <p:cNvPr id="7" name="Afbeelding 6" descr="Afbeelding met tekst, muur&#10;&#10;Automatisch gegenereerde beschrijving">
            <a:extLst>
              <a:ext uri="{FF2B5EF4-FFF2-40B4-BE49-F238E27FC236}">
                <a16:creationId xmlns:a16="http://schemas.microsoft.com/office/drawing/2014/main" id="{4ABCFA07-C5B6-4B76-97DE-412613240E20}"/>
              </a:ext>
            </a:extLst>
          </p:cNvPr>
          <p:cNvPicPr>
            <a:picLocks noChangeAspect="1"/>
          </p:cNvPicPr>
          <p:nvPr/>
        </p:nvPicPr>
        <p:blipFill>
          <a:blip r:embed="rId2"/>
          <a:stretch>
            <a:fillRect/>
          </a:stretch>
        </p:blipFill>
        <p:spPr>
          <a:xfrm>
            <a:off x="8842276" y="1730863"/>
            <a:ext cx="1997359" cy="2163121"/>
          </a:xfrm>
          <a:prstGeom prst="rect">
            <a:avLst/>
          </a:prstGeom>
        </p:spPr>
      </p:pic>
      <p:pic>
        <p:nvPicPr>
          <p:cNvPr id="9" name="Afbeelding 8">
            <a:extLst>
              <a:ext uri="{FF2B5EF4-FFF2-40B4-BE49-F238E27FC236}">
                <a16:creationId xmlns:a16="http://schemas.microsoft.com/office/drawing/2014/main" id="{6BB42925-6B73-4132-A5EF-193D772BBF15}"/>
              </a:ext>
            </a:extLst>
          </p:cNvPr>
          <p:cNvPicPr>
            <a:picLocks noChangeAspect="1"/>
          </p:cNvPicPr>
          <p:nvPr/>
        </p:nvPicPr>
        <p:blipFill>
          <a:blip r:embed="rId3"/>
          <a:stretch>
            <a:fillRect/>
          </a:stretch>
        </p:blipFill>
        <p:spPr>
          <a:xfrm>
            <a:off x="8271552" y="4097422"/>
            <a:ext cx="3138805" cy="1695753"/>
          </a:xfrm>
          <a:prstGeom prst="rect">
            <a:avLst/>
          </a:prstGeom>
        </p:spPr>
      </p:pic>
    </p:spTree>
    <p:extLst>
      <p:ext uri="{BB962C8B-B14F-4D97-AF65-F5344CB8AC3E}">
        <p14:creationId xmlns:p14="http://schemas.microsoft.com/office/powerpoint/2010/main" val="27834315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lt;root reqver=&quot;23045&quot;&gt;&lt;version val=&quot;2418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3&quot;&gt;&lt;elem m_fUsage=&quot;4.09510000000000040000E+000&quot;&gt;&lt;m_msothmcolidx val=&quot;0&quot;/&gt;&lt;m_rgb r=&quot;00&quot; g=&quot;5B&quot; b=&quot;A7&quot;/&gt;&lt;m_nBrightness val=&quot;0&quot;/&gt;&lt;/elem&gt;&lt;elem m_fUsage=&quot;5.90490000000000180000E-001&quot;&gt;&lt;m_msothmcolidx val=&quot;0&quot;/&gt;&lt;m_rgb r=&quot;00&quot; g=&quot;CA&quot; b=&quot;C0&quot;/&gt;&lt;m_nBrightness val=&quot;0&quot;/&gt;&lt;/elem&gt;&lt;elem m_fUsage=&quot;5.31441000000000160000E-001&quot;&gt;&lt;m_msothmcolidx val=&quot;0&quot;/&gt;&lt;m_rgb r=&quot;00&quot; g=&quot;30&quot; b=&quot;82&quot;/&gt;&lt;m_nBrightness val=&quot;0&quot;/&gt;&lt;/elem&gt;&lt;/m_vecMRU&gt;&lt;/m_mruColor&gt;&lt;m_eweekdayFirstOfWeek val=&quot;2&quot;/&gt;&lt;m_eweekdayFirstOfWorkweek val=&quot;2&quot;/&gt;&lt;m_eweekdayFirstOfWeekend val=&quot;7&quot;/&gt;&lt;/CPresentation&gt;&lt;/root&g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antoorthema">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tson_PP_blauw_blanco" id="{9800930F-A33D-4647-869F-C800A172A70A}" vid="{256134BD-7513-2A49-B0E6-48C166E8AE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379462B287C5498E7B4C67809D06BA" ma:contentTypeVersion="14" ma:contentTypeDescription="Een nieuw document maken." ma:contentTypeScope="" ma:versionID="36f4562d6b5b53845064c68e7772ad51">
  <xsd:schema xmlns:xsd="http://www.w3.org/2001/XMLSchema" xmlns:xs="http://www.w3.org/2001/XMLSchema" xmlns:p="http://schemas.microsoft.com/office/2006/metadata/properties" xmlns:ns2="8835c165-630b-4353-afff-bf0d908738e2" xmlns:ns3="0e209c18-1af9-4bd8-9d98-92fb4771c006" targetNamespace="http://schemas.microsoft.com/office/2006/metadata/properties" ma:root="true" ma:fieldsID="ddd7042478e524ee048a5b1334dc4ea9" ns2:_="" ns3:_="">
    <xsd:import namespace="8835c165-630b-4353-afff-bf0d908738e2"/>
    <xsd:import namespace="0e209c18-1af9-4bd8-9d98-92fb4771c00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35c165-630b-4353-afff-bf0d908738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209c18-1af9-4bd8-9d98-92fb4771c006"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7"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107FBF-5130-44EE-82F7-DF0A5F31ACDD}"/>
</file>

<file path=customXml/itemProps2.xml><?xml version="1.0" encoding="utf-8"?>
<ds:datastoreItem xmlns:ds="http://schemas.openxmlformats.org/officeDocument/2006/customXml" ds:itemID="{E0B611B4-AA33-4CDC-AE8D-1B4615A7195A}">
  <ds:schemaRefs>
    <ds:schemaRef ds:uri="http://schemas.microsoft.com/sharepoint/v3/contenttype/forms"/>
  </ds:schemaRefs>
</ds:datastoreItem>
</file>

<file path=customXml/itemProps3.xml><?xml version="1.0" encoding="utf-8"?>
<ds:datastoreItem xmlns:ds="http://schemas.openxmlformats.org/officeDocument/2006/customXml" ds:itemID="{B5845544-47F2-4CBA-B708-0FA3418C94CF}">
  <ds:schemaRefs>
    <ds:schemaRef ds:uri="http://purl.org/dc/elements/1.1/"/>
    <ds:schemaRef ds:uri="http://schemas.microsoft.com/office/2006/metadata/properties"/>
    <ds:schemaRef ds:uri="025e8a31-d6b4-4dbe-9ca6-ac963c48da88"/>
    <ds:schemaRef ds:uri="http://purl.org/dc/terms/"/>
    <ds:schemaRef ds:uri="http://schemas.microsoft.com/office/infopath/2007/PartnerControls"/>
    <ds:schemaRef ds:uri="http://schemas.microsoft.com/office/2006/documentManagement/types"/>
    <ds:schemaRef ds:uri="http://purl.org/dc/dcmitype/"/>
    <ds:schemaRef ds:uri="http://www.w3.org/XML/1998/namespace"/>
    <ds:schemaRef ds:uri="http://schemas.openxmlformats.org/package/2006/metadata/core-properties"/>
    <ds:schemaRef ds:uri="8e8c6808-6b4e-43c3-90c5-66decced4e6a"/>
  </ds:schemaRefs>
</ds:datastoreItem>
</file>

<file path=docProps/app.xml><?xml version="1.0" encoding="utf-8"?>
<Properties xmlns="http://schemas.openxmlformats.org/officeDocument/2006/extended-properties" xmlns:vt="http://schemas.openxmlformats.org/officeDocument/2006/docPropsVTypes">
  <Template>Wattson_PP_blauw_blanco</Template>
  <TotalTime>0</TotalTime>
  <Words>899</Words>
  <Application>Microsoft Office PowerPoint</Application>
  <PresentationFormat>Breedbeeld</PresentationFormat>
  <Paragraphs>124</Paragraphs>
  <Slides>12</Slides>
  <Notes>0</Notes>
  <HiddenSlides>0</HiddenSlides>
  <MMClips>0</MMClips>
  <ScaleCrop>false</ScaleCrop>
  <HeadingPairs>
    <vt:vector size="8" baseType="variant">
      <vt:variant>
        <vt:lpstr>Gebruikte lettertypen</vt:lpstr>
      </vt:variant>
      <vt:variant>
        <vt:i4>3</vt:i4>
      </vt:variant>
      <vt:variant>
        <vt:lpstr>Thema</vt:lpstr>
      </vt:variant>
      <vt:variant>
        <vt:i4>1</vt:i4>
      </vt:variant>
      <vt:variant>
        <vt:lpstr>Ingesloten OLE-bronprogramma's</vt:lpstr>
      </vt:variant>
      <vt:variant>
        <vt:i4>1</vt:i4>
      </vt:variant>
      <vt:variant>
        <vt:lpstr>Diatitels</vt:lpstr>
      </vt:variant>
      <vt:variant>
        <vt:i4>12</vt:i4>
      </vt:variant>
    </vt:vector>
  </HeadingPairs>
  <TitlesOfParts>
    <vt:vector size="17" baseType="lpstr">
      <vt:lpstr>Arial</vt:lpstr>
      <vt:lpstr>Calibri</vt:lpstr>
      <vt:lpstr>Ebrima</vt:lpstr>
      <vt:lpstr>Kantoorthema</vt:lpstr>
      <vt:lpstr>think-cell Slide</vt:lpstr>
      <vt:lpstr>Diepgaande renovatie van Sint-Jozefinstituut Bokrijk</vt:lpstr>
      <vt:lpstr>Lessons learnt verduurzamingsproject Sint-Jozefinstituut</vt:lpstr>
      <vt:lpstr>Scope bepalen</vt:lpstr>
      <vt:lpstr>Huiswerk maken</vt:lpstr>
      <vt:lpstr>Slim aanbesteden</vt:lpstr>
      <vt:lpstr>Hoe financieren?</vt:lpstr>
      <vt:lpstr>Momentum is nu</vt:lpstr>
      <vt:lpstr>Vertrouwen</vt:lpstr>
      <vt:lpstr>Meten is weten</vt:lpstr>
      <vt:lpstr>Hefboom naar pedagogisch project</vt:lpstr>
      <vt:lpstr>Enkele sfeerbeelden</vt:lpstr>
      <vt:lpstr>Samengevat: duurzame school : yes we can!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Stijn De Roo</dc:creator>
  <cp:lastModifiedBy>Antoon Soete</cp:lastModifiedBy>
  <cp:revision>159</cp:revision>
  <cp:lastPrinted>2019-12-05T09:32:02Z</cp:lastPrinted>
  <dcterms:created xsi:type="dcterms:W3CDTF">2016-05-10T06:29:59Z</dcterms:created>
  <dcterms:modified xsi:type="dcterms:W3CDTF">2022-03-21T11:18:37Z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0x01010096379462B287C5498E7B4C67809D06BA</vt:lpwstr>
  </property>
</Properties>
</file>