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75" r:id="rId4"/>
    <p:sldId id="320" r:id="rId5"/>
    <p:sldId id="1389" r:id="rId6"/>
    <p:sldId id="1394" r:id="rId7"/>
    <p:sldId id="1395" r:id="rId8"/>
    <p:sldId id="1396" r:id="rId9"/>
    <p:sldId id="1397" r:id="rId10"/>
    <p:sldId id="1398" r:id="rId11"/>
    <p:sldId id="1399" r:id="rId12"/>
    <p:sldId id="1400" r:id="rId13"/>
    <p:sldId id="1401" r:id="rId14"/>
    <p:sldId id="1403" r:id="rId15"/>
    <p:sldId id="1402" r:id="rId16"/>
    <p:sldId id="1404" r:id="rId17"/>
    <p:sldId id="1405" r:id="rId18"/>
    <p:sldId id="284" r:id="rId1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an Soenen" initials="SS" lastIdx="1" clrIdx="0">
    <p:extLst>
      <p:ext uri="{19B8F6BF-5375-455C-9EA6-DF929625EA0E}">
        <p15:presenceInfo xmlns:p15="http://schemas.microsoft.com/office/powerpoint/2012/main" userId="Stefaan Soen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B4C1"/>
    <a:srgbClr val="008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249" autoAdjust="0"/>
  </p:normalViewPr>
  <p:slideViewPr>
    <p:cSldViewPr snapToGrid="0">
      <p:cViewPr varScale="1">
        <p:scale>
          <a:sx n="111" d="100"/>
          <a:sy n="111" d="100"/>
        </p:scale>
        <p:origin x="42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D1898A1-B9B9-4B42-BBA7-B26815227D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81BE75A-B51C-4165-9D36-FF463DD230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BEEC5-5F9E-4640-A9BD-87D4841552B5}" type="datetimeFigureOut">
              <a:rPr lang="nl-BE" smtClean="0"/>
              <a:t>22/03/2022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A71A78-34FD-4D8C-8F96-3479FBD3BE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C19903E-5167-4EE0-B577-6BF5B44365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B503-6C5C-404D-83A7-5107C3DAE1F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2847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2AD4F-B918-4BED-94A7-6414C65851E4}" type="datetimeFigureOut">
              <a:rPr lang="nl-BE" smtClean="0"/>
              <a:t>22/03/2022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BA55F-19E0-4CC3-85B2-05E75571D2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94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B478A76-27CC-4511-8BF1-EF5D9BB7EF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CADCDC7A-33FE-4AB7-A757-E1A782266A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81" y="2250133"/>
            <a:ext cx="7026969" cy="23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4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4B0CA27E-C8F1-4E7A-9AB7-F2811EA101DE}"/>
              </a:ext>
            </a:extLst>
          </p:cNvPr>
          <p:cNvSpPr/>
          <p:nvPr userDrawn="1"/>
        </p:nvSpPr>
        <p:spPr>
          <a:xfrm>
            <a:off x="5721600" y="3956827"/>
            <a:ext cx="2109436" cy="2109435"/>
          </a:xfrm>
          <a:prstGeom prst="rect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B0FCE8C1-1BA2-44E9-9B76-57B5997AB787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5903854" y="4164671"/>
            <a:ext cx="1695875" cy="1684667"/>
          </a:xfrm>
        </p:spPr>
        <p:txBody>
          <a:bodyPr>
            <a:normAutofit/>
          </a:bodyPr>
          <a:lstStyle>
            <a:lvl1pPr marL="0" indent="0">
              <a:buNone/>
              <a:defRPr lang="nl-BE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386A1CA4-6FDD-4607-8365-AFDE27DCE46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55042" y="903194"/>
            <a:ext cx="9481916" cy="707886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5" name="Tijdelijke aanduiding voor afbeelding 25">
            <a:extLst>
              <a:ext uri="{FF2B5EF4-FFF2-40B4-BE49-F238E27FC236}">
                <a16:creationId xmlns:a16="http://schemas.microsoft.com/office/drawing/2014/main" id="{19FAE77D-EF19-4F88-AE71-6ACD1654A6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5725" y="1773907"/>
            <a:ext cx="4294188" cy="2102768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36" name="Tijdelijke aanduiding voor afbeelding 27">
            <a:extLst>
              <a:ext uri="{FF2B5EF4-FFF2-40B4-BE49-F238E27FC236}">
                <a16:creationId xmlns:a16="http://schemas.microsoft.com/office/drawing/2014/main" id="{41950930-DF5C-41F7-B764-9FFED35A15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21350" y="1773238"/>
            <a:ext cx="2109788" cy="2109787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37" name="Tijdelijke aanduiding voor afbeelding 29">
            <a:extLst>
              <a:ext uri="{FF2B5EF4-FFF2-40B4-BE49-F238E27FC236}">
                <a16:creationId xmlns:a16="http://schemas.microsoft.com/office/drawing/2014/main" id="{B874BB8C-E408-4A1D-93AA-13C70309C5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02575" y="1766888"/>
            <a:ext cx="2109788" cy="429895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38" name="Tijdelijke aanduiding voor afbeelding 31">
            <a:extLst>
              <a:ext uri="{FF2B5EF4-FFF2-40B4-BE49-F238E27FC236}">
                <a16:creationId xmlns:a16="http://schemas.microsoft.com/office/drawing/2014/main" id="{38BC7457-F8DD-4383-AC7B-B1F5B18DA7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138" y="3962400"/>
            <a:ext cx="2109787" cy="2103438"/>
          </a:xfrm>
        </p:spPr>
        <p:txBody>
          <a:bodyPr/>
          <a:lstStyle/>
          <a:p>
            <a:endParaRPr lang="nl-BE"/>
          </a:p>
        </p:txBody>
      </p:sp>
      <p:sp>
        <p:nvSpPr>
          <p:cNvPr id="39" name="Tijdelijke aanduiding voor afbeelding 33">
            <a:extLst>
              <a:ext uri="{FF2B5EF4-FFF2-40B4-BE49-F238E27FC236}">
                <a16:creationId xmlns:a16="http://schemas.microsoft.com/office/drawing/2014/main" id="{57A98D7E-FDB7-48A1-87C8-595735AEAE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41713" y="3963988"/>
            <a:ext cx="2108200" cy="2101850"/>
          </a:xfrm>
        </p:spPr>
        <p:txBody>
          <a:bodyPr/>
          <a:lstStyle/>
          <a:p>
            <a:endParaRPr lang="nl-BE"/>
          </a:p>
        </p:txBody>
      </p:sp>
      <p:pic>
        <p:nvPicPr>
          <p:cNvPr id="41" name="Afbeelding 40" descr="Afbeelding met bord, licht&#10;&#10;Automatisch gegenereerde beschrijving">
            <a:extLst>
              <a:ext uri="{FF2B5EF4-FFF2-40B4-BE49-F238E27FC236}">
                <a16:creationId xmlns:a16="http://schemas.microsoft.com/office/drawing/2014/main" id="{CC685EDC-0F0F-4125-8E2D-FD235E715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9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BBA07393-B5CD-4D45-87E8-DE39533F0E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94D6207-AFA5-47B7-97CA-B83FB0B476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37" y="2734223"/>
            <a:ext cx="4827380" cy="1389553"/>
          </a:xfrm>
          <a:prstGeom prst="rect">
            <a:avLst/>
          </a:prstGeom>
        </p:spPr>
      </p:pic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E1F692D0-536D-4689-934E-A853FFC4C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4"/>
          <a:stretch/>
        </p:blipFill>
        <p:spPr>
          <a:xfrm>
            <a:off x="2417281" y="2250133"/>
            <a:ext cx="2270129" cy="23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659F1C0-DE35-4606-84B2-968B771239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5980B39-64F4-41AB-9EB0-3280698B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9481915" cy="3468084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663F935-0144-42F8-814E-954C2E0DA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r="37075" b="55234"/>
          <a:stretch/>
        </p:blipFill>
        <p:spPr>
          <a:xfrm>
            <a:off x="10131552" y="5299722"/>
            <a:ext cx="2074920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0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8DBEB8D9-E072-4B68-AB48-75B4B0BA5720}"/>
              </a:ext>
            </a:extLst>
          </p:cNvPr>
          <p:cNvSpPr/>
          <p:nvPr userDrawn="1"/>
        </p:nvSpPr>
        <p:spPr>
          <a:xfrm>
            <a:off x="7433089" y="903194"/>
            <a:ext cx="3096768" cy="4193062"/>
          </a:xfrm>
          <a:prstGeom prst="rect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401FEDE-0616-483B-BCF2-1D89D588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2" y="903194"/>
            <a:ext cx="5752894" cy="707886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95B51F6F-D447-45FB-8239-D91F8F24F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5041" y="1611080"/>
            <a:ext cx="5752893" cy="517779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rgbClr val="10B4C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1" name="Tijdelijke aanduiding voor inhoud 3">
            <a:extLst>
              <a:ext uri="{FF2B5EF4-FFF2-40B4-BE49-F238E27FC236}">
                <a16:creationId xmlns:a16="http://schemas.microsoft.com/office/drawing/2014/main" id="{7EC794B1-C5B4-47AF-83A5-261F39AA9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90"/>
            <a:ext cx="5752892" cy="2767690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2pPr>
            <a:lvl3pPr marL="1200150" indent="-285750"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3pPr>
            <a:lvl4pPr marL="1657350" indent="-285750"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4pPr>
            <a:lvl5pPr marL="2114550" indent="-285750"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ECF5B085-2D11-4078-A11A-421FB55243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39744" y="1272567"/>
            <a:ext cx="3097213" cy="4103812"/>
          </a:xfrm>
        </p:spPr>
        <p:txBody>
          <a:bodyPr/>
          <a:lstStyle/>
          <a:p>
            <a:endParaRPr lang="nl-BE"/>
          </a:p>
        </p:txBody>
      </p:sp>
      <p:pic>
        <p:nvPicPr>
          <p:cNvPr id="30" name="Afbeelding 29" descr="Afbeelding met bord, licht&#10;&#10;Automatisch gegenereerde beschrijving">
            <a:extLst>
              <a:ext uri="{FF2B5EF4-FFF2-40B4-BE49-F238E27FC236}">
                <a16:creationId xmlns:a16="http://schemas.microsoft.com/office/drawing/2014/main" id="{7A8AAA70-2C32-43E7-A0CE-088C96446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7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DE5189C1-D7C7-4551-BBBA-AD857B64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2" y="903194"/>
            <a:ext cx="9481916" cy="707886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628AD4E-DF3A-4DAC-887A-1B95761169A1}"/>
              </a:ext>
            </a:extLst>
          </p:cNvPr>
          <p:cNvSpPr/>
          <p:nvPr userDrawn="1"/>
        </p:nvSpPr>
        <p:spPr>
          <a:xfrm>
            <a:off x="6188927" y="1850995"/>
            <a:ext cx="4648030" cy="3746191"/>
          </a:xfrm>
          <a:prstGeom prst="rect">
            <a:avLst/>
          </a:prstGeom>
          <a:solidFill>
            <a:srgbClr val="00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jdelijke aanduiding voor afbeelding 22">
            <a:extLst>
              <a:ext uri="{FF2B5EF4-FFF2-40B4-BE49-F238E27FC236}">
                <a16:creationId xmlns:a16="http://schemas.microsoft.com/office/drawing/2014/main" id="{31403966-C4E6-4BD2-9EF8-21A2E973FC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5041" y="1850995"/>
            <a:ext cx="4740959" cy="3746191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03750473-8016-4C20-823F-EC98B73CE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2662" y="2240700"/>
            <a:ext cx="3897182" cy="2955769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1200150" indent="-285750">
              <a:buFontTx/>
              <a:buBlip>
                <a:blip r:embed="rId2"/>
              </a:buBlip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1657350" indent="-285750">
              <a:buFontTx/>
              <a:buBlip>
                <a:blip r:embed="rId2"/>
              </a:buBlip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2114550" indent="-285750">
              <a:buFontTx/>
              <a:buBlip>
                <a:blip r:embed="rId2"/>
              </a:buBlip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 descr="Afbeelding met bord, licht&#10;&#10;Automatisch gegenereerde beschrijving">
            <a:extLst>
              <a:ext uri="{FF2B5EF4-FFF2-40B4-BE49-F238E27FC236}">
                <a16:creationId xmlns:a16="http://schemas.microsoft.com/office/drawing/2014/main" id="{32481FB9-2D37-47CB-A18E-60938F84C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voudi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>
            <a:extLst>
              <a:ext uri="{FF2B5EF4-FFF2-40B4-BE49-F238E27FC236}">
                <a16:creationId xmlns:a16="http://schemas.microsoft.com/office/drawing/2014/main" id="{DBB23D93-DEAA-478C-B173-FEE66021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2" y="903194"/>
            <a:ext cx="9481916" cy="707886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A1CF02DA-8A63-4B84-BB55-AE8EBD2A4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5042" y="1611080"/>
            <a:ext cx="9481916" cy="517779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rgbClr val="10B4C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inhoud 3">
            <a:extLst>
              <a:ext uri="{FF2B5EF4-FFF2-40B4-BE49-F238E27FC236}">
                <a16:creationId xmlns:a16="http://schemas.microsoft.com/office/drawing/2014/main" id="{C3FE6300-4401-4A7F-908B-D78CB038F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90"/>
            <a:ext cx="9481916" cy="2777350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2pPr>
            <a:lvl3pPr marL="12001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3pPr>
            <a:lvl4pPr marL="16573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4pPr>
            <a:lvl5pPr marL="21145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28" name="Afbeelding 27" descr="Afbeelding met bord, licht&#10;&#10;Automatisch gegenereerde beschrijving">
            <a:extLst>
              <a:ext uri="{FF2B5EF4-FFF2-40B4-BE49-F238E27FC236}">
                <a16:creationId xmlns:a16="http://schemas.microsoft.com/office/drawing/2014/main" id="{86B212CD-656B-4383-8883-CD5540CB1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7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voudige 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BC50627F-9309-46A1-8092-7037125D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901" y="903194"/>
            <a:ext cx="6035057" cy="707886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3A9AB288-073C-4E42-AA96-70AE33FB0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1901" y="2462784"/>
            <a:ext cx="6035057" cy="298703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2pPr>
            <a:lvl3pPr marL="12001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3pPr>
            <a:lvl4pPr marL="16573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4pPr>
            <a:lvl5pPr marL="21145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F4183ABC-6EC7-4CB4-B5EE-58AE30AEB4B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801901" y="1638872"/>
            <a:ext cx="6035057" cy="45815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10B4C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afbeelding 18">
            <a:extLst>
              <a:ext uri="{FF2B5EF4-FFF2-40B4-BE49-F238E27FC236}">
                <a16:creationId xmlns:a16="http://schemas.microsoft.com/office/drawing/2014/main" id="{D0E41AEA-1849-41BD-9D43-C51D2AEC50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5042" y="951468"/>
            <a:ext cx="3107781" cy="4498419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23" name="Afbeelding 22" descr="Afbeelding met bord, licht&#10;&#10;Automatisch gegenereerde beschrijving">
            <a:extLst>
              <a:ext uri="{FF2B5EF4-FFF2-40B4-BE49-F238E27FC236}">
                <a16:creationId xmlns:a16="http://schemas.microsoft.com/office/drawing/2014/main" id="{51D05D80-18D1-47DD-95E2-44E5FB638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, gebouw, zitten, wit&#10;&#10;Automatisch gegenereerde beschrijving">
            <a:extLst>
              <a:ext uri="{FF2B5EF4-FFF2-40B4-BE49-F238E27FC236}">
                <a16:creationId xmlns:a16="http://schemas.microsoft.com/office/drawing/2014/main" id="{6DAA1405-2DBC-4260-983F-0AFE8662C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0709CF5-E809-4DFA-92BB-742B2FBB2A38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008499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300A2B-2E8D-48CC-B367-27B14A9D8C54}"/>
              </a:ext>
            </a:extLst>
          </p:cNvPr>
          <p:cNvSpPr/>
          <p:nvPr userDrawn="1"/>
        </p:nvSpPr>
        <p:spPr>
          <a:xfrm>
            <a:off x="4462824" y="951471"/>
            <a:ext cx="6388607" cy="4498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AA2170C-AAA7-4890-9999-0C298DB1C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r="37075" b="55234"/>
          <a:stretch/>
        </p:blipFill>
        <p:spPr>
          <a:xfrm>
            <a:off x="10131552" y="5299722"/>
            <a:ext cx="2074920" cy="1570469"/>
          </a:xfrm>
          <a:prstGeom prst="rect">
            <a:avLst/>
          </a:prstGeom>
        </p:spPr>
      </p:pic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0E150C1C-4481-472E-A544-BA575946F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5753" y="1644333"/>
            <a:ext cx="4985799" cy="308616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rgbClr val="008499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D74390ED-E3E4-4A8B-AA20-86B77245F7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3423" y="951471"/>
            <a:ext cx="3129400" cy="4498354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023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chillende op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innen, gebouw, zitten, wit&#10;&#10;Automatisch gegenereerde beschrijving">
            <a:extLst>
              <a:ext uri="{FF2B5EF4-FFF2-40B4-BE49-F238E27FC236}">
                <a16:creationId xmlns:a16="http://schemas.microsoft.com/office/drawing/2014/main" id="{9397831E-11B4-44E3-A702-6F4CBFEC0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8" b="1230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BDB390A-62E5-482E-A830-D6A0E1374CDE}"/>
              </a:ext>
            </a:extLst>
          </p:cNvPr>
          <p:cNvSpPr/>
          <p:nvPr userDrawn="1"/>
        </p:nvSpPr>
        <p:spPr>
          <a:xfrm>
            <a:off x="1" y="0"/>
            <a:ext cx="12191998" cy="3428999"/>
          </a:xfrm>
          <a:prstGeom prst="rect">
            <a:avLst/>
          </a:prstGeom>
          <a:solidFill>
            <a:srgbClr val="008499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1E04D9-3D85-48B0-ADBB-F08FE110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169" y="390686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B3F1453-C944-45D1-AFF3-DFDF38AF9BD7}"/>
              </a:ext>
            </a:extLst>
          </p:cNvPr>
          <p:cNvSpPr/>
          <p:nvPr userDrawn="1"/>
        </p:nvSpPr>
        <p:spPr>
          <a:xfrm>
            <a:off x="1331089" y="1991625"/>
            <a:ext cx="9534815" cy="348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2E35C534-4199-4A5A-8EE6-EA795DF55422}"/>
              </a:ext>
            </a:extLst>
          </p:cNvPr>
          <p:cNvSpPr/>
          <p:nvPr userDrawn="1"/>
        </p:nvSpPr>
        <p:spPr>
          <a:xfrm>
            <a:off x="1849371" y="2758318"/>
            <a:ext cx="691980" cy="691980"/>
          </a:xfrm>
          <a:prstGeom prst="ellipse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B83E2A38-84D6-49A6-8CD5-692E3C214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25084" y="2909690"/>
            <a:ext cx="2966093" cy="1081216"/>
          </a:xfrm>
        </p:spPr>
        <p:txBody>
          <a:bodyPr>
            <a:normAutofit/>
          </a:bodyPr>
          <a:lstStyle>
            <a:lvl1pPr marL="0" indent="0">
              <a:buNone/>
              <a:defRPr lang="nl-BE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94E78686-52CF-42BD-AFD5-706DA98E1DB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849369" y="2849576"/>
            <a:ext cx="691982" cy="528579"/>
          </a:xfrm>
        </p:spPr>
        <p:txBody>
          <a:bodyPr>
            <a:noAutofit/>
          </a:bodyPr>
          <a:lstStyle>
            <a:lvl1pPr marL="0" indent="0" algn="ctr">
              <a:buNone/>
              <a:defRPr lang="nl-BE" sz="3200" b="1" i="0" smtClean="0">
                <a:solidFill>
                  <a:schemeClr val="bg1"/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1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932632FD-ACD2-498F-87E1-75C2D5AAEA07}"/>
              </a:ext>
            </a:extLst>
          </p:cNvPr>
          <p:cNvSpPr/>
          <p:nvPr userDrawn="1"/>
        </p:nvSpPr>
        <p:spPr>
          <a:xfrm>
            <a:off x="1854364" y="3916493"/>
            <a:ext cx="691980" cy="691980"/>
          </a:xfrm>
          <a:prstGeom prst="ellipse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619A934C-B8B4-4C05-8826-3A9DE7DF9C4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830077" y="4067865"/>
            <a:ext cx="2966093" cy="1081216"/>
          </a:xfrm>
        </p:spPr>
        <p:txBody>
          <a:bodyPr>
            <a:normAutofit/>
          </a:bodyPr>
          <a:lstStyle>
            <a:lvl1pPr marL="0" indent="0">
              <a:buNone/>
              <a:defRPr lang="nl-BE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38A5CB4D-09C3-4A83-BAFF-73B18B0DE03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854362" y="3998193"/>
            <a:ext cx="691982" cy="528579"/>
          </a:xfrm>
        </p:spPr>
        <p:txBody>
          <a:bodyPr>
            <a:noAutofit/>
          </a:bodyPr>
          <a:lstStyle>
            <a:lvl1pPr marL="0" indent="0" algn="ctr">
              <a:buNone/>
              <a:defRPr lang="nl-BE" sz="3200" b="1" i="0" smtClean="0">
                <a:solidFill>
                  <a:schemeClr val="bg1"/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2</a:t>
            </a: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20F621A-B1CD-444B-898D-96097591DB68}"/>
              </a:ext>
            </a:extLst>
          </p:cNvPr>
          <p:cNvSpPr/>
          <p:nvPr userDrawn="1"/>
        </p:nvSpPr>
        <p:spPr>
          <a:xfrm>
            <a:off x="6309459" y="2761989"/>
            <a:ext cx="691980" cy="691980"/>
          </a:xfrm>
          <a:prstGeom prst="ellipse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5604602F-2F5E-4A8B-8808-E9A414DDF50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285172" y="2913361"/>
            <a:ext cx="2966093" cy="1081216"/>
          </a:xfrm>
        </p:spPr>
        <p:txBody>
          <a:bodyPr>
            <a:normAutofit/>
          </a:bodyPr>
          <a:lstStyle>
            <a:lvl1pPr marL="0" indent="0">
              <a:buNone/>
              <a:defRPr lang="nl-BE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C49223AA-C93B-4DAC-8CEE-A2777AC9BA5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309459" y="2840018"/>
            <a:ext cx="691982" cy="528579"/>
          </a:xfrm>
        </p:spPr>
        <p:txBody>
          <a:bodyPr>
            <a:noAutofit/>
          </a:bodyPr>
          <a:lstStyle>
            <a:lvl1pPr marL="0" indent="0" algn="ctr">
              <a:buNone/>
              <a:defRPr lang="nl-BE" sz="3200" b="1" i="0" smtClean="0">
                <a:solidFill>
                  <a:schemeClr val="bg1"/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3</a:t>
            </a: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7E6399A6-C058-48CC-BFD9-51AA88172A12}"/>
              </a:ext>
            </a:extLst>
          </p:cNvPr>
          <p:cNvSpPr/>
          <p:nvPr userDrawn="1"/>
        </p:nvSpPr>
        <p:spPr>
          <a:xfrm>
            <a:off x="6314452" y="3920164"/>
            <a:ext cx="691980" cy="691980"/>
          </a:xfrm>
          <a:prstGeom prst="ellipse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A955DC1F-6FB8-4E00-B046-1F49527934B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290165" y="4071536"/>
            <a:ext cx="2966093" cy="1081216"/>
          </a:xfrm>
        </p:spPr>
        <p:txBody>
          <a:bodyPr/>
          <a:lstStyle>
            <a:lvl1pPr marL="0" indent="0">
              <a:buNone/>
              <a:defRPr lang="nl-BE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9" name="Tijdelijke aanduiding voor tekst 3">
            <a:extLst>
              <a:ext uri="{FF2B5EF4-FFF2-40B4-BE49-F238E27FC236}">
                <a16:creationId xmlns:a16="http://schemas.microsoft.com/office/drawing/2014/main" id="{D190E710-471C-48EA-8124-F276637F619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309457" y="4005536"/>
            <a:ext cx="691982" cy="528579"/>
          </a:xfrm>
        </p:spPr>
        <p:txBody>
          <a:bodyPr>
            <a:noAutofit/>
          </a:bodyPr>
          <a:lstStyle>
            <a:lvl1pPr marL="0" indent="0" algn="ctr">
              <a:buNone/>
              <a:defRPr lang="nl-BE" sz="3200" b="1" i="0" smtClean="0">
                <a:solidFill>
                  <a:schemeClr val="bg1"/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4</a:t>
            </a:r>
          </a:p>
        </p:txBody>
      </p:sp>
      <p:pic>
        <p:nvPicPr>
          <p:cNvPr id="31" name="Afbeelding 30" descr="Afbeelding met bord, licht&#10;&#10;Automatisch gegenereerde beschrijving">
            <a:extLst>
              <a:ext uri="{FF2B5EF4-FFF2-40B4-BE49-F238E27FC236}">
                <a16:creationId xmlns:a16="http://schemas.microsoft.com/office/drawing/2014/main" id="{068B0415-E621-49BD-88A8-8CE3208D5A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1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4DE90BE-A532-431D-9C8F-73A9D11AD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8388B4-EA4F-4B03-9198-DB9A48EAD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3A69A0-9A19-4054-B4EF-64FD1A284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EE684-23E4-4261-8700-7A5EBFAEC591}" type="datetimeFigureOut">
              <a:rPr lang="nl-BE" smtClean="0"/>
              <a:t>22/03/2022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C3CC62-A93E-4FD1-8AF5-402D8D506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289092-34DA-42A5-84A3-54A968F8B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BED50-345F-402F-8FDE-E121A946664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154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77" r:id="rId3"/>
    <p:sldLayoutId id="2147483674" r:id="rId4"/>
    <p:sldLayoutId id="2147483676" r:id="rId5"/>
    <p:sldLayoutId id="2147483652" r:id="rId6"/>
    <p:sldLayoutId id="2147483661" r:id="rId7"/>
    <p:sldLayoutId id="2147483651" r:id="rId8"/>
    <p:sldLayoutId id="2147483654" r:id="rId9"/>
    <p:sldLayoutId id="214748367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C450737-3677-4319-B6E2-09E33D78A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68" y="263734"/>
            <a:ext cx="20859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8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8888B32-131E-429D-A205-984610F56BA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28683" y="2168890"/>
            <a:ext cx="5417986" cy="4108648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1. Voorstelling werkwijze en project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Sint-Jozefsinstituut Brugge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89"/>
            <a:ext cx="9481916" cy="3922739"/>
          </a:xfrm>
        </p:spPr>
        <p:txBody>
          <a:bodyPr>
            <a:normAutofit/>
          </a:bodyPr>
          <a:lstStyle/>
          <a:p>
            <a:r>
              <a:rPr lang="nl-BE" dirty="0"/>
              <a:t>Bouwschil : kakafonie. </a:t>
            </a:r>
          </a:p>
          <a:p>
            <a:r>
              <a:rPr lang="nl-BE" dirty="0"/>
              <a:t>Verwarming: 6 kleine stookplaatsen.</a:t>
            </a:r>
          </a:p>
          <a:p>
            <a:r>
              <a:rPr lang="nl-BE" dirty="0"/>
              <a:t>Verlichting sterk verouderd.</a:t>
            </a:r>
          </a:p>
          <a:p>
            <a:r>
              <a:rPr lang="nl-BE" dirty="0"/>
              <a:t>Ventilatie beperkt.</a:t>
            </a:r>
          </a:p>
          <a:p>
            <a:r>
              <a:rPr lang="nl-BE" dirty="0"/>
              <a:t>HE niet aanwezig.</a:t>
            </a:r>
          </a:p>
          <a:p>
            <a:r>
              <a:rPr lang="nl-BE" dirty="0"/>
              <a:t>Conclusie: dweilen met de kraan open.</a:t>
            </a:r>
          </a:p>
          <a:p>
            <a:r>
              <a:rPr lang="nl-BE" dirty="0"/>
              <a:t>3</a:t>
            </a:r>
            <a:r>
              <a:rPr lang="nl-BE" baseline="30000" dirty="0"/>
              <a:t>e</a:t>
            </a:r>
            <a:r>
              <a:rPr lang="nl-BE" dirty="0"/>
              <a:t> partijfinanciering : geen voorstel mogelijk</a:t>
            </a:r>
          </a:p>
          <a:p>
            <a:endParaRPr lang="nl-BE" dirty="0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69C81E6-610D-456D-8823-A4176FEBE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80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1. Voorstelling werkwijze en project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Atheneum Gent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89"/>
            <a:ext cx="9481916" cy="3922739"/>
          </a:xfrm>
        </p:spPr>
        <p:txBody>
          <a:bodyPr>
            <a:normAutofit/>
          </a:bodyPr>
          <a:lstStyle/>
          <a:p>
            <a:r>
              <a:rPr lang="nl-BE" dirty="0"/>
              <a:t>Bouwschil : 2 </a:t>
            </a:r>
            <a:r>
              <a:rPr lang="nl-BE" dirty="0" err="1"/>
              <a:t>typologiën</a:t>
            </a:r>
            <a:r>
              <a:rPr lang="nl-BE" dirty="0"/>
              <a:t>. De dakbedekking van </a:t>
            </a:r>
            <a:br>
              <a:rPr lang="nl-BE" dirty="0"/>
            </a:br>
            <a:r>
              <a:rPr lang="nl-BE" dirty="0"/>
              <a:t>de platte daken moet vernieuwd worden.</a:t>
            </a:r>
            <a:br>
              <a:rPr lang="nl-BE" dirty="0"/>
            </a:br>
            <a:r>
              <a:rPr lang="nl-BE" dirty="0"/>
              <a:t>Metalen schrijnwerk sterk verouderd.</a:t>
            </a:r>
          </a:p>
          <a:p>
            <a:r>
              <a:rPr lang="nl-BE" dirty="0"/>
              <a:t>Verwarming: 4 stookplaatsen.</a:t>
            </a:r>
          </a:p>
          <a:p>
            <a:r>
              <a:rPr lang="nl-BE" dirty="0"/>
              <a:t>Verlichting verouderd.</a:t>
            </a:r>
          </a:p>
          <a:p>
            <a:r>
              <a:rPr lang="nl-BE" dirty="0"/>
              <a:t>Ventilatie beperkt.</a:t>
            </a:r>
          </a:p>
          <a:p>
            <a:r>
              <a:rPr lang="nl-BE" dirty="0"/>
              <a:t>HE thermische panelen uit dienst.</a:t>
            </a:r>
          </a:p>
          <a:p>
            <a:r>
              <a:rPr lang="nl-BE" dirty="0"/>
              <a:t>Conclusie: Bouwschil aanpakken</a:t>
            </a:r>
          </a:p>
          <a:p>
            <a:r>
              <a:rPr lang="nl-BE" dirty="0"/>
              <a:t>3</a:t>
            </a:r>
            <a:r>
              <a:rPr lang="nl-BE" baseline="30000" dirty="0"/>
              <a:t>e</a:t>
            </a:r>
            <a:r>
              <a:rPr lang="nl-BE" dirty="0"/>
              <a:t> partijfinanciering : &gt; 300 </a:t>
            </a:r>
            <a:r>
              <a:rPr lang="nl-BE" dirty="0" err="1"/>
              <a:t>kWp</a:t>
            </a:r>
            <a:r>
              <a:rPr lang="nl-BE" dirty="0"/>
              <a:t> PV mogelijk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5549F1D-064D-4618-9F6C-D75E132823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85" y="1869969"/>
            <a:ext cx="5142807" cy="4436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23511FD2-F93E-4E15-898D-D55FD5007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73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1. Voorstelling werkwijze en project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Atheneum Gent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89"/>
            <a:ext cx="9481916" cy="3922739"/>
          </a:xfrm>
        </p:spPr>
        <p:txBody>
          <a:bodyPr>
            <a:normAutofit/>
          </a:bodyPr>
          <a:lstStyle/>
          <a:p>
            <a:r>
              <a:rPr lang="nl-BE" dirty="0"/>
              <a:t>Bouwschil : Veel niet geïsoleerde platte</a:t>
            </a:r>
            <a:br>
              <a:rPr lang="nl-BE" dirty="0"/>
            </a:br>
            <a:r>
              <a:rPr lang="nl-BE" dirty="0"/>
              <a:t>daken. Schrijnwerk in slechte staat. </a:t>
            </a:r>
          </a:p>
          <a:p>
            <a:r>
              <a:rPr lang="nl-BE" dirty="0"/>
              <a:t>Verwarming: 3 stookplaatsen.</a:t>
            </a:r>
          </a:p>
          <a:p>
            <a:r>
              <a:rPr lang="nl-BE" dirty="0"/>
              <a:t>Verlichting beperkt LED. Stelselmatig </a:t>
            </a:r>
            <a:br>
              <a:rPr lang="nl-BE" dirty="0"/>
            </a:br>
            <a:r>
              <a:rPr lang="nl-BE" dirty="0"/>
              <a:t>aan het vervangen.</a:t>
            </a:r>
          </a:p>
          <a:p>
            <a:r>
              <a:rPr lang="nl-BE" dirty="0"/>
              <a:t>Ventilatie beperkt.</a:t>
            </a:r>
          </a:p>
          <a:p>
            <a:r>
              <a:rPr lang="nl-BE" dirty="0"/>
              <a:t>HE thermische panelen uit dienst.</a:t>
            </a:r>
          </a:p>
          <a:p>
            <a:r>
              <a:rPr lang="nl-BE" dirty="0"/>
              <a:t>Conclusie: Schrijnwerk, ramen en dakbedekking met isolatie topprioriteit.</a:t>
            </a:r>
          </a:p>
          <a:p>
            <a:r>
              <a:rPr lang="nl-BE" dirty="0"/>
              <a:t>3</a:t>
            </a:r>
            <a:r>
              <a:rPr lang="nl-BE" baseline="30000" dirty="0"/>
              <a:t>e</a:t>
            </a:r>
            <a:r>
              <a:rPr lang="nl-BE" dirty="0"/>
              <a:t> partijfinanciering : 350 à 500 </a:t>
            </a:r>
            <a:r>
              <a:rPr lang="nl-BE" dirty="0" err="1"/>
              <a:t>kWp</a:t>
            </a:r>
            <a:r>
              <a:rPr lang="nl-BE" dirty="0"/>
              <a:t> PV mogelijk</a:t>
            </a:r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107EA12-C378-4F56-B338-962B1BFD59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1080"/>
            <a:ext cx="5832706" cy="31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613E810-CF03-4E43-8453-2BADC19E5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08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1. Voorstelling werkwijze en project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IBSO Horizon Aalst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89"/>
            <a:ext cx="9481916" cy="3922739"/>
          </a:xfrm>
        </p:spPr>
        <p:txBody>
          <a:bodyPr>
            <a:normAutofit/>
          </a:bodyPr>
          <a:lstStyle/>
          <a:p>
            <a:r>
              <a:rPr lang="nl-BE" dirty="0"/>
              <a:t>Bouwschil : systematische renovatie.</a:t>
            </a:r>
          </a:p>
          <a:p>
            <a:r>
              <a:rPr lang="nl-BE" dirty="0"/>
              <a:t>Verwarming: 2 stookplaatsen.</a:t>
            </a:r>
          </a:p>
          <a:p>
            <a:r>
              <a:rPr lang="nl-BE" dirty="0"/>
              <a:t>Verlichting beperkt LED. Sporthal voorrang geven. </a:t>
            </a:r>
          </a:p>
          <a:p>
            <a:r>
              <a:rPr lang="nl-BE" dirty="0"/>
              <a:t>Ventilatie beperkt en als verwarming.</a:t>
            </a:r>
          </a:p>
          <a:p>
            <a:r>
              <a:rPr lang="nl-BE" dirty="0"/>
              <a:t>HE niet aanwezig.</a:t>
            </a:r>
          </a:p>
          <a:p>
            <a:r>
              <a:rPr lang="nl-BE" dirty="0"/>
              <a:t>Conclusie: Schrijnwerk en ramen topprioriteit.</a:t>
            </a:r>
          </a:p>
          <a:p>
            <a:r>
              <a:rPr lang="nl-BE" dirty="0"/>
              <a:t>3</a:t>
            </a:r>
            <a:r>
              <a:rPr lang="nl-BE" baseline="30000" dirty="0"/>
              <a:t>e</a:t>
            </a:r>
            <a:r>
              <a:rPr lang="nl-BE" dirty="0"/>
              <a:t> partijfinanciering : 350 à 500 </a:t>
            </a:r>
            <a:r>
              <a:rPr lang="nl-BE" dirty="0" err="1"/>
              <a:t>kWp</a:t>
            </a:r>
            <a:r>
              <a:rPr lang="nl-BE" dirty="0"/>
              <a:t> PV mogelijk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BD02A12-167B-44BA-867D-40176663D0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20" y="1611080"/>
            <a:ext cx="4046071" cy="4920348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2585D51D-64E6-4DEB-984A-F23CF0384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9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Samenvattend 3</a:t>
            </a:r>
            <a:r>
              <a:rPr lang="nl-BE" baseline="30000" dirty="0"/>
              <a:t>e</a:t>
            </a:r>
            <a:r>
              <a:rPr lang="nl-BE" dirty="0"/>
              <a:t> partijfinancieringsmogelijkheden</a:t>
            </a:r>
          </a:p>
        </p:txBody>
      </p:sp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DBA5CBF9-A805-4CBD-8843-AC505C43A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801433"/>
              </p:ext>
            </p:extLst>
          </p:nvPr>
        </p:nvGraphicFramePr>
        <p:xfrm>
          <a:off x="1355041" y="2318966"/>
          <a:ext cx="708864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273">
                  <a:extLst>
                    <a:ext uri="{9D8B030D-6E8A-4147-A177-3AD203B41FA5}">
                      <a16:colId xmlns:a16="http://schemas.microsoft.com/office/drawing/2014/main" val="674829428"/>
                    </a:ext>
                  </a:extLst>
                </a:gridCol>
                <a:gridCol w="1732951">
                  <a:extLst>
                    <a:ext uri="{9D8B030D-6E8A-4147-A177-3AD203B41FA5}">
                      <a16:colId xmlns:a16="http://schemas.microsoft.com/office/drawing/2014/main" val="2213324042"/>
                    </a:ext>
                  </a:extLst>
                </a:gridCol>
                <a:gridCol w="2669417">
                  <a:extLst>
                    <a:ext uri="{9D8B030D-6E8A-4147-A177-3AD203B41FA5}">
                      <a16:colId xmlns:a16="http://schemas.microsoft.com/office/drawing/2014/main" val="32347736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Voorstel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# scholen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Potentiële investeringen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09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PV (~1,3 </a:t>
                      </a:r>
                      <a:r>
                        <a:rPr lang="nl-BE" dirty="0" err="1"/>
                        <a:t>MWp</a:t>
                      </a:r>
                      <a:r>
                        <a:rPr lang="nl-B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5/7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~ 800.000 euro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94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Stookplaatsrenovatie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2/7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~ 300.000 euro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83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Spouwmuurisolatie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1/7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~ 50.000 euro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466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/>
                        <a:t>TOTAAL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/>
                        <a:t>~1.150.000 euro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829265"/>
                  </a:ext>
                </a:extLst>
              </a:tr>
            </a:tbl>
          </a:graphicData>
        </a:graphic>
      </p:graphicFrame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CD3C4975-0070-4775-9319-D69F35FFA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4363273"/>
            <a:ext cx="9481916" cy="2168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Veel andere investeringen bleken te kleinschalig of hadden een te lange terugverdientijd om deze via de energetische baten terug te verdienen. 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211F2B02-60EA-4621-85A5-421DB61D9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00BEEC-3C41-424E-AB95-A70D0E4DA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Tabel</a:t>
            </a:r>
          </a:p>
        </p:txBody>
      </p:sp>
    </p:spTree>
    <p:extLst>
      <p:ext uri="{BB962C8B-B14F-4D97-AF65-F5344CB8AC3E}">
        <p14:creationId xmlns:p14="http://schemas.microsoft.com/office/powerpoint/2010/main" val="2376513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Voorstel Stookplaats renovatie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&gt; 25% energiebesparingen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90"/>
            <a:ext cx="9481916" cy="3754010"/>
          </a:xfrm>
        </p:spPr>
        <p:txBody>
          <a:bodyPr>
            <a:normAutofit/>
          </a:bodyPr>
          <a:lstStyle/>
          <a:p>
            <a:r>
              <a:rPr lang="nl-BE" dirty="0"/>
              <a:t>Investering van ~200.000 euro in nieuwe stookinstallaties, waaronder aardgasabsorptie-warmtepompen, eventueel kleine WKK en het op orde zetten van de sturing en installatie.</a:t>
            </a:r>
          </a:p>
          <a:p>
            <a:r>
              <a:rPr lang="nl-BE" dirty="0"/>
              <a:t>Verwacht resultaat : ~ 70.000 euro voordeel op 15 jaar. Zonder 1 euro te investeren.</a:t>
            </a:r>
          </a:p>
          <a:p>
            <a:r>
              <a:rPr lang="nl-BE" dirty="0"/>
              <a:t>Energiebesparing van zo’n 25%</a:t>
            </a:r>
          </a:p>
          <a:p>
            <a:r>
              <a:rPr lang="nl-BE" dirty="0"/>
              <a:t>Aandeel hernieuwbare energie ~15%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Voordeel aan de huidige energieprijzen </a:t>
            </a:r>
            <a:br>
              <a:rPr lang="nl-BE" dirty="0"/>
            </a:br>
            <a:r>
              <a:rPr lang="nl-BE" dirty="0"/>
              <a:t>stijgt evenredig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3D5903B-88EE-4E5E-8CC8-730BB6522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0" y="4022652"/>
            <a:ext cx="5575300" cy="2833854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402A828D-8529-482E-974A-C1ECBCA5B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63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Vaststellingen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Lessons</a:t>
            </a:r>
            <a:r>
              <a:rPr lang="nl-BE" dirty="0"/>
              <a:t> </a:t>
            </a:r>
            <a:r>
              <a:rPr lang="nl-BE" dirty="0" err="1"/>
              <a:t>learned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89"/>
            <a:ext cx="10301338" cy="4049285"/>
          </a:xfrm>
        </p:spPr>
        <p:txBody>
          <a:bodyPr>
            <a:normAutofit/>
          </a:bodyPr>
          <a:lstStyle/>
          <a:p>
            <a:r>
              <a:rPr lang="nl-BE" dirty="0"/>
              <a:t>Niet eenvoudig om zicht te krijgen op energetische footprint van de school. Arbeidsintensief. Amper of geen masterplannen en/of energievisie te bespeuren.</a:t>
            </a:r>
            <a:br>
              <a:rPr lang="nl-BE" dirty="0"/>
            </a:br>
            <a:r>
              <a:rPr lang="nl-BE" dirty="0"/>
              <a:t>Digitale meters hebben enorme meerwaarde.</a:t>
            </a:r>
          </a:p>
          <a:p>
            <a:r>
              <a:rPr lang="nl-BE" b="1" dirty="0"/>
              <a:t>Groot potentieel tot energetische verbeteringen</a:t>
            </a:r>
            <a:r>
              <a:rPr lang="nl-BE" dirty="0"/>
              <a:t>. </a:t>
            </a:r>
            <a:br>
              <a:rPr lang="nl-BE" dirty="0"/>
            </a:br>
            <a:r>
              <a:rPr lang="nl-BE" dirty="0"/>
              <a:t>In alle bezochte scholen, op quasi alle vlakken.</a:t>
            </a:r>
          </a:p>
          <a:p>
            <a:r>
              <a:rPr lang="nl-BE" b="1" dirty="0" err="1"/>
              <a:t>Esco</a:t>
            </a:r>
            <a:r>
              <a:rPr lang="nl-BE" b="1" dirty="0"/>
              <a:t>/</a:t>
            </a:r>
            <a:r>
              <a:rPr lang="nl-BE" b="1" dirty="0" err="1"/>
              <a:t>Rescoop</a:t>
            </a:r>
            <a:r>
              <a:rPr lang="nl-BE" b="1" dirty="0"/>
              <a:t> model </a:t>
            </a:r>
            <a:r>
              <a:rPr lang="nl-BE" dirty="0"/>
              <a:t>(100% investeringen door </a:t>
            </a:r>
            <a:r>
              <a:rPr lang="nl-BE" dirty="0" err="1"/>
              <a:t>Rescoop</a:t>
            </a:r>
            <a:r>
              <a:rPr lang="nl-BE" dirty="0"/>
              <a:t>) vaak zonder subsidies </a:t>
            </a:r>
            <a:br>
              <a:rPr lang="nl-BE" dirty="0"/>
            </a:br>
            <a:r>
              <a:rPr lang="nl-BE" dirty="0">
                <a:sym typeface="Wingdings" panose="05000000000000000000" pitchFamily="2" charset="2"/>
              </a:rPr>
              <a:t> </a:t>
            </a:r>
            <a:r>
              <a:rPr lang="nl-BE" dirty="0"/>
              <a:t>sluit heel wat investeringen uit wegens financieel onvoldoende rendabel.</a:t>
            </a:r>
          </a:p>
          <a:p>
            <a:r>
              <a:rPr lang="nl-BE" dirty="0"/>
              <a:t>Visie Beauvent : 100% ontzorgen, 0 euro investering door klant.</a:t>
            </a:r>
            <a:br>
              <a:rPr lang="nl-BE" dirty="0"/>
            </a:br>
            <a:r>
              <a:rPr lang="nl-BE" dirty="0"/>
              <a:t>Versus andere financieringsvormen.</a:t>
            </a:r>
          </a:p>
          <a:p>
            <a:r>
              <a:rPr lang="nl-BE" dirty="0"/>
              <a:t>PV, </a:t>
            </a:r>
            <a:r>
              <a:rPr lang="nl-BE" dirty="0" err="1"/>
              <a:t>Stookplaatsrenovatie</a:t>
            </a:r>
            <a:r>
              <a:rPr lang="nl-BE" dirty="0"/>
              <a:t> bij centrale stookplaats, Spouwmuurisolatie, </a:t>
            </a:r>
            <a:r>
              <a:rPr lang="nl-BE" dirty="0" err="1"/>
              <a:t>relightning</a:t>
            </a:r>
            <a:r>
              <a:rPr lang="nl-BE" dirty="0"/>
              <a:t> wel mogelijk.</a:t>
            </a:r>
          </a:p>
          <a:p>
            <a:r>
              <a:rPr lang="nl-BE" b="1" dirty="0"/>
              <a:t>Toch nog een aanzienlijk potentieel ! </a:t>
            </a:r>
            <a:br>
              <a:rPr lang="nl-BE" b="1" dirty="0"/>
            </a:br>
            <a:r>
              <a:rPr lang="nl-BE" b="1" dirty="0"/>
              <a:t>&gt; 1M investeringen op 8 onderzochte scholen mogelijk.</a:t>
            </a:r>
          </a:p>
          <a:p>
            <a:endParaRPr lang="nl-BE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F8098FCB-03EC-48E2-A03E-71CFE3902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8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Vaststellingen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Lessons</a:t>
            </a:r>
            <a:r>
              <a:rPr lang="nl-BE" dirty="0"/>
              <a:t> </a:t>
            </a:r>
            <a:r>
              <a:rPr lang="nl-BE" dirty="0" err="1"/>
              <a:t>learned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89"/>
            <a:ext cx="10301338" cy="4049285"/>
          </a:xfrm>
        </p:spPr>
        <p:txBody>
          <a:bodyPr>
            <a:normAutofit/>
          </a:bodyPr>
          <a:lstStyle/>
          <a:p>
            <a:r>
              <a:rPr lang="nl-BE" dirty="0"/>
              <a:t>Besluitvorming binnen elke school specifiek. </a:t>
            </a:r>
            <a:br>
              <a:rPr lang="nl-BE" dirty="0"/>
            </a:br>
            <a:r>
              <a:rPr lang="nl-BE" dirty="0"/>
              <a:t>Contactpersoon </a:t>
            </a:r>
            <a:r>
              <a:rPr lang="nl-BE" dirty="0">
                <a:sym typeface="Wingdings" panose="05000000000000000000" pitchFamily="2" charset="2"/>
              </a:rPr>
              <a:t> Directie  Raad van bestuur</a:t>
            </a:r>
            <a:endParaRPr lang="nl-BE" dirty="0"/>
          </a:p>
          <a:p>
            <a:r>
              <a:rPr lang="nl-BE" dirty="0"/>
              <a:t>3</a:t>
            </a:r>
            <a:r>
              <a:rPr lang="nl-BE" baseline="30000" dirty="0"/>
              <a:t>e</a:t>
            </a:r>
            <a:r>
              <a:rPr lang="nl-BE" dirty="0"/>
              <a:t> partijfinanciering : Ongekend is onbemind.</a:t>
            </a:r>
            <a:br>
              <a:rPr lang="nl-BE" dirty="0"/>
            </a:br>
            <a:r>
              <a:rPr lang="nl-BE" dirty="0"/>
              <a:t>Hoewel er al meerdere voorbeeldprojecten zijn.</a:t>
            </a:r>
          </a:p>
          <a:p>
            <a:r>
              <a:rPr lang="nl-BE" dirty="0"/>
              <a:t>Corona heeft invloed gehad op prioriteiten binnen de scholen. </a:t>
            </a:r>
          </a:p>
          <a:p>
            <a:r>
              <a:rPr lang="nl-BE" dirty="0"/>
              <a:t>Zal huidige energiecrisis, het energetisch bewustzijn aanwakkeren?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b="1" dirty="0"/>
              <a:t>Open vraag : Hoe kunnen we scholen activeren?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F8098FCB-03EC-48E2-A03E-71CFE3902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63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457B9-3F2E-4602-9864-AF59C0BF1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9481915" cy="5665386"/>
          </a:xfrm>
        </p:spPr>
        <p:txBody>
          <a:bodyPr>
            <a:normAutofit/>
          </a:bodyPr>
          <a:lstStyle/>
          <a:p>
            <a:pPr algn="l"/>
            <a:r>
              <a:rPr lang="nl-BE" dirty="0"/>
              <a:t>Contact gegevens :</a:t>
            </a:r>
            <a:br>
              <a:rPr lang="nl-BE" dirty="0"/>
            </a:br>
            <a:br>
              <a:rPr lang="nl-BE" dirty="0"/>
            </a:br>
            <a:r>
              <a:rPr lang="nl-BE" sz="2400" dirty="0"/>
              <a:t>Beauvent cv,</a:t>
            </a:r>
            <a:br>
              <a:rPr lang="nl-BE" sz="2400" dirty="0"/>
            </a:br>
            <a:r>
              <a:rPr lang="nl-BE" sz="2400" dirty="0"/>
              <a:t>Zandvoordestraat 500A</a:t>
            </a:r>
            <a:br>
              <a:rPr lang="nl-BE" sz="2400" dirty="0"/>
            </a:br>
            <a:r>
              <a:rPr lang="nl-BE" sz="2400" dirty="0"/>
              <a:t>8400 Oostende</a:t>
            </a:r>
            <a:br>
              <a:rPr lang="nl-BE" sz="2400" dirty="0"/>
            </a:br>
            <a:br>
              <a:rPr lang="nl-BE" sz="2400" dirty="0"/>
            </a:br>
            <a:br>
              <a:rPr lang="nl-BE" sz="2400" dirty="0"/>
            </a:br>
            <a:br>
              <a:rPr lang="nl-BE" sz="2400" dirty="0"/>
            </a:br>
            <a:r>
              <a:rPr lang="nl-BE" sz="2400" dirty="0"/>
              <a:t>Stefaan Soenen</a:t>
            </a:r>
            <a:br>
              <a:rPr lang="nl-BE" sz="2400" dirty="0"/>
            </a:br>
            <a:r>
              <a:rPr lang="nl-BE" sz="2400" dirty="0"/>
              <a:t>stefaan.soenen@beauvent.be</a:t>
            </a:r>
            <a:br>
              <a:rPr lang="nl-BE" sz="2400" dirty="0"/>
            </a:br>
            <a:r>
              <a:rPr lang="nl-BE" sz="2400" dirty="0"/>
              <a:t>0485/066580</a:t>
            </a:r>
            <a:br>
              <a:rPr lang="nl-BE" sz="2400" dirty="0"/>
            </a:br>
            <a:br>
              <a:rPr lang="nl-BE" sz="2400" dirty="0"/>
            </a:br>
            <a:endParaRPr lang="nl-BE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933A79-0BF0-4C38-9AC8-468C1F19B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68" y="263734"/>
            <a:ext cx="20859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3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71CDAAB-2038-48BB-8801-DEE6CCE4E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68" y="263734"/>
            <a:ext cx="20859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28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457B9-3F2E-4602-9864-AF59C0BF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BE" dirty="0"/>
            </a:br>
            <a:r>
              <a:rPr lang="nl-BE" dirty="0"/>
              <a:t>Energiebesparingen bij scholen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C2EFA15-54AB-4316-901E-01FB38BDA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68" y="263734"/>
            <a:ext cx="20859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92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1. Voorstelling werkwijze en project</a:t>
            </a:r>
          </a:p>
        </p:txBody>
      </p:sp>
      <p:sp>
        <p:nvSpPr>
          <p:cNvPr id="5" name="Tijdelijke aanduiding voor tekst 15">
            <a:extLst>
              <a:ext uri="{FF2B5EF4-FFF2-40B4-BE49-F238E27FC236}">
                <a16:creationId xmlns:a16="http://schemas.microsoft.com/office/drawing/2014/main" id="{166A5B99-D2BB-4016-915E-D4C5A68B1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5042" y="1611080"/>
            <a:ext cx="9481916" cy="517779"/>
          </a:xfrm>
        </p:spPr>
        <p:txBody>
          <a:bodyPr/>
          <a:lstStyle/>
          <a:p>
            <a:r>
              <a:rPr lang="nl-BE" dirty="0"/>
              <a:t>Werkwijze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3ADF37F-188F-4295-B0D8-0E74135BA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90"/>
            <a:ext cx="9481916" cy="2777350"/>
          </a:xfrm>
        </p:spPr>
        <p:txBody>
          <a:bodyPr>
            <a:normAutofit/>
          </a:bodyPr>
          <a:lstStyle/>
          <a:p>
            <a:r>
              <a:rPr lang="nl-BE" dirty="0"/>
              <a:t>Selectie scholen</a:t>
            </a:r>
          </a:p>
          <a:p>
            <a:r>
              <a:rPr lang="nl-BE" dirty="0"/>
              <a:t>Energetische screening, nulmeting </a:t>
            </a:r>
            <a:br>
              <a:rPr lang="nl-BE" dirty="0"/>
            </a:br>
            <a:r>
              <a:rPr lang="nl-BE" dirty="0"/>
              <a:t>(Gebouwschil, Verwarming, Verlichting, Ventilatie, Hernieuwbare energie)</a:t>
            </a:r>
          </a:p>
          <a:p>
            <a:r>
              <a:rPr lang="nl-BE" dirty="0"/>
              <a:t>Voorstel 3</a:t>
            </a:r>
            <a:r>
              <a:rPr lang="nl-BE" baseline="30000" dirty="0"/>
              <a:t>e</a:t>
            </a:r>
            <a:r>
              <a:rPr lang="nl-BE" dirty="0"/>
              <a:t> partijfinanciering opmaken</a:t>
            </a:r>
          </a:p>
          <a:p>
            <a:r>
              <a:rPr lang="nl-BE" dirty="0"/>
              <a:t>Investeringen uitvoeren</a:t>
            </a:r>
          </a:p>
          <a:p>
            <a:r>
              <a:rPr lang="nl-BE" dirty="0"/>
              <a:t>Via educatie en participatie de investeringen kenbaar maken aan de stakeholders.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FAB4F8BA-CEC5-404C-9832-710352984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45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1. Voorstelling werkwijze en project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Gekozen scholen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BE" dirty="0"/>
              <a:t>8 scholen (West- en Oost-Vlaanderen)</a:t>
            </a:r>
          </a:p>
          <a:p>
            <a:r>
              <a:rPr lang="nl-BE" dirty="0"/>
              <a:t>Zoektocht van 0 gestart</a:t>
            </a:r>
          </a:p>
          <a:p>
            <a:r>
              <a:rPr lang="nl-BE" dirty="0"/>
              <a:t>Moeilijker dan verwacht</a:t>
            </a:r>
          </a:p>
          <a:p>
            <a:r>
              <a:rPr lang="nl-BE" dirty="0"/>
              <a:t>Laatste school viel al snel af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2B288F7-DA78-44BA-A099-1373DA86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336" y="2128859"/>
            <a:ext cx="6057172" cy="2554163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DF968BE8-4F0E-4643-A791-6D3C18DE4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90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1. Voorstelling werkwijze en project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Gekozen scholen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1" y="2608690"/>
            <a:ext cx="10627049" cy="3533318"/>
          </a:xfrm>
        </p:spPr>
        <p:txBody>
          <a:bodyPr>
            <a:normAutofit/>
          </a:bodyPr>
          <a:lstStyle/>
          <a:p>
            <a:r>
              <a:rPr lang="nl-BE" dirty="0"/>
              <a:t>&gt; 500.000 euro energiekosten/jaar</a:t>
            </a:r>
          </a:p>
          <a:p>
            <a:r>
              <a:rPr lang="nl-BE" dirty="0"/>
              <a:t>Budget elektriciteit dominant</a:t>
            </a:r>
          </a:p>
          <a:p>
            <a:r>
              <a:rPr lang="nl-BE" dirty="0"/>
              <a:t>Meten is weten !!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AMR meetwaarden of Digitale meter hadden groot stuk van initiële screening kunnen eenvoudiger maken.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43B3B4-75C2-42C7-9B7A-3FB512825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336" y="2128859"/>
            <a:ext cx="6042682" cy="2208249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BD08184-1457-4CAA-A254-CF7582346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02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1. Voorstelling werkwijze en project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Annutiata</a:t>
            </a:r>
            <a:r>
              <a:rPr lang="nl-BE" dirty="0"/>
              <a:t> Veurne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89"/>
            <a:ext cx="9481916" cy="3922739"/>
          </a:xfrm>
        </p:spPr>
        <p:txBody>
          <a:bodyPr>
            <a:normAutofit/>
          </a:bodyPr>
          <a:lstStyle/>
          <a:p>
            <a:r>
              <a:rPr lang="nl-BE" dirty="0"/>
              <a:t>Bouwschil zeer divers en vaak</a:t>
            </a:r>
            <a:br>
              <a:rPr lang="nl-BE" dirty="0"/>
            </a:br>
            <a:r>
              <a:rPr lang="nl-BE" dirty="0"/>
              <a:t>in slechte staat</a:t>
            </a:r>
          </a:p>
          <a:p>
            <a:r>
              <a:rPr lang="nl-BE" dirty="0"/>
              <a:t>Verwarming divers vaak in </a:t>
            </a:r>
            <a:br>
              <a:rPr lang="nl-BE" dirty="0"/>
            </a:br>
            <a:r>
              <a:rPr lang="nl-BE" dirty="0"/>
              <a:t>slechte staat.</a:t>
            </a:r>
          </a:p>
          <a:p>
            <a:r>
              <a:rPr lang="nl-BE" dirty="0"/>
              <a:t>Verlichting wordt stelselmatig </a:t>
            </a:r>
            <a:br>
              <a:rPr lang="nl-BE" dirty="0"/>
            </a:br>
            <a:r>
              <a:rPr lang="nl-BE" dirty="0"/>
              <a:t>vervangen.</a:t>
            </a:r>
          </a:p>
          <a:p>
            <a:r>
              <a:rPr lang="nl-BE" dirty="0"/>
              <a:t>Ventilatie onbestaande.</a:t>
            </a:r>
          </a:p>
          <a:p>
            <a:r>
              <a:rPr lang="nl-BE" dirty="0"/>
              <a:t>HE niet aanwezig</a:t>
            </a:r>
          </a:p>
          <a:p>
            <a:r>
              <a:rPr lang="nl-BE" dirty="0"/>
              <a:t>Conclusie: masterplan opmaken </a:t>
            </a:r>
            <a:br>
              <a:rPr lang="nl-BE" dirty="0"/>
            </a:br>
            <a:r>
              <a:rPr lang="nl-BE" dirty="0"/>
              <a:t>voor de site aan de hand van de energetische studie. </a:t>
            </a:r>
          </a:p>
          <a:p>
            <a:r>
              <a:rPr lang="nl-BE" dirty="0"/>
              <a:t>3</a:t>
            </a:r>
            <a:r>
              <a:rPr lang="nl-BE" baseline="30000" dirty="0"/>
              <a:t>e</a:t>
            </a:r>
            <a:r>
              <a:rPr lang="nl-BE" dirty="0"/>
              <a:t> partijfinanciering : beperkte PV installatie mogelijk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6C39008-9040-4314-80A0-B14C88A30D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71" y="1719940"/>
            <a:ext cx="6729433" cy="34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DC454267-4C41-4A94-9A78-7AE233C59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8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1. Voorstelling werkwijze en project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Sint-Andreasinstituut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89"/>
            <a:ext cx="9481916" cy="3922739"/>
          </a:xfrm>
        </p:spPr>
        <p:txBody>
          <a:bodyPr>
            <a:normAutofit/>
          </a:bodyPr>
          <a:lstStyle/>
          <a:p>
            <a:r>
              <a:rPr lang="nl-BE" dirty="0"/>
              <a:t>Bouwschil : Dakbedekking in slechte staat. Grote</a:t>
            </a:r>
            <a:br>
              <a:rPr lang="nl-BE" dirty="0"/>
            </a:br>
            <a:r>
              <a:rPr lang="nl-BE" dirty="0"/>
              <a:t>glasgevels met alu schrijnwerk, massief beton, </a:t>
            </a:r>
            <a:br>
              <a:rPr lang="nl-BE" dirty="0"/>
            </a:br>
            <a:r>
              <a:rPr lang="nl-BE" dirty="0"/>
              <a:t>geen zonnewering, …</a:t>
            </a:r>
            <a:br>
              <a:rPr lang="nl-BE" dirty="0"/>
            </a:br>
            <a:endParaRPr lang="nl-BE" dirty="0"/>
          </a:p>
          <a:p>
            <a:r>
              <a:rPr lang="nl-BE" dirty="0"/>
              <a:t>Verwarming: ketels uit jaren ‘80. 1 Stookplaats.</a:t>
            </a:r>
          </a:p>
          <a:p>
            <a:r>
              <a:rPr lang="nl-BE" dirty="0"/>
              <a:t>Verlichting wordt stelselmatig vervangen. Vooral T8</a:t>
            </a:r>
          </a:p>
          <a:p>
            <a:r>
              <a:rPr lang="nl-BE" dirty="0"/>
              <a:t>Ventilatie aanwezig, sturing niet in orde.</a:t>
            </a:r>
          </a:p>
          <a:p>
            <a:r>
              <a:rPr lang="nl-BE" dirty="0"/>
              <a:t>HE niet aanwezig</a:t>
            </a:r>
          </a:p>
          <a:p>
            <a:r>
              <a:rPr lang="nl-BE" dirty="0"/>
              <a:t>Conclusie: Dakbedekking hoofdgebouw vervangen</a:t>
            </a:r>
            <a:br>
              <a:rPr lang="nl-BE" dirty="0"/>
            </a:br>
            <a:r>
              <a:rPr lang="nl-BE" dirty="0"/>
              <a:t>en stookinstallatie vernieuwen.</a:t>
            </a:r>
          </a:p>
          <a:p>
            <a:r>
              <a:rPr lang="nl-BE" dirty="0"/>
              <a:t>3</a:t>
            </a:r>
            <a:r>
              <a:rPr lang="nl-BE" baseline="30000" dirty="0"/>
              <a:t>e</a:t>
            </a:r>
            <a:r>
              <a:rPr lang="nl-BE" dirty="0"/>
              <a:t> partijfinanciering : Renovatie stookplaats + PV (voorstel uitgebracht)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048DD16-3093-43CC-9240-152B65872E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15" y="1611080"/>
            <a:ext cx="4972779" cy="4055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37F5297A-7C85-4B4D-9FE9-744F53857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5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10301339" cy="707886"/>
          </a:xfrm>
        </p:spPr>
        <p:txBody>
          <a:bodyPr>
            <a:normAutofit/>
          </a:bodyPr>
          <a:lstStyle/>
          <a:p>
            <a:r>
              <a:rPr lang="nl-BE" dirty="0"/>
              <a:t>1. Voorstelling werkwijze en project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Sint-Lodewijkscollege Brugge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B86E0-5D85-47F9-B660-F1F7D526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89"/>
            <a:ext cx="9481916" cy="3922739"/>
          </a:xfrm>
        </p:spPr>
        <p:txBody>
          <a:bodyPr>
            <a:normAutofit/>
          </a:bodyPr>
          <a:lstStyle/>
          <a:p>
            <a:r>
              <a:rPr lang="nl-BE" dirty="0"/>
              <a:t>Bouwschil : Dakbedekking in slechte staat. </a:t>
            </a:r>
            <a:br>
              <a:rPr lang="nl-BE" dirty="0"/>
            </a:br>
            <a:r>
              <a:rPr lang="nl-BE" dirty="0"/>
              <a:t>School zit met diverse bouwdossiers.</a:t>
            </a:r>
          </a:p>
          <a:p>
            <a:r>
              <a:rPr lang="nl-BE" dirty="0"/>
              <a:t>Verwarming: 5 stookplaatsen.</a:t>
            </a:r>
          </a:p>
          <a:p>
            <a:r>
              <a:rPr lang="nl-BE" dirty="0"/>
              <a:t>Verlichting quasi geen LED aanwezig.</a:t>
            </a:r>
          </a:p>
          <a:p>
            <a:r>
              <a:rPr lang="nl-BE" dirty="0"/>
              <a:t>Ventilatie beperkt.</a:t>
            </a:r>
          </a:p>
          <a:p>
            <a:r>
              <a:rPr lang="nl-BE" dirty="0"/>
              <a:t>HE 10 </a:t>
            </a:r>
            <a:r>
              <a:rPr lang="nl-BE" dirty="0" err="1"/>
              <a:t>kWp</a:t>
            </a:r>
            <a:r>
              <a:rPr lang="nl-BE" dirty="0"/>
              <a:t> zonne-installatie aanwezig.</a:t>
            </a:r>
          </a:p>
          <a:p>
            <a:r>
              <a:rPr lang="nl-BE" dirty="0"/>
              <a:t>Conclusie: Er wordt geïnvesteerd met een </a:t>
            </a:r>
            <a:br>
              <a:rPr lang="nl-BE" dirty="0"/>
            </a:br>
            <a:r>
              <a:rPr lang="nl-BE" dirty="0"/>
              <a:t>visie in de site. Resultaten energetische </a:t>
            </a:r>
            <a:br>
              <a:rPr lang="nl-BE" dirty="0"/>
            </a:br>
            <a:r>
              <a:rPr lang="nl-BE" dirty="0"/>
              <a:t>screening meenemen hierin.</a:t>
            </a:r>
          </a:p>
          <a:p>
            <a:r>
              <a:rPr lang="nl-BE" dirty="0"/>
              <a:t>3</a:t>
            </a:r>
            <a:r>
              <a:rPr lang="nl-BE" baseline="30000" dirty="0"/>
              <a:t>e</a:t>
            </a:r>
            <a:r>
              <a:rPr lang="nl-BE" dirty="0"/>
              <a:t> partijfinanciering : PV + </a:t>
            </a:r>
            <a:r>
              <a:rPr lang="nl-BE" dirty="0" err="1"/>
              <a:t>stookplaatsrenovatie</a:t>
            </a:r>
            <a:endParaRPr lang="nl-BE" dirty="0"/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8A3465-E754-4971-9050-ECF5EFA12FE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433" y="1601787"/>
            <a:ext cx="5382658" cy="36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E4FDE187-6D02-439C-8CFB-3BB42627F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93569"/>
            <a:ext cx="2171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2700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11180</TotalTime>
  <Words>882</Words>
  <Application>Microsoft Office PowerPoint</Application>
  <PresentationFormat>Breedbeeld</PresentationFormat>
  <Paragraphs>132</Paragraphs>
  <Slides>18</Slides>
  <Notes>0</Notes>
  <HiddenSlides>7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Arial</vt:lpstr>
      <vt:lpstr>Arial Nova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 Energiebesparingen bij scholen</vt:lpstr>
      <vt:lpstr>1. Voorstelling werkwijze en project</vt:lpstr>
      <vt:lpstr>1. Voorstelling werkwijze en project</vt:lpstr>
      <vt:lpstr>1. Voorstelling werkwijze en project</vt:lpstr>
      <vt:lpstr>1. Voorstelling werkwijze en project</vt:lpstr>
      <vt:lpstr>1. Voorstelling werkwijze en project</vt:lpstr>
      <vt:lpstr>1. Voorstelling werkwijze en project</vt:lpstr>
      <vt:lpstr>1. Voorstelling werkwijze en project</vt:lpstr>
      <vt:lpstr>1. Voorstelling werkwijze en project</vt:lpstr>
      <vt:lpstr>1. Voorstelling werkwijze en project</vt:lpstr>
      <vt:lpstr>1. Voorstelling werkwijze en project</vt:lpstr>
      <vt:lpstr>Samenvattend 3e partijfinancieringsmogelijkheden</vt:lpstr>
      <vt:lpstr>Voorstel Stookplaats renovatie</vt:lpstr>
      <vt:lpstr>Vaststellingen</vt:lpstr>
      <vt:lpstr>Vaststellingen</vt:lpstr>
      <vt:lpstr>Contact gegevens :  Beauvent cv, Zandvoordestraat 500A 8400 Oostende    Stefaan Soenen stefaan.soenen@beauvent.be 0485/066580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Ini Dermaut</dc:creator>
  <cp:lastModifiedBy>Stefaan Soenen</cp:lastModifiedBy>
  <cp:revision>235</cp:revision>
  <dcterms:created xsi:type="dcterms:W3CDTF">2020-04-24T15:21:31Z</dcterms:created>
  <dcterms:modified xsi:type="dcterms:W3CDTF">2022-03-23T08:43:23Z</dcterms:modified>
</cp:coreProperties>
</file>