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9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35CA-7241-4CC6-9149-028CE484739D}" type="datetimeFigureOut">
              <a:rPr lang="nl-BE" smtClean="0"/>
              <a:t>22/03/2022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C3E21-32FF-4AA1-B59E-7EF5CE9087D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24641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35CA-7241-4CC6-9149-028CE484739D}" type="datetimeFigureOut">
              <a:rPr lang="nl-BE" smtClean="0"/>
              <a:t>22/03/2022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C3E21-32FF-4AA1-B59E-7EF5CE9087D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25424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35CA-7241-4CC6-9149-028CE484739D}" type="datetimeFigureOut">
              <a:rPr lang="nl-BE" smtClean="0"/>
              <a:t>22/03/2022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C3E21-32FF-4AA1-B59E-7EF5CE9087D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12345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2" hasCustomPrompt="1"/>
          </p:nvPr>
        </p:nvSpPr>
        <p:spPr>
          <a:xfrm>
            <a:off x="287999" y="0"/>
            <a:ext cx="8856000" cy="6858000"/>
          </a:xfrm>
        </p:spPr>
        <p:txBody>
          <a:bodyPr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fr-FR" dirty="0" err="1"/>
              <a:t>Sleep</a:t>
            </a:r>
            <a:r>
              <a:rPr lang="fr-FR" dirty="0"/>
              <a:t> de </a:t>
            </a:r>
            <a:r>
              <a:rPr lang="fr-FR" dirty="0" err="1"/>
              <a:t>afbeelding</a:t>
            </a:r>
            <a:r>
              <a:rPr lang="fr-FR" dirty="0"/>
              <a:t> </a:t>
            </a:r>
            <a:r>
              <a:rPr lang="fr-FR" dirty="0" err="1"/>
              <a:t>naar</a:t>
            </a:r>
            <a:r>
              <a:rPr lang="fr-FR" dirty="0"/>
              <a:t> de </a:t>
            </a:r>
            <a:r>
              <a:rPr lang="fr-FR" dirty="0" err="1"/>
              <a:t>tijdelijke</a:t>
            </a:r>
            <a:r>
              <a:rPr lang="fr-FR" dirty="0"/>
              <a:t> </a:t>
            </a:r>
            <a:r>
              <a:rPr lang="fr-FR" dirty="0" err="1"/>
              <a:t>aanduiding</a:t>
            </a:r>
            <a:r>
              <a:rPr lang="fr-FR" dirty="0"/>
              <a:t> of </a:t>
            </a:r>
            <a:r>
              <a:rPr lang="fr-FR" dirty="0" err="1"/>
              <a:t>klik</a:t>
            </a:r>
            <a:r>
              <a:rPr lang="fr-FR" dirty="0"/>
              <a:t> op </a:t>
            </a:r>
            <a:r>
              <a:rPr lang="fr-FR" dirty="0" err="1"/>
              <a:t>het</a:t>
            </a:r>
            <a:r>
              <a:rPr lang="fr-FR" dirty="0"/>
              <a:t> </a:t>
            </a:r>
            <a:r>
              <a:rPr lang="fr-FR" dirty="0" err="1"/>
              <a:t>pictogram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 err="1"/>
              <a:t>als</a:t>
            </a:r>
            <a:r>
              <a:rPr lang="fr-FR" dirty="0"/>
              <a:t> u </a:t>
            </a:r>
            <a:r>
              <a:rPr lang="fr-FR" dirty="0" err="1"/>
              <a:t>een</a:t>
            </a:r>
            <a:r>
              <a:rPr lang="fr-FR" dirty="0"/>
              <a:t> </a:t>
            </a:r>
            <a:r>
              <a:rPr lang="fr-FR" dirty="0" err="1"/>
              <a:t>afbeelding</a:t>
            </a:r>
            <a:r>
              <a:rPr lang="fr-FR" dirty="0"/>
              <a:t> </a:t>
            </a:r>
            <a:r>
              <a:rPr lang="fr-FR" dirty="0" err="1"/>
              <a:t>wilt</a:t>
            </a:r>
            <a:r>
              <a:rPr lang="fr-FR" dirty="0"/>
              <a:t> </a:t>
            </a:r>
            <a:r>
              <a:rPr lang="fr-FR" dirty="0" err="1"/>
              <a:t>toevoegen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1" y="2023200"/>
            <a:ext cx="3108049" cy="2073600"/>
          </a:xfrm>
        </p:spPr>
        <p:txBody>
          <a:bodyPr anchor="b" anchorCtr="0">
            <a:noAutofit/>
          </a:bodyPr>
          <a:lstStyle>
            <a:lvl1pPr indent="0" algn="l">
              <a:lnSpc>
                <a:spcPts val="4050"/>
              </a:lnSpc>
              <a:defRPr sz="4050"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96000" y="4154400"/>
            <a:ext cx="7416000" cy="1656000"/>
          </a:xfrm>
        </p:spPr>
        <p:txBody>
          <a:bodyPr bIns="0">
            <a:noAutofit/>
          </a:bodyPr>
          <a:lstStyle>
            <a:lvl1pPr marL="0" indent="0" algn="l">
              <a:lnSpc>
                <a:spcPts val="1320"/>
              </a:lnSpc>
              <a:buNone/>
              <a:defRPr sz="1200">
                <a:solidFill>
                  <a:schemeClr val="bg1"/>
                </a:solidFill>
                <a:latin typeface="FlandersArtSans-Regular" panose="00000500000000000000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 om de ondertitelstijl van het model te bewerken</a:t>
            </a:r>
            <a:endParaRPr lang="nl-BE" dirty="0"/>
          </a:p>
        </p:txBody>
      </p:sp>
      <p:pic>
        <p:nvPicPr>
          <p:cNvPr id="9" name="Tijdelijke aanduiding voor afbeelding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28000" y="540000"/>
            <a:ext cx="1908838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jdelijke aanduiding voor dianummer 6"/>
          <p:cNvSpPr>
            <a:spLocks noGrp="1"/>
          </p:cNvSpPr>
          <p:nvPr>
            <p:ph type="sldNum" sz="quarter" idx="13"/>
          </p:nvPr>
        </p:nvSpPr>
        <p:spPr>
          <a:xfrm>
            <a:off x="6876015" y="6336002"/>
            <a:ext cx="2141621" cy="365125"/>
          </a:xfrm>
        </p:spPr>
        <p:txBody>
          <a:bodyPr/>
          <a:lstStyle>
            <a:lvl1pPr>
              <a:defRPr sz="675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22/03/2022</a:t>
            </a:fld>
            <a:r>
              <a:rPr lang="nl-BE" dirty="0"/>
              <a:t> </a:t>
            </a:r>
            <a:r>
              <a:rPr lang="nl-BE" b="1" dirty="0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8" name="Rechthoek 7"/>
          <p:cNvSpPr/>
          <p:nvPr userDrawn="1"/>
        </p:nvSpPr>
        <p:spPr>
          <a:xfrm>
            <a:off x="1" y="0"/>
            <a:ext cx="282207" cy="6858000"/>
          </a:xfrm>
          <a:prstGeom prst="rect">
            <a:avLst/>
          </a:prstGeom>
          <a:solidFill>
            <a:srgbClr val="543F5E"/>
          </a:solidFill>
          <a:ln>
            <a:solidFill>
              <a:srgbClr val="543F5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07251" y="640528"/>
            <a:ext cx="2159997" cy="71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722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35CA-7241-4CC6-9149-028CE484739D}" type="datetimeFigureOut">
              <a:rPr lang="nl-BE" smtClean="0"/>
              <a:t>22/03/2022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C3E21-32FF-4AA1-B59E-7EF5CE9087D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91636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35CA-7241-4CC6-9149-028CE484739D}" type="datetimeFigureOut">
              <a:rPr lang="nl-BE" smtClean="0"/>
              <a:t>22/03/2022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C3E21-32FF-4AA1-B59E-7EF5CE9087D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32634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35CA-7241-4CC6-9149-028CE484739D}" type="datetimeFigureOut">
              <a:rPr lang="nl-BE" smtClean="0"/>
              <a:t>22/03/2022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C3E21-32FF-4AA1-B59E-7EF5CE9087D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96379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35CA-7241-4CC6-9149-028CE484739D}" type="datetimeFigureOut">
              <a:rPr lang="nl-BE" smtClean="0"/>
              <a:t>22/03/2022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C3E21-32FF-4AA1-B59E-7EF5CE9087D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65678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35CA-7241-4CC6-9149-028CE484739D}" type="datetimeFigureOut">
              <a:rPr lang="nl-BE" smtClean="0"/>
              <a:t>22/03/2022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C3E21-32FF-4AA1-B59E-7EF5CE9087D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99877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35CA-7241-4CC6-9149-028CE484739D}" type="datetimeFigureOut">
              <a:rPr lang="nl-BE" smtClean="0"/>
              <a:t>22/03/2022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C3E21-32FF-4AA1-B59E-7EF5CE9087D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60488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35CA-7241-4CC6-9149-028CE484739D}" type="datetimeFigureOut">
              <a:rPr lang="nl-BE" smtClean="0"/>
              <a:t>22/03/2022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C3E21-32FF-4AA1-B59E-7EF5CE9087D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37954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35CA-7241-4CC6-9149-028CE484739D}" type="datetimeFigureOut">
              <a:rPr lang="nl-BE" smtClean="0"/>
              <a:t>22/03/2022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C3E21-32FF-4AA1-B59E-7EF5CE9087D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29552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A35CA-7241-4CC6-9149-028CE484739D}" type="datetimeFigureOut">
              <a:rPr lang="nl-BE" smtClean="0"/>
              <a:t>22/03/2022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C3E21-32FF-4AA1-B59E-7EF5CE9087D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69133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vincieantwerpen.be/aanbod/dlm/klimaat/scholen/2imprezs-en-energy-challenges.html" TargetMode="External"/><Relationship Id="rId2" Type="http://schemas.openxmlformats.org/officeDocument/2006/relationships/hyperlink" Target="https://school2030.be/&#8220;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geert.leemans@ond.vlaanderen.b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78F7BBC4-455D-48EE-BC5A-72784798299A}"/>
              </a:ext>
            </a:extLst>
          </p:cNvPr>
          <p:cNvSpPr txBox="1"/>
          <p:nvPr/>
        </p:nvSpPr>
        <p:spPr>
          <a:xfrm>
            <a:off x="567053" y="1443841"/>
            <a:ext cx="800989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000" dirty="0">
                <a:latin typeface="FlandersArtSans-Regular"/>
              </a:rPr>
              <a:t>Valorisatie: wat nu?</a:t>
            </a:r>
          </a:p>
          <a:p>
            <a:endParaRPr lang="nl-BE" dirty="0">
              <a:latin typeface="FlandersArtSans-Regular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nl-BE" sz="2000" dirty="0">
                <a:latin typeface="FlandersArtSans-Regular"/>
              </a:rPr>
              <a:t>Zo ruim mogelijke verspreiding van het eindrapport (</a:t>
            </a:r>
            <a:r>
              <a:rPr lang="nl-BE" sz="2000" dirty="0" err="1">
                <a:latin typeface="FlandersArtSans-Regular"/>
              </a:rPr>
              <a:t>bvb</a:t>
            </a:r>
            <a:r>
              <a:rPr lang="nl-BE" sz="2000" dirty="0">
                <a:latin typeface="FlandersArtSans-Regular"/>
              </a:rPr>
              <a:t>. schooldirect, klascement, Omgeving, onderwijsveld, studiebureaus, expertisecentra,…). 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nl-BE" sz="2000" dirty="0">
                <a:latin typeface="FlandersArtSans-Regular"/>
              </a:rPr>
              <a:t>Aandachtspunten moeten bekeken worden in het licht van reeds genomen beleidsmaatregelen</a:t>
            </a:r>
            <a:r>
              <a:rPr lang="nl-BE" sz="1500" dirty="0">
                <a:latin typeface="FlandersArtSans-Regular"/>
              </a:rPr>
              <a:t>: </a:t>
            </a:r>
          </a:p>
          <a:p>
            <a:pPr marL="600075" lvl="1" indent="-257175" algn="just">
              <a:buFont typeface="Wingdings" panose="05000000000000000000" pitchFamily="2" charset="2"/>
              <a:buChar char="ü"/>
            </a:pPr>
            <a:r>
              <a:rPr lang="nl-BE" sz="1500" dirty="0" err="1">
                <a:latin typeface="FlandersArtSans-Regular"/>
              </a:rPr>
              <a:t>bvb</a:t>
            </a:r>
            <a:r>
              <a:rPr lang="nl-BE" sz="1500" dirty="0">
                <a:latin typeface="FlandersArtSans-Regular"/>
              </a:rPr>
              <a:t>. renteloze leningen, Vlaams klimaatfonds.</a:t>
            </a:r>
          </a:p>
          <a:p>
            <a:pPr marL="600075" lvl="1" indent="-257175" algn="just">
              <a:buFont typeface="Wingdings" panose="05000000000000000000" pitchFamily="2" charset="2"/>
              <a:buChar char="ü"/>
            </a:pPr>
            <a:r>
              <a:rPr lang="nl-BE" sz="1500" dirty="0">
                <a:latin typeface="FlandersArtSans-Regular"/>
              </a:rPr>
              <a:t>Maatregelen van AGION, GO!, VEB, VEKA.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nl-BE" sz="2000" dirty="0">
                <a:latin typeface="FlandersArtSans-Regular"/>
              </a:rPr>
              <a:t>Connectie maken met lokale projecten rond energiebesparing in scholen:</a:t>
            </a:r>
          </a:p>
          <a:p>
            <a:pPr marL="600075" lvl="1" indent="-257175" algn="just">
              <a:buFont typeface="Wingdings" panose="05000000000000000000" pitchFamily="2" charset="2"/>
              <a:buChar char="ü"/>
            </a:pPr>
            <a:r>
              <a:rPr lang="nl-BE" sz="1350" dirty="0">
                <a:latin typeface="FlandersArtSans-Regular"/>
                <a:hlinkClick r:id="rId2"/>
              </a:rPr>
              <a:t>School2030</a:t>
            </a:r>
            <a:r>
              <a:rPr lang="nl-BE" sz="1350" dirty="0">
                <a:latin typeface="FlandersArtSans-Regular"/>
              </a:rPr>
              <a:t>-Energieke scholen (Provincie Vlaams Brabant, Scholengroep 12)</a:t>
            </a:r>
          </a:p>
          <a:p>
            <a:pPr marL="600075" lvl="1" indent="-257175" algn="just">
              <a:buFont typeface="Wingdings" panose="05000000000000000000" pitchFamily="2" charset="2"/>
              <a:buChar char="ü"/>
            </a:pPr>
            <a:r>
              <a:rPr lang="nl-BE" sz="1350" dirty="0">
                <a:latin typeface="FlandersArtSans-Regular"/>
                <a:hlinkClick r:id="rId3"/>
              </a:rPr>
              <a:t>2Impresz</a:t>
            </a:r>
            <a:r>
              <a:rPr lang="nl-BE" sz="1350" dirty="0">
                <a:latin typeface="FlandersArtSans-Regular"/>
              </a:rPr>
              <a:t> (</a:t>
            </a:r>
            <a:r>
              <a:rPr lang="nl-BE" sz="1350" dirty="0" err="1">
                <a:latin typeface="FlandersArtSans-Regular"/>
              </a:rPr>
              <a:t>Interreg</a:t>
            </a:r>
            <a:r>
              <a:rPr lang="nl-BE" sz="1350" dirty="0">
                <a:latin typeface="FlandersArtSans-Regular"/>
              </a:rPr>
              <a:t>-project Provincie Antwerpen-IOK-IGEMO)</a:t>
            </a:r>
          </a:p>
          <a:p>
            <a:pPr marL="600075" lvl="1" indent="-257175" algn="just">
              <a:buFont typeface="Wingdings" panose="05000000000000000000" pitchFamily="2" charset="2"/>
              <a:buChar char="ü"/>
            </a:pPr>
            <a:r>
              <a:rPr lang="nl-BE" sz="1350" dirty="0">
                <a:latin typeface="FlandersArtSans-Regular"/>
              </a:rPr>
              <a:t>Lerende netwerken schoolgebouwbeheerders? (cf. Provincie Antwerpen)</a:t>
            </a:r>
          </a:p>
          <a:p>
            <a:pPr marL="600075" lvl="1" indent="-257175" algn="just">
              <a:buFont typeface="Wingdings" panose="05000000000000000000" pitchFamily="2" charset="2"/>
              <a:buChar char="ü"/>
            </a:pPr>
            <a:r>
              <a:rPr lang="nl-BE" sz="1350" dirty="0">
                <a:solidFill>
                  <a:srgbClr val="FF0000"/>
                </a:solidFill>
                <a:latin typeface="FlandersArtSans-Regular"/>
              </a:rPr>
              <a:t>Zijn er nog lokale projecten? -&gt; </a:t>
            </a:r>
            <a:r>
              <a:rPr lang="nl-BE" sz="1350" dirty="0">
                <a:solidFill>
                  <a:srgbClr val="FF0000"/>
                </a:solidFill>
                <a:latin typeface="FlandersArtSans-Regular"/>
                <a:hlinkClick r:id="rId4"/>
              </a:rPr>
              <a:t>geert.leemans@ond.vlaanderen.be</a:t>
            </a:r>
            <a:r>
              <a:rPr lang="nl-BE" sz="1350" dirty="0">
                <a:solidFill>
                  <a:srgbClr val="FF0000"/>
                </a:solidFill>
                <a:latin typeface="FlandersArtSans-Regular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2500604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379462B287C5498E7B4C67809D06BA" ma:contentTypeVersion="14" ma:contentTypeDescription="Een nieuw document maken." ma:contentTypeScope="" ma:versionID="36f4562d6b5b53845064c68e7772ad51">
  <xsd:schema xmlns:xsd="http://www.w3.org/2001/XMLSchema" xmlns:xs="http://www.w3.org/2001/XMLSchema" xmlns:p="http://schemas.microsoft.com/office/2006/metadata/properties" xmlns:ns2="8835c165-630b-4353-afff-bf0d908738e2" xmlns:ns3="0e209c18-1af9-4bd8-9d98-92fb4771c006" targetNamespace="http://schemas.microsoft.com/office/2006/metadata/properties" ma:root="true" ma:fieldsID="ddd7042478e524ee048a5b1334dc4ea9" ns2:_="" ns3:_="">
    <xsd:import namespace="8835c165-630b-4353-afff-bf0d908738e2"/>
    <xsd:import namespace="0e209c18-1af9-4bd8-9d98-92fb4771c00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35c165-630b-4353-afff-bf0d908738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209c18-1af9-4bd8-9d98-92fb4771c00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7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82CC726-FE2D-419D-8A53-B691E690657B}"/>
</file>

<file path=customXml/itemProps2.xml><?xml version="1.0" encoding="utf-8"?>
<ds:datastoreItem xmlns:ds="http://schemas.openxmlformats.org/officeDocument/2006/customXml" ds:itemID="{DF07DB86-78F3-4945-AA24-7F6E6D749D74}"/>
</file>

<file path=customXml/itemProps3.xml><?xml version="1.0" encoding="utf-8"?>
<ds:datastoreItem xmlns:ds="http://schemas.openxmlformats.org/officeDocument/2006/customXml" ds:itemID="{D74B74D6-E629-4640-90ED-6FC166E7F80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109</Words>
  <Application>Microsoft Office PowerPoint</Application>
  <PresentationFormat>Diavoorstelling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FlandersArtSans-Regular</vt:lpstr>
      <vt:lpstr>Wingdings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Leemans Geert</dc:creator>
  <cp:lastModifiedBy>Leemans Geert</cp:lastModifiedBy>
  <cp:revision>3</cp:revision>
  <dcterms:created xsi:type="dcterms:W3CDTF">2022-03-22T09:30:26Z</dcterms:created>
  <dcterms:modified xsi:type="dcterms:W3CDTF">2022-03-22T09:33:29Z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0x01010096379462B287C5498E7B4C67809D06BA</vt:lpwstr>
  </property>
</Properties>
</file>