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2"/>
  </p:notesMasterIdLst>
  <p:handoutMasterIdLst>
    <p:handoutMasterId r:id="rId33"/>
  </p:handoutMasterIdLst>
  <p:sldIdLst>
    <p:sldId id="268" r:id="rId5"/>
    <p:sldId id="745" r:id="rId6"/>
    <p:sldId id="760" r:id="rId7"/>
    <p:sldId id="766" r:id="rId8"/>
    <p:sldId id="761" r:id="rId9"/>
    <p:sldId id="762" r:id="rId10"/>
    <p:sldId id="706" r:id="rId11"/>
    <p:sldId id="756" r:id="rId12"/>
    <p:sldId id="763" r:id="rId13"/>
    <p:sldId id="732" r:id="rId14"/>
    <p:sldId id="733" r:id="rId15"/>
    <p:sldId id="734" r:id="rId16"/>
    <p:sldId id="769" r:id="rId17"/>
    <p:sldId id="724" r:id="rId18"/>
    <p:sldId id="735" r:id="rId19"/>
    <p:sldId id="725" r:id="rId20"/>
    <p:sldId id="736" r:id="rId21"/>
    <p:sldId id="764" r:id="rId22"/>
    <p:sldId id="720" r:id="rId23"/>
    <p:sldId id="731" r:id="rId24"/>
    <p:sldId id="726" r:id="rId25"/>
    <p:sldId id="727" r:id="rId26"/>
    <p:sldId id="765" r:id="rId27"/>
    <p:sldId id="751" r:id="rId28"/>
    <p:sldId id="752" r:id="rId29"/>
    <p:sldId id="768" r:id="rId30"/>
    <p:sldId id="767" r:id="rId31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0BAE6A-DDB3-1D9C-A35A-520C93D5588F}" v="54" dt="2023-03-05T14:16:29.4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517" autoAdjust="0"/>
    <p:restoredTop sz="69374" autoAdjust="0"/>
  </p:normalViewPr>
  <p:slideViewPr>
    <p:cSldViewPr>
      <p:cViewPr varScale="1">
        <p:scale>
          <a:sx n="89" d="100"/>
          <a:sy n="89" d="100"/>
        </p:scale>
        <p:origin x="2192" y="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0" d="100"/>
          <a:sy n="60" d="100"/>
        </p:scale>
        <p:origin x="-3178" y="-20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slistruys\Dropbox\01VUB\03PRESENTATIONS\2019\5%20-%20EhB\Publicaties_Leerlingenkenmerken_Overzicht_2017-2018_sec%20(2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slistruys\Dropbox\01VUB\03PRESENTATIONS\2019\5%20-%20EhB\Publicaties_Leerlingenkenmerken_Overzicht_2017-2018_sec%20(2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slistruys\Dropbox\01VUB\03PRESENTATIONS\2019\5%20-%20EhB\Publicaties_Leerlingenkenmerken_Overzicht_2017-2018_sec%20(2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% secundaire scholen met</a:t>
            </a:r>
            <a:r>
              <a:rPr lang="en-US" baseline="0"/>
              <a:t> CLIL-programma - Vlaamse Gemeenschap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[1]Sheet7!$H$4:$H$9</c:f>
              <c:strCache>
                <c:ptCount val="6"/>
                <c:pt idx="0">
                  <c:v>Antwerpen</c:v>
                </c:pt>
                <c:pt idx="1">
                  <c:v>Brussels Hoofdstedelijk Gewest</c:v>
                </c:pt>
                <c:pt idx="2">
                  <c:v>Limburg</c:v>
                </c:pt>
                <c:pt idx="3">
                  <c:v>Oost-Vlaanderen</c:v>
                </c:pt>
                <c:pt idx="4">
                  <c:v>Vlaams-Brabant</c:v>
                </c:pt>
                <c:pt idx="5">
                  <c:v>West-Vlaanderen</c:v>
                </c:pt>
              </c:strCache>
            </c:strRef>
          </c:cat>
          <c:val>
            <c:numRef>
              <c:f>[1]Sheet7!$I$4:$I$9</c:f>
              <c:numCache>
                <c:formatCode>General</c:formatCode>
                <c:ptCount val="6"/>
                <c:pt idx="0">
                  <c:v>12.08</c:v>
                </c:pt>
                <c:pt idx="1">
                  <c:v>5.71</c:v>
                </c:pt>
                <c:pt idx="2">
                  <c:v>8.33</c:v>
                </c:pt>
                <c:pt idx="3">
                  <c:v>23</c:v>
                </c:pt>
                <c:pt idx="4">
                  <c:v>14.07</c:v>
                </c:pt>
                <c:pt idx="5">
                  <c:v>27.37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C7-2542-94FE-6DD69424E3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56183360"/>
        <c:axId val="356102736"/>
      </c:barChart>
      <c:catAx>
        <c:axId val="3561833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6102736"/>
        <c:crosses val="autoZero"/>
        <c:auto val="1"/>
        <c:lblAlgn val="ctr"/>
        <c:lblOffset val="100"/>
        <c:noMultiLvlLbl val="0"/>
      </c:catAx>
      <c:valAx>
        <c:axId val="3561027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6183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% secundaire scholen met</a:t>
            </a:r>
            <a:r>
              <a:rPr lang="en-US" baseline="0"/>
              <a:t> CLIL-programma - Vlaamse Gemeenschap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[1]Sheet7!$H$4:$H$9</c:f>
              <c:strCache>
                <c:ptCount val="6"/>
                <c:pt idx="0">
                  <c:v>Antwerpen</c:v>
                </c:pt>
                <c:pt idx="1">
                  <c:v>Brussels Hoofdstedelijk Gewest</c:v>
                </c:pt>
                <c:pt idx="2">
                  <c:v>Limburg</c:v>
                </c:pt>
                <c:pt idx="3">
                  <c:v>Oost-Vlaanderen</c:v>
                </c:pt>
                <c:pt idx="4">
                  <c:v>Vlaams-Brabant</c:v>
                </c:pt>
                <c:pt idx="5">
                  <c:v>West-Vlaanderen</c:v>
                </c:pt>
              </c:strCache>
            </c:strRef>
          </c:cat>
          <c:val>
            <c:numRef>
              <c:f>[1]Sheet7!$I$4:$I$9</c:f>
              <c:numCache>
                <c:formatCode>General</c:formatCode>
                <c:ptCount val="6"/>
                <c:pt idx="0">
                  <c:v>12.08</c:v>
                </c:pt>
                <c:pt idx="1">
                  <c:v>5.71</c:v>
                </c:pt>
                <c:pt idx="2">
                  <c:v>8.33</c:v>
                </c:pt>
                <c:pt idx="3">
                  <c:v>23</c:v>
                </c:pt>
                <c:pt idx="4">
                  <c:v>14.07</c:v>
                </c:pt>
                <c:pt idx="5">
                  <c:v>27.37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C7-2542-94FE-6DD69424E3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56183360"/>
        <c:axId val="356102736"/>
      </c:barChart>
      <c:catAx>
        <c:axId val="3561833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6102736"/>
        <c:crosses val="autoZero"/>
        <c:auto val="1"/>
        <c:lblAlgn val="ctr"/>
        <c:lblOffset val="100"/>
        <c:noMultiLvlLbl val="0"/>
      </c:catAx>
      <c:valAx>
        <c:axId val="3561027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6183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% écoles</a:t>
            </a:r>
            <a:r>
              <a:rPr lang="en-US" baseline="0"/>
              <a:t> en immersion - secondaire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[1]Sheet2!$H$4:$H$9</c:f>
              <c:strCache>
                <c:ptCount val="6"/>
                <c:pt idx="0">
                  <c:v>Brabant Wallon</c:v>
                </c:pt>
                <c:pt idx="1">
                  <c:v>Bruxelles-Capitale</c:v>
                </c:pt>
                <c:pt idx="2">
                  <c:v>Hainaut</c:v>
                </c:pt>
                <c:pt idx="3">
                  <c:v>Liège</c:v>
                </c:pt>
                <c:pt idx="4">
                  <c:v>Luxembourg</c:v>
                </c:pt>
                <c:pt idx="5">
                  <c:v>Namur</c:v>
                </c:pt>
              </c:strCache>
            </c:strRef>
          </c:cat>
          <c:val>
            <c:numRef>
              <c:f>[1]Sheet2!$I$4:$I$9</c:f>
              <c:numCache>
                <c:formatCode>General</c:formatCode>
                <c:ptCount val="6"/>
                <c:pt idx="0">
                  <c:v>36.11</c:v>
                </c:pt>
                <c:pt idx="1">
                  <c:v>17.12</c:v>
                </c:pt>
                <c:pt idx="2">
                  <c:v>20.420000000000002</c:v>
                </c:pt>
                <c:pt idx="3">
                  <c:v>21.49</c:v>
                </c:pt>
                <c:pt idx="4">
                  <c:v>28.21</c:v>
                </c:pt>
                <c:pt idx="5">
                  <c:v>37.5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4E-DA40-AD06-651E5A613C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55854128"/>
        <c:axId val="355835760"/>
      </c:barChart>
      <c:catAx>
        <c:axId val="3558541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5835760"/>
        <c:crosses val="autoZero"/>
        <c:auto val="1"/>
        <c:lblAlgn val="ctr"/>
        <c:lblOffset val="100"/>
        <c:noMultiLvlLbl val="0"/>
      </c:catAx>
      <c:valAx>
        <c:axId val="35583576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5854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2"/>
          <p:cNvSpPr>
            <a:spLocks noGrp="1"/>
          </p:cNvSpPr>
          <p:nvPr>
            <p:ph type="dt" sz="quarter" idx="1"/>
          </p:nvPr>
        </p:nvSpPr>
        <p:spPr>
          <a:xfrm>
            <a:off x="3346710" y="224887"/>
            <a:ext cx="3184605" cy="572766"/>
          </a:xfrm>
          <a:prstGeom prst="rect">
            <a:avLst/>
          </a:prstGeom>
        </p:spPr>
        <p:txBody>
          <a:bodyPr vert="horz" lIns="107289" tIns="53644" rIns="107289" bIns="53644" rtlCol="0"/>
          <a:lstStyle>
            <a:lvl1pPr algn="r">
              <a:defRPr sz="1400"/>
            </a:lvl1pPr>
          </a:lstStyle>
          <a:p>
            <a:r>
              <a:rPr lang="en-US" dirty="0">
                <a:solidFill>
                  <a:srgbClr val="0033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COURSE OR TITLE</a:t>
            </a:r>
          </a:p>
          <a:p>
            <a:r>
              <a:rPr lang="nl-BE" dirty="0">
                <a:solidFill>
                  <a:srgbClr val="0033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ACADEMIC YEAR OR DATE</a:t>
            </a:r>
            <a:endParaRPr lang="en-US" dirty="0">
              <a:solidFill>
                <a:srgbClr val="00339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6" descr="Logo_VU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7985" y="181268"/>
            <a:ext cx="1714457" cy="664427"/>
          </a:xfrm>
          <a:prstGeom prst="rect">
            <a:avLst/>
          </a:prstGeom>
        </p:spPr>
      </p:pic>
      <p:sp>
        <p:nvSpPr>
          <p:cNvPr id="9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1298" y="9581802"/>
            <a:ext cx="2737356" cy="572766"/>
          </a:xfrm>
          <a:prstGeom prst="rect">
            <a:avLst/>
          </a:prstGeom>
        </p:spPr>
        <p:txBody>
          <a:bodyPr vert="horz" lIns="107289" tIns="53644" rIns="107289" bIns="53644" rtlCol="0" anchor="b"/>
          <a:lstStyle>
            <a:lvl1pPr algn="l">
              <a:defRPr sz="1400"/>
            </a:lvl1pPr>
          </a:lstStyle>
          <a:p>
            <a:r>
              <a:rPr lang="nl-BE" dirty="0">
                <a:solidFill>
                  <a:srgbClr val="003399"/>
                </a:solidFill>
              </a:rPr>
              <a:t>CHAPTER TITLE OR </a:t>
            </a:r>
          </a:p>
          <a:p>
            <a:r>
              <a:rPr lang="nl-BE" dirty="0">
                <a:solidFill>
                  <a:srgbClr val="003399"/>
                </a:solidFill>
              </a:rPr>
              <a:t>CONFERENCE NAME</a:t>
            </a:r>
            <a:endParaRPr lang="en-US" dirty="0">
              <a:solidFill>
                <a:srgbClr val="003399"/>
              </a:solidFill>
            </a:endParaRP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858640" y="9581802"/>
            <a:ext cx="715346" cy="572766"/>
          </a:xfrm>
          <a:prstGeom prst="rect">
            <a:avLst/>
          </a:prstGeom>
        </p:spPr>
        <p:txBody>
          <a:bodyPr vert="horz" lIns="107289" tIns="53644" rIns="107289" bIns="53644" rtlCol="0" anchor="b"/>
          <a:lstStyle>
            <a:lvl1pPr algn="r">
              <a:defRPr sz="1400"/>
            </a:lvl1pPr>
          </a:lstStyle>
          <a:p>
            <a:fld id="{2B7094FD-1EE2-447B-A29A-3587B8A9C2F1}" type="slidenum">
              <a:rPr lang="en-US" smtClean="0">
                <a:solidFill>
                  <a:srgbClr val="003399"/>
                </a:solidFill>
              </a:rPr>
              <a:pPr/>
              <a:t>‹#›</a:t>
            </a:fld>
            <a:endParaRPr lang="en-US" dirty="0">
              <a:solidFill>
                <a:srgbClr val="003399"/>
              </a:solidFill>
            </a:endParaRPr>
          </a:p>
        </p:txBody>
      </p:sp>
      <p:sp>
        <p:nvSpPr>
          <p:cNvPr id="11" name="Footer Placeholder 3"/>
          <p:cNvSpPr txBox="1">
            <a:spLocks/>
          </p:cNvSpPr>
          <p:nvPr/>
        </p:nvSpPr>
        <p:spPr>
          <a:xfrm>
            <a:off x="3748152" y="9581802"/>
            <a:ext cx="2186830" cy="572766"/>
          </a:xfrm>
          <a:prstGeom prst="rect">
            <a:avLst/>
          </a:prstGeom>
        </p:spPr>
        <p:txBody>
          <a:bodyPr vert="horz" lIns="107289" tIns="53644" rIns="107289" bIns="53644" rtlCol="0" anchor="b"/>
          <a:lstStyle>
            <a:lvl1pPr algn="l">
              <a:defRPr sz="1200"/>
            </a:lvl1pPr>
          </a:lstStyle>
          <a:p>
            <a:pPr defTabSz="1072886"/>
            <a:r>
              <a:rPr lang="nl-BE" sz="1400" dirty="0">
                <a:solidFill>
                  <a:srgbClr val="003399"/>
                </a:solidFill>
              </a:rPr>
              <a:t>NAME COURSE TITILAR</a:t>
            </a:r>
            <a:endParaRPr lang="en-US" sz="1400" dirty="0">
              <a:solidFill>
                <a:srgbClr val="003399"/>
              </a:solidFill>
            </a:endParaRPr>
          </a:p>
        </p:txBody>
      </p:sp>
      <p:pic>
        <p:nvPicPr>
          <p:cNvPr id="12" name="Picture 11" descr="Driehoekj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99444" y="9869834"/>
            <a:ext cx="74542" cy="21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868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79DF065-B492-4CBB-9610-031063303704}" type="datetimeFigureOut">
              <a:rPr lang="en-US" smtClean="0"/>
              <a:pPr/>
              <a:t>3/8/2023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FB8F2F5-47D6-43E8-8198-1E5809C49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39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document is a test version. Ideas</a:t>
            </a:r>
            <a:r>
              <a:rPr lang="en-US" baseline="0" dirty="0"/>
              <a:t> for </a:t>
            </a:r>
            <a:r>
              <a:rPr lang="en-US" baseline="0"/>
              <a:t>better implementation and friendly suggestions are </a:t>
            </a:r>
            <a:r>
              <a:rPr lang="en-US" baseline="0" dirty="0"/>
              <a:t>welcome at all time! (vajacobs@vub.ac.be)</a:t>
            </a:r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The font is Verdana, which is what VUB recommends for non-corporate communication.</a:t>
            </a:r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Handouts and notes are covered on the last two example slides.</a:t>
            </a:r>
            <a:endParaRPr lang="en-US" dirty="0"/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8F2F5-47D6-43E8-8198-1E5809C4915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786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8F2F5-47D6-43E8-8198-1E5809C4915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02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683568" y="2133600"/>
            <a:ext cx="3887787" cy="12239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83568" y="3501008"/>
            <a:ext cx="7772400" cy="12265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400" baseline="0"/>
            </a:lvl1pPr>
          </a:lstStyle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Picture 9" descr="Logo_VU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11560" y="5523219"/>
            <a:ext cx="2232248" cy="800103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683568" y="260649"/>
            <a:ext cx="8064896" cy="122413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3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32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32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32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32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Driehoekj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774359" y="332655"/>
            <a:ext cx="369642" cy="10081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83568" y="3501008"/>
            <a:ext cx="7772400" cy="12265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400" baseline="0"/>
            </a:lvl1pPr>
          </a:lstStyle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83568" y="260649"/>
            <a:ext cx="8064896" cy="122413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3200" baseline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32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32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32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32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nl-BE" dirty="0"/>
              <a:t>This is an empty slide with title only</a:t>
            </a:r>
            <a:endParaRPr lang="en-US" dirty="0"/>
          </a:p>
        </p:txBody>
      </p:sp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3" y="6059490"/>
            <a:ext cx="2237047" cy="798510"/>
          </a:xfrm>
          <a:prstGeom prst="rect">
            <a:avLst/>
          </a:prstGeom>
        </p:spPr>
      </p:pic>
      <p:pic>
        <p:nvPicPr>
          <p:cNvPr id="8" name="Picture 7" descr="Driehoekj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774359" y="332655"/>
            <a:ext cx="369642" cy="10081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of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131840" y="1700808"/>
            <a:ext cx="5616624" cy="48245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portret</a:t>
            </a:r>
            <a:endParaRPr lang="en-US" dirty="0"/>
          </a:p>
          <a:p>
            <a:pPr lvl="0"/>
            <a:r>
              <a:rPr lang="en-US" dirty="0" err="1"/>
              <a:t>langs</a:t>
            </a:r>
            <a:r>
              <a:rPr lang="en-US" dirty="0"/>
              <a:t> </a:t>
            </a:r>
            <a:r>
              <a:rPr lang="en-US" dirty="0" err="1"/>
              <a:t>alles</a:t>
            </a:r>
            <a:endParaRPr lang="en-US" dirty="0"/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83568" y="3501008"/>
            <a:ext cx="7772400" cy="12265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400" baseline="0"/>
            </a:lvl1pPr>
          </a:lstStyle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683568" y="260649"/>
            <a:ext cx="8064896" cy="122413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3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32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32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32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32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3" y="6059490"/>
            <a:ext cx="2237047" cy="798510"/>
          </a:xfrm>
          <a:prstGeom prst="rect">
            <a:avLst/>
          </a:prstGeom>
        </p:spPr>
      </p:pic>
      <p:pic>
        <p:nvPicPr>
          <p:cNvPr id="10" name="Picture 7" descr="Driehoekj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774359" y="332655"/>
            <a:ext cx="369642" cy="1008113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Fig an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5292080" y="1700808"/>
            <a:ext cx="3456384" cy="48245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BE" dirty="0"/>
              <a:t>Lists of maximally 5 with explanation</a:t>
            </a:r>
          </a:p>
          <a:p>
            <a:pPr lvl="0"/>
            <a:endParaRPr lang="en-US" dirty="0"/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83568" y="3501008"/>
            <a:ext cx="7772400" cy="12265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400" baseline="0"/>
            </a:lvl1pPr>
          </a:lstStyle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683568" y="260649"/>
            <a:ext cx="8064896" cy="122413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3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32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32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32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32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1700213"/>
            <a:ext cx="5076056" cy="51577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pic>
        <p:nvPicPr>
          <p:cNvPr id="8" name="Picture 7" descr="Driehoekj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774359" y="332655"/>
            <a:ext cx="369642" cy="1008113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3" y="6059490"/>
            <a:ext cx="2237047" cy="798510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ait Fig an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0" y="1700808"/>
            <a:ext cx="4176464" cy="48245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BE" dirty="0"/>
              <a:t>Lists of maximally 5 with explanation</a:t>
            </a:r>
          </a:p>
          <a:p>
            <a:pPr lvl="0"/>
            <a:endParaRPr lang="en-US" dirty="0"/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83568" y="3501008"/>
            <a:ext cx="7772400" cy="12265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400" baseline="0"/>
            </a:lvl1pPr>
          </a:lstStyle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683568" y="260649"/>
            <a:ext cx="8064896" cy="122413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3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32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32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32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32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700213"/>
            <a:ext cx="3419872" cy="5157787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nl-BE" dirty="0"/>
              <a:t>Picture in portrait</a:t>
            </a:r>
          </a:p>
          <a:p>
            <a:r>
              <a:rPr lang="nl-BE" dirty="0"/>
              <a:t>format 2 x 3 </a:t>
            </a:r>
          </a:p>
          <a:p>
            <a:r>
              <a:rPr lang="nl-BE" dirty="0"/>
              <a:t>(e.g. 10 x 15 cm)</a:t>
            </a:r>
            <a:endParaRPr lang="en-US" dirty="0"/>
          </a:p>
          <a:p>
            <a:endParaRPr lang="en-US" dirty="0"/>
          </a:p>
        </p:txBody>
      </p:sp>
      <p:pic>
        <p:nvPicPr>
          <p:cNvPr id="8" name="Picture 7" descr="Driehoekj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774359" y="332655"/>
            <a:ext cx="369642" cy="1008113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3" y="6059490"/>
            <a:ext cx="2237047" cy="798510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F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4" hasCustomPrompt="1"/>
          </p:nvPr>
        </p:nvSpPr>
        <p:spPr>
          <a:xfrm>
            <a:off x="1476375" y="1700213"/>
            <a:ext cx="7272338" cy="482441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nl-BE" dirty="0"/>
              <a:t>Picture in landscape</a:t>
            </a:r>
          </a:p>
          <a:p>
            <a:r>
              <a:rPr lang="nl-BE" dirty="0"/>
              <a:t>format 2 x 3 </a:t>
            </a:r>
          </a:p>
          <a:p>
            <a:r>
              <a:rPr lang="nl-BE" dirty="0"/>
              <a:t>(e.g. 10 x 15 cm)</a:t>
            </a:r>
            <a:endParaRPr lang="en-US" dirty="0"/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83568" y="3501008"/>
            <a:ext cx="7772400" cy="12265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400" baseline="0"/>
            </a:lvl1pPr>
          </a:lstStyle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683568" y="260649"/>
            <a:ext cx="8064896" cy="122413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3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32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32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32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32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7" descr="Driehoekj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774359" y="332655"/>
            <a:ext cx="369642" cy="1008113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3" y="6059490"/>
            <a:ext cx="2237047" cy="798510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4448" y="6520259"/>
            <a:ext cx="504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fld id="{3213B6B1-AE0E-4538-BBD7-98DD8C46CC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66" r:id="rId3"/>
    <p:sldLayoutId id="2147483667" r:id="rId4"/>
    <p:sldLayoutId id="2147483668" r:id="rId5"/>
    <p:sldLayoutId id="2147483669" r:id="rId6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1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Esli.Struys@vub.b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Thomas.Caira@vub.be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688334" y="4005064"/>
            <a:ext cx="4392488" cy="1223963"/>
          </a:xfrm>
        </p:spPr>
        <p:txBody>
          <a:bodyPr>
            <a:normAutofit/>
          </a:bodyPr>
          <a:lstStyle/>
          <a:p>
            <a:r>
              <a:rPr lang="nl-BE" dirty="0"/>
              <a:t>Esli Struys &amp; Thomas Caira</a:t>
            </a:r>
          </a:p>
          <a:p>
            <a:r>
              <a:rPr lang="nl-BE" dirty="0"/>
              <a:t>6 maart 2023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83568" y="2420888"/>
            <a:ext cx="8064896" cy="1224136"/>
          </a:xfrm>
        </p:spPr>
        <p:txBody>
          <a:bodyPr>
            <a:normAutofit/>
          </a:bodyPr>
          <a:lstStyle/>
          <a:p>
            <a:pPr algn="ctr"/>
            <a:r>
              <a:rPr lang="nl-BE" dirty="0"/>
              <a:t>CLIL en ‘translanguaging’</a:t>
            </a:r>
            <a:endParaRPr lang="en-BE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95AA9EE-F38D-F24A-A2EB-A9050E2C909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BE" dirty="0">
                <a:solidFill>
                  <a:srgbClr val="FF6600"/>
                </a:solidFill>
              </a:rPr>
              <a:t>Wat is het, waar komt het vandaan?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4B0946-4639-6C45-B065-4D65C7999F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BE" dirty="0"/>
              <a:t>Translanguaging</a:t>
            </a:r>
          </a:p>
        </p:txBody>
      </p:sp>
    </p:spTree>
    <p:extLst>
      <p:ext uri="{BB962C8B-B14F-4D97-AF65-F5344CB8AC3E}">
        <p14:creationId xmlns:p14="http://schemas.microsoft.com/office/powerpoint/2010/main" val="2064479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95AA9EE-F38D-F24A-A2EB-A9050E2C909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BE" dirty="0">
                <a:solidFill>
                  <a:srgbClr val="FF6600"/>
                </a:solidFill>
              </a:rPr>
              <a:t>Wat is het, waar komt het vandaan?</a:t>
            </a:r>
          </a:p>
          <a:p>
            <a:endParaRPr lang="en-BE" dirty="0">
              <a:solidFill>
                <a:srgbClr val="FF6600"/>
              </a:solidFill>
            </a:endParaRPr>
          </a:p>
          <a:p>
            <a:r>
              <a:rPr lang="en-BE" dirty="0">
                <a:solidFill>
                  <a:srgbClr val="003399"/>
                </a:solidFill>
              </a:rPr>
              <a:t>Wales, jaren 1980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4B0946-4639-6C45-B065-4D65C7999F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BE" dirty="0"/>
              <a:t>Translanguaging</a:t>
            </a:r>
          </a:p>
        </p:txBody>
      </p:sp>
    </p:spTree>
    <p:extLst>
      <p:ext uri="{BB962C8B-B14F-4D97-AF65-F5344CB8AC3E}">
        <p14:creationId xmlns:p14="http://schemas.microsoft.com/office/powerpoint/2010/main" val="958590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95AA9EE-F38D-F24A-A2EB-A9050E2C909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BE" dirty="0">
                <a:solidFill>
                  <a:srgbClr val="FF6600"/>
                </a:solidFill>
              </a:rPr>
              <a:t>Wat is het, waar komt het vandaan?</a:t>
            </a:r>
          </a:p>
          <a:p>
            <a:endParaRPr lang="en-BE" dirty="0">
              <a:solidFill>
                <a:srgbClr val="FF6600"/>
              </a:solidFill>
            </a:endParaRPr>
          </a:p>
          <a:p>
            <a:r>
              <a:rPr lang="en-BE" dirty="0">
                <a:solidFill>
                  <a:srgbClr val="003399"/>
                </a:solidFill>
              </a:rPr>
              <a:t>Wales, jaren 1980</a:t>
            </a:r>
          </a:p>
          <a:p>
            <a:endParaRPr lang="en-BE" dirty="0">
              <a:solidFill>
                <a:srgbClr val="003399"/>
              </a:solidFill>
            </a:endParaRPr>
          </a:p>
          <a:p>
            <a:r>
              <a:rPr lang="en-GB" dirty="0">
                <a:solidFill>
                  <a:srgbClr val="FF6600"/>
                </a:solidFill>
              </a:rPr>
              <a:t>B</a:t>
            </a:r>
            <a:r>
              <a:rPr lang="en-BE" dirty="0">
                <a:solidFill>
                  <a:srgbClr val="FF6600"/>
                </a:solidFill>
              </a:rPr>
              <a:t>ewuste afwisseling van talen voor input en output in tweetalige klassen (Engels/Welsh)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4B0946-4639-6C45-B065-4D65C7999F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BE" dirty="0"/>
              <a:t>Translanguaging</a:t>
            </a:r>
          </a:p>
        </p:txBody>
      </p:sp>
    </p:spTree>
    <p:extLst>
      <p:ext uri="{BB962C8B-B14F-4D97-AF65-F5344CB8AC3E}">
        <p14:creationId xmlns:p14="http://schemas.microsoft.com/office/powerpoint/2010/main" val="2072151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95AA9EE-F38D-F24A-A2EB-A9050E2C909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lIns="0" tIns="0" rIns="0" bIns="0" anchor="t">
            <a:normAutofit/>
          </a:bodyPr>
          <a:lstStyle/>
          <a:p>
            <a:r>
              <a:rPr lang="en-BE" b="1" dirty="0">
                <a:solidFill>
                  <a:srgbClr val="FF6600"/>
                </a:solidFill>
                <a:latin typeface="Verdana"/>
                <a:ea typeface="Verdana"/>
              </a:rPr>
              <a:t>Verwante concepten</a:t>
            </a:r>
            <a:endParaRPr lang="nl-NL" b="1" dirty="0">
              <a:solidFill>
                <a:srgbClr val="000000"/>
              </a:solidFill>
            </a:endParaRPr>
          </a:p>
          <a:p>
            <a:endParaRPr lang="nl-NL" b="1" dirty="0">
              <a:solidFill>
                <a:srgbClr val="FF6600"/>
              </a:solidFill>
            </a:endParaRPr>
          </a:p>
          <a:p>
            <a:r>
              <a:rPr lang="nl-NL" dirty="0" err="1">
                <a:solidFill>
                  <a:srgbClr val="003399"/>
                </a:solidFill>
                <a:latin typeface="Verdana"/>
                <a:ea typeface="Verdana"/>
              </a:rPr>
              <a:t>Translanguaging</a:t>
            </a:r>
            <a:endParaRPr lang="nl-NL" dirty="0" err="1">
              <a:solidFill>
                <a:srgbClr val="003399"/>
              </a:solidFill>
            </a:endParaRPr>
          </a:p>
          <a:p>
            <a:endParaRPr lang="nl-NL" dirty="0">
              <a:solidFill>
                <a:srgbClr val="FF6600"/>
              </a:solidFill>
              <a:latin typeface="Verdana"/>
              <a:ea typeface="Verdana"/>
            </a:endParaRPr>
          </a:p>
          <a:p>
            <a:r>
              <a:rPr lang="nl-NL" dirty="0">
                <a:solidFill>
                  <a:srgbClr val="FF6600"/>
                </a:solidFill>
                <a:latin typeface="Verdana"/>
                <a:ea typeface="Verdana"/>
              </a:rPr>
              <a:t>Co-</a:t>
            </a:r>
            <a:r>
              <a:rPr lang="nl-NL" dirty="0" err="1">
                <a:solidFill>
                  <a:srgbClr val="FF6600"/>
                </a:solidFill>
                <a:latin typeface="Verdana"/>
                <a:ea typeface="Verdana"/>
              </a:rPr>
              <a:t>languaging</a:t>
            </a:r>
            <a:endParaRPr lang="nl-NL" dirty="0" err="1">
              <a:solidFill>
                <a:srgbClr val="FF6600"/>
              </a:solidFill>
            </a:endParaRPr>
          </a:p>
          <a:p>
            <a:endParaRPr lang="nl-NL" dirty="0">
              <a:solidFill>
                <a:srgbClr val="FF6600"/>
              </a:solidFill>
              <a:latin typeface="Verdana"/>
              <a:ea typeface="Verdana"/>
            </a:endParaRPr>
          </a:p>
          <a:p>
            <a:r>
              <a:rPr lang="nl-NL" dirty="0">
                <a:solidFill>
                  <a:srgbClr val="003399"/>
                </a:solidFill>
                <a:latin typeface="Verdana"/>
                <a:ea typeface="Verdana"/>
              </a:rPr>
              <a:t>Preview – view – review</a:t>
            </a:r>
            <a:endParaRPr lang="nl-NL" dirty="0">
              <a:solidFill>
                <a:srgbClr val="003399"/>
              </a:solidFill>
            </a:endParaRPr>
          </a:p>
          <a:p>
            <a:endParaRPr lang="nl-NL" dirty="0">
              <a:solidFill>
                <a:srgbClr val="003399"/>
              </a:solidFill>
            </a:endParaRPr>
          </a:p>
          <a:p>
            <a:r>
              <a:rPr lang="nl-NL" i="1" dirty="0">
                <a:solidFill>
                  <a:srgbClr val="FF6600"/>
                </a:solidFill>
                <a:latin typeface="Verdana"/>
                <a:ea typeface="Verdana"/>
              </a:rPr>
              <a:t>Overkoepelend: pedagogische </a:t>
            </a:r>
            <a:r>
              <a:rPr lang="nl-NL" i="1" dirty="0" err="1">
                <a:solidFill>
                  <a:srgbClr val="FF6600"/>
                </a:solidFill>
                <a:latin typeface="Verdana"/>
                <a:ea typeface="Verdana"/>
              </a:rPr>
              <a:t>translanguaging</a:t>
            </a:r>
            <a:endParaRPr lang="nl-NL" i="1">
              <a:solidFill>
                <a:srgbClr val="FF6600"/>
              </a:solidFill>
            </a:endParaRPr>
          </a:p>
          <a:p>
            <a:endParaRPr lang="nl-NL" dirty="0">
              <a:solidFill>
                <a:srgbClr val="FF6600"/>
              </a:solidFill>
            </a:endParaRPr>
          </a:p>
          <a:p>
            <a:endParaRPr lang="nl-NL" dirty="0">
              <a:solidFill>
                <a:srgbClr val="FF66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4B0946-4639-6C45-B065-4D65C7999F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BE" dirty="0"/>
              <a:t>Translanguaging</a:t>
            </a:r>
          </a:p>
        </p:txBody>
      </p:sp>
    </p:spTree>
    <p:extLst>
      <p:ext uri="{BB962C8B-B14F-4D97-AF65-F5344CB8AC3E}">
        <p14:creationId xmlns:p14="http://schemas.microsoft.com/office/powerpoint/2010/main" val="1470005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44A278-BAAB-4F48-9415-3D4FB54C92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rgbClr val="003399"/>
                </a:solidFill>
              </a:rPr>
              <a:t>It is possible </a:t>
            </a:r>
            <a:r>
              <a:rPr lang="en-GB" b="1" dirty="0">
                <a:solidFill>
                  <a:srgbClr val="003399"/>
                </a:solidFill>
              </a:rPr>
              <a:t>in a monolingual context</a:t>
            </a:r>
            <a:r>
              <a:rPr lang="en-GB" dirty="0">
                <a:solidFill>
                  <a:srgbClr val="003399"/>
                </a:solidFill>
              </a:rPr>
              <a:t>, for students to answer questions or write an essay </a:t>
            </a:r>
            <a:r>
              <a:rPr lang="en-GB" b="1" dirty="0">
                <a:solidFill>
                  <a:srgbClr val="003399"/>
                </a:solidFill>
              </a:rPr>
              <a:t>without fully understanding the subject</a:t>
            </a:r>
            <a:r>
              <a:rPr lang="en-GB" dirty="0">
                <a:solidFill>
                  <a:srgbClr val="003399"/>
                </a:solidFill>
              </a:rPr>
              <a:t>. Whole sentences or paragraphs can be copied or adapted from a textbook without really understanding them. </a:t>
            </a:r>
            <a:r>
              <a:rPr lang="en-GB" b="1" dirty="0">
                <a:solidFill>
                  <a:srgbClr val="003399"/>
                </a:solidFill>
              </a:rPr>
              <a:t>This is less easy in a bilingual situation</a:t>
            </a:r>
            <a:r>
              <a:rPr lang="en-GB" dirty="0">
                <a:solidFill>
                  <a:srgbClr val="003399"/>
                </a:solidFill>
              </a:rPr>
              <a:t>. To read and discuss a topic in one language, and then to write about it in another, means that the subject matter has to be properly ‘digested’ and reconstructed. (Baker, 2000: 104-5)</a:t>
            </a:r>
          </a:p>
          <a:p>
            <a:endParaRPr lang="en-GB" dirty="0">
              <a:solidFill>
                <a:srgbClr val="003399"/>
              </a:solidFill>
            </a:endParaRPr>
          </a:p>
          <a:p>
            <a:r>
              <a:rPr lang="en-GB" dirty="0">
                <a:solidFill>
                  <a:srgbClr val="FF6600"/>
                </a:solidFill>
              </a:rPr>
              <a:t>&gt;</a:t>
            </a:r>
            <a:r>
              <a:rPr lang="en-GB" dirty="0" err="1">
                <a:solidFill>
                  <a:srgbClr val="FF6600"/>
                </a:solidFill>
              </a:rPr>
              <a:t>translanguaging</a:t>
            </a:r>
            <a:r>
              <a:rPr lang="en-GB" dirty="0">
                <a:solidFill>
                  <a:srgbClr val="FF6600"/>
                </a:solidFill>
              </a:rPr>
              <a:t> </a:t>
            </a:r>
            <a:r>
              <a:rPr lang="en-GB" dirty="0" err="1">
                <a:solidFill>
                  <a:srgbClr val="FF6600"/>
                </a:solidFill>
              </a:rPr>
              <a:t>als</a:t>
            </a:r>
            <a:r>
              <a:rPr lang="en-GB" dirty="0">
                <a:solidFill>
                  <a:srgbClr val="FF6600"/>
                </a:solidFill>
              </a:rPr>
              <a:t> </a:t>
            </a:r>
            <a:r>
              <a:rPr lang="en-GB" dirty="0" err="1">
                <a:solidFill>
                  <a:srgbClr val="FF6600"/>
                </a:solidFill>
              </a:rPr>
              <a:t>manier</a:t>
            </a:r>
            <a:r>
              <a:rPr lang="en-GB" dirty="0">
                <a:solidFill>
                  <a:srgbClr val="FF6600"/>
                </a:solidFill>
              </a:rPr>
              <a:t> om </a:t>
            </a:r>
            <a:r>
              <a:rPr lang="en-GB" dirty="0" err="1">
                <a:solidFill>
                  <a:srgbClr val="FF6600"/>
                </a:solidFill>
              </a:rPr>
              <a:t>leerstof</a:t>
            </a:r>
            <a:r>
              <a:rPr lang="en-GB" dirty="0">
                <a:solidFill>
                  <a:srgbClr val="FF6600"/>
                </a:solidFill>
              </a:rPr>
              <a:t> </a:t>
            </a:r>
            <a:r>
              <a:rPr lang="en-GB" dirty="0" err="1">
                <a:solidFill>
                  <a:srgbClr val="FF6600"/>
                </a:solidFill>
              </a:rPr>
              <a:t>te</a:t>
            </a:r>
            <a:r>
              <a:rPr lang="en-GB" dirty="0">
                <a:solidFill>
                  <a:srgbClr val="FF6600"/>
                </a:solidFill>
              </a:rPr>
              <a:t> </a:t>
            </a:r>
            <a:r>
              <a:rPr lang="en-GB" dirty="0" err="1">
                <a:solidFill>
                  <a:srgbClr val="FF6600"/>
                </a:solidFill>
              </a:rPr>
              <a:t>verwerken</a:t>
            </a:r>
            <a:r>
              <a:rPr lang="en-GB" dirty="0">
                <a:solidFill>
                  <a:srgbClr val="FF6600"/>
                </a:solidFill>
              </a:rPr>
              <a:t> </a:t>
            </a:r>
            <a:r>
              <a:rPr lang="en-GB" dirty="0" err="1">
                <a:solidFill>
                  <a:srgbClr val="FF6600"/>
                </a:solidFill>
              </a:rPr>
              <a:t>en</a:t>
            </a:r>
            <a:r>
              <a:rPr lang="en-GB" dirty="0">
                <a:solidFill>
                  <a:srgbClr val="FF6600"/>
                </a:solidFill>
              </a:rPr>
              <a:t> </a:t>
            </a:r>
            <a:r>
              <a:rPr lang="en-GB" dirty="0" err="1">
                <a:solidFill>
                  <a:srgbClr val="FF6600"/>
                </a:solidFill>
              </a:rPr>
              <a:t>te</a:t>
            </a:r>
            <a:r>
              <a:rPr lang="en-GB" dirty="0">
                <a:solidFill>
                  <a:srgbClr val="FF6600"/>
                </a:solidFill>
              </a:rPr>
              <a:t> </a:t>
            </a:r>
            <a:r>
              <a:rPr lang="en-GB" dirty="0" err="1">
                <a:solidFill>
                  <a:srgbClr val="FF6600"/>
                </a:solidFill>
              </a:rPr>
              <a:t>consolideren</a:t>
            </a:r>
            <a:endParaRPr lang="en-GB" dirty="0">
              <a:solidFill>
                <a:srgbClr val="FF6600"/>
              </a:solidFill>
            </a:endParaRPr>
          </a:p>
          <a:p>
            <a:endParaRPr lang="en-GB" dirty="0">
              <a:solidFill>
                <a:srgbClr val="FF66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FAFA22-EA12-9E47-A9B4-E572AB78BF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BE" dirty="0"/>
              <a:t>Translanguaging</a:t>
            </a:r>
          </a:p>
        </p:txBody>
      </p:sp>
    </p:spTree>
    <p:extLst>
      <p:ext uri="{BB962C8B-B14F-4D97-AF65-F5344CB8AC3E}">
        <p14:creationId xmlns:p14="http://schemas.microsoft.com/office/powerpoint/2010/main" val="1094979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44A278-BAAB-4F48-9415-3D4FB54C92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rgbClr val="003399"/>
                </a:solidFill>
              </a:rPr>
              <a:t>It is possible </a:t>
            </a:r>
            <a:r>
              <a:rPr lang="en-GB" b="1" dirty="0">
                <a:solidFill>
                  <a:srgbClr val="003399"/>
                </a:solidFill>
              </a:rPr>
              <a:t>in a monolingual context</a:t>
            </a:r>
            <a:r>
              <a:rPr lang="en-GB" dirty="0">
                <a:solidFill>
                  <a:srgbClr val="003399"/>
                </a:solidFill>
              </a:rPr>
              <a:t>, for students to answer questions or write an essay </a:t>
            </a:r>
            <a:r>
              <a:rPr lang="en-GB" b="1" dirty="0">
                <a:solidFill>
                  <a:srgbClr val="003399"/>
                </a:solidFill>
              </a:rPr>
              <a:t>without fully understanding the subject</a:t>
            </a:r>
            <a:r>
              <a:rPr lang="en-GB" dirty="0">
                <a:solidFill>
                  <a:srgbClr val="003399"/>
                </a:solidFill>
              </a:rPr>
              <a:t>. Whole sentences or paragraphs can be copied or adapted from a textbook without really understanding them. </a:t>
            </a:r>
            <a:r>
              <a:rPr lang="en-GB" b="1" dirty="0">
                <a:solidFill>
                  <a:srgbClr val="003399"/>
                </a:solidFill>
              </a:rPr>
              <a:t>This is less easy in a bilingual situation</a:t>
            </a:r>
            <a:r>
              <a:rPr lang="en-GB" dirty="0">
                <a:solidFill>
                  <a:srgbClr val="003399"/>
                </a:solidFill>
              </a:rPr>
              <a:t>. To read and discuss a topic in one language, and then to write about it in another, means that the subject matter has to be properly ‘digested’ and reconstructed. (Baker, 2000: 104-5)</a:t>
            </a:r>
          </a:p>
          <a:p>
            <a:endParaRPr lang="en-GB" dirty="0">
              <a:solidFill>
                <a:srgbClr val="003399"/>
              </a:solidFill>
            </a:endParaRPr>
          </a:p>
          <a:p>
            <a:r>
              <a:rPr lang="en-GB" dirty="0">
                <a:solidFill>
                  <a:srgbClr val="FF6600"/>
                </a:solidFill>
              </a:rPr>
              <a:t>&gt;&gt; </a:t>
            </a:r>
            <a:r>
              <a:rPr lang="en-GB" dirty="0" err="1">
                <a:solidFill>
                  <a:srgbClr val="FF6600"/>
                </a:solidFill>
              </a:rPr>
              <a:t>een</a:t>
            </a:r>
            <a:r>
              <a:rPr lang="en-GB" dirty="0">
                <a:solidFill>
                  <a:srgbClr val="FF6600"/>
                </a:solidFill>
              </a:rPr>
              <a:t> </a:t>
            </a:r>
            <a:r>
              <a:rPr lang="en-GB" b="1" dirty="0" err="1">
                <a:solidFill>
                  <a:srgbClr val="FF6600"/>
                </a:solidFill>
              </a:rPr>
              <a:t>pedagogische</a:t>
            </a:r>
            <a:r>
              <a:rPr lang="en-GB" b="1" dirty="0">
                <a:solidFill>
                  <a:srgbClr val="FF6600"/>
                </a:solidFill>
              </a:rPr>
              <a:t> </a:t>
            </a:r>
            <a:r>
              <a:rPr lang="en-GB" b="1" dirty="0" err="1">
                <a:solidFill>
                  <a:srgbClr val="FF6600"/>
                </a:solidFill>
              </a:rPr>
              <a:t>strategie</a:t>
            </a:r>
            <a:r>
              <a:rPr lang="en-GB" dirty="0">
                <a:solidFill>
                  <a:srgbClr val="FF6600"/>
                </a:solidFill>
              </a:rPr>
              <a:t> </a:t>
            </a:r>
            <a:r>
              <a:rPr lang="en-GB" dirty="0" err="1">
                <a:solidFill>
                  <a:srgbClr val="FF6600"/>
                </a:solidFill>
              </a:rPr>
              <a:t>voor</a:t>
            </a:r>
            <a:r>
              <a:rPr lang="en-GB" dirty="0">
                <a:solidFill>
                  <a:srgbClr val="FF6600"/>
                </a:solidFill>
              </a:rPr>
              <a:t> ‘</a:t>
            </a:r>
            <a:r>
              <a:rPr lang="en-GB" dirty="0" err="1">
                <a:solidFill>
                  <a:srgbClr val="FF6600"/>
                </a:solidFill>
              </a:rPr>
              <a:t>dieper</a:t>
            </a:r>
            <a:r>
              <a:rPr lang="en-GB" dirty="0">
                <a:solidFill>
                  <a:srgbClr val="FF6600"/>
                </a:solidFill>
              </a:rPr>
              <a:t> </a:t>
            </a:r>
            <a:r>
              <a:rPr lang="en-GB" dirty="0" err="1">
                <a:solidFill>
                  <a:srgbClr val="FF6600"/>
                </a:solidFill>
              </a:rPr>
              <a:t>leren</a:t>
            </a:r>
            <a:r>
              <a:rPr lang="en-GB" dirty="0">
                <a:solidFill>
                  <a:srgbClr val="FF6600"/>
                </a:solidFill>
              </a:rPr>
              <a:t>’ (</a:t>
            </a:r>
            <a:r>
              <a:rPr lang="en-GB" dirty="0" err="1">
                <a:solidFill>
                  <a:srgbClr val="FF6600"/>
                </a:solidFill>
              </a:rPr>
              <a:t>overdacht</a:t>
            </a:r>
            <a:r>
              <a:rPr lang="en-GB" dirty="0">
                <a:solidFill>
                  <a:srgbClr val="FF6600"/>
                </a:solidFill>
              </a:rPr>
              <a:t>, </a:t>
            </a:r>
            <a:r>
              <a:rPr lang="en-GB" dirty="0" err="1">
                <a:solidFill>
                  <a:srgbClr val="FF6600"/>
                </a:solidFill>
              </a:rPr>
              <a:t>gepland</a:t>
            </a:r>
            <a:r>
              <a:rPr lang="en-GB" dirty="0">
                <a:solidFill>
                  <a:srgbClr val="FF6600"/>
                </a:solidFill>
              </a:rPr>
              <a:t>, </a:t>
            </a:r>
            <a:r>
              <a:rPr lang="en-GB" dirty="0" err="1">
                <a:solidFill>
                  <a:srgbClr val="FF6600"/>
                </a:solidFill>
              </a:rPr>
              <a:t>systematisch</a:t>
            </a:r>
            <a:r>
              <a:rPr lang="en-GB" dirty="0">
                <a:solidFill>
                  <a:srgbClr val="FF6600"/>
                </a:solidFill>
              </a:rPr>
              <a:t>)</a:t>
            </a:r>
            <a:endParaRPr lang="en-BE" dirty="0">
              <a:solidFill>
                <a:srgbClr val="FF66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FAFA22-EA12-9E47-A9B4-E572AB78BF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BE" dirty="0"/>
              <a:t>Translanguaging</a:t>
            </a:r>
          </a:p>
        </p:txBody>
      </p:sp>
    </p:spTree>
    <p:extLst>
      <p:ext uri="{BB962C8B-B14F-4D97-AF65-F5344CB8AC3E}">
        <p14:creationId xmlns:p14="http://schemas.microsoft.com/office/powerpoint/2010/main" val="3635503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69EB6EE-8AFB-4A40-8088-71F7C34086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err="1">
                <a:solidFill>
                  <a:srgbClr val="FF6600"/>
                </a:solidFill>
              </a:rPr>
              <a:t>translanguaging</a:t>
            </a:r>
            <a:r>
              <a:rPr lang="en-GB" dirty="0">
                <a:solidFill>
                  <a:srgbClr val="FF6600"/>
                </a:solidFill>
              </a:rPr>
              <a:t> posits that bilinguals have </a:t>
            </a:r>
            <a:r>
              <a:rPr lang="en-GB" b="1" dirty="0">
                <a:solidFill>
                  <a:srgbClr val="FF6600"/>
                </a:solidFill>
              </a:rPr>
              <a:t>one linguistic repertoire</a:t>
            </a:r>
            <a:r>
              <a:rPr lang="en-GB" dirty="0">
                <a:solidFill>
                  <a:srgbClr val="FF6600"/>
                </a:solidFill>
              </a:rPr>
              <a:t> from which they select features strategically to communicate effectively (Garcia, 2012: 1)</a:t>
            </a:r>
          </a:p>
          <a:p>
            <a:endParaRPr lang="en-GB" dirty="0"/>
          </a:p>
          <a:p>
            <a:r>
              <a:rPr lang="en-GB" dirty="0">
                <a:solidFill>
                  <a:srgbClr val="003399"/>
                </a:solidFill>
              </a:rPr>
              <a:t>a </a:t>
            </a:r>
            <a:r>
              <a:rPr lang="en-GB" b="1" dirty="0">
                <a:solidFill>
                  <a:srgbClr val="003399"/>
                </a:solidFill>
              </a:rPr>
              <a:t>natural skill </a:t>
            </a:r>
            <a:r>
              <a:rPr lang="en-GB" dirty="0">
                <a:solidFill>
                  <a:srgbClr val="003399"/>
                </a:solidFill>
              </a:rPr>
              <a:t>for any bilingual (Williams, 2002) </a:t>
            </a:r>
            <a:endParaRPr lang="en-BE" dirty="0">
              <a:solidFill>
                <a:srgbClr val="003399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FD4696-D83E-BB43-8813-DD557A647B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BE" dirty="0"/>
              <a:t>Translanguaging</a:t>
            </a:r>
          </a:p>
        </p:txBody>
      </p:sp>
    </p:spTree>
    <p:extLst>
      <p:ext uri="{BB962C8B-B14F-4D97-AF65-F5344CB8AC3E}">
        <p14:creationId xmlns:p14="http://schemas.microsoft.com/office/powerpoint/2010/main" val="24427387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69EB6EE-8AFB-4A40-8088-71F7C34086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err="1">
                <a:solidFill>
                  <a:srgbClr val="FF6600"/>
                </a:solidFill>
              </a:rPr>
              <a:t>translanguaging</a:t>
            </a:r>
            <a:r>
              <a:rPr lang="en-GB" dirty="0">
                <a:solidFill>
                  <a:srgbClr val="FF6600"/>
                </a:solidFill>
              </a:rPr>
              <a:t> posits that bilinguals have </a:t>
            </a:r>
            <a:r>
              <a:rPr lang="en-GB" b="1" dirty="0">
                <a:solidFill>
                  <a:srgbClr val="FF6600"/>
                </a:solidFill>
              </a:rPr>
              <a:t>one linguistic repertoire</a:t>
            </a:r>
            <a:r>
              <a:rPr lang="en-GB" dirty="0">
                <a:solidFill>
                  <a:srgbClr val="FF6600"/>
                </a:solidFill>
              </a:rPr>
              <a:t> from which they select features strategically to communicate effectively (Garcia, 2012: 1)</a:t>
            </a:r>
          </a:p>
          <a:p>
            <a:endParaRPr lang="en-GB" dirty="0"/>
          </a:p>
          <a:p>
            <a:r>
              <a:rPr lang="en-GB" dirty="0">
                <a:solidFill>
                  <a:srgbClr val="003399"/>
                </a:solidFill>
              </a:rPr>
              <a:t>a </a:t>
            </a:r>
            <a:r>
              <a:rPr lang="en-GB" b="1" dirty="0">
                <a:solidFill>
                  <a:srgbClr val="003399"/>
                </a:solidFill>
              </a:rPr>
              <a:t>natural skill </a:t>
            </a:r>
            <a:r>
              <a:rPr lang="en-GB" dirty="0">
                <a:solidFill>
                  <a:srgbClr val="003399"/>
                </a:solidFill>
              </a:rPr>
              <a:t>for any bilingual (Williams, 2002) </a:t>
            </a:r>
          </a:p>
          <a:p>
            <a:endParaRPr lang="en-GB" dirty="0">
              <a:solidFill>
                <a:srgbClr val="FF6600"/>
              </a:solidFill>
            </a:endParaRPr>
          </a:p>
          <a:p>
            <a:r>
              <a:rPr lang="en-GB" dirty="0">
                <a:solidFill>
                  <a:srgbClr val="FF6600"/>
                </a:solidFill>
              </a:rPr>
              <a:t>&gt;&gt; </a:t>
            </a:r>
            <a:r>
              <a:rPr lang="en-GB" dirty="0" err="1">
                <a:solidFill>
                  <a:srgbClr val="FF6600"/>
                </a:solidFill>
              </a:rPr>
              <a:t>lijkt</a:t>
            </a:r>
            <a:r>
              <a:rPr lang="en-GB" dirty="0">
                <a:solidFill>
                  <a:srgbClr val="FF6600"/>
                </a:solidFill>
              </a:rPr>
              <a:t> op </a:t>
            </a:r>
            <a:r>
              <a:rPr lang="en-GB" dirty="0" err="1">
                <a:solidFill>
                  <a:srgbClr val="FF6600"/>
                </a:solidFill>
              </a:rPr>
              <a:t>typisch</a:t>
            </a:r>
            <a:r>
              <a:rPr lang="en-GB" dirty="0">
                <a:solidFill>
                  <a:srgbClr val="FF6600"/>
                </a:solidFill>
              </a:rPr>
              <a:t> </a:t>
            </a:r>
            <a:r>
              <a:rPr lang="en-GB" b="1" dirty="0" err="1">
                <a:solidFill>
                  <a:srgbClr val="FF6600"/>
                </a:solidFill>
              </a:rPr>
              <a:t>tweetalig</a:t>
            </a:r>
            <a:r>
              <a:rPr lang="en-GB" b="1" dirty="0">
                <a:solidFill>
                  <a:srgbClr val="FF6600"/>
                </a:solidFill>
              </a:rPr>
              <a:t> </a:t>
            </a:r>
            <a:r>
              <a:rPr lang="en-GB" b="1" dirty="0" err="1">
                <a:solidFill>
                  <a:srgbClr val="FF6600"/>
                </a:solidFill>
              </a:rPr>
              <a:t>gedrag</a:t>
            </a:r>
            <a:r>
              <a:rPr lang="en-GB" b="1" dirty="0">
                <a:solidFill>
                  <a:srgbClr val="FF6600"/>
                </a:solidFill>
              </a:rPr>
              <a:t> </a:t>
            </a:r>
            <a:r>
              <a:rPr lang="en-GB" dirty="0">
                <a:solidFill>
                  <a:srgbClr val="FF6600"/>
                </a:solidFill>
              </a:rPr>
              <a:t>(</a:t>
            </a:r>
            <a:r>
              <a:rPr lang="en-GB" dirty="0" err="1">
                <a:solidFill>
                  <a:srgbClr val="FF6600"/>
                </a:solidFill>
              </a:rPr>
              <a:t>hoewel</a:t>
            </a:r>
            <a:r>
              <a:rPr lang="en-GB" dirty="0">
                <a:solidFill>
                  <a:srgbClr val="FF6600"/>
                </a:solidFill>
              </a:rPr>
              <a:t>: </a:t>
            </a:r>
            <a:r>
              <a:rPr lang="en-GB" dirty="0" err="1">
                <a:solidFill>
                  <a:srgbClr val="FF6600"/>
                </a:solidFill>
              </a:rPr>
              <a:t>spontaan</a:t>
            </a:r>
            <a:r>
              <a:rPr lang="en-GB" dirty="0">
                <a:solidFill>
                  <a:srgbClr val="FF6600"/>
                </a:solidFill>
              </a:rPr>
              <a:t>, </a:t>
            </a:r>
            <a:r>
              <a:rPr lang="en-GB" dirty="0" err="1">
                <a:solidFill>
                  <a:srgbClr val="FF6600"/>
                </a:solidFill>
              </a:rPr>
              <a:t>ongepland</a:t>
            </a:r>
            <a:r>
              <a:rPr lang="en-GB" dirty="0">
                <a:solidFill>
                  <a:srgbClr val="FF6600"/>
                </a:solidFill>
              </a:rPr>
              <a:t>, </a:t>
            </a:r>
            <a:r>
              <a:rPr lang="en-GB" dirty="0" err="1">
                <a:solidFill>
                  <a:srgbClr val="FF6600"/>
                </a:solidFill>
              </a:rPr>
              <a:t>natuurlijk</a:t>
            </a:r>
            <a:r>
              <a:rPr lang="en-GB" dirty="0">
                <a:solidFill>
                  <a:srgbClr val="FF6600"/>
                </a:solidFill>
              </a:rPr>
              <a:t>!)</a:t>
            </a:r>
            <a:endParaRPr lang="en-BE" b="1" dirty="0">
              <a:solidFill>
                <a:srgbClr val="FF66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FD4696-D83E-BB43-8813-DD557A647B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BE" dirty="0"/>
              <a:t>Translanguaging</a:t>
            </a:r>
          </a:p>
        </p:txBody>
      </p:sp>
    </p:spTree>
    <p:extLst>
      <p:ext uri="{BB962C8B-B14F-4D97-AF65-F5344CB8AC3E}">
        <p14:creationId xmlns:p14="http://schemas.microsoft.com/office/powerpoint/2010/main" val="33087537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375934-7F2D-AE4B-B89C-0FA109A3295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BE" dirty="0">
                <a:solidFill>
                  <a:srgbClr val="003399"/>
                </a:solidFill>
              </a:rPr>
              <a:t>Doelstelling en kennismaking</a:t>
            </a:r>
          </a:p>
          <a:p>
            <a:endParaRPr lang="en-BE" dirty="0">
              <a:solidFill>
                <a:srgbClr val="003399"/>
              </a:solidFill>
            </a:endParaRPr>
          </a:p>
          <a:p>
            <a:r>
              <a:rPr lang="en-BE" dirty="0">
                <a:solidFill>
                  <a:srgbClr val="FF6600"/>
                </a:solidFill>
              </a:rPr>
              <a:t>Inventariseren van de voorkennis</a:t>
            </a:r>
          </a:p>
          <a:p>
            <a:endParaRPr lang="en-BE" dirty="0">
              <a:solidFill>
                <a:srgbClr val="003399"/>
              </a:solidFill>
            </a:endParaRPr>
          </a:p>
          <a:p>
            <a:r>
              <a:rPr lang="en-BE" dirty="0">
                <a:solidFill>
                  <a:srgbClr val="003399"/>
                </a:solidFill>
              </a:rPr>
              <a:t>Waarom deze workshop?</a:t>
            </a:r>
          </a:p>
          <a:p>
            <a:endParaRPr lang="en-BE" dirty="0"/>
          </a:p>
          <a:p>
            <a:r>
              <a:rPr lang="en-BE" dirty="0">
                <a:solidFill>
                  <a:srgbClr val="FF6600"/>
                </a:solidFill>
              </a:rPr>
              <a:t>Het concept translanguaging</a:t>
            </a:r>
          </a:p>
          <a:p>
            <a:endParaRPr lang="en-BE" dirty="0">
              <a:solidFill>
                <a:srgbClr val="FF6600"/>
              </a:solidFill>
            </a:endParaRPr>
          </a:p>
          <a:p>
            <a:r>
              <a:rPr lang="en-BE" b="1" dirty="0">
                <a:solidFill>
                  <a:srgbClr val="003399"/>
                </a:solidFill>
              </a:rPr>
              <a:t>De plaats van CLIL binnen meertalige pedagogieën</a:t>
            </a:r>
          </a:p>
          <a:p>
            <a:endParaRPr lang="en-BE" dirty="0"/>
          </a:p>
          <a:p>
            <a:r>
              <a:rPr lang="en-BE" dirty="0">
                <a:solidFill>
                  <a:srgbClr val="FF6600"/>
                </a:solidFill>
              </a:rPr>
              <a:t>Enkele voorbeelden van translanguaging binnen CLIL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369340-5257-2E4E-85B5-45EB1BE338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BE" dirty="0"/>
              <a:t>Structuur</a:t>
            </a:r>
          </a:p>
        </p:txBody>
      </p:sp>
    </p:spTree>
    <p:extLst>
      <p:ext uri="{BB962C8B-B14F-4D97-AF65-F5344CB8AC3E}">
        <p14:creationId xmlns:p14="http://schemas.microsoft.com/office/powerpoint/2010/main" val="13221304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A9BBBDC-50ED-6241-8BD0-FDD60ABF70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en-BE" dirty="0"/>
          </a:p>
          <a:p>
            <a:endParaRPr lang="en-BE" dirty="0"/>
          </a:p>
          <a:p>
            <a:endParaRPr lang="en-BE" dirty="0"/>
          </a:p>
          <a:p>
            <a:endParaRPr lang="en-BE" dirty="0"/>
          </a:p>
          <a:p>
            <a:endParaRPr lang="en-BE" dirty="0"/>
          </a:p>
          <a:p>
            <a:endParaRPr lang="en-BE" dirty="0"/>
          </a:p>
          <a:p>
            <a:endParaRPr lang="en-BE" dirty="0"/>
          </a:p>
          <a:p>
            <a:endParaRPr lang="en-BE" dirty="0"/>
          </a:p>
          <a:p>
            <a:endParaRPr lang="en-BE" dirty="0"/>
          </a:p>
          <a:p>
            <a:endParaRPr lang="en-BE" dirty="0"/>
          </a:p>
          <a:p>
            <a:endParaRPr lang="en-BE" dirty="0"/>
          </a:p>
          <a:p>
            <a:endParaRPr lang="en-BE" dirty="0"/>
          </a:p>
          <a:p>
            <a:endParaRPr lang="en-BE" dirty="0"/>
          </a:p>
          <a:p>
            <a:endParaRPr lang="en-BE" dirty="0"/>
          </a:p>
          <a:p>
            <a:endParaRPr lang="en-BE" dirty="0"/>
          </a:p>
          <a:p>
            <a:r>
              <a:rPr lang="en-BE" dirty="0"/>
              <a:t>Bron: Garcia &amp; Flores, 2012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0EE47-77C5-594C-8C13-E28E16B742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BE" dirty="0"/>
              <a:t>CLIL binnen meertalige pedagogieën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B89988-A787-1E47-8EE9-AF9C48E18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1834"/>
            <a:ext cx="9144000" cy="513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512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375934-7F2D-AE4B-B89C-0FA109A3295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BE" dirty="0">
                <a:solidFill>
                  <a:srgbClr val="003399"/>
                </a:solidFill>
              </a:rPr>
              <a:t>Doelstelling en kennismaking</a:t>
            </a:r>
          </a:p>
          <a:p>
            <a:endParaRPr lang="en-BE" dirty="0">
              <a:solidFill>
                <a:srgbClr val="003399"/>
              </a:solidFill>
            </a:endParaRPr>
          </a:p>
          <a:p>
            <a:r>
              <a:rPr lang="en-BE" dirty="0">
                <a:solidFill>
                  <a:srgbClr val="FF6600"/>
                </a:solidFill>
              </a:rPr>
              <a:t>Inventariseren van de voorkennis</a:t>
            </a:r>
          </a:p>
          <a:p>
            <a:endParaRPr lang="en-BE" dirty="0">
              <a:solidFill>
                <a:srgbClr val="003399"/>
              </a:solidFill>
            </a:endParaRPr>
          </a:p>
          <a:p>
            <a:r>
              <a:rPr lang="en-BE" dirty="0">
                <a:solidFill>
                  <a:srgbClr val="003399"/>
                </a:solidFill>
              </a:rPr>
              <a:t>Waarom deze workshop?</a:t>
            </a:r>
          </a:p>
          <a:p>
            <a:endParaRPr lang="en-BE" dirty="0"/>
          </a:p>
          <a:p>
            <a:r>
              <a:rPr lang="en-BE" dirty="0">
                <a:solidFill>
                  <a:srgbClr val="FF6600"/>
                </a:solidFill>
              </a:rPr>
              <a:t>Het concept translanguaging</a:t>
            </a:r>
          </a:p>
          <a:p>
            <a:endParaRPr lang="en-BE" dirty="0">
              <a:solidFill>
                <a:srgbClr val="FF6600"/>
              </a:solidFill>
            </a:endParaRPr>
          </a:p>
          <a:p>
            <a:r>
              <a:rPr lang="en-BE" dirty="0">
                <a:solidFill>
                  <a:srgbClr val="003399"/>
                </a:solidFill>
              </a:rPr>
              <a:t>De plaats van CLIL binnen meertalige pedagogieën</a:t>
            </a:r>
          </a:p>
          <a:p>
            <a:endParaRPr lang="en-BE" dirty="0"/>
          </a:p>
          <a:p>
            <a:r>
              <a:rPr lang="en-BE" dirty="0">
                <a:solidFill>
                  <a:srgbClr val="FF6600"/>
                </a:solidFill>
              </a:rPr>
              <a:t>Enkele voorbeelden van translanguaging binnen CLIL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369340-5257-2E4E-85B5-45EB1BE338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BE" dirty="0"/>
              <a:t>Structuur</a:t>
            </a:r>
          </a:p>
        </p:txBody>
      </p:sp>
    </p:spTree>
    <p:extLst>
      <p:ext uri="{BB962C8B-B14F-4D97-AF65-F5344CB8AC3E}">
        <p14:creationId xmlns:p14="http://schemas.microsoft.com/office/powerpoint/2010/main" val="12783880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A9BBBDC-50ED-6241-8BD0-FDD60ABF70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en-BE" dirty="0"/>
          </a:p>
          <a:p>
            <a:endParaRPr lang="en-BE" dirty="0"/>
          </a:p>
          <a:p>
            <a:endParaRPr lang="en-BE" dirty="0"/>
          </a:p>
          <a:p>
            <a:endParaRPr lang="en-BE" dirty="0"/>
          </a:p>
          <a:p>
            <a:endParaRPr lang="en-BE" dirty="0"/>
          </a:p>
          <a:p>
            <a:endParaRPr lang="en-BE" dirty="0"/>
          </a:p>
          <a:p>
            <a:endParaRPr lang="en-BE" dirty="0"/>
          </a:p>
          <a:p>
            <a:endParaRPr lang="en-BE" dirty="0"/>
          </a:p>
          <a:p>
            <a:endParaRPr lang="en-BE" dirty="0"/>
          </a:p>
          <a:p>
            <a:endParaRPr lang="en-BE" dirty="0"/>
          </a:p>
          <a:p>
            <a:endParaRPr lang="en-BE" dirty="0"/>
          </a:p>
          <a:p>
            <a:endParaRPr lang="en-BE" dirty="0"/>
          </a:p>
          <a:p>
            <a:endParaRPr lang="en-BE" dirty="0"/>
          </a:p>
          <a:p>
            <a:endParaRPr lang="en-BE" dirty="0"/>
          </a:p>
          <a:p>
            <a:endParaRPr lang="en-BE" dirty="0"/>
          </a:p>
          <a:p>
            <a:r>
              <a:rPr lang="en-BE" b="1" dirty="0">
                <a:solidFill>
                  <a:srgbClr val="003399"/>
                </a:solidFill>
              </a:rPr>
              <a:t>CLIL?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0EE47-77C5-594C-8C13-E28E16B742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BE" dirty="0"/>
              <a:t>CLIL binnen meertalige pedagogieën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B89988-A787-1E47-8EE9-AF9C48E18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1834"/>
            <a:ext cx="9144000" cy="513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5874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47347F2-98B6-B146-B4B8-B4CC86834B2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rgbClr val="003399"/>
                </a:solidFill>
              </a:rPr>
              <a:t>CLIL should not be thought of as necessarily requiring 100% use of a foreign language in the learning process. </a:t>
            </a:r>
            <a:r>
              <a:rPr lang="en-GB" b="1" dirty="0">
                <a:solidFill>
                  <a:srgbClr val="003399"/>
                </a:solidFill>
              </a:rPr>
              <a:t>CLIL invites the use of both the mother tongue and an additional language </a:t>
            </a:r>
            <a:r>
              <a:rPr lang="en-GB" dirty="0">
                <a:solidFill>
                  <a:srgbClr val="003399"/>
                </a:solidFill>
              </a:rPr>
              <a:t>in the learning context. (Marsh &amp; </a:t>
            </a:r>
            <a:r>
              <a:rPr lang="en-GB" dirty="0" err="1">
                <a:solidFill>
                  <a:srgbClr val="003399"/>
                </a:solidFill>
              </a:rPr>
              <a:t>Langé</a:t>
            </a:r>
            <a:r>
              <a:rPr lang="en-GB" dirty="0">
                <a:solidFill>
                  <a:srgbClr val="003399"/>
                </a:solidFill>
              </a:rPr>
              <a:t>, 1999: 162). </a:t>
            </a:r>
            <a:endParaRPr lang="en-BE" dirty="0">
              <a:solidFill>
                <a:srgbClr val="003399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5E6788-3834-0940-9CE3-DE64C0CB0C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BE" dirty="0"/>
              <a:t>CLIL binnen meertalige pedagogieën</a:t>
            </a:r>
          </a:p>
        </p:txBody>
      </p:sp>
    </p:spTree>
    <p:extLst>
      <p:ext uri="{BB962C8B-B14F-4D97-AF65-F5344CB8AC3E}">
        <p14:creationId xmlns:p14="http://schemas.microsoft.com/office/powerpoint/2010/main" val="14396519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47347F2-98B6-B146-B4B8-B4CC86834B2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rgbClr val="FF6600"/>
                </a:solidFill>
              </a:rPr>
              <a:t>CLIL does hold good potential to distinguish itself from traditional L2 immersion models by becoming </a:t>
            </a:r>
            <a:r>
              <a:rPr lang="en-GB" b="1" dirty="0">
                <a:solidFill>
                  <a:srgbClr val="FF6600"/>
                </a:solidFill>
              </a:rPr>
              <a:t>more flexible and balanced </a:t>
            </a:r>
            <a:r>
              <a:rPr lang="en-GB" dirty="0">
                <a:solidFill>
                  <a:srgbClr val="FF6600"/>
                </a:solidFill>
              </a:rPr>
              <a:t>about the potential role of L1 in CLIL lessons (Lin, 2015: 75).</a:t>
            </a:r>
          </a:p>
          <a:p>
            <a:endParaRPr lang="en-GB" dirty="0">
              <a:solidFill>
                <a:srgbClr val="FF6600"/>
              </a:solidFill>
            </a:endParaRPr>
          </a:p>
          <a:p>
            <a:r>
              <a:rPr lang="en-GB" dirty="0">
                <a:solidFill>
                  <a:srgbClr val="003399"/>
                </a:solidFill>
              </a:rPr>
              <a:t>&gt;&gt; in </a:t>
            </a:r>
            <a:r>
              <a:rPr lang="en-GB" dirty="0" err="1">
                <a:solidFill>
                  <a:srgbClr val="003399"/>
                </a:solidFill>
              </a:rPr>
              <a:t>vergelijking</a:t>
            </a:r>
            <a:r>
              <a:rPr lang="en-GB" dirty="0">
                <a:solidFill>
                  <a:srgbClr val="003399"/>
                </a:solidFill>
              </a:rPr>
              <a:t> met </a:t>
            </a:r>
            <a:r>
              <a:rPr lang="en-GB" dirty="0" err="1">
                <a:solidFill>
                  <a:srgbClr val="003399"/>
                </a:solidFill>
              </a:rPr>
              <a:t>vreemdetaallessen</a:t>
            </a:r>
            <a:r>
              <a:rPr lang="en-GB" dirty="0">
                <a:solidFill>
                  <a:srgbClr val="003399"/>
                </a:solidFill>
              </a:rPr>
              <a:t> </a:t>
            </a:r>
            <a:r>
              <a:rPr lang="en-GB" dirty="0" err="1">
                <a:solidFill>
                  <a:srgbClr val="003399"/>
                </a:solidFill>
              </a:rPr>
              <a:t>wordt</a:t>
            </a:r>
            <a:r>
              <a:rPr lang="en-GB" dirty="0">
                <a:solidFill>
                  <a:srgbClr val="003399"/>
                </a:solidFill>
              </a:rPr>
              <a:t> </a:t>
            </a:r>
            <a:r>
              <a:rPr lang="en-GB" dirty="0" err="1">
                <a:solidFill>
                  <a:srgbClr val="003399"/>
                </a:solidFill>
              </a:rPr>
              <a:t>er</a:t>
            </a:r>
            <a:r>
              <a:rPr lang="en-GB" dirty="0">
                <a:solidFill>
                  <a:srgbClr val="003399"/>
                </a:solidFill>
              </a:rPr>
              <a:t> in de CLIL-les minder </a:t>
            </a:r>
            <a:r>
              <a:rPr lang="en-GB" dirty="0" err="1">
                <a:solidFill>
                  <a:srgbClr val="003399"/>
                </a:solidFill>
              </a:rPr>
              <a:t>vastgehouden</a:t>
            </a:r>
            <a:r>
              <a:rPr lang="en-GB" dirty="0">
                <a:solidFill>
                  <a:srgbClr val="003399"/>
                </a:solidFill>
              </a:rPr>
              <a:t> </a:t>
            </a:r>
            <a:r>
              <a:rPr lang="en-GB" dirty="0" err="1">
                <a:solidFill>
                  <a:srgbClr val="003399"/>
                </a:solidFill>
              </a:rPr>
              <a:t>aan</a:t>
            </a:r>
            <a:r>
              <a:rPr lang="en-GB" dirty="0">
                <a:solidFill>
                  <a:srgbClr val="003399"/>
                </a:solidFill>
              </a:rPr>
              <a:t> de </a:t>
            </a:r>
            <a:r>
              <a:rPr lang="en-GB" dirty="0" err="1">
                <a:solidFill>
                  <a:srgbClr val="003399"/>
                </a:solidFill>
              </a:rPr>
              <a:t>doeltaal</a:t>
            </a:r>
            <a:r>
              <a:rPr lang="en-GB" dirty="0">
                <a:solidFill>
                  <a:srgbClr val="003399"/>
                </a:solidFill>
              </a:rPr>
              <a:t> </a:t>
            </a:r>
            <a:r>
              <a:rPr lang="en-GB" dirty="0" err="1">
                <a:solidFill>
                  <a:srgbClr val="003399"/>
                </a:solidFill>
              </a:rPr>
              <a:t>en</a:t>
            </a:r>
            <a:r>
              <a:rPr lang="en-GB" dirty="0">
                <a:solidFill>
                  <a:srgbClr val="003399"/>
                </a:solidFill>
              </a:rPr>
              <a:t> </a:t>
            </a:r>
            <a:r>
              <a:rPr lang="en-GB" dirty="0" err="1">
                <a:solidFill>
                  <a:srgbClr val="003399"/>
                </a:solidFill>
              </a:rPr>
              <a:t>aan</a:t>
            </a:r>
            <a:r>
              <a:rPr lang="en-GB" dirty="0">
                <a:solidFill>
                  <a:srgbClr val="003399"/>
                </a:solidFill>
              </a:rPr>
              <a:t> </a:t>
            </a:r>
            <a:r>
              <a:rPr lang="en-GB" dirty="0" err="1">
                <a:solidFill>
                  <a:srgbClr val="003399"/>
                </a:solidFill>
              </a:rPr>
              <a:t>doeltaalnormen</a:t>
            </a:r>
            <a:r>
              <a:rPr lang="en-GB" dirty="0">
                <a:solidFill>
                  <a:srgbClr val="003399"/>
                </a:solidFill>
              </a:rPr>
              <a:t>, minder focus op de </a:t>
            </a:r>
            <a:r>
              <a:rPr lang="en-GB" dirty="0" err="1">
                <a:solidFill>
                  <a:srgbClr val="003399"/>
                </a:solidFill>
              </a:rPr>
              <a:t>vorm</a:t>
            </a:r>
            <a:r>
              <a:rPr lang="en-GB" dirty="0">
                <a:solidFill>
                  <a:srgbClr val="003399"/>
                </a:solidFill>
              </a:rPr>
              <a:t>, </a:t>
            </a:r>
            <a:r>
              <a:rPr lang="en-GB" dirty="0" err="1">
                <a:solidFill>
                  <a:srgbClr val="003399"/>
                </a:solidFill>
              </a:rPr>
              <a:t>waardoor</a:t>
            </a:r>
            <a:r>
              <a:rPr lang="en-GB" dirty="0">
                <a:solidFill>
                  <a:srgbClr val="003399"/>
                </a:solidFill>
              </a:rPr>
              <a:t> </a:t>
            </a:r>
            <a:r>
              <a:rPr lang="en-GB" dirty="0" err="1">
                <a:solidFill>
                  <a:srgbClr val="003399"/>
                </a:solidFill>
              </a:rPr>
              <a:t>leerlingen</a:t>
            </a:r>
            <a:r>
              <a:rPr lang="en-GB" dirty="0">
                <a:solidFill>
                  <a:srgbClr val="003399"/>
                </a:solidFill>
              </a:rPr>
              <a:t> de </a:t>
            </a:r>
            <a:r>
              <a:rPr lang="en-GB" dirty="0" err="1">
                <a:solidFill>
                  <a:srgbClr val="003399"/>
                </a:solidFill>
              </a:rPr>
              <a:t>nieuwe</a:t>
            </a:r>
            <a:r>
              <a:rPr lang="en-GB" dirty="0">
                <a:solidFill>
                  <a:srgbClr val="003399"/>
                </a:solidFill>
              </a:rPr>
              <a:t> </a:t>
            </a:r>
            <a:r>
              <a:rPr lang="en-GB" dirty="0" err="1">
                <a:solidFill>
                  <a:srgbClr val="003399"/>
                </a:solidFill>
              </a:rPr>
              <a:t>taal</a:t>
            </a:r>
            <a:r>
              <a:rPr lang="en-GB" dirty="0">
                <a:solidFill>
                  <a:srgbClr val="003399"/>
                </a:solidFill>
              </a:rPr>
              <a:t> op </a:t>
            </a:r>
            <a:r>
              <a:rPr lang="en-GB" dirty="0" err="1">
                <a:solidFill>
                  <a:srgbClr val="003399"/>
                </a:solidFill>
              </a:rPr>
              <a:t>een</a:t>
            </a:r>
            <a:r>
              <a:rPr lang="en-GB" dirty="0">
                <a:solidFill>
                  <a:srgbClr val="003399"/>
                </a:solidFill>
              </a:rPr>
              <a:t> </a:t>
            </a:r>
            <a:r>
              <a:rPr lang="en-GB" dirty="0" err="1">
                <a:solidFill>
                  <a:srgbClr val="003399"/>
                </a:solidFill>
              </a:rPr>
              <a:t>speelsere</a:t>
            </a:r>
            <a:r>
              <a:rPr lang="en-GB" dirty="0">
                <a:solidFill>
                  <a:srgbClr val="003399"/>
                </a:solidFill>
              </a:rPr>
              <a:t> </a:t>
            </a:r>
            <a:r>
              <a:rPr lang="en-GB" dirty="0" err="1">
                <a:solidFill>
                  <a:srgbClr val="003399"/>
                </a:solidFill>
              </a:rPr>
              <a:t>manier</a:t>
            </a:r>
            <a:r>
              <a:rPr lang="en-GB" dirty="0">
                <a:solidFill>
                  <a:srgbClr val="003399"/>
                </a:solidFill>
              </a:rPr>
              <a:t> </a:t>
            </a:r>
            <a:r>
              <a:rPr lang="en-GB" dirty="0" err="1">
                <a:solidFill>
                  <a:srgbClr val="003399"/>
                </a:solidFill>
              </a:rPr>
              <a:t>leren</a:t>
            </a:r>
            <a:r>
              <a:rPr lang="en-GB" dirty="0">
                <a:solidFill>
                  <a:srgbClr val="003399"/>
                </a:solidFill>
              </a:rPr>
              <a:t> (</a:t>
            </a:r>
            <a:r>
              <a:rPr lang="en-GB" dirty="0" err="1">
                <a:solidFill>
                  <a:srgbClr val="003399"/>
                </a:solidFill>
              </a:rPr>
              <a:t>Gené</a:t>
            </a:r>
            <a:r>
              <a:rPr lang="en-GB" dirty="0">
                <a:solidFill>
                  <a:srgbClr val="003399"/>
                </a:solidFill>
              </a:rPr>
              <a:t> Gil et al., 2012; </a:t>
            </a:r>
            <a:r>
              <a:rPr lang="en-GB" dirty="0" err="1">
                <a:solidFill>
                  <a:srgbClr val="003399"/>
                </a:solidFill>
              </a:rPr>
              <a:t>Kontio</a:t>
            </a:r>
            <a:r>
              <a:rPr lang="en-GB" dirty="0">
                <a:solidFill>
                  <a:srgbClr val="003399"/>
                </a:solidFill>
              </a:rPr>
              <a:t> &amp; </a:t>
            </a:r>
            <a:r>
              <a:rPr lang="en-GB" dirty="0" err="1">
                <a:solidFill>
                  <a:srgbClr val="003399"/>
                </a:solidFill>
              </a:rPr>
              <a:t>Sylven</a:t>
            </a:r>
            <a:r>
              <a:rPr lang="en-GB" dirty="0">
                <a:solidFill>
                  <a:srgbClr val="003399"/>
                </a:solidFill>
              </a:rPr>
              <a:t>, 2015)</a:t>
            </a:r>
            <a:endParaRPr lang="en-BE" dirty="0">
              <a:solidFill>
                <a:srgbClr val="003399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5E6788-3834-0940-9CE3-DE64C0CB0C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BE" dirty="0"/>
              <a:t>CLIL binnen meertalige pedagogieën</a:t>
            </a:r>
          </a:p>
        </p:txBody>
      </p:sp>
    </p:spTree>
    <p:extLst>
      <p:ext uri="{BB962C8B-B14F-4D97-AF65-F5344CB8AC3E}">
        <p14:creationId xmlns:p14="http://schemas.microsoft.com/office/powerpoint/2010/main" val="2185577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375934-7F2D-AE4B-B89C-0FA109A3295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BE" dirty="0">
                <a:solidFill>
                  <a:srgbClr val="003399"/>
                </a:solidFill>
              </a:rPr>
              <a:t>Doelstelling en kennismaking</a:t>
            </a:r>
          </a:p>
          <a:p>
            <a:endParaRPr lang="en-BE" dirty="0">
              <a:solidFill>
                <a:srgbClr val="003399"/>
              </a:solidFill>
            </a:endParaRPr>
          </a:p>
          <a:p>
            <a:r>
              <a:rPr lang="en-BE" dirty="0">
                <a:solidFill>
                  <a:srgbClr val="FF6600"/>
                </a:solidFill>
              </a:rPr>
              <a:t>Inventariseren van de voorkennis</a:t>
            </a:r>
          </a:p>
          <a:p>
            <a:endParaRPr lang="en-BE" dirty="0">
              <a:solidFill>
                <a:srgbClr val="003399"/>
              </a:solidFill>
            </a:endParaRPr>
          </a:p>
          <a:p>
            <a:r>
              <a:rPr lang="en-BE" dirty="0">
                <a:solidFill>
                  <a:srgbClr val="003399"/>
                </a:solidFill>
              </a:rPr>
              <a:t>Waarom deze workshop?</a:t>
            </a:r>
          </a:p>
          <a:p>
            <a:endParaRPr lang="en-BE" dirty="0"/>
          </a:p>
          <a:p>
            <a:r>
              <a:rPr lang="en-BE" dirty="0">
                <a:solidFill>
                  <a:srgbClr val="FF6600"/>
                </a:solidFill>
              </a:rPr>
              <a:t>Het concept translanguaging</a:t>
            </a:r>
          </a:p>
          <a:p>
            <a:endParaRPr lang="en-BE" dirty="0">
              <a:solidFill>
                <a:srgbClr val="FF6600"/>
              </a:solidFill>
            </a:endParaRPr>
          </a:p>
          <a:p>
            <a:r>
              <a:rPr lang="en-BE" dirty="0">
                <a:solidFill>
                  <a:srgbClr val="003399"/>
                </a:solidFill>
              </a:rPr>
              <a:t>De plaats van CLIL binnen meertalige pedagogieën</a:t>
            </a:r>
          </a:p>
          <a:p>
            <a:endParaRPr lang="en-BE" dirty="0"/>
          </a:p>
          <a:p>
            <a:r>
              <a:rPr lang="en-BE" b="1" dirty="0">
                <a:solidFill>
                  <a:srgbClr val="FF6600"/>
                </a:solidFill>
              </a:rPr>
              <a:t>Enkele voorbeelden van translanguaging binnen CLIL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369340-5257-2E4E-85B5-45EB1BE338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BE" dirty="0"/>
              <a:t>Structuur</a:t>
            </a:r>
          </a:p>
        </p:txBody>
      </p:sp>
    </p:spTree>
    <p:extLst>
      <p:ext uri="{BB962C8B-B14F-4D97-AF65-F5344CB8AC3E}">
        <p14:creationId xmlns:p14="http://schemas.microsoft.com/office/powerpoint/2010/main" val="4395061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8AE347-FD2A-5B46-97C9-7B4C1323CE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E70738-1EC7-F948-A903-BBC1D45240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B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78C37E-813B-624F-81D2-9538BADEF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2958"/>
            <a:ext cx="9144000" cy="439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7569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88FBA2-1738-884F-90DF-A36A7A8703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342900" indent="-342900">
              <a:buAutoNum type="arabicParenR"/>
            </a:pPr>
            <a:r>
              <a:rPr lang="en-GB" dirty="0">
                <a:solidFill>
                  <a:srgbClr val="003399"/>
                </a:solidFill>
              </a:rPr>
              <a:t>B</a:t>
            </a:r>
            <a:r>
              <a:rPr lang="en-BE" dirty="0">
                <a:solidFill>
                  <a:srgbClr val="003399"/>
                </a:solidFill>
              </a:rPr>
              <a:t>espreken in groep – op beschrijvend niveau – wat gebeurt er? </a:t>
            </a:r>
          </a:p>
          <a:p>
            <a:pPr marL="342900" indent="-342900">
              <a:buAutoNum type="arabicParenR"/>
            </a:pPr>
            <a:endParaRPr lang="en-BE" dirty="0"/>
          </a:p>
          <a:p>
            <a:pPr marL="342900" indent="-342900">
              <a:buAutoNum type="arabicParenR"/>
            </a:pPr>
            <a:r>
              <a:rPr lang="en-BE" dirty="0">
                <a:solidFill>
                  <a:srgbClr val="FF6600"/>
                </a:solidFill>
              </a:rPr>
              <a:t>Welk doel dient translanguaging in dit voorbeeld?</a:t>
            </a:r>
          </a:p>
          <a:p>
            <a:pPr marL="342900" indent="-342900">
              <a:buAutoNum type="arabicParenR"/>
            </a:pPr>
            <a:endParaRPr lang="en-BE" dirty="0"/>
          </a:p>
          <a:p>
            <a:pPr marL="342900" indent="-342900">
              <a:buAutoNum type="arabicParenR"/>
            </a:pPr>
            <a:r>
              <a:rPr lang="en-BE" dirty="0">
                <a:solidFill>
                  <a:srgbClr val="003399"/>
                </a:solidFill>
              </a:rPr>
              <a:t>Wat zijn de voor- en nadelen van dit gebruik van translanguaging?</a:t>
            </a:r>
          </a:p>
          <a:p>
            <a:pPr marL="342900" indent="-342900">
              <a:buAutoNum type="arabicParenR"/>
            </a:pPr>
            <a:endParaRPr lang="en-BE" dirty="0">
              <a:solidFill>
                <a:srgbClr val="003399"/>
              </a:solidFill>
            </a:endParaRPr>
          </a:p>
          <a:p>
            <a:pPr marL="342900" indent="-342900">
              <a:buAutoNum type="arabicParenR"/>
            </a:pPr>
            <a:r>
              <a:rPr lang="en-BE" dirty="0">
                <a:solidFill>
                  <a:srgbClr val="FF6600"/>
                </a:solidFill>
              </a:rPr>
              <a:t>Is dit gebruik van translanguaging toepasbaar binnen mijn eigen CLIL-context?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503FDE-AE9F-F749-B795-D4AEEC37B2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BE" dirty="0"/>
              <a:t>Enkele voorbeelden</a:t>
            </a:r>
          </a:p>
        </p:txBody>
      </p:sp>
    </p:spTree>
    <p:extLst>
      <p:ext uri="{BB962C8B-B14F-4D97-AF65-F5344CB8AC3E}">
        <p14:creationId xmlns:p14="http://schemas.microsoft.com/office/powerpoint/2010/main" val="32273377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EA04B0-AC36-CFDB-15FB-5DE3938899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BE" dirty="0">
                <a:solidFill>
                  <a:srgbClr val="FF6600"/>
                </a:solidFill>
              </a:rPr>
              <a:t>De deelnemers kennen het concept translanguaging en kunnen dit koppelen aan CLIL</a:t>
            </a:r>
          </a:p>
          <a:p>
            <a:endParaRPr lang="en-BE" dirty="0"/>
          </a:p>
          <a:p>
            <a:r>
              <a:rPr lang="en-BE" dirty="0">
                <a:solidFill>
                  <a:srgbClr val="003399"/>
                </a:solidFill>
              </a:rPr>
              <a:t>De deelnemers kunnen vanuit een internationale casus reflecteren over de toepasbaarheid van translanguaging binnen CLIL</a:t>
            </a:r>
          </a:p>
          <a:p>
            <a:endParaRPr lang="en-BE" dirty="0"/>
          </a:p>
          <a:p>
            <a:r>
              <a:rPr lang="en-BE" dirty="0">
                <a:solidFill>
                  <a:srgbClr val="FF6600"/>
                </a:solidFill>
              </a:rPr>
              <a:t>De deelnemers kunnen de toepasbaarheid van translanguaging binnen de eigen CLIL-context evalueren en duiden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AB1126-913C-57FF-85C9-18EAD20B29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BE" dirty="0"/>
              <a:t>Doelstelling en kennismaking</a:t>
            </a:r>
          </a:p>
        </p:txBody>
      </p:sp>
    </p:spTree>
    <p:extLst>
      <p:ext uri="{BB962C8B-B14F-4D97-AF65-F5344CB8AC3E}">
        <p14:creationId xmlns:p14="http://schemas.microsoft.com/office/powerpoint/2010/main" val="37961418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F5D7C5-2300-148A-BD30-09848AC972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BE" dirty="0">
                <a:hlinkClick r:id="rId3"/>
              </a:rPr>
              <a:t>Esli.Struys@vub.be</a:t>
            </a:r>
            <a:endParaRPr lang="en-BE" dirty="0"/>
          </a:p>
          <a:p>
            <a:r>
              <a:rPr lang="en-BE" dirty="0">
                <a:hlinkClick r:id="rId4"/>
              </a:rPr>
              <a:t>Thomas.Caira@vub.be</a:t>
            </a:r>
            <a:endParaRPr lang="en-BE" dirty="0"/>
          </a:p>
          <a:p>
            <a:endParaRPr lang="en-BE" dirty="0"/>
          </a:p>
          <a:p>
            <a:r>
              <a:rPr lang="en-BE" dirty="0"/>
              <a:t>Referenties op aanvraag beschikbaar in pdf</a:t>
            </a:r>
          </a:p>
          <a:p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87EF6F-5886-E016-EF95-EA14427A2E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BE" dirty="0"/>
              <a:t>Dank voor uw aandacht!</a:t>
            </a:r>
          </a:p>
        </p:txBody>
      </p:sp>
    </p:spTree>
    <p:extLst>
      <p:ext uri="{BB962C8B-B14F-4D97-AF65-F5344CB8AC3E}">
        <p14:creationId xmlns:p14="http://schemas.microsoft.com/office/powerpoint/2010/main" val="2267550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375934-7F2D-AE4B-B89C-0FA109A3295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BE" b="1" dirty="0">
                <a:solidFill>
                  <a:srgbClr val="003399"/>
                </a:solidFill>
              </a:rPr>
              <a:t>Doelstelling en kennismaking</a:t>
            </a:r>
          </a:p>
          <a:p>
            <a:endParaRPr lang="en-BE" dirty="0">
              <a:solidFill>
                <a:srgbClr val="003399"/>
              </a:solidFill>
            </a:endParaRPr>
          </a:p>
          <a:p>
            <a:r>
              <a:rPr lang="en-BE" dirty="0">
                <a:solidFill>
                  <a:srgbClr val="FF6600"/>
                </a:solidFill>
              </a:rPr>
              <a:t>Inventariseren van de voorkennis</a:t>
            </a:r>
          </a:p>
          <a:p>
            <a:endParaRPr lang="en-BE" dirty="0">
              <a:solidFill>
                <a:srgbClr val="003399"/>
              </a:solidFill>
            </a:endParaRPr>
          </a:p>
          <a:p>
            <a:r>
              <a:rPr lang="en-BE" dirty="0">
                <a:solidFill>
                  <a:srgbClr val="003399"/>
                </a:solidFill>
              </a:rPr>
              <a:t>Waarom deze workshop?</a:t>
            </a:r>
          </a:p>
          <a:p>
            <a:endParaRPr lang="en-BE" dirty="0"/>
          </a:p>
          <a:p>
            <a:r>
              <a:rPr lang="en-BE" dirty="0">
                <a:solidFill>
                  <a:srgbClr val="FF6600"/>
                </a:solidFill>
              </a:rPr>
              <a:t>Het concept translanguaging</a:t>
            </a:r>
          </a:p>
          <a:p>
            <a:endParaRPr lang="en-BE" dirty="0">
              <a:solidFill>
                <a:srgbClr val="FF6600"/>
              </a:solidFill>
            </a:endParaRPr>
          </a:p>
          <a:p>
            <a:r>
              <a:rPr lang="en-BE" dirty="0">
                <a:solidFill>
                  <a:srgbClr val="003399"/>
                </a:solidFill>
              </a:rPr>
              <a:t>De plaats van CLIL binnen meertalige pedagogieën</a:t>
            </a:r>
          </a:p>
          <a:p>
            <a:endParaRPr lang="en-BE" dirty="0"/>
          </a:p>
          <a:p>
            <a:r>
              <a:rPr lang="en-BE" dirty="0">
                <a:solidFill>
                  <a:srgbClr val="FF6600"/>
                </a:solidFill>
              </a:rPr>
              <a:t>Enkele voorbeelden van translanguaging binnen CLIL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369340-5257-2E4E-85B5-45EB1BE338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BE" dirty="0"/>
              <a:t>Structuur</a:t>
            </a:r>
          </a:p>
        </p:txBody>
      </p:sp>
    </p:spTree>
    <p:extLst>
      <p:ext uri="{BB962C8B-B14F-4D97-AF65-F5344CB8AC3E}">
        <p14:creationId xmlns:p14="http://schemas.microsoft.com/office/powerpoint/2010/main" val="863446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EA04B0-AC36-CFDB-15FB-5DE3938899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BE" dirty="0">
                <a:solidFill>
                  <a:srgbClr val="FF6600"/>
                </a:solidFill>
              </a:rPr>
              <a:t>De deelnemers kennen het concept translanguaging en kunnen dit koppelen aan CLIL</a:t>
            </a:r>
          </a:p>
          <a:p>
            <a:endParaRPr lang="en-BE" dirty="0"/>
          </a:p>
          <a:p>
            <a:r>
              <a:rPr lang="en-BE" dirty="0">
                <a:solidFill>
                  <a:srgbClr val="003399"/>
                </a:solidFill>
              </a:rPr>
              <a:t>De deelnemers kunnen vanuit een internationale casus reflecteren over de toepasbaarheid van translanguaging binnen CLIL</a:t>
            </a:r>
          </a:p>
          <a:p>
            <a:endParaRPr lang="en-BE" dirty="0"/>
          </a:p>
          <a:p>
            <a:r>
              <a:rPr lang="en-BE" dirty="0">
                <a:solidFill>
                  <a:srgbClr val="FF6600"/>
                </a:solidFill>
              </a:rPr>
              <a:t>De deelnemers kunnen de toepasbaarheid van translanguaging binnen de eigen CLIL-context evalueren en duiden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AB1126-913C-57FF-85C9-18EAD20B29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BE" dirty="0"/>
              <a:t>Doelstelling en kennismaking</a:t>
            </a:r>
          </a:p>
        </p:txBody>
      </p:sp>
    </p:spTree>
    <p:extLst>
      <p:ext uri="{BB962C8B-B14F-4D97-AF65-F5344CB8AC3E}">
        <p14:creationId xmlns:p14="http://schemas.microsoft.com/office/powerpoint/2010/main" val="1605590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375934-7F2D-AE4B-B89C-0FA109A3295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BE" dirty="0">
                <a:solidFill>
                  <a:srgbClr val="003399"/>
                </a:solidFill>
              </a:rPr>
              <a:t>Doelstelling en kennismaking</a:t>
            </a:r>
          </a:p>
          <a:p>
            <a:endParaRPr lang="en-BE" dirty="0">
              <a:solidFill>
                <a:srgbClr val="003399"/>
              </a:solidFill>
            </a:endParaRPr>
          </a:p>
          <a:p>
            <a:r>
              <a:rPr lang="en-BE" b="1" dirty="0">
                <a:solidFill>
                  <a:srgbClr val="FF6600"/>
                </a:solidFill>
              </a:rPr>
              <a:t>Inventariseren van de voorkennis</a:t>
            </a:r>
          </a:p>
          <a:p>
            <a:endParaRPr lang="en-BE" dirty="0">
              <a:solidFill>
                <a:srgbClr val="003399"/>
              </a:solidFill>
            </a:endParaRPr>
          </a:p>
          <a:p>
            <a:r>
              <a:rPr lang="en-BE" dirty="0">
                <a:solidFill>
                  <a:srgbClr val="003399"/>
                </a:solidFill>
              </a:rPr>
              <a:t>Waarom deze workshop?</a:t>
            </a:r>
          </a:p>
          <a:p>
            <a:endParaRPr lang="en-BE" dirty="0"/>
          </a:p>
          <a:p>
            <a:r>
              <a:rPr lang="en-BE" dirty="0">
                <a:solidFill>
                  <a:srgbClr val="FF6600"/>
                </a:solidFill>
              </a:rPr>
              <a:t>Het concept translanguaging</a:t>
            </a:r>
          </a:p>
          <a:p>
            <a:endParaRPr lang="en-BE" dirty="0">
              <a:solidFill>
                <a:srgbClr val="FF6600"/>
              </a:solidFill>
            </a:endParaRPr>
          </a:p>
          <a:p>
            <a:r>
              <a:rPr lang="en-BE" dirty="0">
                <a:solidFill>
                  <a:srgbClr val="003399"/>
                </a:solidFill>
              </a:rPr>
              <a:t>De plaats van CLIL binnen meertalige pedagogieën</a:t>
            </a:r>
          </a:p>
          <a:p>
            <a:endParaRPr lang="en-BE" dirty="0"/>
          </a:p>
          <a:p>
            <a:r>
              <a:rPr lang="en-BE" dirty="0">
                <a:solidFill>
                  <a:srgbClr val="FF6600"/>
                </a:solidFill>
              </a:rPr>
              <a:t>Enkele voorbeelden van translanguaging binnen CLIL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369340-5257-2E4E-85B5-45EB1BE338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BE" dirty="0"/>
              <a:t>Structuur</a:t>
            </a:r>
          </a:p>
        </p:txBody>
      </p:sp>
    </p:spTree>
    <p:extLst>
      <p:ext uri="{BB962C8B-B14F-4D97-AF65-F5344CB8AC3E}">
        <p14:creationId xmlns:p14="http://schemas.microsoft.com/office/powerpoint/2010/main" val="3583599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375934-7F2D-AE4B-B89C-0FA109A3295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BE" dirty="0">
                <a:solidFill>
                  <a:srgbClr val="003399"/>
                </a:solidFill>
              </a:rPr>
              <a:t>Doelstelling en kennismaking</a:t>
            </a:r>
          </a:p>
          <a:p>
            <a:endParaRPr lang="en-BE" dirty="0">
              <a:solidFill>
                <a:srgbClr val="003399"/>
              </a:solidFill>
            </a:endParaRPr>
          </a:p>
          <a:p>
            <a:r>
              <a:rPr lang="en-BE" dirty="0">
                <a:solidFill>
                  <a:srgbClr val="FF6600"/>
                </a:solidFill>
              </a:rPr>
              <a:t>Inventariseren van de voorkennis</a:t>
            </a:r>
          </a:p>
          <a:p>
            <a:endParaRPr lang="en-BE" dirty="0">
              <a:solidFill>
                <a:srgbClr val="003399"/>
              </a:solidFill>
            </a:endParaRPr>
          </a:p>
          <a:p>
            <a:r>
              <a:rPr lang="en-BE" b="1" dirty="0">
                <a:solidFill>
                  <a:srgbClr val="003399"/>
                </a:solidFill>
              </a:rPr>
              <a:t>Waarom deze workshop?</a:t>
            </a:r>
          </a:p>
          <a:p>
            <a:endParaRPr lang="en-BE" dirty="0"/>
          </a:p>
          <a:p>
            <a:r>
              <a:rPr lang="en-BE" dirty="0">
                <a:solidFill>
                  <a:srgbClr val="FF6600"/>
                </a:solidFill>
              </a:rPr>
              <a:t>Het concept translanguaging</a:t>
            </a:r>
          </a:p>
          <a:p>
            <a:endParaRPr lang="en-BE" dirty="0">
              <a:solidFill>
                <a:srgbClr val="FF6600"/>
              </a:solidFill>
            </a:endParaRPr>
          </a:p>
          <a:p>
            <a:r>
              <a:rPr lang="en-BE" dirty="0">
                <a:solidFill>
                  <a:srgbClr val="003399"/>
                </a:solidFill>
              </a:rPr>
              <a:t>De plaats van CLIL binnen meertalige pedagogieën</a:t>
            </a:r>
          </a:p>
          <a:p>
            <a:endParaRPr lang="en-BE" dirty="0"/>
          </a:p>
          <a:p>
            <a:r>
              <a:rPr lang="en-BE" dirty="0">
                <a:solidFill>
                  <a:srgbClr val="FF6600"/>
                </a:solidFill>
              </a:rPr>
              <a:t>Enkele voorbeelden van translanguaging binnen CLIL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369340-5257-2E4E-85B5-45EB1BE338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BE" dirty="0"/>
              <a:t>Structuur</a:t>
            </a:r>
          </a:p>
        </p:txBody>
      </p:sp>
    </p:spTree>
    <p:extLst>
      <p:ext uri="{BB962C8B-B14F-4D97-AF65-F5344CB8AC3E}">
        <p14:creationId xmlns:p14="http://schemas.microsoft.com/office/powerpoint/2010/main" val="2545980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873BDDD-BA0D-5140-97D0-DB36BF33D7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64CB46-5BF2-5A44-9C23-A304603F1C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BE" dirty="0"/>
              <a:t>Deze workshop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F1406A8-FB2F-7DF9-821C-F8690A0731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19982"/>
              </p:ext>
            </p:extLst>
          </p:nvPr>
        </p:nvGraphicFramePr>
        <p:xfrm>
          <a:off x="4171950" y="323721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72943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873BDDD-BA0D-5140-97D0-DB36BF33D7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64CB46-5BF2-5A44-9C23-A304603F1C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BE" dirty="0"/>
              <a:t>Deze workshop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F1406A8-FB2F-7DF9-821C-F8690A073164}"/>
              </a:ext>
            </a:extLst>
          </p:cNvPr>
          <p:cNvGraphicFramePr>
            <a:graphicFrameLocks/>
          </p:cNvGraphicFramePr>
          <p:nvPr/>
        </p:nvGraphicFramePr>
        <p:xfrm>
          <a:off x="4171950" y="323721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FA67446-586B-B468-D14C-4713B1B88D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5632893"/>
              </p:ext>
            </p:extLst>
          </p:nvPr>
        </p:nvGraphicFramePr>
        <p:xfrm>
          <a:off x="38023" y="145895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35153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375934-7F2D-AE4B-B89C-0FA109A3295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BE" dirty="0">
                <a:solidFill>
                  <a:srgbClr val="003399"/>
                </a:solidFill>
              </a:rPr>
              <a:t>Doelstelling en kennismaking</a:t>
            </a:r>
          </a:p>
          <a:p>
            <a:endParaRPr lang="en-BE" dirty="0">
              <a:solidFill>
                <a:srgbClr val="003399"/>
              </a:solidFill>
            </a:endParaRPr>
          </a:p>
          <a:p>
            <a:r>
              <a:rPr lang="en-BE" dirty="0">
                <a:solidFill>
                  <a:srgbClr val="FF6600"/>
                </a:solidFill>
              </a:rPr>
              <a:t>Inventariseren van de voorkennis</a:t>
            </a:r>
          </a:p>
          <a:p>
            <a:endParaRPr lang="en-BE" dirty="0">
              <a:solidFill>
                <a:srgbClr val="003399"/>
              </a:solidFill>
            </a:endParaRPr>
          </a:p>
          <a:p>
            <a:r>
              <a:rPr lang="en-BE" dirty="0">
                <a:solidFill>
                  <a:srgbClr val="003399"/>
                </a:solidFill>
              </a:rPr>
              <a:t>Waarom deze workshop?</a:t>
            </a:r>
          </a:p>
          <a:p>
            <a:endParaRPr lang="en-BE" dirty="0"/>
          </a:p>
          <a:p>
            <a:r>
              <a:rPr lang="en-BE" b="1" dirty="0">
                <a:solidFill>
                  <a:srgbClr val="FF6600"/>
                </a:solidFill>
              </a:rPr>
              <a:t>Het concept translanguaging</a:t>
            </a:r>
          </a:p>
          <a:p>
            <a:endParaRPr lang="en-BE" dirty="0">
              <a:solidFill>
                <a:srgbClr val="FF6600"/>
              </a:solidFill>
            </a:endParaRPr>
          </a:p>
          <a:p>
            <a:r>
              <a:rPr lang="en-BE" dirty="0">
                <a:solidFill>
                  <a:srgbClr val="003399"/>
                </a:solidFill>
              </a:rPr>
              <a:t>De plaats van CLIL binnen meertalige pedagogieën</a:t>
            </a:r>
          </a:p>
          <a:p>
            <a:endParaRPr lang="en-BE" dirty="0"/>
          </a:p>
          <a:p>
            <a:r>
              <a:rPr lang="en-BE" dirty="0">
                <a:solidFill>
                  <a:srgbClr val="FF6600"/>
                </a:solidFill>
              </a:rPr>
              <a:t>Enkele voorbeelden van translanguaging binnen CLIL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369340-5257-2E4E-85B5-45EB1BE338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BE" dirty="0"/>
              <a:t>Structuur</a:t>
            </a:r>
          </a:p>
        </p:txBody>
      </p:sp>
    </p:spTree>
    <p:extLst>
      <p:ext uri="{BB962C8B-B14F-4D97-AF65-F5344CB8AC3E}">
        <p14:creationId xmlns:p14="http://schemas.microsoft.com/office/powerpoint/2010/main" val="1636697213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-template - kopie">
  <a:themeElements>
    <a:clrScheme name="VUB">
      <a:dk1>
        <a:sysClr val="windowText" lastClr="000000"/>
      </a:dk1>
      <a:lt1>
        <a:srgbClr val="000000"/>
      </a:lt1>
      <a:dk2>
        <a:srgbClr val="FFFFFF"/>
      </a:dk2>
      <a:lt2>
        <a:srgbClr val="F2F2F2"/>
      </a:lt2>
      <a:accent1>
        <a:srgbClr val="FF6600"/>
      </a:accent1>
      <a:accent2>
        <a:srgbClr val="003399"/>
      </a:accent2>
      <a:accent3>
        <a:srgbClr val="9BBB59"/>
      </a:accent3>
      <a:accent4>
        <a:srgbClr val="31859B"/>
      </a:accent4>
      <a:accent5>
        <a:srgbClr val="7030A0"/>
      </a:accent5>
      <a:accent6>
        <a:srgbClr val="FE66FF"/>
      </a:accent6>
      <a:hlink>
        <a:srgbClr val="0000FF"/>
      </a:hlink>
      <a:folHlink>
        <a:srgbClr val="00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A7B4EEDC05AF47B0D6D8B92E840486" ma:contentTypeVersion="27" ma:contentTypeDescription="Een nieuw document maken." ma:contentTypeScope="" ma:versionID="1865ff08817f9c0677abd704b533ff71">
  <xsd:schema xmlns:xsd="http://www.w3.org/2001/XMLSchema" xmlns:xs="http://www.w3.org/2001/XMLSchema" xmlns:p="http://schemas.microsoft.com/office/2006/metadata/properties" xmlns:ns2="36d36097-b9cb-4ee0-8ae8-3a7ad55c8858" xmlns:ns3="e9e6abc0-607e-4d67-8b7d-73cd95b04fd6" xmlns:ns4="9a9ec0f0-7796-43d0-ac1f-4c8c46ee0bd1" targetNamespace="http://schemas.microsoft.com/office/2006/metadata/properties" ma:root="true" ma:fieldsID="53e194a7b326f56d71044c750b117694" ns2:_="" ns3:_="" ns4:_="">
    <xsd:import namespace="36d36097-b9cb-4ee0-8ae8-3a7ad55c8858"/>
    <xsd:import namespace="e9e6abc0-607e-4d67-8b7d-73cd95b04fd6"/>
    <xsd:import namespace="9a9ec0f0-7796-43d0-ac1f-4c8c46ee0bd1"/>
    <xsd:element name="properties">
      <xsd:complexType>
        <xsd:sequence>
          <xsd:element name="documentManagement">
            <xsd:complexType>
              <xsd:all>
                <xsd:element ref="ns2:Documentsoort" minOccurs="0"/>
                <xsd:element ref="ns2:Jaar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4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d36097-b9cb-4ee0-8ae8-3a7ad55c8858" elementFormDefault="qualified">
    <xsd:import namespace="http://schemas.microsoft.com/office/2006/documentManagement/types"/>
    <xsd:import namespace="http://schemas.microsoft.com/office/infopath/2007/PartnerControls"/>
    <xsd:element name="Documentsoort" ma:index="6" nillable="true" ma:displayName="Documentsoort" ma:default="Agenda" ma:format="Dropdown" ma:internalName="Documentsoort" ma:readOnly="false">
      <xsd:simpleType>
        <xsd:union memberTypes="dms:Text">
          <xsd:simpleType>
            <xsd:restriction base="dms:Choice">
              <xsd:enumeration value="Agenda"/>
              <xsd:enumeration value="Verslag"/>
              <xsd:enumeration value="Bijlage"/>
              <xsd:enumeration value="PowerPoint"/>
              <xsd:enumeration value="E-mail"/>
            </xsd:restriction>
          </xsd:simpleType>
        </xsd:union>
      </xsd:simpleType>
    </xsd:element>
    <xsd:element name="Jaar" ma:index="7" nillable="true" ma:displayName="Jaar" ma:default="2022" ma:format="Dropdown" ma:internalName="Jaar">
      <xsd:simpleType>
        <xsd:restriction base="dms:Choice">
          <xsd:enumeration value="2022"/>
          <xsd:enumeration value="2021"/>
          <xsd:enumeration value="2020"/>
          <xsd:enumeration value="2019"/>
          <xsd:enumeration value="2018"/>
          <xsd:enumeration value="2017"/>
          <xsd:enumeration value="2016"/>
          <xsd:enumeration value="2015"/>
          <xsd:enumeration value="2014"/>
          <xsd:enumeration value="2013"/>
          <xsd:enumeration value="2012"/>
          <xsd:enumeration value="2011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Afbeeldingtags" ma:readOnly="false" ma:fieldId="{5cf76f15-5ced-4ddc-b409-7134ff3c332f}" ma:taxonomyMulti="true" ma:sspId="49ca8161-7180-459b-a0ef-1a71cf6ffe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e6abc0-607e-4d67-8b7d-73cd95b04fd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9ec0f0-7796-43d0-ac1f-4c8c46ee0bd1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d684a666-acf7-4cd0-a7b5-9c5813db7b57}" ma:internalName="TaxCatchAll" ma:showField="CatchAllData" ma:web="137a8890-bfbc-4151-ba6f-3c942b391c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a9ec0f0-7796-43d0-ac1f-4c8c46ee0bd1" xsi:nil="true"/>
    <lcf76f155ced4ddcb4097134ff3c332f xmlns="36d36097-b9cb-4ee0-8ae8-3a7ad55c8858">
      <Terms xmlns="http://schemas.microsoft.com/office/infopath/2007/PartnerControls"/>
    </lcf76f155ced4ddcb4097134ff3c332f>
    <Documentsoort xmlns="36d36097-b9cb-4ee0-8ae8-3a7ad55c8858">Agenda</Documentsoort>
    <Jaar xmlns="36d36097-b9cb-4ee0-8ae8-3a7ad55c8858">2022</Jaar>
  </documentManagement>
</p:properties>
</file>

<file path=customXml/itemProps1.xml><?xml version="1.0" encoding="utf-8"?>
<ds:datastoreItem xmlns:ds="http://schemas.openxmlformats.org/officeDocument/2006/customXml" ds:itemID="{EE413857-7226-402A-8CCB-C5281B4CE36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1B0BFB9-A0F3-4482-908D-1FD417AB034B}"/>
</file>

<file path=customXml/itemProps3.xml><?xml version="1.0" encoding="utf-8"?>
<ds:datastoreItem xmlns:ds="http://schemas.openxmlformats.org/officeDocument/2006/customXml" ds:itemID="{21C2E359-DC80-4CC4-91F0-47CFC8D772E8}">
  <ds:schemaRefs>
    <ds:schemaRef ds:uri="http://schemas.microsoft.com/office/2006/metadata/properties"/>
    <ds:schemaRef ds:uri="http://schemas.microsoft.com/office/infopath/2007/PartnerControls"/>
    <ds:schemaRef ds:uri="14ceaf06-097a-494c-963d-9f4054a5ce44"/>
    <ds:schemaRef ds:uri="9a9ec0f0-7796-43d0-ac1f-4c8c46ee0bd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Presentatie1</Template>
  <TotalTime>4811</TotalTime>
  <Words>973</Words>
  <Application>Microsoft Office PowerPoint</Application>
  <PresentationFormat>On-screen Show (4:3)</PresentationFormat>
  <Paragraphs>204</Paragraphs>
  <Slides>27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presentation-template - kopie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Esli STRUYS</dc:creator>
  <cp:lastModifiedBy>Esli STRUYS</cp:lastModifiedBy>
  <cp:revision>289</cp:revision>
  <cp:lastPrinted>2018-10-16T10:39:22Z</cp:lastPrinted>
  <dcterms:created xsi:type="dcterms:W3CDTF">2017-09-25T08:43:12Z</dcterms:created>
  <dcterms:modified xsi:type="dcterms:W3CDTF">2023-03-08T12:28:52Z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0x0101008458FBFE25114A4D994203F01C508EE2</vt:lpwstr>
  </property>
</Properties>
</file>