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68" r:id="rId5"/>
    <p:sldId id="745" r:id="rId6"/>
    <p:sldId id="758" r:id="rId7"/>
    <p:sldId id="766" r:id="rId8"/>
    <p:sldId id="767" r:id="rId9"/>
    <p:sldId id="768" r:id="rId10"/>
    <p:sldId id="769" r:id="rId11"/>
    <p:sldId id="770" r:id="rId12"/>
    <p:sldId id="771" r:id="rId13"/>
    <p:sldId id="732" r:id="rId14"/>
    <p:sldId id="733" r:id="rId15"/>
    <p:sldId id="734" r:id="rId16"/>
    <p:sldId id="724" r:id="rId17"/>
    <p:sldId id="735" r:id="rId18"/>
    <p:sldId id="725" r:id="rId19"/>
    <p:sldId id="736" r:id="rId20"/>
    <p:sldId id="772" r:id="rId21"/>
    <p:sldId id="720" r:id="rId22"/>
    <p:sldId id="731" r:id="rId23"/>
    <p:sldId id="726" r:id="rId24"/>
    <p:sldId id="727" r:id="rId25"/>
    <p:sldId id="773" r:id="rId26"/>
    <p:sldId id="751" r:id="rId27"/>
    <p:sldId id="752" r:id="rId28"/>
    <p:sldId id="774" r:id="rId29"/>
    <p:sldId id="775" r:id="rId3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05" autoAdjust="0"/>
    <p:restoredTop sz="69283" autoAdjust="0"/>
  </p:normalViewPr>
  <p:slideViewPr>
    <p:cSldViewPr>
      <p:cViewPr varScale="1">
        <p:scale>
          <a:sx n="76" d="100"/>
          <a:sy n="76" d="100"/>
        </p:scale>
        <p:origin x="987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0" d="100"/>
          <a:sy n="60" d="100"/>
        </p:scale>
        <p:origin x="-3178" y="-2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slistruys\Dropbox\01VUB\03PRESENTATIONS\2019\5%20-%20EhB\Publicaties_Leerlingenkenmerken_Overzicht_2017-2018_sec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slistruys\Dropbox\01VUB\03PRESENTATIONS\2019\5%20-%20EhB\Publicaties_Leerlingenkenmerken_Overzicht_2017-2018_sec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slistruys\Dropbox\01VUB\03PRESENTATIONS\2019\5%20-%20EhB\Publicaties_Leerlingenkenmerken_Overzicht_2017-2018_sec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secundaire scholen met</a:t>
            </a:r>
            <a:r>
              <a:rPr lang="en-US" baseline="0"/>
              <a:t> CLIL-programma - Vlaamse Gemeenschap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[1]Sheet7!$H$4:$H$9</c:f>
              <c:strCache>
                <c:ptCount val="6"/>
                <c:pt idx="0">
                  <c:v>Antwerpen</c:v>
                </c:pt>
                <c:pt idx="1">
                  <c:v>Brussels Hoofdstedelijk Gewest</c:v>
                </c:pt>
                <c:pt idx="2">
                  <c:v>Limburg</c:v>
                </c:pt>
                <c:pt idx="3">
                  <c:v>Oost-Vlaanderen</c:v>
                </c:pt>
                <c:pt idx="4">
                  <c:v>Vlaams-Brabant</c:v>
                </c:pt>
                <c:pt idx="5">
                  <c:v>West-Vlaanderen</c:v>
                </c:pt>
              </c:strCache>
            </c:strRef>
          </c:cat>
          <c:val>
            <c:numRef>
              <c:f>[1]Sheet7!$I$4:$I$9</c:f>
              <c:numCache>
                <c:formatCode>General</c:formatCode>
                <c:ptCount val="6"/>
                <c:pt idx="0">
                  <c:v>12.08</c:v>
                </c:pt>
                <c:pt idx="1">
                  <c:v>5.71</c:v>
                </c:pt>
                <c:pt idx="2">
                  <c:v>8.33</c:v>
                </c:pt>
                <c:pt idx="3">
                  <c:v>23</c:v>
                </c:pt>
                <c:pt idx="4">
                  <c:v>14.07</c:v>
                </c:pt>
                <c:pt idx="5">
                  <c:v>27.37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C7-2542-94FE-6DD69424E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6183360"/>
        <c:axId val="356102736"/>
      </c:barChart>
      <c:catAx>
        <c:axId val="356183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102736"/>
        <c:crosses val="autoZero"/>
        <c:auto val="1"/>
        <c:lblAlgn val="ctr"/>
        <c:lblOffset val="100"/>
        <c:noMultiLvlLbl val="0"/>
      </c:catAx>
      <c:valAx>
        <c:axId val="356102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18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secundaire scholen met</a:t>
            </a:r>
            <a:r>
              <a:rPr lang="en-US" baseline="0"/>
              <a:t> CLIL-programma - Vlaamse Gemeenschap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[1]Sheet7!$H$4:$H$9</c:f>
              <c:strCache>
                <c:ptCount val="6"/>
                <c:pt idx="0">
                  <c:v>Antwerpen</c:v>
                </c:pt>
                <c:pt idx="1">
                  <c:v>Brussels Hoofdstedelijk Gewest</c:v>
                </c:pt>
                <c:pt idx="2">
                  <c:v>Limburg</c:v>
                </c:pt>
                <c:pt idx="3">
                  <c:v>Oost-Vlaanderen</c:v>
                </c:pt>
                <c:pt idx="4">
                  <c:v>Vlaams-Brabant</c:v>
                </c:pt>
                <c:pt idx="5">
                  <c:v>West-Vlaanderen</c:v>
                </c:pt>
              </c:strCache>
            </c:strRef>
          </c:cat>
          <c:val>
            <c:numRef>
              <c:f>[1]Sheet7!$I$4:$I$9</c:f>
              <c:numCache>
                <c:formatCode>General</c:formatCode>
                <c:ptCount val="6"/>
                <c:pt idx="0">
                  <c:v>12.08</c:v>
                </c:pt>
                <c:pt idx="1">
                  <c:v>5.71</c:v>
                </c:pt>
                <c:pt idx="2">
                  <c:v>8.33</c:v>
                </c:pt>
                <c:pt idx="3">
                  <c:v>23</c:v>
                </c:pt>
                <c:pt idx="4">
                  <c:v>14.07</c:v>
                </c:pt>
                <c:pt idx="5">
                  <c:v>27.37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C7-2542-94FE-6DD69424E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6183360"/>
        <c:axId val="356102736"/>
      </c:barChart>
      <c:catAx>
        <c:axId val="356183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102736"/>
        <c:crosses val="autoZero"/>
        <c:auto val="1"/>
        <c:lblAlgn val="ctr"/>
        <c:lblOffset val="100"/>
        <c:noMultiLvlLbl val="0"/>
      </c:catAx>
      <c:valAx>
        <c:axId val="356102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18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écoles</a:t>
            </a:r>
            <a:r>
              <a:rPr lang="en-US" baseline="0"/>
              <a:t> en immersion - secondaire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[1]Sheet2!$H$4:$H$9</c:f>
              <c:strCache>
                <c:ptCount val="6"/>
                <c:pt idx="0">
                  <c:v>Brabant Wallon</c:v>
                </c:pt>
                <c:pt idx="1">
                  <c:v>Bruxelles-Capitale</c:v>
                </c:pt>
                <c:pt idx="2">
                  <c:v>Hainaut</c:v>
                </c:pt>
                <c:pt idx="3">
                  <c:v>Liège</c:v>
                </c:pt>
                <c:pt idx="4">
                  <c:v>Luxembourg</c:v>
                </c:pt>
                <c:pt idx="5">
                  <c:v>Namur</c:v>
                </c:pt>
              </c:strCache>
            </c:strRef>
          </c:cat>
          <c:val>
            <c:numRef>
              <c:f>[1]Sheet2!$I$4:$I$9</c:f>
              <c:numCache>
                <c:formatCode>General</c:formatCode>
                <c:ptCount val="6"/>
                <c:pt idx="0">
                  <c:v>36.11</c:v>
                </c:pt>
                <c:pt idx="1">
                  <c:v>17.12</c:v>
                </c:pt>
                <c:pt idx="2">
                  <c:v>20.420000000000002</c:v>
                </c:pt>
                <c:pt idx="3">
                  <c:v>21.49</c:v>
                </c:pt>
                <c:pt idx="4">
                  <c:v>28.21</c:v>
                </c:pt>
                <c:pt idx="5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E-DA40-AD06-651E5A613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5854128"/>
        <c:axId val="355835760"/>
      </c:barChart>
      <c:catAx>
        <c:axId val="355854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835760"/>
        <c:crosses val="autoZero"/>
        <c:auto val="1"/>
        <c:lblAlgn val="ctr"/>
        <c:lblOffset val="100"/>
        <c:noMultiLvlLbl val="0"/>
      </c:catAx>
      <c:valAx>
        <c:axId val="3558357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85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>
          <a:xfrm>
            <a:off x="3346710" y="224887"/>
            <a:ext cx="3184605" cy="572766"/>
          </a:xfrm>
          <a:prstGeom prst="rect">
            <a:avLst/>
          </a:prstGeom>
        </p:spPr>
        <p:txBody>
          <a:bodyPr vert="horz" lIns="107289" tIns="53644" rIns="107289" bIns="53644" rtlCol="0"/>
          <a:lstStyle>
            <a:lvl1pPr algn="r">
              <a:defRPr sz="1400"/>
            </a:lvl1pPr>
          </a:lstStyle>
          <a:p>
            <a:r>
              <a:rPr lang="en-US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COURSE OR TITLE</a:t>
            </a:r>
          </a:p>
          <a:p>
            <a:r>
              <a:rPr lang="nl-BE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ACADEMIC YEAR OR DATE</a:t>
            </a:r>
            <a:endParaRPr lang="en-US" dirty="0">
              <a:solidFill>
                <a:srgbClr val="00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 descr="Logo_VU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985" y="181268"/>
            <a:ext cx="1714457" cy="664427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1298" y="9581802"/>
            <a:ext cx="2737356" cy="572766"/>
          </a:xfrm>
          <a:prstGeom prst="rect">
            <a:avLst/>
          </a:prstGeom>
        </p:spPr>
        <p:txBody>
          <a:bodyPr vert="horz" lIns="107289" tIns="53644" rIns="107289" bIns="53644" rtlCol="0" anchor="b"/>
          <a:lstStyle>
            <a:lvl1pPr algn="l">
              <a:defRPr sz="1400"/>
            </a:lvl1pPr>
          </a:lstStyle>
          <a:p>
            <a:r>
              <a:rPr lang="nl-BE" dirty="0">
                <a:solidFill>
                  <a:srgbClr val="003399"/>
                </a:solidFill>
              </a:rPr>
              <a:t>CHAPTER TITLE OR </a:t>
            </a:r>
          </a:p>
          <a:p>
            <a:r>
              <a:rPr lang="nl-BE" dirty="0">
                <a:solidFill>
                  <a:srgbClr val="003399"/>
                </a:solidFill>
              </a:rPr>
              <a:t>CONFERENCE NAME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858640" y="9581802"/>
            <a:ext cx="715346" cy="572766"/>
          </a:xfrm>
          <a:prstGeom prst="rect">
            <a:avLst/>
          </a:prstGeom>
        </p:spPr>
        <p:txBody>
          <a:bodyPr vert="horz" lIns="107289" tIns="53644" rIns="107289" bIns="53644" rtlCol="0" anchor="b"/>
          <a:lstStyle>
            <a:lvl1pPr algn="r">
              <a:defRPr sz="1400"/>
            </a:lvl1pPr>
          </a:lstStyle>
          <a:p>
            <a:fld id="{2B7094FD-1EE2-447B-A29A-3587B8A9C2F1}" type="slidenum">
              <a:rPr lang="en-US" smtClean="0">
                <a:solidFill>
                  <a:srgbClr val="003399"/>
                </a:solidFill>
              </a:rPr>
              <a:pPr/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3748152" y="9581802"/>
            <a:ext cx="2186830" cy="572766"/>
          </a:xfrm>
          <a:prstGeom prst="rect">
            <a:avLst/>
          </a:prstGeom>
        </p:spPr>
        <p:txBody>
          <a:bodyPr vert="horz" lIns="107289" tIns="53644" rIns="107289" bIns="53644" rtlCol="0" anchor="b"/>
          <a:lstStyle>
            <a:lvl1pPr algn="l">
              <a:defRPr sz="1200"/>
            </a:lvl1pPr>
          </a:lstStyle>
          <a:p>
            <a:pPr defTabSz="1072886"/>
            <a:r>
              <a:rPr lang="nl-BE" sz="1400" dirty="0">
                <a:solidFill>
                  <a:srgbClr val="003399"/>
                </a:solidFill>
              </a:rPr>
              <a:t>NAME COURSE TITILAR</a:t>
            </a:r>
            <a:endParaRPr lang="en-US" sz="1400" dirty="0">
              <a:solidFill>
                <a:srgbClr val="003399"/>
              </a:solidFill>
            </a:endParaRPr>
          </a:p>
        </p:txBody>
      </p:sp>
      <p:pic>
        <p:nvPicPr>
          <p:cNvPr id="12" name="Picture 11" descr="Driehoekj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9444" y="9869834"/>
            <a:ext cx="74542" cy="21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6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79DF065-B492-4CBB-9610-031063303704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FB8F2F5-47D6-43E8-8198-1E5809C49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document is a test version. Ideas</a:t>
            </a:r>
            <a:r>
              <a:rPr lang="en-US" baseline="0" dirty="0"/>
              <a:t> for </a:t>
            </a:r>
            <a:r>
              <a:rPr lang="en-US" baseline="0"/>
              <a:t>better implementation and friendly suggestions are </a:t>
            </a:r>
            <a:r>
              <a:rPr lang="en-US" baseline="0" dirty="0"/>
              <a:t>welcome at all time! (vajacobs@vub.ac.be)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font is Verdana, which is what VUB recommends for non-corporate communication.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Handouts and notes are covered on the last two example slides.</a:t>
            </a:r>
            <a:endParaRPr lang="en-US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F2F5-47D6-43E8-8198-1E5809C491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8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Voorkennis: enkele vragen (3 mogelijkheden)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Je </a:t>
            </a:r>
            <a:r>
              <a:rPr lang="en-GB" dirty="0" err="1"/>
              <a:t>n’en</a:t>
            </a:r>
            <a:r>
              <a:rPr lang="en-GB" dirty="0"/>
              <a:t> </a:t>
            </a:r>
            <a:r>
              <a:rPr lang="en-GB" dirty="0" err="1"/>
              <a:t>n’ai</a:t>
            </a:r>
            <a:r>
              <a:rPr lang="en-GB" dirty="0"/>
              <a:t> jamais entendu </a:t>
            </a:r>
            <a:r>
              <a:rPr lang="en-GB" dirty="0" err="1"/>
              <a:t>parler</a:t>
            </a:r>
            <a:r>
              <a:rPr lang="en-GB" dirty="0"/>
              <a:t> </a:t>
            </a:r>
          </a:p>
          <a:p>
            <a:r>
              <a:rPr lang="en-GB" dirty="0" err="1"/>
              <a:t>J’en</a:t>
            </a:r>
            <a:r>
              <a:rPr lang="en-GB" dirty="0"/>
              <a:t> ai déjà entendu </a:t>
            </a:r>
            <a:r>
              <a:rPr lang="en-GB" dirty="0" err="1"/>
              <a:t>parler</a:t>
            </a:r>
            <a:r>
              <a:rPr lang="en-GB" dirty="0"/>
              <a:t>, </a:t>
            </a:r>
            <a:r>
              <a:rPr lang="en-GB" dirty="0" err="1"/>
              <a:t>mais</a:t>
            </a:r>
            <a:r>
              <a:rPr lang="en-GB" dirty="0"/>
              <a:t> je ne </a:t>
            </a:r>
            <a:r>
              <a:rPr lang="en-GB" dirty="0" err="1"/>
              <a:t>sais</a:t>
            </a:r>
            <a:r>
              <a:rPr lang="en-GB" dirty="0"/>
              <a:t> pas </a:t>
            </a:r>
            <a:r>
              <a:rPr lang="en-GB" dirty="0" err="1"/>
              <a:t>vraiment</a:t>
            </a:r>
            <a:r>
              <a:rPr lang="en-GB" dirty="0"/>
              <a:t> de quoi il </a:t>
            </a:r>
            <a:r>
              <a:rPr lang="en-GB" dirty="0" err="1"/>
              <a:t>s’agit</a:t>
            </a:r>
            <a:r>
              <a:rPr lang="en-GB" dirty="0"/>
              <a:t> </a:t>
            </a:r>
          </a:p>
          <a:p>
            <a:r>
              <a:rPr lang="en-GB" dirty="0"/>
              <a:t>Je </a:t>
            </a:r>
            <a:r>
              <a:rPr lang="en-GB" dirty="0" err="1"/>
              <a:t>sais</a:t>
            </a:r>
            <a:r>
              <a:rPr lang="en-GB" dirty="0"/>
              <a:t> très bien de quoi il </a:t>
            </a:r>
            <a:r>
              <a:rPr lang="en-GB" dirty="0" err="1"/>
              <a:t>s’agit</a:t>
            </a:r>
            <a:r>
              <a:rPr lang="en-GB" dirty="0"/>
              <a:t> 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8F2F5-47D6-43E8-8198-1E5809C491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0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FF6600"/>
                </a:solidFill>
              </a:rPr>
              <a:t>la métropole est un environnement multilingue de premier choix</a:t>
            </a:r>
          </a:p>
          <a:p>
            <a:r>
              <a:rPr lang="fr-FR" dirty="0">
                <a:solidFill>
                  <a:srgbClr val="003399"/>
                </a:solidFill>
              </a:rPr>
              <a:t>Pourtant, l'éducation multilingue y est moins florissante que dans les zones rurales moins multilingues.</a:t>
            </a:r>
          </a:p>
          <a:p>
            <a:r>
              <a:rPr lang="fr-FR" dirty="0">
                <a:solidFill>
                  <a:srgbClr val="FF6600"/>
                </a:solidFill>
              </a:rPr>
              <a:t>à première vue, cela semble être un paradoxe</a:t>
            </a:r>
          </a:p>
          <a:p>
            <a:r>
              <a:rPr lang="fr-FR" dirty="0">
                <a:solidFill>
                  <a:srgbClr val="003399"/>
                </a:solidFill>
              </a:rPr>
              <a:t>mais ce n'est peut-être pas le cas</a:t>
            </a:r>
          </a:p>
          <a:p>
            <a:endParaRPr lang="fr-FR" dirty="0">
              <a:solidFill>
                <a:srgbClr val="00339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FF6600"/>
                </a:solidFill>
              </a:rPr>
              <a:t>En tant qu'environnement multilingue, la métropole est le cadre idéal pour l'éducation multilingue.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3399"/>
                </a:solidFill>
              </a:rPr>
              <a:t>Le contexte linguistique des élèves des écoles métropolitaines est tel que l'éducation multilingue n'est pas une priorité.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srgbClr val="003399"/>
              </a:solidFill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 deze workshop: Brussel tweetalig, maar zo weinig CLIL (voor zowel Vlaanderen als Wallonië) 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hoe zou dat komen?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CLIL in Brussel promoten?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Translaguaging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B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fr-FR" dirty="0">
              <a:solidFill>
                <a:srgbClr val="003399"/>
              </a:solidFill>
            </a:endParaRPr>
          </a:p>
          <a:p>
            <a:endParaRPr lang="fr-FR" dirty="0">
              <a:solidFill>
                <a:srgbClr val="003399"/>
              </a:solidFill>
            </a:endParaRPr>
          </a:p>
          <a:p>
            <a:endParaRPr lang="en-BE" dirty="0">
              <a:solidFill>
                <a:srgbClr val="003399"/>
              </a:solidFill>
            </a:endParaRP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8F2F5-47D6-43E8-8198-1E5809C491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 in één taal en output in een andere taal &lt;-&gt; co-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languaging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(twee talen simultaan in verschillende modaliteiten)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"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Talig repertoire activeren (pedagogische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translanguaging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heel bewust, elke taal voor één bepaalde taak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"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Integratie van taal en vak, kan ook interessant voor anderstaligen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"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Vlaamse Overheid regels: afwisseling CLIL-taal en Nederlands (enkel taalvakken en CLIL-vakken)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"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Code-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switching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meer spontaan, niet bepaald pedagogisch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Tweetalige gebruiken gebeuren spontaan, maar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egstructureerd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een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clascontext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8F2F5-47D6-43E8-8198-1E5809C4915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55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FF6600"/>
                </a:solidFill>
              </a:rPr>
              <a:t>Le </a:t>
            </a:r>
            <a:r>
              <a:rPr lang="fr-FR" dirty="0" err="1">
                <a:solidFill>
                  <a:srgbClr val="FF6600"/>
                </a:solidFill>
              </a:rPr>
              <a:t>translanguaging</a:t>
            </a:r>
            <a:r>
              <a:rPr lang="fr-FR" dirty="0">
                <a:solidFill>
                  <a:srgbClr val="FF6600"/>
                </a:solidFill>
              </a:rPr>
              <a:t> est-il la même chose que le code-</a:t>
            </a:r>
            <a:r>
              <a:rPr lang="fr-FR" dirty="0" err="1">
                <a:solidFill>
                  <a:srgbClr val="FF6600"/>
                </a:solidFill>
              </a:rPr>
              <a:t>switching</a:t>
            </a:r>
            <a:r>
              <a:rPr lang="fr-FR" dirty="0">
                <a:solidFill>
                  <a:srgbClr val="FF6600"/>
                </a:solidFill>
              </a:rPr>
              <a:t> ?</a:t>
            </a:r>
            <a:endParaRPr lang="en-BE" dirty="0">
              <a:solidFill>
                <a:srgbClr val="FF6600"/>
              </a:solidFill>
            </a:endParaRPr>
          </a:p>
          <a:p>
            <a:r>
              <a:rPr lang="en-GB" dirty="0">
                <a:solidFill>
                  <a:srgbClr val="003399"/>
                </a:solidFill>
              </a:rPr>
              <a:t>Non</a:t>
            </a:r>
            <a:endParaRPr lang="en-BE" dirty="0">
              <a:solidFill>
                <a:srgbClr val="003399"/>
              </a:solidFill>
            </a:endParaRPr>
          </a:p>
          <a:p>
            <a:r>
              <a:rPr lang="fr-FR" dirty="0">
                <a:solidFill>
                  <a:srgbClr val="FF6600"/>
                </a:solidFill>
              </a:rPr>
              <a:t>Le </a:t>
            </a:r>
            <a:r>
              <a:rPr lang="fr-FR" dirty="0" err="1">
                <a:solidFill>
                  <a:srgbClr val="FF6600"/>
                </a:solidFill>
              </a:rPr>
              <a:t>translanguaging</a:t>
            </a:r>
            <a:r>
              <a:rPr lang="fr-FR" dirty="0">
                <a:solidFill>
                  <a:srgbClr val="FF6600"/>
                </a:solidFill>
              </a:rPr>
              <a:t> va au-delà du code-</a:t>
            </a:r>
            <a:r>
              <a:rPr lang="fr-FR" dirty="0" err="1">
                <a:solidFill>
                  <a:srgbClr val="FF6600"/>
                </a:solidFill>
              </a:rPr>
              <a:t>switching</a:t>
            </a:r>
            <a:r>
              <a:rPr lang="fr-FR" dirty="0">
                <a:solidFill>
                  <a:srgbClr val="FF6600"/>
                </a:solidFill>
              </a:rPr>
              <a:t> pour inclure des stratégies de communication telles que la traduction/l'interprétation et certains processus morphologiques tels que les mots d'emprunt/traductions de mots d'emprunt et les néologismes.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8F2F5-47D6-43E8-8198-1E5809C4915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83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 (Frans &amp; Engels in Vlaanderen) </a:t>
            </a:r>
            <a:r>
              <a:rPr lang="nl-B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nl-B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SL (NT2, meer gefocust op communicatieve vaardigheden)</a:t>
            </a:r>
            <a:endParaRPr lang="en-B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"/>
            </a:pPr>
            <a:r>
              <a:rPr lang="nl-B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Tweetalige </a:t>
            </a:r>
            <a:r>
              <a:rPr lang="nl-B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pedagogiën</a:t>
            </a:r>
            <a:r>
              <a:rPr lang="nl-B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(immersie in Canada) </a:t>
            </a:r>
            <a:endParaRPr lang="en-B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nl-B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CLIL tussen tweetalig en meertalig, meer flexibel dan klassieke immersie </a:t>
            </a:r>
            <a:endParaRPr lang="en-B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8F2F5-47D6-43E8-8198-1E5809C4915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5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E" dirty="0">
                <a:solidFill>
                  <a:srgbClr val="FF6600"/>
                </a:solidFill>
              </a:rPr>
              <a:t>‘At lower levels the teacher uses the target language mostly, and the pupils reply in the mother tongue: But as they progress to higher levels, pupils increasingly use the target language’ (Marsh, 2002)</a:t>
            </a:r>
            <a:endParaRPr lang="en-GB" dirty="0">
              <a:solidFill>
                <a:srgbClr val="FF660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GB" dirty="0">
                <a:solidFill>
                  <a:srgbClr val="FF6600"/>
                </a:solidFill>
              </a:rPr>
              <a:t>Suppression progressive de la L1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en-GB" dirty="0">
              <a:solidFill>
                <a:srgbClr val="FF66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BE" dirty="0">
              <a:solidFill>
                <a:srgbClr val="FF66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BE" dirty="0">
              <a:solidFill>
                <a:srgbClr val="FF6600"/>
              </a:solidFill>
            </a:endParaRP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8F2F5-47D6-43E8-8198-1E5809C4915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9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8F2F5-47D6-43E8-8198-1E5809C4915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0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3568" y="2133600"/>
            <a:ext cx="3887787" cy="1223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3568" y="3501008"/>
            <a:ext cx="7772400" cy="1226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 baseline="0"/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Logo_VU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560" y="5523219"/>
            <a:ext cx="2232248" cy="80010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83568" y="260649"/>
            <a:ext cx="8064896" cy="1224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Driehoekj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74359" y="332655"/>
            <a:ext cx="369642" cy="1008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3568" y="3501008"/>
            <a:ext cx="7772400" cy="1226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 baseline="0"/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60649"/>
            <a:ext cx="8064896" cy="1224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32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BE" dirty="0"/>
              <a:t>This is an empty slide with title only</a:t>
            </a:r>
            <a:endParaRPr lang="en-US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6059490"/>
            <a:ext cx="2237047" cy="798510"/>
          </a:xfrm>
          <a:prstGeom prst="rect">
            <a:avLst/>
          </a:prstGeom>
        </p:spPr>
      </p:pic>
      <p:pic>
        <p:nvPicPr>
          <p:cNvPr id="8" name="Picture 7" descr="Driehoekj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74359" y="332655"/>
            <a:ext cx="369642" cy="1008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31840" y="1700808"/>
            <a:ext cx="5616624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portret</a:t>
            </a:r>
            <a:endParaRPr lang="en-US" dirty="0"/>
          </a:p>
          <a:p>
            <a:pPr lvl="0"/>
            <a:r>
              <a:rPr lang="en-US" dirty="0" err="1"/>
              <a:t>langs</a:t>
            </a:r>
            <a:r>
              <a:rPr lang="en-US" dirty="0"/>
              <a:t> </a:t>
            </a:r>
            <a:r>
              <a:rPr lang="en-US" dirty="0" err="1"/>
              <a:t>alles</a:t>
            </a:r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3568" y="3501008"/>
            <a:ext cx="7772400" cy="1226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 baseline="0"/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83568" y="260649"/>
            <a:ext cx="8064896" cy="1224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6059490"/>
            <a:ext cx="2237047" cy="798510"/>
          </a:xfrm>
          <a:prstGeom prst="rect">
            <a:avLst/>
          </a:prstGeom>
        </p:spPr>
      </p:pic>
      <p:pic>
        <p:nvPicPr>
          <p:cNvPr id="10" name="Picture 7" descr="Driehoekj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74359" y="332655"/>
            <a:ext cx="369642" cy="1008113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Fig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292080" y="1700808"/>
            <a:ext cx="3456384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Lists of maximally 5 with explanation</a:t>
            </a:r>
          </a:p>
          <a:p>
            <a:pPr lvl="0"/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3568" y="3501008"/>
            <a:ext cx="7772400" cy="1226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 baseline="0"/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83568" y="260649"/>
            <a:ext cx="8064896" cy="1224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700213"/>
            <a:ext cx="5076056" cy="51577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8" name="Picture 7" descr="Driehoekj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74359" y="332655"/>
            <a:ext cx="369642" cy="100811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6059490"/>
            <a:ext cx="2237047" cy="79851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Fig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1700808"/>
            <a:ext cx="4176464" cy="4824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Lists of maximally 5 with explanation</a:t>
            </a:r>
          </a:p>
          <a:p>
            <a:pPr lvl="0"/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3568" y="3501008"/>
            <a:ext cx="7772400" cy="1226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 baseline="0"/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83568" y="260649"/>
            <a:ext cx="8064896" cy="1224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00213"/>
            <a:ext cx="3419872" cy="515778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nl-BE" dirty="0"/>
              <a:t>Picture in portrait</a:t>
            </a:r>
          </a:p>
          <a:p>
            <a:r>
              <a:rPr lang="nl-BE" dirty="0"/>
              <a:t>format 2 x 3 </a:t>
            </a:r>
          </a:p>
          <a:p>
            <a:r>
              <a:rPr lang="nl-BE" dirty="0"/>
              <a:t>(e.g. 10 x 15 cm)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Driehoekj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74359" y="332655"/>
            <a:ext cx="369642" cy="100811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6059490"/>
            <a:ext cx="2237047" cy="79851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1476375" y="1700213"/>
            <a:ext cx="7272338" cy="48244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l-BE" dirty="0"/>
              <a:t>Picture in landscape</a:t>
            </a:r>
          </a:p>
          <a:p>
            <a:r>
              <a:rPr lang="nl-BE" dirty="0"/>
              <a:t>format 2 x 3 </a:t>
            </a:r>
          </a:p>
          <a:p>
            <a:r>
              <a:rPr lang="nl-BE" dirty="0"/>
              <a:t>(e.g. 10 x 15 cm)</a:t>
            </a:r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3568" y="3501008"/>
            <a:ext cx="7772400" cy="1226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 baseline="0"/>
            </a:lvl1pPr>
          </a:lstStyle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83568" y="260649"/>
            <a:ext cx="8064896" cy="1224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7" descr="Driehoekj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74359" y="332655"/>
            <a:ext cx="369642" cy="100811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6059490"/>
            <a:ext cx="2237047" cy="79851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52025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fld id="{3213B6B1-AE0E-4538-BBD7-98DD8C46CC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sli.Struys@vub.b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Thomas.Caira@vub.b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8334" y="4005064"/>
            <a:ext cx="4392488" cy="1223963"/>
          </a:xfrm>
        </p:spPr>
        <p:txBody>
          <a:bodyPr>
            <a:normAutofit/>
          </a:bodyPr>
          <a:lstStyle/>
          <a:p>
            <a:r>
              <a:rPr lang="nl-BE" dirty="0"/>
              <a:t>Esli </a:t>
            </a:r>
            <a:r>
              <a:rPr lang="nl-BE" dirty="0" err="1"/>
              <a:t>Struys</a:t>
            </a:r>
            <a:r>
              <a:rPr lang="nl-BE" dirty="0"/>
              <a:t> &amp; Thomas Caira</a:t>
            </a:r>
          </a:p>
          <a:p>
            <a:r>
              <a:rPr lang="nl-BE" dirty="0"/>
              <a:t>6 Mars 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3568" y="2420888"/>
            <a:ext cx="8064896" cy="1224136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CLIL/EMILE &amp; le “</a:t>
            </a:r>
            <a:r>
              <a:rPr lang="en-GB" dirty="0" err="1"/>
              <a:t>Translaguaging</a:t>
            </a:r>
            <a:r>
              <a:rPr lang="en-GB" dirty="0"/>
              <a:t>”</a:t>
            </a:r>
            <a:endParaRPr lang="en-BE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5AA9EE-F38D-F24A-A2EB-A9050E2C90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rgbClr val="FF6600"/>
                </a:solidFill>
              </a:rPr>
              <a:t>Qu'est-ce que c’est? D'où ça vient ?</a:t>
            </a:r>
            <a:endParaRPr lang="en-BE" dirty="0">
              <a:solidFill>
                <a:srgbClr val="FF66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B0946-4639-6C45-B065-4D65C7999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 </a:t>
            </a:r>
            <a:r>
              <a:rPr lang="en-BE" dirty="0" err="1"/>
              <a:t>Translanguaging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94802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5AA9EE-F38D-F24A-A2EB-A9050E2C90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rgbClr val="FF6600"/>
                </a:solidFill>
              </a:rPr>
              <a:t>Qu'est-ce que c’est? D'où ça vient ?</a:t>
            </a:r>
            <a:endParaRPr lang="en-BE" dirty="0">
              <a:solidFill>
                <a:srgbClr val="FF6600"/>
              </a:solidFill>
            </a:endParaRPr>
          </a:p>
          <a:p>
            <a:endParaRPr lang="en-BE" dirty="0">
              <a:solidFill>
                <a:srgbClr val="FF6600"/>
              </a:solidFill>
            </a:endParaRPr>
          </a:p>
          <a:p>
            <a:r>
              <a:rPr lang="fr-FR" dirty="0">
                <a:solidFill>
                  <a:srgbClr val="003399"/>
                </a:solidFill>
              </a:rPr>
              <a:t>Pays de Galles, dans les années 1980</a:t>
            </a:r>
            <a:endParaRPr lang="en-BE" dirty="0">
              <a:solidFill>
                <a:srgbClr val="0033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B0946-4639-6C45-B065-4D65C7999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 T</a:t>
            </a:r>
            <a:r>
              <a:rPr lang="en-BE" dirty="0" err="1"/>
              <a:t>ranslanguaging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97220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5AA9EE-F38D-F24A-A2EB-A9050E2C90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rgbClr val="FF6600"/>
                </a:solidFill>
              </a:rPr>
              <a:t>Qu'est-ce que c’est? D'où ça vient ?</a:t>
            </a:r>
            <a:endParaRPr lang="en-BE" dirty="0">
              <a:solidFill>
                <a:srgbClr val="FF6600"/>
              </a:solidFill>
            </a:endParaRPr>
          </a:p>
          <a:p>
            <a:endParaRPr lang="en-BE" dirty="0">
              <a:solidFill>
                <a:srgbClr val="FF6600"/>
              </a:solidFill>
            </a:endParaRPr>
          </a:p>
          <a:p>
            <a:r>
              <a:rPr lang="fr-FR" dirty="0">
                <a:solidFill>
                  <a:srgbClr val="003399"/>
                </a:solidFill>
              </a:rPr>
              <a:t>Pays de Galles, dans les années 1980</a:t>
            </a:r>
            <a:endParaRPr lang="en-BE" dirty="0">
              <a:solidFill>
                <a:srgbClr val="003399"/>
              </a:solidFill>
            </a:endParaRPr>
          </a:p>
          <a:p>
            <a:endParaRPr lang="en-BE" dirty="0">
              <a:solidFill>
                <a:srgbClr val="003399"/>
              </a:solidFill>
            </a:endParaRPr>
          </a:p>
          <a:p>
            <a:r>
              <a:rPr lang="fr-FR" dirty="0">
                <a:solidFill>
                  <a:srgbClr val="FF6600"/>
                </a:solidFill>
              </a:rPr>
              <a:t>Alternance délibérée des langues en termes d'input et d'output dans les classes bilingues (anglais/gallois)</a:t>
            </a:r>
            <a:endParaRPr lang="en-BE" dirty="0">
              <a:solidFill>
                <a:srgbClr val="FF66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B0946-4639-6C45-B065-4D65C7999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 </a:t>
            </a:r>
            <a:r>
              <a:rPr lang="en-BE" dirty="0" err="1"/>
              <a:t>Translanguaging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88685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44A278-BAAB-4F48-9415-3D4FB54C9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3399"/>
                </a:solidFill>
              </a:rPr>
              <a:t>It is possible </a:t>
            </a:r>
            <a:r>
              <a:rPr lang="en-GB" b="1" dirty="0">
                <a:solidFill>
                  <a:srgbClr val="003399"/>
                </a:solidFill>
              </a:rPr>
              <a:t>in a monolingual context</a:t>
            </a:r>
            <a:r>
              <a:rPr lang="en-GB" dirty="0">
                <a:solidFill>
                  <a:srgbClr val="003399"/>
                </a:solidFill>
              </a:rPr>
              <a:t>, for students to answer questions or write an essay </a:t>
            </a:r>
            <a:r>
              <a:rPr lang="en-GB" b="1" dirty="0">
                <a:solidFill>
                  <a:srgbClr val="003399"/>
                </a:solidFill>
              </a:rPr>
              <a:t>without fully understanding the subject</a:t>
            </a:r>
            <a:r>
              <a:rPr lang="en-GB" dirty="0">
                <a:solidFill>
                  <a:srgbClr val="003399"/>
                </a:solidFill>
              </a:rPr>
              <a:t>. Whole sentences or paragraphs can be copied or adapted from a textbook without really understanding them. </a:t>
            </a:r>
            <a:r>
              <a:rPr lang="en-GB" b="1" dirty="0">
                <a:solidFill>
                  <a:srgbClr val="003399"/>
                </a:solidFill>
              </a:rPr>
              <a:t>This is less easy in a bilingual situation</a:t>
            </a:r>
            <a:r>
              <a:rPr lang="en-GB" dirty="0">
                <a:solidFill>
                  <a:srgbClr val="003399"/>
                </a:solidFill>
              </a:rPr>
              <a:t>. To read and discuss a topic in one language, and then to write about it in another, means that the subject matter has to be properly ‘digested’ and reconstructed. (Baker, 2000: 104-5)</a:t>
            </a:r>
          </a:p>
          <a:p>
            <a:endParaRPr lang="en-GB" dirty="0">
              <a:solidFill>
                <a:srgbClr val="003399"/>
              </a:solidFill>
            </a:endParaRPr>
          </a:p>
          <a:p>
            <a:r>
              <a:rPr lang="en-GB" b="0" i="0" u="none" strike="noStrike" dirty="0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&gt;</a:t>
            </a:r>
            <a:r>
              <a:rPr lang="fr-FR" b="0" i="0" u="none" strike="noStrike" dirty="0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 le </a:t>
            </a:r>
            <a:r>
              <a:rPr lang="fr-FR" b="0" i="0" u="none" strike="noStrike" dirty="0" err="1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translanguaging</a:t>
            </a:r>
            <a:r>
              <a:rPr lang="fr-FR" b="0" i="0" u="none" strike="noStrike" dirty="0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 comme moyen de traiter et de consolider le contenu</a:t>
            </a:r>
            <a:endParaRPr lang="en-BE" dirty="0">
              <a:solidFill>
                <a:srgbClr val="0033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AFA22-EA12-9E47-A9B4-E572AB78BF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 </a:t>
            </a:r>
            <a:r>
              <a:rPr lang="en-BE" dirty="0" err="1"/>
              <a:t>Translanguaging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3076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44A278-BAAB-4F48-9415-3D4FB54C9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3399"/>
                </a:solidFill>
              </a:rPr>
              <a:t>It is possible </a:t>
            </a:r>
            <a:r>
              <a:rPr lang="en-GB" b="1" dirty="0">
                <a:solidFill>
                  <a:srgbClr val="003399"/>
                </a:solidFill>
              </a:rPr>
              <a:t>in a monolingual context</a:t>
            </a:r>
            <a:r>
              <a:rPr lang="en-GB" dirty="0">
                <a:solidFill>
                  <a:srgbClr val="003399"/>
                </a:solidFill>
              </a:rPr>
              <a:t>, for students to answer questions or write an essay </a:t>
            </a:r>
            <a:r>
              <a:rPr lang="en-GB" b="1" dirty="0">
                <a:solidFill>
                  <a:srgbClr val="003399"/>
                </a:solidFill>
              </a:rPr>
              <a:t>without fully understanding the subject</a:t>
            </a:r>
            <a:r>
              <a:rPr lang="en-GB" dirty="0">
                <a:solidFill>
                  <a:srgbClr val="003399"/>
                </a:solidFill>
              </a:rPr>
              <a:t>. Whole sentences or paragraphs can be copied or adapted from a textbook without really understanding them. </a:t>
            </a:r>
            <a:r>
              <a:rPr lang="en-GB" b="1" dirty="0">
                <a:solidFill>
                  <a:srgbClr val="003399"/>
                </a:solidFill>
              </a:rPr>
              <a:t>This is less easy in a bilingual situation</a:t>
            </a:r>
            <a:r>
              <a:rPr lang="en-GB" dirty="0">
                <a:solidFill>
                  <a:srgbClr val="003399"/>
                </a:solidFill>
              </a:rPr>
              <a:t>. To read and discuss a topic in one language, and then to write about it in another, means that the subject matter has to be properly ‘digested’ and reconstructed. (Baker, 2000: 104-5)</a:t>
            </a:r>
          </a:p>
          <a:p>
            <a:endParaRPr lang="en-GB" dirty="0">
              <a:solidFill>
                <a:srgbClr val="003399"/>
              </a:solidFill>
            </a:endParaRPr>
          </a:p>
          <a:p>
            <a:r>
              <a:rPr lang="en-GB" dirty="0">
                <a:solidFill>
                  <a:srgbClr val="FF6600"/>
                </a:solidFill>
              </a:rPr>
              <a:t>&gt;&gt; </a:t>
            </a:r>
            <a:r>
              <a:rPr lang="fr-FR" dirty="0">
                <a:solidFill>
                  <a:srgbClr val="FF6600"/>
                </a:solidFill>
              </a:rPr>
              <a:t>une stratégie pédagogique pour un "apprentissage approfondi" (réfléchi, planifié, systématique).</a:t>
            </a:r>
            <a:endParaRPr lang="en-BE" dirty="0">
              <a:solidFill>
                <a:srgbClr val="FF66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AFA22-EA12-9E47-A9B4-E572AB78BF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 </a:t>
            </a:r>
            <a:r>
              <a:rPr lang="en-BE" dirty="0" err="1"/>
              <a:t>Translanguaging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7391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9EB6EE-8AFB-4A40-8088-71F7C34086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6600"/>
                </a:solidFill>
              </a:rPr>
              <a:t>translanguaging</a:t>
            </a:r>
            <a:r>
              <a:rPr lang="en-GB" dirty="0">
                <a:solidFill>
                  <a:srgbClr val="FF6600"/>
                </a:solidFill>
              </a:rPr>
              <a:t> posits that bilinguals have </a:t>
            </a:r>
            <a:r>
              <a:rPr lang="en-GB" b="1" dirty="0">
                <a:solidFill>
                  <a:srgbClr val="FF6600"/>
                </a:solidFill>
              </a:rPr>
              <a:t>one linguistic repertoire</a:t>
            </a:r>
            <a:r>
              <a:rPr lang="en-GB" dirty="0">
                <a:solidFill>
                  <a:srgbClr val="FF6600"/>
                </a:solidFill>
              </a:rPr>
              <a:t> from which they select features strategically to communicate effectively (Garcia, 2012: 1)</a:t>
            </a:r>
          </a:p>
          <a:p>
            <a:endParaRPr lang="en-GB" dirty="0"/>
          </a:p>
          <a:p>
            <a:r>
              <a:rPr lang="en-GB" dirty="0">
                <a:solidFill>
                  <a:srgbClr val="FF6600"/>
                </a:solidFill>
              </a:rPr>
              <a:t>a </a:t>
            </a:r>
            <a:r>
              <a:rPr lang="en-GB" b="1" dirty="0">
                <a:solidFill>
                  <a:srgbClr val="FF6600"/>
                </a:solidFill>
              </a:rPr>
              <a:t>natural skill </a:t>
            </a:r>
            <a:r>
              <a:rPr lang="en-GB" dirty="0">
                <a:solidFill>
                  <a:srgbClr val="FF6600"/>
                </a:solidFill>
              </a:rPr>
              <a:t>for any bilingual (Williams, 2002) </a:t>
            </a:r>
            <a:endParaRPr lang="en-BE" dirty="0">
              <a:solidFill>
                <a:srgbClr val="FF66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D4696-D83E-BB43-8813-DD557A647B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 </a:t>
            </a:r>
            <a:r>
              <a:rPr lang="en-BE" dirty="0" err="1"/>
              <a:t>Translanguaging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26738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9EB6EE-8AFB-4A40-8088-71F7C34086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3399"/>
                </a:solidFill>
              </a:rPr>
              <a:t>translanguaging</a:t>
            </a:r>
            <a:r>
              <a:rPr lang="en-GB" dirty="0">
                <a:solidFill>
                  <a:srgbClr val="003399"/>
                </a:solidFill>
              </a:rPr>
              <a:t> posits that bilinguals have </a:t>
            </a:r>
            <a:r>
              <a:rPr lang="en-GB" b="1" dirty="0">
                <a:solidFill>
                  <a:srgbClr val="003399"/>
                </a:solidFill>
              </a:rPr>
              <a:t>one linguistic repertoire</a:t>
            </a:r>
            <a:r>
              <a:rPr lang="en-GB" dirty="0">
                <a:solidFill>
                  <a:srgbClr val="003399"/>
                </a:solidFill>
              </a:rPr>
              <a:t> from which they select features strategically to communicate effectively (Garcia, 2012: 1)</a:t>
            </a:r>
          </a:p>
          <a:p>
            <a:endParaRPr lang="en-GB" dirty="0">
              <a:solidFill>
                <a:srgbClr val="003399"/>
              </a:solidFill>
            </a:endParaRPr>
          </a:p>
          <a:p>
            <a:r>
              <a:rPr lang="en-GB" dirty="0">
                <a:solidFill>
                  <a:srgbClr val="003399"/>
                </a:solidFill>
              </a:rPr>
              <a:t>a </a:t>
            </a:r>
            <a:r>
              <a:rPr lang="en-GB" b="1" dirty="0">
                <a:solidFill>
                  <a:srgbClr val="003399"/>
                </a:solidFill>
              </a:rPr>
              <a:t>natural skill </a:t>
            </a:r>
            <a:r>
              <a:rPr lang="en-GB" dirty="0">
                <a:solidFill>
                  <a:srgbClr val="003399"/>
                </a:solidFill>
              </a:rPr>
              <a:t>for any bilingual (Williams, 2002) </a:t>
            </a:r>
          </a:p>
          <a:p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b="0" i="0" u="none" strike="noStrike" dirty="0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&gt;&gt; </a:t>
            </a:r>
            <a:r>
              <a:rPr lang="fr-FR" b="0" i="0" u="none" strike="noStrike" dirty="0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 &gt;&gt; Cela ressemble à un </a:t>
            </a:r>
            <a:r>
              <a:rPr lang="fr-FR" b="1" i="0" u="none" strike="noStrike" dirty="0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comportement bilingue typique</a:t>
            </a:r>
            <a:r>
              <a:rPr lang="fr-FR" b="0" i="0" u="none" strike="noStrike" dirty="0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 (bien que : spontané, non planifié, naturel !)</a:t>
            </a:r>
            <a:endParaRPr lang="en-BE" b="1" dirty="0">
              <a:solidFill>
                <a:srgbClr val="FF66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D4696-D83E-BB43-8813-DD557A647B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 </a:t>
            </a:r>
            <a:r>
              <a:rPr lang="en-BE" dirty="0" err="1"/>
              <a:t>Translanguaging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64325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75934-7F2D-AE4B-B89C-0FA109A32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3399"/>
                </a:solidFill>
              </a:rPr>
              <a:t>Objectifs</a:t>
            </a:r>
            <a:r>
              <a:rPr lang="en-GB" dirty="0">
                <a:solidFill>
                  <a:srgbClr val="003399"/>
                </a:solidFill>
              </a:rPr>
              <a:t> et introduction</a:t>
            </a:r>
          </a:p>
          <a:p>
            <a:endParaRPr lang="en-GB" dirty="0">
              <a:solidFill>
                <a:srgbClr val="003399"/>
              </a:solidFill>
            </a:endParaRPr>
          </a:p>
          <a:p>
            <a:r>
              <a:rPr lang="en-GB" dirty="0" err="1">
                <a:solidFill>
                  <a:srgbClr val="FF6600"/>
                </a:solidFill>
              </a:rPr>
              <a:t>Pourquoi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 err="1">
                <a:solidFill>
                  <a:srgbClr val="FF6600"/>
                </a:solidFill>
              </a:rPr>
              <a:t>cet</a:t>
            </a:r>
            <a:r>
              <a:rPr lang="en-GB" dirty="0">
                <a:solidFill>
                  <a:srgbClr val="FF6600"/>
                </a:solidFill>
              </a:rPr>
              <a:t> atelier? </a:t>
            </a:r>
            <a:endParaRPr lang="en-BE" dirty="0">
              <a:solidFill>
                <a:srgbClr val="FF6600"/>
              </a:solidFill>
            </a:endParaRPr>
          </a:p>
          <a:p>
            <a:endParaRPr lang="en-BE" dirty="0"/>
          </a:p>
          <a:p>
            <a:r>
              <a:rPr lang="en-GB" dirty="0">
                <a:solidFill>
                  <a:srgbClr val="003399"/>
                </a:solidFill>
              </a:rPr>
              <a:t>Le concept de </a:t>
            </a:r>
            <a:r>
              <a:rPr lang="en-BE" dirty="0" err="1">
                <a:solidFill>
                  <a:srgbClr val="003399"/>
                </a:solidFill>
              </a:rPr>
              <a:t>translanguaging</a:t>
            </a:r>
            <a:endParaRPr lang="en-BE" dirty="0">
              <a:solidFill>
                <a:srgbClr val="003399"/>
              </a:solidFill>
            </a:endParaRPr>
          </a:p>
          <a:p>
            <a:endParaRPr lang="en-BE" dirty="0"/>
          </a:p>
          <a:p>
            <a:r>
              <a:rPr lang="fr-FR" b="1" dirty="0">
                <a:solidFill>
                  <a:srgbClr val="FF6600"/>
                </a:solidFill>
              </a:rPr>
              <a:t>La place du CLIL au sein des pédagogies multilingues</a:t>
            </a:r>
          </a:p>
          <a:p>
            <a:endParaRPr lang="en-BE" dirty="0"/>
          </a:p>
          <a:p>
            <a:r>
              <a:rPr lang="fr-FR" dirty="0">
                <a:solidFill>
                  <a:srgbClr val="003399"/>
                </a:solidFill>
              </a:rPr>
              <a:t>Quelques exemples de </a:t>
            </a:r>
            <a:r>
              <a:rPr lang="fr-FR" dirty="0" err="1">
                <a:solidFill>
                  <a:srgbClr val="003399"/>
                </a:solidFill>
              </a:rPr>
              <a:t>translanguaging</a:t>
            </a:r>
            <a:r>
              <a:rPr lang="fr-FR" dirty="0">
                <a:solidFill>
                  <a:srgbClr val="003399"/>
                </a:solidFill>
              </a:rPr>
              <a:t> dans le cadre du CLIL</a:t>
            </a:r>
            <a:endParaRPr lang="en-BE" dirty="0">
              <a:solidFill>
                <a:srgbClr val="0033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9340-5257-2E4E-85B5-45EB1BE33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 err="1"/>
              <a:t>Structu</a:t>
            </a:r>
            <a:r>
              <a:rPr lang="en-GB" dirty="0"/>
              <a:t>re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60465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9BBBDC-50ED-6241-8BD0-FDD60ABF70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r>
              <a:rPr lang="en-GB" dirty="0"/>
              <a:t>Source</a:t>
            </a:r>
            <a:r>
              <a:rPr lang="en-BE" dirty="0"/>
              <a:t>: Garcia &amp; Flores, 2012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0EE47-77C5-594C-8C13-E28E16B742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260649"/>
            <a:ext cx="8568952" cy="1224136"/>
          </a:xfrm>
        </p:spPr>
        <p:txBody>
          <a:bodyPr/>
          <a:lstStyle/>
          <a:p>
            <a:r>
              <a:rPr lang="fr-FR" dirty="0"/>
              <a:t>CLIL au sein des pédagogies multilingues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89988-A787-1E47-8EE9-AF9C48E18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717"/>
            <a:ext cx="9144000" cy="51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12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9BBBDC-50ED-6241-8BD0-FDD60ABF70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endParaRPr lang="en-BE" dirty="0"/>
          </a:p>
          <a:p>
            <a:r>
              <a:rPr lang="en-BE" b="1" dirty="0">
                <a:solidFill>
                  <a:srgbClr val="003399"/>
                </a:solidFill>
              </a:rPr>
              <a:t>CLIL?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0EE47-77C5-594C-8C13-E28E16B742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260649"/>
            <a:ext cx="8640960" cy="1224136"/>
          </a:xfrm>
        </p:spPr>
        <p:txBody>
          <a:bodyPr/>
          <a:lstStyle/>
          <a:p>
            <a:r>
              <a:rPr lang="fr-FR" dirty="0"/>
              <a:t>CLIL au sein des pédagogies multilingues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89988-A787-1E47-8EE9-AF9C48E18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1834"/>
            <a:ext cx="9144000" cy="51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8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75934-7F2D-AE4B-B89C-0FA109A32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3399"/>
                </a:solidFill>
              </a:rPr>
              <a:t>Objectifs</a:t>
            </a:r>
            <a:r>
              <a:rPr lang="en-GB" dirty="0">
                <a:solidFill>
                  <a:srgbClr val="003399"/>
                </a:solidFill>
              </a:rPr>
              <a:t> et introduction</a:t>
            </a:r>
          </a:p>
          <a:p>
            <a:endParaRPr lang="en-GB" dirty="0">
              <a:solidFill>
                <a:srgbClr val="003399"/>
              </a:solidFill>
            </a:endParaRPr>
          </a:p>
          <a:p>
            <a:r>
              <a:rPr lang="en-GB" dirty="0" err="1">
                <a:solidFill>
                  <a:srgbClr val="FF6600"/>
                </a:solidFill>
              </a:rPr>
              <a:t>Pourquoi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 err="1">
                <a:solidFill>
                  <a:srgbClr val="FF6600"/>
                </a:solidFill>
              </a:rPr>
              <a:t>cet</a:t>
            </a:r>
            <a:r>
              <a:rPr lang="en-GB" dirty="0">
                <a:solidFill>
                  <a:srgbClr val="FF6600"/>
                </a:solidFill>
              </a:rPr>
              <a:t> atelier? </a:t>
            </a:r>
            <a:endParaRPr lang="en-BE" dirty="0">
              <a:solidFill>
                <a:srgbClr val="FF6600"/>
              </a:solidFill>
            </a:endParaRPr>
          </a:p>
          <a:p>
            <a:endParaRPr lang="en-BE" dirty="0"/>
          </a:p>
          <a:p>
            <a:r>
              <a:rPr lang="en-GB" dirty="0">
                <a:solidFill>
                  <a:srgbClr val="003399"/>
                </a:solidFill>
              </a:rPr>
              <a:t>Le concept de </a:t>
            </a:r>
            <a:r>
              <a:rPr lang="en-BE" dirty="0" err="1">
                <a:solidFill>
                  <a:srgbClr val="003399"/>
                </a:solidFill>
              </a:rPr>
              <a:t>translanguaging</a:t>
            </a:r>
            <a:endParaRPr lang="en-BE" dirty="0">
              <a:solidFill>
                <a:srgbClr val="003399"/>
              </a:solidFill>
            </a:endParaRPr>
          </a:p>
          <a:p>
            <a:endParaRPr lang="en-BE" dirty="0"/>
          </a:p>
          <a:p>
            <a:r>
              <a:rPr lang="fr-FR" dirty="0">
                <a:solidFill>
                  <a:srgbClr val="FF6600"/>
                </a:solidFill>
              </a:rPr>
              <a:t>La place du CLIL au sein des pédagogies multilingues</a:t>
            </a:r>
          </a:p>
          <a:p>
            <a:endParaRPr lang="en-BE" dirty="0"/>
          </a:p>
          <a:p>
            <a:r>
              <a:rPr lang="fr-FR" dirty="0">
                <a:solidFill>
                  <a:srgbClr val="003399"/>
                </a:solidFill>
              </a:rPr>
              <a:t>Quelques exemples de </a:t>
            </a:r>
            <a:r>
              <a:rPr lang="fr-FR" dirty="0" err="1">
                <a:solidFill>
                  <a:srgbClr val="003399"/>
                </a:solidFill>
              </a:rPr>
              <a:t>translanguaging</a:t>
            </a:r>
            <a:r>
              <a:rPr lang="fr-FR" dirty="0">
                <a:solidFill>
                  <a:srgbClr val="003399"/>
                </a:solidFill>
              </a:rPr>
              <a:t> dans le cadre du CLIL</a:t>
            </a:r>
            <a:endParaRPr lang="en-BE" dirty="0">
              <a:solidFill>
                <a:srgbClr val="0033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9340-5257-2E4E-85B5-45EB1BE33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 err="1"/>
              <a:t>Structu</a:t>
            </a:r>
            <a:r>
              <a:rPr lang="en-GB" dirty="0"/>
              <a:t>re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78388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7347F2-98B6-B146-B4B8-B4CC86834B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3399"/>
                </a:solidFill>
              </a:rPr>
              <a:t>CLIL should not be thought of as necessarily requiring 100% use of a foreign language in the learning process. </a:t>
            </a:r>
            <a:r>
              <a:rPr lang="en-GB" b="1" dirty="0">
                <a:solidFill>
                  <a:srgbClr val="003399"/>
                </a:solidFill>
              </a:rPr>
              <a:t>CLIL invites the use of both the mother tongue and an additional language </a:t>
            </a:r>
            <a:r>
              <a:rPr lang="en-GB" dirty="0">
                <a:solidFill>
                  <a:srgbClr val="003399"/>
                </a:solidFill>
              </a:rPr>
              <a:t>in the learning context. (Marsh &amp; </a:t>
            </a:r>
            <a:r>
              <a:rPr lang="en-GB" dirty="0" err="1">
                <a:solidFill>
                  <a:srgbClr val="003399"/>
                </a:solidFill>
              </a:rPr>
              <a:t>Langé</a:t>
            </a:r>
            <a:r>
              <a:rPr lang="en-GB" dirty="0">
                <a:solidFill>
                  <a:srgbClr val="003399"/>
                </a:solidFill>
              </a:rPr>
              <a:t>, 1999: 162). </a:t>
            </a:r>
            <a:endParaRPr lang="en-BE" dirty="0">
              <a:solidFill>
                <a:srgbClr val="0033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6788-3834-0940-9CE3-DE64C0CB0C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260649"/>
            <a:ext cx="8496944" cy="1224136"/>
          </a:xfrm>
        </p:spPr>
        <p:txBody>
          <a:bodyPr/>
          <a:lstStyle/>
          <a:p>
            <a:r>
              <a:rPr lang="fr-FR" dirty="0"/>
              <a:t>CLIL au sein des pédagogies multilingues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39651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7347F2-98B6-B146-B4B8-B4CC86834B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CLIL does hold good potential to distinguish itself from traditional L2 immersion models by becoming </a:t>
            </a:r>
            <a:r>
              <a:rPr lang="en-GB" b="1" dirty="0">
                <a:solidFill>
                  <a:srgbClr val="FF6600"/>
                </a:solidFill>
              </a:rPr>
              <a:t>more flexible and balanced </a:t>
            </a:r>
            <a:r>
              <a:rPr lang="en-GB" dirty="0">
                <a:solidFill>
                  <a:srgbClr val="FF6600"/>
                </a:solidFill>
              </a:rPr>
              <a:t>about the potential role of L1 in CLIL lessons (Lin, 2015: 75).</a:t>
            </a:r>
          </a:p>
          <a:p>
            <a:endParaRPr lang="en-GB" dirty="0">
              <a:solidFill>
                <a:srgbClr val="FF6600"/>
              </a:solidFill>
            </a:endParaRPr>
          </a:p>
          <a:p>
            <a:r>
              <a:rPr lang="en-GB" dirty="0">
                <a:solidFill>
                  <a:srgbClr val="FF6600"/>
                </a:solidFill>
              </a:rPr>
              <a:t>&gt;&gt; </a:t>
            </a:r>
            <a:r>
              <a:rPr lang="fr-FR" dirty="0">
                <a:solidFill>
                  <a:srgbClr val="FF6600"/>
                </a:solidFill>
              </a:rPr>
              <a:t>par rapport aux cours de langues étrangères traditionnels, les cours CLIL sont moins axés sur la langue cible et les normes de celle-ci, moins axés sur la forme, ce qui permet aux élèves d'apprendre la nouvelle langue de manière plus ludique. </a:t>
            </a:r>
            <a:r>
              <a:rPr lang="en-GB" dirty="0">
                <a:solidFill>
                  <a:srgbClr val="FF6600"/>
                </a:solidFill>
              </a:rPr>
              <a:t>(</a:t>
            </a:r>
            <a:r>
              <a:rPr lang="en-GB" dirty="0" err="1">
                <a:solidFill>
                  <a:srgbClr val="FF6600"/>
                </a:solidFill>
              </a:rPr>
              <a:t>Gené</a:t>
            </a:r>
            <a:r>
              <a:rPr lang="en-GB" dirty="0">
                <a:solidFill>
                  <a:srgbClr val="FF6600"/>
                </a:solidFill>
              </a:rPr>
              <a:t> Gil et al., 2012; </a:t>
            </a:r>
            <a:r>
              <a:rPr lang="en-GB" dirty="0" err="1">
                <a:solidFill>
                  <a:srgbClr val="FF6600"/>
                </a:solidFill>
              </a:rPr>
              <a:t>Kontio</a:t>
            </a:r>
            <a:r>
              <a:rPr lang="en-GB" dirty="0">
                <a:solidFill>
                  <a:srgbClr val="FF6600"/>
                </a:solidFill>
              </a:rPr>
              <a:t> &amp; Sylven, 2015)</a:t>
            </a:r>
            <a:endParaRPr lang="en-BE" dirty="0">
              <a:solidFill>
                <a:srgbClr val="FF66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6788-3834-0940-9CE3-DE64C0CB0C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260649"/>
            <a:ext cx="8496944" cy="1224136"/>
          </a:xfrm>
        </p:spPr>
        <p:txBody>
          <a:bodyPr/>
          <a:lstStyle/>
          <a:p>
            <a:r>
              <a:rPr lang="fr-FR" dirty="0"/>
              <a:t>CLIL au sein des pédagogies multilingues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18557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75934-7F2D-AE4B-B89C-0FA109A32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3399"/>
                </a:solidFill>
              </a:rPr>
              <a:t>Objectifs</a:t>
            </a:r>
            <a:r>
              <a:rPr lang="en-GB" dirty="0">
                <a:solidFill>
                  <a:srgbClr val="003399"/>
                </a:solidFill>
              </a:rPr>
              <a:t> et introduction</a:t>
            </a:r>
          </a:p>
          <a:p>
            <a:endParaRPr lang="en-GB" dirty="0">
              <a:solidFill>
                <a:srgbClr val="003399"/>
              </a:solidFill>
            </a:endParaRPr>
          </a:p>
          <a:p>
            <a:r>
              <a:rPr lang="en-GB" dirty="0" err="1">
                <a:solidFill>
                  <a:srgbClr val="FF6600"/>
                </a:solidFill>
              </a:rPr>
              <a:t>Pourquoi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 err="1">
                <a:solidFill>
                  <a:srgbClr val="FF6600"/>
                </a:solidFill>
              </a:rPr>
              <a:t>cet</a:t>
            </a:r>
            <a:r>
              <a:rPr lang="en-GB" dirty="0">
                <a:solidFill>
                  <a:srgbClr val="FF6600"/>
                </a:solidFill>
              </a:rPr>
              <a:t> atelier? </a:t>
            </a:r>
            <a:endParaRPr lang="en-BE" dirty="0">
              <a:solidFill>
                <a:srgbClr val="FF6600"/>
              </a:solidFill>
            </a:endParaRPr>
          </a:p>
          <a:p>
            <a:endParaRPr lang="en-BE" dirty="0"/>
          </a:p>
          <a:p>
            <a:r>
              <a:rPr lang="en-GB" dirty="0">
                <a:solidFill>
                  <a:srgbClr val="003399"/>
                </a:solidFill>
              </a:rPr>
              <a:t>Le concept de </a:t>
            </a:r>
            <a:r>
              <a:rPr lang="en-BE" dirty="0" err="1">
                <a:solidFill>
                  <a:srgbClr val="003399"/>
                </a:solidFill>
              </a:rPr>
              <a:t>translanguaging</a:t>
            </a:r>
            <a:endParaRPr lang="en-BE" dirty="0">
              <a:solidFill>
                <a:srgbClr val="003399"/>
              </a:solidFill>
            </a:endParaRPr>
          </a:p>
          <a:p>
            <a:endParaRPr lang="en-BE" dirty="0"/>
          </a:p>
          <a:p>
            <a:r>
              <a:rPr lang="fr-FR" dirty="0">
                <a:solidFill>
                  <a:srgbClr val="FF6600"/>
                </a:solidFill>
              </a:rPr>
              <a:t>La place du CLIL au sein des pédagogies multilingues</a:t>
            </a:r>
          </a:p>
          <a:p>
            <a:endParaRPr lang="en-BE" dirty="0"/>
          </a:p>
          <a:p>
            <a:r>
              <a:rPr lang="fr-FR" b="1" dirty="0">
                <a:solidFill>
                  <a:srgbClr val="003399"/>
                </a:solidFill>
              </a:rPr>
              <a:t>Quelques exemples de </a:t>
            </a:r>
            <a:r>
              <a:rPr lang="fr-FR" b="1" dirty="0" err="1">
                <a:solidFill>
                  <a:srgbClr val="003399"/>
                </a:solidFill>
              </a:rPr>
              <a:t>translanguaging</a:t>
            </a:r>
            <a:r>
              <a:rPr lang="fr-FR" b="1" dirty="0">
                <a:solidFill>
                  <a:srgbClr val="003399"/>
                </a:solidFill>
              </a:rPr>
              <a:t> dans le cadre du CLIL</a:t>
            </a:r>
            <a:endParaRPr lang="en-BE" b="1" dirty="0">
              <a:solidFill>
                <a:srgbClr val="0033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9340-5257-2E4E-85B5-45EB1BE33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 err="1"/>
              <a:t>Structu</a:t>
            </a:r>
            <a:r>
              <a:rPr lang="en-GB" dirty="0"/>
              <a:t>re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33320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8AE347-FD2A-5B46-97C9-7B4C1323CE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70738-1EC7-F948-A903-BBC1D45240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8C37E-813B-624F-81D2-9538BADEF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2958"/>
            <a:ext cx="9144000" cy="43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56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8FBA2-1738-884F-90DF-A36A7A8703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fr-FR" dirty="0">
                <a:solidFill>
                  <a:srgbClr val="003399"/>
                </a:solidFill>
              </a:rPr>
              <a:t>Discutez en groupe - au niveau descriptif - que se passe-t-il ? </a:t>
            </a:r>
          </a:p>
          <a:p>
            <a:pPr marL="342900" indent="-342900">
              <a:buAutoNum type="arabicParenR"/>
            </a:pPr>
            <a:endParaRPr lang="en-BE" dirty="0"/>
          </a:p>
          <a:p>
            <a:pPr marL="342900" indent="-342900">
              <a:buAutoNum type="arabicParenR"/>
            </a:pPr>
            <a:r>
              <a:rPr lang="fr-FR" dirty="0">
                <a:solidFill>
                  <a:srgbClr val="FF6600"/>
                </a:solidFill>
              </a:rPr>
              <a:t>A quoi sert le </a:t>
            </a:r>
            <a:r>
              <a:rPr lang="fr-FR" dirty="0" err="1">
                <a:solidFill>
                  <a:srgbClr val="FF6600"/>
                </a:solidFill>
              </a:rPr>
              <a:t>translanguaging</a:t>
            </a:r>
            <a:r>
              <a:rPr lang="fr-FR" dirty="0">
                <a:solidFill>
                  <a:srgbClr val="FF6600"/>
                </a:solidFill>
              </a:rPr>
              <a:t> dans cet exemple ?</a:t>
            </a:r>
          </a:p>
          <a:p>
            <a:pPr marL="342900" indent="-342900">
              <a:buAutoNum type="arabicParenR"/>
            </a:pPr>
            <a:endParaRPr lang="en-BE" dirty="0"/>
          </a:p>
          <a:p>
            <a:pPr marL="342900" indent="-342900">
              <a:buAutoNum type="arabicParenR"/>
            </a:pPr>
            <a:r>
              <a:rPr lang="fr-FR" dirty="0">
                <a:solidFill>
                  <a:srgbClr val="003399"/>
                </a:solidFill>
              </a:rPr>
              <a:t>Quels sont les avantages et les inconvénients de cette utilisation du </a:t>
            </a:r>
            <a:r>
              <a:rPr lang="fr-FR" dirty="0" err="1">
                <a:solidFill>
                  <a:srgbClr val="003399"/>
                </a:solidFill>
              </a:rPr>
              <a:t>translanguaging</a:t>
            </a:r>
            <a:r>
              <a:rPr lang="fr-FR" dirty="0">
                <a:solidFill>
                  <a:srgbClr val="003399"/>
                </a:solidFill>
              </a:rPr>
              <a:t> ?</a:t>
            </a:r>
          </a:p>
          <a:p>
            <a:pPr marL="342900" indent="-342900">
              <a:buAutoNum type="arabicParenR"/>
            </a:pPr>
            <a:endParaRPr lang="fr-FR" dirty="0">
              <a:solidFill>
                <a:srgbClr val="003399"/>
              </a:solidFill>
            </a:endParaRPr>
          </a:p>
          <a:p>
            <a:pPr marL="342900" indent="-342900">
              <a:buAutoNum type="arabicParenR"/>
            </a:pPr>
            <a:r>
              <a:rPr lang="fr-FR" b="0" i="0" u="none" strike="noStrike" dirty="0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Cette utilisation du </a:t>
            </a:r>
            <a:r>
              <a:rPr lang="fr-FR" b="0" i="0" u="none" strike="noStrike" dirty="0" err="1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translanguaging</a:t>
            </a:r>
            <a:r>
              <a:rPr lang="fr-FR" b="0" i="0" u="none" strike="noStrike" dirty="0">
                <a:solidFill>
                  <a:srgbClr val="FF6600"/>
                </a:solidFill>
                <a:effectLst/>
                <a:latin typeface="Verdana" panose="020B0604030504040204" pitchFamily="34" charset="0"/>
              </a:rPr>
              <a:t> est-elle applicable dans mon propre contexte CLIL ?</a:t>
            </a:r>
            <a:endParaRPr lang="en-BE" dirty="0">
              <a:solidFill>
                <a:srgbClr val="0033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03FDE-AE9F-F749-B795-D4AEEC37B2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Quelques</a:t>
            </a:r>
            <a:r>
              <a:rPr lang="en-GB" dirty="0"/>
              <a:t> </a:t>
            </a:r>
            <a:r>
              <a:rPr lang="en-GB" dirty="0" err="1"/>
              <a:t>exemples</a:t>
            </a:r>
            <a:r>
              <a:rPr lang="en-GB" dirty="0"/>
              <a:t>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27337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EA04B0-AC36-CFDB-15FB-5DE3938899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rgbClr val="FF6600"/>
                </a:solidFill>
              </a:rPr>
              <a:t>Les participants connaissent le concept de </a:t>
            </a:r>
            <a:r>
              <a:rPr lang="fr-FR" dirty="0" err="1">
                <a:solidFill>
                  <a:srgbClr val="FF6600"/>
                </a:solidFill>
              </a:rPr>
              <a:t>translanguaging</a:t>
            </a:r>
            <a:r>
              <a:rPr lang="fr-FR" dirty="0">
                <a:solidFill>
                  <a:srgbClr val="FF6600"/>
                </a:solidFill>
              </a:rPr>
              <a:t> et sont capables de le relier au CLIL.</a:t>
            </a:r>
          </a:p>
          <a:p>
            <a:endParaRPr lang="en-BE" dirty="0"/>
          </a:p>
          <a:p>
            <a:r>
              <a:rPr lang="fr-FR" dirty="0">
                <a:solidFill>
                  <a:srgbClr val="003399"/>
                </a:solidFill>
              </a:rPr>
              <a:t>Les participants sont en mesure de réfléchir, à partir d'une étude de cas internationale, à l'applicabilité du </a:t>
            </a:r>
            <a:r>
              <a:rPr lang="fr-FR" dirty="0" err="1">
                <a:solidFill>
                  <a:srgbClr val="003399"/>
                </a:solidFill>
              </a:rPr>
              <a:t>translanguaging</a:t>
            </a:r>
            <a:r>
              <a:rPr lang="fr-FR" dirty="0">
                <a:solidFill>
                  <a:srgbClr val="003399"/>
                </a:solidFill>
              </a:rPr>
              <a:t> dans le cadre du CLIL.</a:t>
            </a:r>
          </a:p>
          <a:p>
            <a:endParaRPr lang="en-BE" dirty="0"/>
          </a:p>
          <a:p>
            <a:r>
              <a:rPr lang="fr-FR" dirty="0">
                <a:solidFill>
                  <a:srgbClr val="FF6600"/>
                </a:solidFill>
              </a:rPr>
              <a:t>Les participants seront capables d'évaluer et d'interpréter l'applicabilité du </a:t>
            </a:r>
            <a:r>
              <a:rPr lang="fr-FR" dirty="0" err="1">
                <a:solidFill>
                  <a:srgbClr val="FF6600"/>
                </a:solidFill>
              </a:rPr>
              <a:t>translanguaging</a:t>
            </a:r>
            <a:r>
              <a:rPr lang="fr-FR" dirty="0">
                <a:solidFill>
                  <a:srgbClr val="FF6600"/>
                </a:solidFill>
              </a:rPr>
              <a:t> dans leur propre contexte CLIL.</a:t>
            </a:r>
            <a:endParaRPr lang="en-BE" dirty="0">
              <a:solidFill>
                <a:srgbClr val="FF66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B1126-913C-57FF-85C9-18EAD20B29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Objectifs</a:t>
            </a:r>
            <a:r>
              <a:rPr lang="en-GB" dirty="0"/>
              <a:t> et introduction</a:t>
            </a:r>
          </a:p>
        </p:txBody>
      </p:sp>
    </p:spTree>
    <p:extLst>
      <p:ext uri="{BB962C8B-B14F-4D97-AF65-F5344CB8AC3E}">
        <p14:creationId xmlns:p14="http://schemas.microsoft.com/office/powerpoint/2010/main" val="3905369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F5D7C5-2300-148A-BD30-09848AC972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BE" dirty="0">
                <a:hlinkClick r:id="rId3"/>
              </a:rPr>
              <a:t>Esli.Struys@vub.be</a:t>
            </a:r>
            <a:endParaRPr lang="en-BE" dirty="0"/>
          </a:p>
          <a:p>
            <a:r>
              <a:rPr lang="en-BE" dirty="0">
                <a:hlinkClick r:id="rId4"/>
              </a:rPr>
              <a:t>Thomas.Caira@vub.be</a:t>
            </a:r>
            <a:endParaRPr lang="en-BE" dirty="0"/>
          </a:p>
          <a:p>
            <a:endParaRPr lang="en-BE" dirty="0"/>
          </a:p>
          <a:p>
            <a:r>
              <a:rPr lang="fr-FR" dirty="0"/>
              <a:t>(Références disponibles sur demande en format PDF)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7EF6F-5886-E016-EF95-EA14427A2E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Merci pour </a:t>
            </a:r>
            <a:r>
              <a:rPr lang="en-GB" dirty="0" err="1"/>
              <a:t>votre</a:t>
            </a:r>
            <a:r>
              <a:rPr lang="en-GB" dirty="0"/>
              <a:t> attention</a:t>
            </a:r>
            <a:r>
              <a:rPr lang="en-B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755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75934-7F2D-AE4B-B89C-0FA109A32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3399"/>
                </a:solidFill>
              </a:rPr>
              <a:t>Objectifs</a:t>
            </a:r>
            <a:r>
              <a:rPr lang="en-GB" b="1" dirty="0">
                <a:solidFill>
                  <a:srgbClr val="003399"/>
                </a:solidFill>
              </a:rPr>
              <a:t> et introduction</a:t>
            </a:r>
          </a:p>
          <a:p>
            <a:endParaRPr lang="en-GB" dirty="0">
              <a:solidFill>
                <a:srgbClr val="003399"/>
              </a:solidFill>
            </a:endParaRPr>
          </a:p>
          <a:p>
            <a:r>
              <a:rPr lang="en-GB" dirty="0" err="1">
                <a:solidFill>
                  <a:srgbClr val="FF6600"/>
                </a:solidFill>
              </a:rPr>
              <a:t>Pourquoi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 err="1">
                <a:solidFill>
                  <a:srgbClr val="FF6600"/>
                </a:solidFill>
              </a:rPr>
              <a:t>cet</a:t>
            </a:r>
            <a:r>
              <a:rPr lang="en-GB" dirty="0">
                <a:solidFill>
                  <a:srgbClr val="FF6600"/>
                </a:solidFill>
              </a:rPr>
              <a:t> atelier? </a:t>
            </a:r>
            <a:endParaRPr lang="en-BE" dirty="0">
              <a:solidFill>
                <a:srgbClr val="FF6600"/>
              </a:solidFill>
            </a:endParaRPr>
          </a:p>
          <a:p>
            <a:endParaRPr lang="en-BE" dirty="0"/>
          </a:p>
          <a:p>
            <a:r>
              <a:rPr lang="en-GB" dirty="0">
                <a:solidFill>
                  <a:srgbClr val="003399"/>
                </a:solidFill>
              </a:rPr>
              <a:t>Le concept de </a:t>
            </a:r>
            <a:r>
              <a:rPr lang="en-BE" dirty="0" err="1">
                <a:solidFill>
                  <a:srgbClr val="003399"/>
                </a:solidFill>
              </a:rPr>
              <a:t>translanguaging</a:t>
            </a:r>
            <a:endParaRPr lang="en-BE" dirty="0">
              <a:solidFill>
                <a:srgbClr val="003399"/>
              </a:solidFill>
            </a:endParaRPr>
          </a:p>
          <a:p>
            <a:endParaRPr lang="en-BE" dirty="0"/>
          </a:p>
          <a:p>
            <a:r>
              <a:rPr lang="fr-FR" dirty="0">
                <a:solidFill>
                  <a:srgbClr val="FF6600"/>
                </a:solidFill>
              </a:rPr>
              <a:t>La place du CLIL au sein des pédagogies multilingues</a:t>
            </a:r>
          </a:p>
          <a:p>
            <a:endParaRPr lang="en-BE" dirty="0"/>
          </a:p>
          <a:p>
            <a:r>
              <a:rPr lang="fr-FR" dirty="0">
                <a:solidFill>
                  <a:srgbClr val="003399"/>
                </a:solidFill>
              </a:rPr>
              <a:t>Quelques exemples de </a:t>
            </a:r>
            <a:r>
              <a:rPr lang="fr-FR" dirty="0" err="1">
                <a:solidFill>
                  <a:srgbClr val="003399"/>
                </a:solidFill>
              </a:rPr>
              <a:t>translanguaging</a:t>
            </a:r>
            <a:r>
              <a:rPr lang="fr-FR" dirty="0">
                <a:solidFill>
                  <a:srgbClr val="003399"/>
                </a:solidFill>
              </a:rPr>
              <a:t> dans le cadre du CLIL</a:t>
            </a:r>
            <a:endParaRPr lang="en-BE" dirty="0">
              <a:solidFill>
                <a:srgbClr val="0033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9340-5257-2E4E-85B5-45EB1BE33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 err="1"/>
              <a:t>Structu</a:t>
            </a:r>
            <a:r>
              <a:rPr lang="en-GB" dirty="0"/>
              <a:t>re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57897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EA04B0-AC36-CFDB-15FB-5DE3938899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solidFill>
                  <a:srgbClr val="FF6600"/>
                </a:solidFill>
              </a:rPr>
              <a:t>Les participants connaissent le concept de </a:t>
            </a:r>
            <a:r>
              <a:rPr lang="fr-FR" dirty="0" err="1">
                <a:solidFill>
                  <a:srgbClr val="FF6600"/>
                </a:solidFill>
              </a:rPr>
              <a:t>translanguaging</a:t>
            </a:r>
            <a:r>
              <a:rPr lang="fr-FR" dirty="0">
                <a:solidFill>
                  <a:srgbClr val="FF6600"/>
                </a:solidFill>
              </a:rPr>
              <a:t> et sont capables de le relier au CLIL.</a:t>
            </a:r>
          </a:p>
          <a:p>
            <a:endParaRPr lang="en-BE" dirty="0"/>
          </a:p>
          <a:p>
            <a:r>
              <a:rPr lang="fr-FR" dirty="0">
                <a:solidFill>
                  <a:srgbClr val="003399"/>
                </a:solidFill>
              </a:rPr>
              <a:t>Les participants sont en mesure de réfléchir, à partir d'une étude de cas internationale, à l'applicabilité du </a:t>
            </a:r>
            <a:r>
              <a:rPr lang="fr-FR" dirty="0" err="1">
                <a:solidFill>
                  <a:srgbClr val="003399"/>
                </a:solidFill>
              </a:rPr>
              <a:t>translanguaging</a:t>
            </a:r>
            <a:r>
              <a:rPr lang="fr-FR" dirty="0">
                <a:solidFill>
                  <a:srgbClr val="003399"/>
                </a:solidFill>
              </a:rPr>
              <a:t> dans le cadre du CLIL.</a:t>
            </a:r>
          </a:p>
          <a:p>
            <a:endParaRPr lang="en-BE" dirty="0"/>
          </a:p>
          <a:p>
            <a:r>
              <a:rPr lang="fr-FR" dirty="0">
                <a:solidFill>
                  <a:srgbClr val="FF6600"/>
                </a:solidFill>
              </a:rPr>
              <a:t>Les participants seront capables d'évaluer et d'interpréter l'applicabilité du </a:t>
            </a:r>
            <a:r>
              <a:rPr lang="fr-FR" dirty="0" err="1">
                <a:solidFill>
                  <a:srgbClr val="FF6600"/>
                </a:solidFill>
              </a:rPr>
              <a:t>translanguaging</a:t>
            </a:r>
            <a:r>
              <a:rPr lang="fr-FR" dirty="0">
                <a:solidFill>
                  <a:srgbClr val="FF6600"/>
                </a:solidFill>
              </a:rPr>
              <a:t> dans leur propre contexte CLIL.</a:t>
            </a:r>
            <a:endParaRPr lang="en-BE" dirty="0">
              <a:solidFill>
                <a:srgbClr val="FF66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B1126-913C-57FF-85C9-18EAD20B29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Objectifs</a:t>
            </a:r>
            <a:r>
              <a:rPr lang="en-GB" dirty="0"/>
              <a:t> et introduction</a:t>
            </a:r>
          </a:p>
        </p:txBody>
      </p:sp>
    </p:spTree>
    <p:extLst>
      <p:ext uri="{BB962C8B-B14F-4D97-AF65-F5344CB8AC3E}">
        <p14:creationId xmlns:p14="http://schemas.microsoft.com/office/powerpoint/2010/main" val="160559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6F5597-ECB4-FAEF-FF7A-56882F4D27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44" y="1700808"/>
            <a:ext cx="8280920" cy="482453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sz="3200" b="1" dirty="0">
                <a:solidFill>
                  <a:srgbClr val="003399"/>
                </a:solidFill>
              </a:rPr>
              <a:t>Que </a:t>
            </a:r>
            <a:r>
              <a:rPr lang="en-GB" sz="3200" b="1" dirty="0" err="1">
                <a:solidFill>
                  <a:srgbClr val="003399"/>
                </a:solidFill>
              </a:rPr>
              <a:t>savez-vous</a:t>
            </a:r>
            <a:r>
              <a:rPr lang="en-GB" sz="3200" b="1" dirty="0">
                <a:solidFill>
                  <a:srgbClr val="003399"/>
                </a:solidFill>
              </a:rPr>
              <a:t> déjà? </a:t>
            </a:r>
            <a:endParaRPr lang="en-BE" sz="3200" b="1" dirty="0">
              <a:solidFill>
                <a:srgbClr val="0033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FA5CB-E953-2F87-48B5-2C58A7CDE7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Objectifs</a:t>
            </a:r>
            <a:r>
              <a:rPr lang="en-GB" dirty="0"/>
              <a:t> et introduction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7392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75934-7F2D-AE4B-B89C-0FA109A32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3399"/>
                </a:solidFill>
              </a:rPr>
              <a:t>Objectifs</a:t>
            </a:r>
            <a:r>
              <a:rPr lang="en-GB" dirty="0">
                <a:solidFill>
                  <a:srgbClr val="003399"/>
                </a:solidFill>
              </a:rPr>
              <a:t> et introduction</a:t>
            </a:r>
          </a:p>
          <a:p>
            <a:endParaRPr lang="en-GB" dirty="0">
              <a:solidFill>
                <a:srgbClr val="003399"/>
              </a:solidFill>
            </a:endParaRPr>
          </a:p>
          <a:p>
            <a:r>
              <a:rPr lang="en-GB" b="1" dirty="0" err="1">
                <a:solidFill>
                  <a:srgbClr val="FF6600"/>
                </a:solidFill>
              </a:rPr>
              <a:t>Pourquoi</a:t>
            </a:r>
            <a:r>
              <a:rPr lang="en-GB" b="1" dirty="0">
                <a:solidFill>
                  <a:srgbClr val="FF6600"/>
                </a:solidFill>
              </a:rPr>
              <a:t> </a:t>
            </a:r>
            <a:r>
              <a:rPr lang="en-GB" b="1" dirty="0" err="1">
                <a:solidFill>
                  <a:srgbClr val="FF6600"/>
                </a:solidFill>
              </a:rPr>
              <a:t>cet</a:t>
            </a:r>
            <a:r>
              <a:rPr lang="en-GB" b="1" dirty="0">
                <a:solidFill>
                  <a:srgbClr val="FF6600"/>
                </a:solidFill>
              </a:rPr>
              <a:t> atelier? </a:t>
            </a:r>
            <a:endParaRPr lang="en-BE" b="1" dirty="0">
              <a:solidFill>
                <a:srgbClr val="FF6600"/>
              </a:solidFill>
            </a:endParaRPr>
          </a:p>
          <a:p>
            <a:endParaRPr lang="en-BE" dirty="0"/>
          </a:p>
          <a:p>
            <a:r>
              <a:rPr lang="en-GB" dirty="0">
                <a:solidFill>
                  <a:srgbClr val="003399"/>
                </a:solidFill>
              </a:rPr>
              <a:t>Le concept de </a:t>
            </a:r>
            <a:r>
              <a:rPr lang="en-BE" dirty="0" err="1">
                <a:solidFill>
                  <a:srgbClr val="003399"/>
                </a:solidFill>
              </a:rPr>
              <a:t>translanguaging</a:t>
            </a:r>
            <a:endParaRPr lang="en-BE" dirty="0">
              <a:solidFill>
                <a:srgbClr val="003399"/>
              </a:solidFill>
            </a:endParaRPr>
          </a:p>
          <a:p>
            <a:endParaRPr lang="en-BE" dirty="0"/>
          </a:p>
          <a:p>
            <a:r>
              <a:rPr lang="fr-FR" dirty="0">
                <a:solidFill>
                  <a:srgbClr val="FF6600"/>
                </a:solidFill>
              </a:rPr>
              <a:t>La place du CLIL au sein des pédagogies multilingues</a:t>
            </a:r>
          </a:p>
          <a:p>
            <a:endParaRPr lang="en-BE" dirty="0"/>
          </a:p>
          <a:p>
            <a:r>
              <a:rPr lang="fr-FR" dirty="0">
                <a:solidFill>
                  <a:srgbClr val="003399"/>
                </a:solidFill>
              </a:rPr>
              <a:t>Quelques exemples de </a:t>
            </a:r>
            <a:r>
              <a:rPr lang="fr-FR" dirty="0" err="1">
                <a:solidFill>
                  <a:srgbClr val="003399"/>
                </a:solidFill>
              </a:rPr>
              <a:t>translanguaging</a:t>
            </a:r>
            <a:r>
              <a:rPr lang="fr-FR" dirty="0">
                <a:solidFill>
                  <a:srgbClr val="003399"/>
                </a:solidFill>
              </a:rPr>
              <a:t> dans le cadre du CLIL</a:t>
            </a:r>
            <a:endParaRPr lang="en-BE" dirty="0">
              <a:solidFill>
                <a:srgbClr val="0033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9340-5257-2E4E-85B5-45EB1BE33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 err="1"/>
              <a:t>Structu</a:t>
            </a:r>
            <a:r>
              <a:rPr lang="en-GB" dirty="0"/>
              <a:t>re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98513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3BDDD-BA0D-5140-97D0-DB36BF33D7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4CB46-5BF2-5A44-9C23-A304603F1C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Pourquoi</a:t>
            </a:r>
            <a:r>
              <a:rPr lang="en-GB" dirty="0"/>
              <a:t> </a:t>
            </a:r>
            <a:r>
              <a:rPr lang="en-GB" dirty="0" err="1"/>
              <a:t>cet</a:t>
            </a:r>
            <a:r>
              <a:rPr lang="en-GB" dirty="0"/>
              <a:t> atelier? </a:t>
            </a:r>
            <a:endParaRPr lang="en-BE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1406A8-FB2F-7DF9-821C-F8690A073164}"/>
              </a:ext>
            </a:extLst>
          </p:cNvPr>
          <p:cNvGraphicFramePr>
            <a:graphicFrameLocks/>
          </p:cNvGraphicFramePr>
          <p:nvPr/>
        </p:nvGraphicFramePr>
        <p:xfrm>
          <a:off x="4171950" y="32372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88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3BDDD-BA0D-5140-97D0-DB36BF33D7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4CB46-5BF2-5A44-9C23-A304603F1C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Pourquoi</a:t>
            </a:r>
            <a:r>
              <a:rPr lang="en-GB" dirty="0"/>
              <a:t> </a:t>
            </a:r>
            <a:r>
              <a:rPr lang="en-GB" dirty="0" err="1"/>
              <a:t>cet</a:t>
            </a:r>
            <a:r>
              <a:rPr lang="en-GB" dirty="0"/>
              <a:t> atelier? </a:t>
            </a:r>
            <a:endParaRPr lang="en-BE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1406A8-FB2F-7DF9-821C-F8690A073164}"/>
              </a:ext>
            </a:extLst>
          </p:cNvPr>
          <p:cNvGraphicFramePr>
            <a:graphicFrameLocks/>
          </p:cNvGraphicFramePr>
          <p:nvPr/>
        </p:nvGraphicFramePr>
        <p:xfrm>
          <a:off x="4171950" y="32372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FA67446-586B-B468-D14C-4713B1B88DA7}"/>
              </a:ext>
            </a:extLst>
          </p:cNvPr>
          <p:cNvGraphicFramePr>
            <a:graphicFrameLocks/>
          </p:cNvGraphicFramePr>
          <p:nvPr/>
        </p:nvGraphicFramePr>
        <p:xfrm>
          <a:off x="38023" y="14589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515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75934-7F2D-AE4B-B89C-0FA109A32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3399"/>
                </a:solidFill>
              </a:rPr>
              <a:t>Objectifs</a:t>
            </a:r>
            <a:r>
              <a:rPr lang="en-GB" dirty="0">
                <a:solidFill>
                  <a:srgbClr val="003399"/>
                </a:solidFill>
              </a:rPr>
              <a:t> et introduction</a:t>
            </a:r>
          </a:p>
          <a:p>
            <a:endParaRPr lang="en-GB" dirty="0">
              <a:solidFill>
                <a:srgbClr val="003399"/>
              </a:solidFill>
            </a:endParaRPr>
          </a:p>
          <a:p>
            <a:r>
              <a:rPr lang="en-GB" dirty="0" err="1">
                <a:solidFill>
                  <a:srgbClr val="FF6600"/>
                </a:solidFill>
              </a:rPr>
              <a:t>Pourquoi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 err="1">
                <a:solidFill>
                  <a:srgbClr val="FF6600"/>
                </a:solidFill>
              </a:rPr>
              <a:t>cet</a:t>
            </a:r>
            <a:r>
              <a:rPr lang="en-GB" dirty="0">
                <a:solidFill>
                  <a:srgbClr val="FF6600"/>
                </a:solidFill>
              </a:rPr>
              <a:t> atelier? </a:t>
            </a:r>
            <a:endParaRPr lang="en-BE" dirty="0">
              <a:solidFill>
                <a:srgbClr val="FF6600"/>
              </a:solidFill>
            </a:endParaRPr>
          </a:p>
          <a:p>
            <a:endParaRPr lang="en-BE" dirty="0"/>
          </a:p>
          <a:p>
            <a:r>
              <a:rPr lang="en-GB" b="1" dirty="0">
                <a:solidFill>
                  <a:srgbClr val="003399"/>
                </a:solidFill>
              </a:rPr>
              <a:t>Le concept de </a:t>
            </a:r>
            <a:r>
              <a:rPr lang="en-BE" b="1" dirty="0" err="1">
                <a:solidFill>
                  <a:srgbClr val="003399"/>
                </a:solidFill>
              </a:rPr>
              <a:t>translanguaging</a:t>
            </a:r>
            <a:endParaRPr lang="en-BE" b="1" dirty="0">
              <a:solidFill>
                <a:srgbClr val="003399"/>
              </a:solidFill>
            </a:endParaRPr>
          </a:p>
          <a:p>
            <a:endParaRPr lang="en-BE" dirty="0"/>
          </a:p>
          <a:p>
            <a:r>
              <a:rPr lang="fr-FR" dirty="0">
                <a:solidFill>
                  <a:srgbClr val="FF6600"/>
                </a:solidFill>
              </a:rPr>
              <a:t>La place du CLIL au sein des pédagogies multilingues</a:t>
            </a:r>
          </a:p>
          <a:p>
            <a:endParaRPr lang="en-BE" dirty="0"/>
          </a:p>
          <a:p>
            <a:r>
              <a:rPr lang="fr-FR" dirty="0">
                <a:solidFill>
                  <a:srgbClr val="003399"/>
                </a:solidFill>
              </a:rPr>
              <a:t>Quelques exemples de </a:t>
            </a:r>
            <a:r>
              <a:rPr lang="fr-FR" dirty="0" err="1">
                <a:solidFill>
                  <a:srgbClr val="003399"/>
                </a:solidFill>
              </a:rPr>
              <a:t>translanguaging</a:t>
            </a:r>
            <a:r>
              <a:rPr lang="fr-FR" dirty="0">
                <a:solidFill>
                  <a:srgbClr val="003399"/>
                </a:solidFill>
              </a:rPr>
              <a:t> dans le cadre du CLIL</a:t>
            </a:r>
            <a:endParaRPr lang="en-BE" dirty="0">
              <a:solidFill>
                <a:srgbClr val="0033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69340-5257-2E4E-85B5-45EB1BE33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BE" dirty="0" err="1"/>
              <a:t>Structu</a:t>
            </a:r>
            <a:r>
              <a:rPr lang="en-GB" dirty="0"/>
              <a:t>re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874339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template - kopie">
  <a:themeElements>
    <a:clrScheme name="VUB">
      <a:dk1>
        <a:sysClr val="windowText" lastClr="000000"/>
      </a:dk1>
      <a:lt1>
        <a:srgbClr val="000000"/>
      </a:lt1>
      <a:dk2>
        <a:srgbClr val="FFFFFF"/>
      </a:dk2>
      <a:lt2>
        <a:srgbClr val="F2F2F2"/>
      </a:lt2>
      <a:accent1>
        <a:srgbClr val="FF6600"/>
      </a:accent1>
      <a:accent2>
        <a:srgbClr val="003399"/>
      </a:accent2>
      <a:accent3>
        <a:srgbClr val="9BBB59"/>
      </a:accent3>
      <a:accent4>
        <a:srgbClr val="31859B"/>
      </a:accent4>
      <a:accent5>
        <a:srgbClr val="7030A0"/>
      </a:accent5>
      <a:accent6>
        <a:srgbClr val="FE66FF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9ec0f0-7796-43d0-ac1f-4c8c46ee0bd1" xsi:nil="true"/>
    <lcf76f155ced4ddcb4097134ff3c332f xmlns="36d36097-b9cb-4ee0-8ae8-3a7ad55c8858">
      <Terms xmlns="http://schemas.microsoft.com/office/infopath/2007/PartnerControls"/>
    </lcf76f155ced4ddcb4097134ff3c332f>
    <Documentsoort xmlns="36d36097-b9cb-4ee0-8ae8-3a7ad55c8858">Agenda</Documentsoort>
    <Jaar xmlns="36d36097-b9cb-4ee0-8ae8-3a7ad55c8858">2022</Jaa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7B4EEDC05AF47B0D6D8B92E840486" ma:contentTypeVersion="27" ma:contentTypeDescription="Een nieuw document maken." ma:contentTypeScope="" ma:versionID="1865ff08817f9c0677abd704b533ff71">
  <xsd:schema xmlns:xsd="http://www.w3.org/2001/XMLSchema" xmlns:xs="http://www.w3.org/2001/XMLSchema" xmlns:p="http://schemas.microsoft.com/office/2006/metadata/properties" xmlns:ns2="36d36097-b9cb-4ee0-8ae8-3a7ad55c8858" xmlns:ns3="e9e6abc0-607e-4d67-8b7d-73cd95b04fd6" xmlns:ns4="9a9ec0f0-7796-43d0-ac1f-4c8c46ee0bd1" targetNamespace="http://schemas.microsoft.com/office/2006/metadata/properties" ma:root="true" ma:fieldsID="53e194a7b326f56d71044c750b117694" ns2:_="" ns3:_="" ns4:_="">
    <xsd:import namespace="36d36097-b9cb-4ee0-8ae8-3a7ad55c8858"/>
    <xsd:import namespace="e9e6abc0-607e-4d67-8b7d-73cd95b04fd6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Documentsoort" minOccurs="0"/>
                <xsd:element ref="ns2:Jaa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36097-b9cb-4ee0-8ae8-3a7ad55c8858" elementFormDefault="qualified">
    <xsd:import namespace="http://schemas.microsoft.com/office/2006/documentManagement/types"/>
    <xsd:import namespace="http://schemas.microsoft.com/office/infopath/2007/PartnerControls"/>
    <xsd:element name="Documentsoort" ma:index="6" nillable="true" ma:displayName="Documentsoort" ma:default="Agenda" ma:format="Dropdown" ma:internalName="Documentsoort" ma:readOnly="false">
      <xsd:simpleType>
        <xsd:union memberTypes="dms:Text">
          <xsd:simpleType>
            <xsd:restriction base="dms:Choice">
              <xsd:enumeration value="Agenda"/>
              <xsd:enumeration value="Verslag"/>
              <xsd:enumeration value="Bijlage"/>
              <xsd:enumeration value="PowerPoint"/>
              <xsd:enumeration value="E-mail"/>
            </xsd:restriction>
          </xsd:simpleType>
        </xsd:union>
      </xsd:simpleType>
    </xsd:element>
    <xsd:element name="Jaar" ma:index="7" nillable="true" ma:displayName="Jaar" ma:default="2022" ma:format="Dropdown" ma:internalName="Jaar">
      <xsd:simpleType>
        <xsd:restriction base="dms:Choice"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6abc0-607e-4d67-8b7d-73cd95b04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684a666-acf7-4cd0-a7b5-9c5813db7b57}" ma:internalName="TaxCatchAll" ma:showField="CatchAllData" ma:web="137a8890-bfbc-4151-ba6f-3c942b391c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66DF0E-E4E8-40AF-98B9-250C90C90860}">
  <ds:schemaRefs>
    <ds:schemaRef ds:uri="http://schemas.microsoft.com/office/2006/metadata/properties"/>
    <ds:schemaRef ds:uri="http://schemas.microsoft.com/office/infopath/2007/PartnerControls"/>
    <ds:schemaRef ds:uri="14ceaf06-097a-494c-963d-9f4054a5ce44"/>
    <ds:schemaRef ds:uri="9a9ec0f0-7796-43d0-ac1f-4c8c46ee0bd1"/>
  </ds:schemaRefs>
</ds:datastoreItem>
</file>

<file path=customXml/itemProps2.xml><?xml version="1.0" encoding="utf-8"?>
<ds:datastoreItem xmlns:ds="http://schemas.openxmlformats.org/officeDocument/2006/customXml" ds:itemID="{B2A9BD1F-D3F7-4C58-89BB-85556C803E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378EA1-3612-4B6C-BDF5-F3451E196054}"/>
</file>

<file path=docProps/app.xml><?xml version="1.0" encoding="utf-8"?>
<Properties xmlns="http://schemas.openxmlformats.org/officeDocument/2006/extended-properties" xmlns:vt="http://schemas.openxmlformats.org/officeDocument/2006/docPropsVTypes">
  <Template>Presentatie1</Template>
  <TotalTime>8091</TotalTime>
  <Words>1402</Words>
  <Application>Microsoft Office PowerPoint</Application>
  <PresentationFormat>On-screen Show (4:3)</PresentationFormat>
  <Paragraphs>216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presentation-template - kopie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Esli STRUYS</dc:creator>
  <cp:lastModifiedBy>Thomas Caira</cp:lastModifiedBy>
  <cp:revision>275</cp:revision>
  <cp:lastPrinted>2018-10-16T10:39:22Z</cp:lastPrinted>
  <dcterms:created xsi:type="dcterms:W3CDTF">2017-09-25T08:43:12Z</dcterms:created>
  <dcterms:modified xsi:type="dcterms:W3CDTF">2023-03-08T12:29:11Z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0x0101008458FBFE25114A4D994203F01C508EE2</vt:lpwstr>
  </property>
</Properties>
</file>