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9" r:id="rId7"/>
    <p:sldId id="269" r:id="rId8"/>
    <p:sldId id="270" r:id="rId9"/>
    <p:sldId id="261" r:id="rId10"/>
    <p:sldId id="272" r:id="rId11"/>
    <p:sldId id="273" r:id="rId12"/>
    <p:sldId id="277" r:id="rId13"/>
    <p:sldId id="274" r:id="rId14"/>
    <p:sldId id="271" r:id="rId15"/>
    <p:sldId id="268" r:id="rId16"/>
    <p:sldId id="275" r:id="rId17"/>
    <p:sldId id="278" r:id="rId18"/>
    <p:sldId id="267" r:id="rId19"/>
    <p:sldId id="281" r:id="rId20"/>
    <p:sldId id="266" r:id="rId21"/>
    <p:sldId id="263" r:id="rId22"/>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6D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D45E0B-D2D7-1095-B608-CED08824E776}" v="6" dt="2024-03-13T15:31:48.6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58" y="1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82AD00-8F1D-DB66-42AE-D99BAB7B4CFE}"/>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endParaRPr lang="nl-BE"/>
          </a:p>
        </p:txBody>
      </p:sp>
      <p:sp>
        <p:nvSpPr>
          <p:cNvPr id="3" name="Ondertitel 2">
            <a:extLst>
              <a:ext uri="{FF2B5EF4-FFF2-40B4-BE49-F238E27FC236}">
                <a16:creationId xmlns:a16="http://schemas.microsoft.com/office/drawing/2014/main" id="{FDA7E867-0C0D-0306-463B-553FC2456C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BE"/>
          </a:p>
        </p:txBody>
      </p:sp>
      <p:sp>
        <p:nvSpPr>
          <p:cNvPr id="4" name="Tijdelijke aanduiding voor datum 3">
            <a:extLst>
              <a:ext uri="{FF2B5EF4-FFF2-40B4-BE49-F238E27FC236}">
                <a16:creationId xmlns:a16="http://schemas.microsoft.com/office/drawing/2014/main" id="{D417FEF8-AA07-0E7E-4835-59C7EB0CC0C1}"/>
              </a:ext>
            </a:extLst>
          </p:cNvPr>
          <p:cNvSpPr>
            <a:spLocks noGrp="1"/>
          </p:cNvSpPr>
          <p:nvPr>
            <p:ph type="dt" sz="half" idx="10"/>
          </p:nvPr>
        </p:nvSpPr>
        <p:spPr/>
        <p:txBody>
          <a:bodyPr/>
          <a:lstStyle/>
          <a:p>
            <a:fld id="{027B88F8-F179-4E91-8D2C-8EC5D435B7C4}" type="datetimeFigureOut">
              <a:rPr lang="nl-BE" smtClean="0"/>
              <a:t>20/03/2024</a:t>
            </a:fld>
            <a:endParaRPr lang="nl-BE"/>
          </a:p>
        </p:txBody>
      </p:sp>
      <p:sp>
        <p:nvSpPr>
          <p:cNvPr id="5" name="Tijdelijke aanduiding voor voettekst 4">
            <a:extLst>
              <a:ext uri="{FF2B5EF4-FFF2-40B4-BE49-F238E27FC236}">
                <a16:creationId xmlns:a16="http://schemas.microsoft.com/office/drawing/2014/main" id="{488C9F96-805B-7064-927E-4EE4B8880F90}"/>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98C09046-FE07-F8F4-D084-EE47E6BF9E35}"/>
              </a:ext>
            </a:extLst>
          </p:cNvPr>
          <p:cNvSpPr>
            <a:spLocks noGrp="1"/>
          </p:cNvSpPr>
          <p:nvPr>
            <p:ph type="sldNum" sz="quarter" idx="12"/>
          </p:nvPr>
        </p:nvSpPr>
        <p:spPr/>
        <p:txBody>
          <a:bodyPr/>
          <a:lstStyle/>
          <a:p>
            <a:fld id="{19AF82EB-A1FF-49E8-9393-93FE1D5F6608}" type="slidenum">
              <a:rPr lang="nl-BE" smtClean="0"/>
              <a:t>‹nr.›</a:t>
            </a:fld>
            <a:endParaRPr lang="nl-BE"/>
          </a:p>
        </p:txBody>
      </p:sp>
    </p:spTree>
    <p:extLst>
      <p:ext uri="{BB962C8B-B14F-4D97-AF65-F5344CB8AC3E}">
        <p14:creationId xmlns:p14="http://schemas.microsoft.com/office/powerpoint/2010/main" val="3387686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DB693C-0A42-1E11-C5AD-AF602669E619}"/>
              </a:ext>
            </a:extLst>
          </p:cNvPr>
          <p:cNvSpPr>
            <a:spLocks noGrp="1"/>
          </p:cNvSpPr>
          <p:nvPr>
            <p:ph type="title"/>
          </p:nvPr>
        </p:nvSpPr>
        <p:spPr/>
        <p:txBody>
          <a:bodyPr/>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C1F2D302-F8C9-E5F7-ED93-AB515849707E}"/>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F09EE6D2-8312-FEB1-34F6-DD745055854F}"/>
              </a:ext>
            </a:extLst>
          </p:cNvPr>
          <p:cNvSpPr>
            <a:spLocks noGrp="1"/>
          </p:cNvSpPr>
          <p:nvPr>
            <p:ph type="dt" sz="half" idx="10"/>
          </p:nvPr>
        </p:nvSpPr>
        <p:spPr/>
        <p:txBody>
          <a:bodyPr/>
          <a:lstStyle/>
          <a:p>
            <a:fld id="{027B88F8-F179-4E91-8D2C-8EC5D435B7C4}" type="datetimeFigureOut">
              <a:rPr lang="nl-BE" smtClean="0"/>
              <a:t>20/03/2024</a:t>
            </a:fld>
            <a:endParaRPr lang="nl-BE"/>
          </a:p>
        </p:txBody>
      </p:sp>
      <p:sp>
        <p:nvSpPr>
          <p:cNvPr id="5" name="Tijdelijke aanduiding voor voettekst 4">
            <a:extLst>
              <a:ext uri="{FF2B5EF4-FFF2-40B4-BE49-F238E27FC236}">
                <a16:creationId xmlns:a16="http://schemas.microsoft.com/office/drawing/2014/main" id="{DCED2F32-1F50-B45C-3D4B-105372B7C6F3}"/>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5C943E86-E90F-44C1-B23E-2C3E6ED12BA9}"/>
              </a:ext>
            </a:extLst>
          </p:cNvPr>
          <p:cNvSpPr>
            <a:spLocks noGrp="1"/>
          </p:cNvSpPr>
          <p:nvPr>
            <p:ph type="sldNum" sz="quarter" idx="12"/>
          </p:nvPr>
        </p:nvSpPr>
        <p:spPr/>
        <p:txBody>
          <a:bodyPr/>
          <a:lstStyle/>
          <a:p>
            <a:fld id="{19AF82EB-A1FF-49E8-9393-93FE1D5F6608}" type="slidenum">
              <a:rPr lang="nl-BE" smtClean="0"/>
              <a:t>‹nr.›</a:t>
            </a:fld>
            <a:endParaRPr lang="nl-BE"/>
          </a:p>
        </p:txBody>
      </p:sp>
    </p:spTree>
    <p:extLst>
      <p:ext uri="{BB962C8B-B14F-4D97-AF65-F5344CB8AC3E}">
        <p14:creationId xmlns:p14="http://schemas.microsoft.com/office/powerpoint/2010/main" val="291388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B4382116-2CE7-BE0B-D5C4-637AC369FC9D}"/>
              </a:ext>
            </a:extLst>
          </p:cNvPr>
          <p:cNvSpPr>
            <a:spLocks noGrp="1"/>
          </p:cNvSpPr>
          <p:nvPr>
            <p:ph type="title" orient="vert"/>
          </p:nvPr>
        </p:nvSpPr>
        <p:spPr>
          <a:xfrm>
            <a:off x="8724900" y="365125"/>
            <a:ext cx="2628900" cy="5811838"/>
          </a:xfrm>
        </p:spPr>
        <p:txBody>
          <a:bodyPr vert="eaVert"/>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027C7C82-E649-1740-BF86-83A8CD9B2BBD}"/>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A1B964F7-8762-878E-6157-AF91262290FD}"/>
              </a:ext>
            </a:extLst>
          </p:cNvPr>
          <p:cNvSpPr>
            <a:spLocks noGrp="1"/>
          </p:cNvSpPr>
          <p:nvPr>
            <p:ph type="dt" sz="half" idx="10"/>
          </p:nvPr>
        </p:nvSpPr>
        <p:spPr/>
        <p:txBody>
          <a:bodyPr/>
          <a:lstStyle/>
          <a:p>
            <a:fld id="{027B88F8-F179-4E91-8D2C-8EC5D435B7C4}" type="datetimeFigureOut">
              <a:rPr lang="nl-BE" smtClean="0"/>
              <a:t>20/03/2024</a:t>
            </a:fld>
            <a:endParaRPr lang="nl-BE"/>
          </a:p>
        </p:txBody>
      </p:sp>
      <p:sp>
        <p:nvSpPr>
          <p:cNvPr id="5" name="Tijdelijke aanduiding voor voettekst 4">
            <a:extLst>
              <a:ext uri="{FF2B5EF4-FFF2-40B4-BE49-F238E27FC236}">
                <a16:creationId xmlns:a16="http://schemas.microsoft.com/office/drawing/2014/main" id="{F2B0808A-8075-B29C-7FB7-D1009873BAA4}"/>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F61B503B-9786-9CC9-AB4F-D56F55028650}"/>
              </a:ext>
            </a:extLst>
          </p:cNvPr>
          <p:cNvSpPr>
            <a:spLocks noGrp="1"/>
          </p:cNvSpPr>
          <p:nvPr>
            <p:ph type="sldNum" sz="quarter" idx="12"/>
          </p:nvPr>
        </p:nvSpPr>
        <p:spPr/>
        <p:txBody>
          <a:bodyPr/>
          <a:lstStyle/>
          <a:p>
            <a:fld id="{19AF82EB-A1FF-49E8-9393-93FE1D5F6608}" type="slidenum">
              <a:rPr lang="nl-BE" smtClean="0"/>
              <a:t>‹nr.›</a:t>
            </a:fld>
            <a:endParaRPr lang="nl-BE"/>
          </a:p>
        </p:txBody>
      </p:sp>
    </p:spTree>
    <p:extLst>
      <p:ext uri="{BB962C8B-B14F-4D97-AF65-F5344CB8AC3E}">
        <p14:creationId xmlns:p14="http://schemas.microsoft.com/office/powerpoint/2010/main" val="2305319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56B270-1C8B-10D3-3B47-6D4229714C1A}"/>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9DCD36F1-B28D-37EB-AC04-5B89A31BD940}"/>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2C9DE35C-9564-3BDE-CB55-919E761175F6}"/>
              </a:ext>
            </a:extLst>
          </p:cNvPr>
          <p:cNvSpPr>
            <a:spLocks noGrp="1"/>
          </p:cNvSpPr>
          <p:nvPr>
            <p:ph type="dt" sz="half" idx="10"/>
          </p:nvPr>
        </p:nvSpPr>
        <p:spPr/>
        <p:txBody>
          <a:bodyPr/>
          <a:lstStyle/>
          <a:p>
            <a:fld id="{027B88F8-F179-4E91-8D2C-8EC5D435B7C4}" type="datetimeFigureOut">
              <a:rPr lang="nl-BE" smtClean="0"/>
              <a:t>20/03/2024</a:t>
            </a:fld>
            <a:endParaRPr lang="nl-BE"/>
          </a:p>
        </p:txBody>
      </p:sp>
      <p:sp>
        <p:nvSpPr>
          <p:cNvPr id="5" name="Tijdelijke aanduiding voor voettekst 4">
            <a:extLst>
              <a:ext uri="{FF2B5EF4-FFF2-40B4-BE49-F238E27FC236}">
                <a16:creationId xmlns:a16="http://schemas.microsoft.com/office/drawing/2014/main" id="{19DFB354-4218-A16D-F55B-DA1AF5E68D49}"/>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2DC374BE-CCC6-07FF-0615-63122046B16F}"/>
              </a:ext>
            </a:extLst>
          </p:cNvPr>
          <p:cNvSpPr>
            <a:spLocks noGrp="1"/>
          </p:cNvSpPr>
          <p:nvPr>
            <p:ph type="sldNum" sz="quarter" idx="12"/>
          </p:nvPr>
        </p:nvSpPr>
        <p:spPr/>
        <p:txBody>
          <a:bodyPr/>
          <a:lstStyle/>
          <a:p>
            <a:fld id="{19AF82EB-A1FF-49E8-9393-93FE1D5F6608}" type="slidenum">
              <a:rPr lang="nl-BE" smtClean="0"/>
              <a:t>‹nr.›</a:t>
            </a:fld>
            <a:endParaRPr lang="nl-BE"/>
          </a:p>
        </p:txBody>
      </p:sp>
    </p:spTree>
    <p:extLst>
      <p:ext uri="{BB962C8B-B14F-4D97-AF65-F5344CB8AC3E}">
        <p14:creationId xmlns:p14="http://schemas.microsoft.com/office/powerpoint/2010/main" val="544756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FDECED-A567-158B-1C52-AC974AC06333}"/>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83F8A3DF-72A5-3D84-7CCB-13B11660751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302E7773-3315-BD4D-C72D-C8C5EF315289}"/>
              </a:ext>
            </a:extLst>
          </p:cNvPr>
          <p:cNvSpPr>
            <a:spLocks noGrp="1"/>
          </p:cNvSpPr>
          <p:nvPr>
            <p:ph type="dt" sz="half" idx="10"/>
          </p:nvPr>
        </p:nvSpPr>
        <p:spPr/>
        <p:txBody>
          <a:bodyPr/>
          <a:lstStyle/>
          <a:p>
            <a:fld id="{027B88F8-F179-4E91-8D2C-8EC5D435B7C4}" type="datetimeFigureOut">
              <a:rPr lang="nl-BE" smtClean="0"/>
              <a:t>20/03/2024</a:t>
            </a:fld>
            <a:endParaRPr lang="nl-BE"/>
          </a:p>
        </p:txBody>
      </p:sp>
      <p:sp>
        <p:nvSpPr>
          <p:cNvPr id="5" name="Tijdelijke aanduiding voor voettekst 4">
            <a:extLst>
              <a:ext uri="{FF2B5EF4-FFF2-40B4-BE49-F238E27FC236}">
                <a16:creationId xmlns:a16="http://schemas.microsoft.com/office/drawing/2014/main" id="{B2FA2367-50DA-79E4-5A5D-4EF4CA1D1855}"/>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7D105B52-0DA5-8890-C43C-136059DA218F}"/>
              </a:ext>
            </a:extLst>
          </p:cNvPr>
          <p:cNvSpPr>
            <a:spLocks noGrp="1"/>
          </p:cNvSpPr>
          <p:nvPr>
            <p:ph type="sldNum" sz="quarter" idx="12"/>
          </p:nvPr>
        </p:nvSpPr>
        <p:spPr/>
        <p:txBody>
          <a:bodyPr/>
          <a:lstStyle/>
          <a:p>
            <a:fld id="{19AF82EB-A1FF-49E8-9393-93FE1D5F6608}" type="slidenum">
              <a:rPr lang="nl-BE" smtClean="0"/>
              <a:t>‹nr.›</a:t>
            </a:fld>
            <a:endParaRPr lang="nl-BE"/>
          </a:p>
        </p:txBody>
      </p:sp>
    </p:spTree>
    <p:extLst>
      <p:ext uri="{BB962C8B-B14F-4D97-AF65-F5344CB8AC3E}">
        <p14:creationId xmlns:p14="http://schemas.microsoft.com/office/powerpoint/2010/main" val="1207305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FA5324-DDD4-4D24-F26C-1E524ED2854F}"/>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12C1A829-3AFD-3134-1BC0-92D2E4FD2997}"/>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inhoud 3">
            <a:extLst>
              <a:ext uri="{FF2B5EF4-FFF2-40B4-BE49-F238E27FC236}">
                <a16:creationId xmlns:a16="http://schemas.microsoft.com/office/drawing/2014/main" id="{DD95247F-192E-A586-3C08-B516283692C4}"/>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datum 4">
            <a:extLst>
              <a:ext uri="{FF2B5EF4-FFF2-40B4-BE49-F238E27FC236}">
                <a16:creationId xmlns:a16="http://schemas.microsoft.com/office/drawing/2014/main" id="{5EB057AE-3BB5-996E-3D5C-D8667B4E21B4}"/>
              </a:ext>
            </a:extLst>
          </p:cNvPr>
          <p:cNvSpPr>
            <a:spLocks noGrp="1"/>
          </p:cNvSpPr>
          <p:nvPr>
            <p:ph type="dt" sz="half" idx="10"/>
          </p:nvPr>
        </p:nvSpPr>
        <p:spPr/>
        <p:txBody>
          <a:bodyPr/>
          <a:lstStyle/>
          <a:p>
            <a:fld id="{027B88F8-F179-4E91-8D2C-8EC5D435B7C4}" type="datetimeFigureOut">
              <a:rPr lang="nl-BE" smtClean="0"/>
              <a:t>20/03/2024</a:t>
            </a:fld>
            <a:endParaRPr lang="nl-BE"/>
          </a:p>
        </p:txBody>
      </p:sp>
      <p:sp>
        <p:nvSpPr>
          <p:cNvPr id="6" name="Tijdelijke aanduiding voor voettekst 5">
            <a:extLst>
              <a:ext uri="{FF2B5EF4-FFF2-40B4-BE49-F238E27FC236}">
                <a16:creationId xmlns:a16="http://schemas.microsoft.com/office/drawing/2014/main" id="{F3A1A206-90A9-92BA-D435-596BBEEA0730}"/>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7067041D-9513-CF6A-FA0C-915C8A6FA3A4}"/>
              </a:ext>
            </a:extLst>
          </p:cNvPr>
          <p:cNvSpPr>
            <a:spLocks noGrp="1"/>
          </p:cNvSpPr>
          <p:nvPr>
            <p:ph type="sldNum" sz="quarter" idx="12"/>
          </p:nvPr>
        </p:nvSpPr>
        <p:spPr/>
        <p:txBody>
          <a:bodyPr/>
          <a:lstStyle/>
          <a:p>
            <a:fld id="{19AF82EB-A1FF-49E8-9393-93FE1D5F6608}" type="slidenum">
              <a:rPr lang="nl-BE" smtClean="0"/>
              <a:t>‹nr.›</a:t>
            </a:fld>
            <a:endParaRPr lang="nl-BE"/>
          </a:p>
        </p:txBody>
      </p:sp>
    </p:spTree>
    <p:extLst>
      <p:ext uri="{BB962C8B-B14F-4D97-AF65-F5344CB8AC3E}">
        <p14:creationId xmlns:p14="http://schemas.microsoft.com/office/powerpoint/2010/main" val="2460224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B266DE-EA88-651A-3C8B-C99C629D60F1}"/>
              </a:ext>
            </a:extLst>
          </p:cNvPr>
          <p:cNvSpPr>
            <a:spLocks noGrp="1"/>
          </p:cNvSpPr>
          <p:nvPr>
            <p:ph type="title"/>
          </p:nvPr>
        </p:nvSpPr>
        <p:spPr>
          <a:xfrm>
            <a:off x="839788" y="365125"/>
            <a:ext cx="10515600" cy="1325563"/>
          </a:xfrm>
        </p:spPr>
        <p:txBody>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6863B6DE-1CB8-4F41-0D38-1A81DAA88F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4E152357-C395-A768-71BD-C10A195139B6}"/>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tekst 4">
            <a:extLst>
              <a:ext uri="{FF2B5EF4-FFF2-40B4-BE49-F238E27FC236}">
                <a16:creationId xmlns:a16="http://schemas.microsoft.com/office/drawing/2014/main" id="{57D4B097-00F8-0FCF-63CD-821AEB23FD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70EA2DE3-B7BF-0A7F-8B18-9F73351EB5B1}"/>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7" name="Tijdelijke aanduiding voor datum 6">
            <a:extLst>
              <a:ext uri="{FF2B5EF4-FFF2-40B4-BE49-F238E27FC236}">
                <a16:creationId xmlns:a16="http://schemas.microsoft.com/office/drawing/2014/main" id="{90314A8A-8A40-07A7-3331-59BBED874C48}"/>
              </a:ext>
            </a:extLst>
          </p:cNvPr>
          <p:cNvSpPr>
            <a:spLocks noGrp="1"/>
          </p:cNvSpPr>
          <p:nvPr>
            <p:ph type="dt" sz="half" idx="10"/>
          </p:nvPr>
        </p:nvSpPr>
        <p:spPr/>
        <p:txBody>
          <a:bodyPr/>
          <a:lstStyle/>
          <a:p>
            <a:fld id="{027B88F8-F179-4E91-8D2C-8EC5D435B7C4}" type="datetimeFigureOut">
              <a:rPr lang="nl-BE" smtClean="0"/>
              <a:t>20/03/2024</a:t>
            </a:fld>
            <a:endParaRPr lang="nl-BE"/>
          </a:p>
        </p:txBody>
      </p:sp>
      <p:sp>
        <p:nvSpPr>
          <p:cNvPr id="8" name="Tijdelijke aanduiding voor voettekst 7">
            <a:extLst>
              <a:ext uri="{FF2B5EF4-FFF2-40B4-BE49-F238E27FC236}">
                <a16:creationId xmlns:a16="http://schemas.microsoft.com/office/drawing/2014/main" id="{A7ABB573-9254-47D6-1EF0-94521F80DEE1}"/>
              </a:ext>
            </a:extLst>
          </p:cNvPr>
          <p:cNvSpPr>
            <a:spLocks noGrp="1"/>
          </p:cNvSpPr>
          <p:nvPr>
            <p:ph type="ftr" sz="quarter" idx="11"/>
          </p:nvPr>
        </p:nvSpPr>
        <p:spPr/>
        <p:txBody>
          <a:bodyPr/>
          <a:lstStyle/>
          <a:p>
            <a:endParaRPr lang="nl-BE"/>
          </a:p>
        </p:txBody>
      </p:sp>
      <p:sp>
        <p:nvSpPr>
          <p:cNvPr id="9" name="Tijdelijke aanduiding voor dianummer 8">
            <a:extLst>
              <a:ext uri="{FF2B5EF4-FFF2-40B4-BE49-F238E27FC236}">
                <a16:creationId xmlns:a16="http://schemas.microsoft.com/office/drawing/2014/main" id="{EBEE1B4E-944D-3166-7D96-4855E5D1318F}"/>
              </a:ext>
            </a:extLst>
          </p:cNvPr>
          <p:cNvSpPr>
            <a:spLocks noGrp="1"/>
          </p:cNvSpPr>
          <p:nvPr>
            <p:ph type="sldNum" sz="quarter" idx="12"/>
          </p:nvPr>
        </p:nvSpPr>
        <p:spPr/>
        <p:txBody>
          <a:bodyPr/>
          <a:lstStyle/>
          <a:p>
            <a:fld id="{19AF82EB-A1FF-49E8-9393-93FE1D5F6608}" type="slidenum">
              <a:rPr lang="nl-BE" smtClean="0"/>
              <a:t>‹nr.›</a:t>
            </a:fld>
            <a:endParaRPr lang="nl-BE"/>
          </a:p>
        </p:txBody>
      </p:sp>
    </p:spTree>
    <p:extLst>
      <p:ext uri="{BB962C8B-B14F-4D97-AF65-F5344CB8AC3E}">
        <p14:creationId xmlns:p14="http://schemas.microsoft.com/office/powerpoint/2010/main" val="3775385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D59037-350B-E86B-1970-B9E5598A350A}"/>
              </a:ext>
            </a:extLst>
          </p:cNvPr>
          <p:cNvSpPr>
            <a:spLocks noGrp="1"/>
          </p:cNvSpPr>
          <p:nvPr>
            <p:ph type="title"/>
          </p:nvPr>
        </p:nvSpPr>
        <p:spPr/>
        <p:txBody>
          <a:bodyPr/>
          <a:lstStyle/>
          <a:p>
            <a:r>
              <a:rPr lang="nl-NL"/>
              <a:t>Klik om stijl te bewerken</a:t>
            </a:r>
            <a:endParaRPr lang="nl-BE"/>
          </a:p>
        </p:txBody>
      </p:sp>
      <p:sp>
        <p:nvSpPr>
          <p:cNvPr id="3" name="Tijdelijke aanduiding voor datum 2">
            <a:extLst>
              <a:ext uri="{FF2B5EF4-FFF2-40B4-BE49-F238E27FC236}">
                <a16:creationId xmlns:a16="http://schemas.microsoft.com/office/drawing/2014/main" id="{26FAD73A-9C77-0192-0BD5-3ABA51B2205B}"/>
              </a:ext>
            </a:extLst>
          </p:cNvPr>
          <p:cNvSpPr>
            <a:spLocks noGrp="1"/>
          </p:cNvSpPr>
          <p:nvPr>
            <p:ph type="dt" sz="half" idx="10"/>
          </p:nvPr>
        </p:nvSpPr>
        <p:spPr/>
        <p:txBody>
          <a:bodyPr/>
          <a:lstStyle/>
          <a:p>
            <a:fld id="{027B88F8-F179-4E91-8D2C-8EC5D435B7C4}" type="datetimeFigureOut">
              <a:rPr lang="nl-BE" smtClean="0"/>
              <a:t>20/03/2024</a:t>
            </a:fld>
            <a:endParaRPr lang="nl-BE"/>
          </a:p>
        </p:txBody>
      </p:sp>
      <p:sp>
        <p:nvSpPr>
          <p:cNvPr id="4" name="Tijdelijke aanduiding voor voettekst 3">
            <a:extLst>
              <a:ext uri="{FF2B5EF4-FFF2-40B4-BE49-F238E27FC236}">
                <a16:creationId xmlns:a16="http://schemas.microsoft.com/office/drawing/2014/main" id="{9B2746B3-089B-A83F-88C7-AB9DA43F6FDF}"/>
              </a:ext>
            </a:extLst>
          </p:cNvPr>
          <p:cNvSpPr>
            <a:spLocks noGrp="1"/>
          </p:cNvSpPr>
          <p:nvPr>
            <p:ph type="ftr" sz="quarter" idx="11"/>
          </p:nvPr>
        </p:nvSpPr>
        <p:spPr/>
        <p:txBody>
          <a:bodyPr/>
          <a:lstStyle/>
          <a:p>
            <a:endParaRPr lang="nl-BE"/>
          </a:p>
        </p:txBody>
      </p:sp>
      <p:sp>
        <p:nvSpPr>
          <p:cNvPr id="5" name="Tijdelijke aanduiding voor dianummer 4">
            <a:extLst>
              <a:ext uri="{FF2B5EF4-FFF2-40B4-BE49-F238E27FC236}">
                <a16:creationId xmlns:a16="http://schemas.microsoft.com/office/drawing/2014/main" id="{7DA62753-D35E-6623-9D48-DF05BE7C8EC7}"/>
              </a:ext>
            </a:extLst>
          </p:cNvPr>
          <p:cNvSpPr>
            <a:spLocks noGrp="1"/>
          </p:cNvSpPr>
          <p:nvPr>
            <p:ph type="sldNum" sz="quarter" idx="12"/>
          </p:nvPr>
        </p:nvSpPr>
        <p:spPr/>
        <p:txBody>
          <a:bodyPr/>
          <a:lstStyle/>
          <a:p>
            <a:fld id="{19AF82EB-A1FF-49E8-9393-93FE1D5F6608}" type="slidenum">
              <a:rPr lang="nl-BE" smtClean="0"/>
              <a:t>‹nr.›</a:t>
            </a:fld>
            <a:endParaRPr lang="nl-BE"/>
          </a:p>
        </p:txBody>
      </p:sp>
    </p:spTree>
    <p:extLst>
      <p:ext uri="{BB962C8B-B14F-4D97-AF65-F5344CB8AC3E}">
        <p14:creationId xmlns:p14="http://schemas.microsoft.com/office/powerpoint/2010/main" val="3385215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880C3568-4947-35FA-FBEE-0BBFA6AF980B}"/>
              </a:ext>
            </a:extLst>
          </p:cNvPr>
          <p:cNvSpPr>
            <a:spLocks noGrp="1"/>
          </p:cNvSpPr>
          <p:nvPr>
            <p:ph type="dt" sz="half" idx="10"/>
          </p:nvPr>
        </p:nvSpPr>
        <p:spPr/>
        <p:txBody>
          <a:bodyPr/>
          <a:lstStyle/>
          <a:p>
            <a:fld id="{027B88F8-F179-4E91-8D2C-8EC5D435B7C4}" type="datetimeFigureOut">
              <a:rPr lang="nl-BE" smtClean="0"/>
              <a:t>20/03/2024</a:t>
            </a:fld>
            <a:endParaRPr lang="nl-BE"/>
          </a:p>
        </p:txBody>
      </p:sp>
      <p:sp>
        <p:nvSpPr>
          <p:cNvPr id="3" name="Tijdelijke aanduiding voor voettekst 2">
            <a:extLst>
              <a:ext uri="{FF2B5EF4-FFF2-40B4-BE49-F238E27FC236}">
                <a16:creationId xmlns:a16="http://schemas.microsoft.com/office/drawing/2014/main" id="{9F0FB87C-FC3A-0BD4-F00B-C3AC39E12FE8}"/>
              </a:ext>
            </a:extLst>
          </p:cNvPr>
          <p:cNvSpPr>
            <a:spLocks noGrp="1"/>
          </p:cNvSpPr>
          <p:nvPr>
            <p:ph type="ftr" sz="quarter" idx="11"/>
          </p:nvPr>
        </p:nvSpPr>
        <p:spPr/>
        <p:txBody>
          <a:bodyPr/>
          <a:lstStyle/>
          <a:p>
            <a:endParaRPr lang="nl-BE"/>
          </a:p>
        </p:txBody>
      </p:sp>
      <p:sp>
        <p:nvSpPr>
          <p:cNvPr id="4" name="Tijdelijke aanduiding voor dianummer 3">
            <a:extLst>
              <a:ext uri="{FF2B5EF4-FFF2-40B4-BE49-F238E27FC236}">
                <a16:creationId xmlns:a16="http://schemas.microsoft.com/office/drawing/2014/main" id="{E81E1541-C482-AD4F-83A4-820BB4631932}"/>
              </a:ext>
            </a:extLst>
          </p:cNvPr>
          <p:cNvSpPr>
            <a:spLocks noGrp="1"/>
          </p:cNvSpPr>
          <p:nvPr>
            <p:ph type="sldNum" sz="quarter" idx="12"/>
          </p:nvPr>
        </p:nvSpPr>
        <p:spPr/>
        <p:txBody>
          <a:bodyPr/>
          <a:lstStyle/>
          <a:p>
            <a:fld id="{19AF82EB-A1FF-49E8-9393-93FE1D5F6608}" type="slidenum">
              <a:rPr lang="nl-BE" smtClean="0"/>
              <a:t>‹nr.›</a:t>
            </a:fld>
            <a:endParaRPr lang="nl-BE"/>
          </a:p>
        </p:txBody>
      </p:sp>
    </p:spTree>
    <p:extLst>
      <p:ext uri="{BB962C8B-B14F-4D97-AF65-F5344CB8AC3E}">
        <p14:creationId xmlns:p14="http://schemas.microsoft.com/office/powerpoint/2010/main" val="872561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EFAE88-D69A-3CDC-DE3B-89DC7E4E4780}"/>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5400BA34-85C4-CDE7-5BF8-4DD59AAC93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tekst 3">
            <a:extLst>
              <a:ext uri="{FF2B5EF4-FFF2-40B4-BE49-F238E27FC236}">
                <a16:creationId xmlns:a16="http://schemas.microsoft.com/office/drawing/2014/main" id="{FC64663D-4347-D42C-3408-232C98FA83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4EB8A1C1-D57E-A833-0FD3-0FE75B59A758}"/>
              </a:ext>
            </a:extLst>
          </p:cNvPr>
          <p:cNvSpPr>
            <a:spLocks noGrp="1"/>
          </p:cNvSpPr>
          <p:nvPr>
            <p:ph type="dt" sz="half" idx="10"/>
          </p:nvPr>
        </p:nvSpPr>
        <p:spPr/>
        <p:txBody>
          <a:bodyPr/>
          <a:lstStyle/>
          <a:p>
            <a:fld id="{027B88F8-F179-4E91-8D2C-8EC5D435B7C4}" type="datetimeFigureOut">
              <a:rPr lang="nl-BE" smtClean="0"/>
              <a:t>20/03/2024</a:t>
            </a:fld>
            <a:endParaRPr lang="nl-BE"/>
          </a:p>
        </p:txBody>
      </p:sp>
      <p:sp>
        <p:nvSpPr>
          <p:cNvPr id="6" name="Tijdelijke aanduiding voor voettekst 5">
            <a:extLst>
              <a:ext uri="{FF2B5EF4-FFF2-40B4-BE49-F238E27FC236}">
                <a16:creationId xmlns:a16="http://schemas.microsoft.com/office/drawing/2014/main" id="{ACC18FF3-3A1B-30F0-86CA-7D4BDEF139B9}"/>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94FF65C6-D2C1-EBE0-C6FC-15074478A62B}"/>
              </a:ext>
            </a:extLst>
          </p:cNvPr>
          <p:cNvSpPr>
            <a:spLocks noGrp="1"/>
          </p:cNvSpPr>
          <p:nvPr>
            <p:ph type="sldNum" sz="quarter" idx="12"/>
          </p:nvPr>
        </p:nvSpPr>
        <p:spPr/>
        <p:txBody>
          <a:bodyPr/>
          <a:lstStyle/>
          <a:p>
            <a:fld id="{19AF82EB-A1FF-49E8-9393-93FE1D5F6608}" type="slidenum">
              <a:rPr lang="nl-BE" smtClean="0"/>
              <a:t>‹nr.›</a:t>
            </a:fld>
            <a:endParaRPr lang="nl-BE"/>
          </a:p>
        </p:txBody>
      </p:sp>
    </p:spTree>
    <p:extLst>
      <p:ext uri="{BB962C8B-B14F-4D97-AF65-F5344CB8AC3E}">
        <p14:creationId xmlns:p14="http://schemas.microsoft.com/office/powerpoint/2010/main" val="3936870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E4A564-32D1-6E0A-34CE-6EF3A49E0F02}"/>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afbeelding 2">
            <a:extLst>
              <a:ext uri="{FF2B5EF4-FFF2-40B4-BE49-F238E27FC236}">
                <a16:creationId xmlns:a16="http://schemas.microsoft.com/office/drawing/2014/main" id="{DDA31388-7CB2-FFE4-50AA-32B18A4CC7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a:extLst>
              <a:ext uri="{FF2B5EF4-FFF2-40B4-BE49-F238E27FC236}">
                <a16:creationId xmlns:a16="http://schemas.microsoft.com/office/drawing/2014/main" id="{A5E94FC2-7A11-675D-8A13-2436E26E40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7E14B8B4-3672-BB15-DF34-91131B2D096E}"/>
              </a:ext>
            </a:extLst>
          </p:cNvPr>
          <p:cNvSpPr>
            <a:spLocks noGrp="1"/>
          </p:cNvSpPr>
          <p:nvPr>
            <p:ph type="dt" sz="half" idx="10"/>
          </p:nvPr>
        </p:nvSpPr>
        <p:spPr/>
        <p:txBody>
          <a:bodyPr/>
          <a:lstStyle/>
          <a:p>
            <a:fld id="{027B88F8-F179-4E91-8D2C-8EC5D435B7C4}" type="datetimeFigureOut">
              <a:rPr lang="nl-BE" smtClean="0"/>
              <a:t>20/03/2024</a:t>
            </a:fld>
            <a:endParaRPr lang="nl-BE"/>
          </a:p>
        </p:txBody>
      </p:sp>
      <p:sp>
        <p:nvSpPr>
          <p:cNvPr id="6" name="Tijdelijke aanduiding voor voettekst 5">
            <a:extLst>
              <a:ext uri="{FF2B5EF4-FFF2-40B4-BE49-F238E27FC236}">
                <a16:creationId xmlns:a16="http://schemas.microsoft.com/office/drawing/2014/main" id="{C6980041-7A34-36A2-C66E-82708C8638CD}"/>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90B17701-7AF7-97E6-A28F-11D1F591CBEC}"/>
              </a:ext>
            </a:extLst>
          </p:cNvPr>
          <p:cNvSpPr>
            <a:spLocks noGrp="1"/>
          </p:cNvSpPr>
          <p:nvPr>
            <p:ph type="sldNum" sz="quarter" idx="12"/>
          </p:nvPr>
        </p:nvSpPr>
        <p:spPr/>
        <p:txBody>
          <a:bodyPr/>
          <a:lstStyle/>
          <a:p>
            <a:fld id="{19AF82EB-A1FF-49E8-9393-93FE1D5F6608}" type="slidenum">
              <a:rPr lang="nl-BE" smtClean="0"/>
              <a:t>‹nr.›</a:t>
            </a:fld>
            <a:endParaRPr lang="nl-BE"/>
          </a:p>
        </p:txBody>
      </p:sp>
    </p:spTree>
    <p:extLst>
      <p:ext uri="{BB962C8B-B14F-4D97-AF65-F5344CB8AC3E}">
        <p14:creationId xmlns:p14="http://schemas.microsoft.com/office/powerpoint/2010/main" val="2388754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DBFDBB1-9757-0925-8D09-394E76ED1B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AEFF70FE-9110-74B8-74FD-FF66F2B4C9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719DCE3F-6722-C9CB-C064-53D869D033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27B88F8-F179-4E91-8D2C-8EC5D435B7C4}" type="datetimeFigureOut">
              <a:rPr lang="nl-BE" smtClean="0"/>
              <a:t>20/03/2024</a:t>
            </a:fld>
            <a:endParaRPr lang="nl-BE"/>
          </a:p>
        </p:txBody>
      </p:sp>
      <p:sp>
        <p:nvSpPr>
          <p:cNvPr id="5" name="Tijdelijke aanduiding voor voettekst 4">
            <a:extLst>
              <a:ext uri="{FF2B5EF4-FFF2-40B4-BE49-F238E27FC236}">
                <a16:creationId xmlns:a16="http://schemas.microsoft.com/office/drawing/2014/main" id="{18366E71-ADE4-6546-641E-2F525550D7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nl-BE"/>
          </a:p>
        </p:txBody>
      </p:sp>
      <p:sp>
        <p:nvSpPr>
          <p:cNvPr id="6" name="Tijdelijke aanduiding voor dianummer 5">
            <a:extLst>
              <a:ext uri="{FF2B5EF4-FFF2-40B4-BE49-F238E27FC236}">
                <a16:creationId xmlns:a16="http://schemas.microsoft.com/office/drawing/2014/main" id="{A34780A1-0AFF-6258-30D8-5E389BA685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9AF82EB-A1FF-49E8-9393-93FE1D5F6608}" type="slidenum">
              <a:rPr lang="nl-BE" smtClean="0"/>
              <a:t>‹nr.›</a:t>
            </a:fld>
            <a:endParaRPr lang="nl-BE"/>
          </a:p>
        </p:txBody>
      </p:sp>
    </p:spTree>
    <p:extLst>
      <p:ext uri="{BB962C8B-B14F-4D97-AF65-F5344CB8AC3E}">
        <p14:creationId xmlns:p14="http://schemas.microsoft.com/office/powerpoint/2010/main" val="16395476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vwokempen.be/?page_id=782"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krachtigedigitalehelper.b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B8E4E0-878E-222A-53E0-19D07B87E74E}"/>
              </a:ext>
            </a:extLst>
          </p:cNvPr>
          <p:cNvSpPr>
            <a:spLocks noGrp="1"/>
          </p:cNvSpPr>
          <p:nvPr>
            <p:ph type="ctrTitle"/>
          </p:nvPr>
        </p:nvSpPr>
        <p:spPr/>
        <p:txBody>
          <a:bodyPr/>
          <a:lstStyle/>
          <a:p>
            <a:endParaRPr lang="nl-BE" dirty="0"/>
          </a:p>
        </p:txBody>
      </p:sp>
      <p:sp>
        <p:nvSpPr>
          <p:cNvPr id="3" name="Ondertitel 2">
            <a:extLst>
              <a:ext uri="{FF2B5EF4-FFF2-40B4-BE49-F238E27FC236}">
                <a16:creationId xmlns:a16="http://schemas.microsoft.com/office/drawing/2014/main" id="{A5F3EFB9-A546-37B3-278C-F8DB9FBF46F0}"/>
              </a:ext>
            </a:extLst>
          </p:cNvPr>
          <p:cNvSpPr>
            <a:spLocks noGrp="1"/>
          </p:cNvSpPr>
          <p:nvPr>
            <p:ph type="subTitle" idx="1"/>
          </p:nvPr>
        </p:nvSpPr>
        <p:spPr/>
        <p:txBody>
          <a:bodyPr/>
          <a:lstStyle/>
          <a:p>
            <a:endParaRPr lang="nl-BE"/>
          </a:p>
        </p:txBody>
      </p:sp>
      <p:pic>
        <p:nvPicPr>
          <p:cNvPr id="5" name="Afbeelding 4">
            <a:extLst>
              <a:ext uri="{FF2B5EF4-FFF2-40B4-BE49-F238E27FC236}">
                <a16:creationId xmlns:a16="http://schemas.microsoft.com/office/drawing/2014/main" id="{EA7C3169-A941-B3B3-FDE5-38248FB1DD03}"/>
              </a:ext>
            </a:extLst>
          </p:cNvPr>
          <p:cNvPicPr>
            <a:picLocks noChangeAspect="1"/>
          </p:cNvPicPr>
          <p:nvPr/>
        </p:nvPicPr>
        <p:blipFill>
          <a:blip r:embed="rId2"/>
          <a:stretch>
            <a:fillRect/>
          </a:stretch>
        </p:blipFill>
        <p:spPr>
          <a:xfrm>
            <a:off x="0" y="-7940"/>
            <a:ext cx="12364313" cy="6865940"/>
          </a:xfrm>
          <a:prstGeom prst="rect">
            <a:avLst/>
          </a:prstGeom>
        </p:spPr>
      </p:pic>
      <p:sp>
        <p:nvSpPr>
          <p:cNvPr id="4" name="Rechthoek 3">
            <a:extLst>
              <a:ext uri="{FF2B5EF4-FFF2-40B4-BE49-F238E27FC236}">
                <a16:creationId xmlns:a16="http://schemas.microsoft.com/office/drawing/2014/main" id="{2C3B762A-5A21-04D5-502A-DE147C5717FD}"/>
              </a:ext>
            </a:extLst>
          </p:cNvPr>
          <p:cNvSpPr/>
          <p:nvPr/>
        </p:nvSpPr>
        <p:spPr>
          <a:xfrm>
            <a:off x="2155371" y="4870580"/>
            <a:ext cx="9713167" cy="1520889"/>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BE"/>
          </a:p>
        </p:txBody>
      </p:sp>
      <p:pic>
        <p:nvPicPr>
          <p:cNvPr id="6" name="Picture 4" descr="Volwassenenonderwijs LBC Mortsel - inschrijvingen 2019 - Wonen in Mortsel">
            <a:extLst>
              <a:ext uri="{FF2B5EF4-FFF2-40B4-BE49-F238E27FC236}">
                <a16:creationId xmlns:a16="http://schemas.microsoft.com/office/drawing/2014/main" id="{FDEDDFEE-1760-2EBE-539F-D5939E2760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3459" y="5160013"/>
            <a:ext cx="1151247" cy="1151247"/>
          </a:xfrm>
          <a:prstGeom prst="rect">
            <a:avLst/>
          </a:prstGeom>
          <a:noFill/>
          <a:extLst>
            <a:ext uri="{909E8E84-426E-40DD-AFC4-6F175D3DCCD1}">
              <a14:hiddenFill xmlns:a14="http://schemas.microsoft.com/office/drawing/2010/main">
                <a:solidFill>
                  <a:srgbClr val="FFFFFF"/>
                </a:solidFill>
              </a14:hiddenFill>
            </a:ext>
          </a:extLst>
        </p:spPr>
      </p:pic>
      <p:pic>
        <p:nvPicPr>
          <p:cNvPr id="7" name="Afbeelding 6" descr="Afbeelding met Lettertype, logo, Graphics, grafische vormgeving&#10;&#10;Automatisch gegenereerde beschrijving">
            <a:extLst>
              <a:ext uri="{FF2B5EF4-FFF2-40B4-BE49-F238E27FC236}">
                <a16:creationId xmlns:a16="http://schemas.microsoft.com/office/drawing/2014/main" id="{15060B4D-8862-C843-F42F-7A8082533C6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47202" y="5177167"/>
            <a:ext cx="1151247" cy="1151247"/>
          </a:xfrm>
          <a:prstGeom prst="rect">
            <a:avLst/>
          </a:prstGeom>
        </p:spPr>
      </p:pic>
      <p:pic>
        <p:nvPicPr>
          <p:cNvPr id="8" name="Afbeelding 7" descr="Afbeelding met Lettertype, Graphics, grafische vormgeving, tekst&#10;&#10;Automatisch gegenereerde beschrijving">
            <a:extLst>
              <a:ext uri="{FF2B5EF4-FFF2-40B4-BE49-F238E27FC236}">
                <a16:creationId xmlns:a16="http://schemas.microsoft.com/office/drawing/2014/main" id="{638F2F37-56BB-B023-E26A-416CB37BA37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71642" y="5443145"/>
            <a:ext cx="2421028" cy="449694"/>
          </a:xfrm>
          <a:prstGeom prst="rect">
            <a:avLst/>
          </a:prstGeom>
        </p:spPr>
      </p:pic>
      <p:pic>
        <p:nvPicPr>
          <p:cNvPr id="9" name="Picture 4" descr="Vlaams Ministerie van Onderwijs en Vorming homepagina">
            <a:extLst>
              <a:ext uri="{FF2B5EF4-FFF2-40B4-BE49-F238E27FC236}">
                <a16:creationId xmlns:a16="http://schemas.microsoft.com/office/drawing/2014/main" id="{218B60FA-3558-AE2C-319E-3F5593424C5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350320" y="5211498"/>
            <a:ext cx="2234098" cy="839051"/>
          </a:xfrm>
          <a:prstGeom prst="rect">
            <a:avLst/>
          </a:prstGeom>
          <a:noFill/>
          <a:extLst>
            <a:ext uri="{909E8E84-426E-40DD-AFC4-6F175D3DCCD1}">
              <a14:hiddenFill xmlns:a14="http://schemas.microsoft.com/office/drawing/2010/main">
                <a:solidFill>
                  <a:srgbClr val="FFFFFF"/>
                </a:solidFill>
              </a14:hiddenFill>
            </a:ext>
          </a:extLst>
        </p:spPr>
      </p:pic>
      <p:pic>
        <p:nvPicPr>
          <p:cNvPr id="11" name="Afbeelding 10">
            <a:extLst>
              <a:ext uri="{FF2B5EF4-FFF2-40B4-BE49-F238E27FC236}">
                <a16:creationId xmlns:a16="http://schemas.microsoft.com/office/drawing/2014/main" id="{E06A767C-C1BD-585F-2166-59FF859071F7}"/>
              </a:ext>
            </a:extLst>
          </p:cNvPr>
          <p:cNvPicPr>
            <a:picLocks noChangeAspect="1"/>
          </p:cNvPicPr>
          <p:nvPr/>
        </p:nvPicPr>
        <p:blipFill>
          <a:blip r:embed="rId7"/>
          <a:stretch>
            <a:fillRect/>
          </a:stretch>
        </p:blipFill>
        <p:spPr>
          <a:xfrm>
            <a:off x="7726687" y="5442723"/>
            <a:ext cx="1127858" cy="579170"/>
          </a:xfrm>
          <a:prstGeom prst="rect">
            <a:avLst/>
          </a:prstGeom>
        </p:spPr>
      </p:pic>
    </p:spTree>
    <p:extLst>
      <p:ext uri="{BB962C8B-B14F-4D97-AF65-F5344CB8AC3E}">
        <p14:creationId xmlns:p14="http://schemas.microsoft.com/office/powerpoint/2010/main" val="205876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alpha val="21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11E4A9-CB33-A64C-7D71-05DA42F342C6}"/>
              </a:ext>
            </a:extLst>
          </p:cNvPr>
          <p:cNvSpPr>
            <a:spLocks noGrp="1"/>
          </p:cNvSpPr>
          <p:nvPr>
            <p:ph type="title"/>
          </p:nvPr>
        </p:nvSpPr>
        <p:spPr/>
        <p:txBody>
          <a:bodyPr/>
          <a:lstStyle/>
          <a:p>
            <a:r>
              <a:rPr lang="nl-BE" dirty="0"/>
              <a:t>Uitrol van het project</a:t>
            </a:r>
          </a:p>
        </p:txBody>
      </p:sp>
      <p:pic>
        <p:nvPicPr>
          <p:cNvPr id="5" name="Tijdelijke aanduiding voor inhoud 4" descr="Afbeelding met tekst, Lettertype, Graphics, grafische vormgeving&#10;&#10;Automatisch gegenereerde beschrijving">
            <a:extLst>
              <a:ext uri="{FF2B5EF4-FFF2-40B4-BE49-F238E27FC236}">
                <a16:creationId xmlns:a16="http://schemas.microsoft.com/office/drawing/2014/main" id="{7169AA9A-E228-2B33-39D7-EDFBBB65BF6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91091" y="1825625"/>
            <a:ext cx="6609817" cy="4351338"/>
          </a:xfrm>
        </p:spPr>
      </p:pic>
      <p:sp>
        <p:nvSpPr>
          <p:cNvPr id="6" name="Tekstvak 5">
            <a:extLst>
              <a:ext uri="{FF2B5EF4-FFF2-40B4-BE49-F238E27FC236}">
                <a16:creationId xmlns:a16="http://schemas.microsoft.com/office/drawing/2014/main" id="{211C24A0-D157-4979-3496-6FEC4D31EB54}"/>
              </a:ext>
            </a:extLst>
          </p:cNvPr>
          <p:cNvSpPr txBox="1"/>
          <p:nvPr/>
        </p:nvSpPr>
        <p:spPr>
          <a:xfrm>
            <a:off x="1138335" y="1825625"/>
            <a:ext cx="615553" cy="4351338"/>
          </a:xfrm>
          <a:prstGeom prst="rect">
            <a:avLst/>
          </a:prstGeom>
          <a:noFill/>
        </p:spPr>
        <p:txBody>
          <a:bodyPr vert="vert270" wrap="square" rtlCol="0">
            <a:spAutoFit/>
          </a:bodyPr>
          <a:lstStyle/>
          <a:p>
            <a:r>
              <a:rPr lang="nl-BE" sz="2800" dirty="0"/>
              <a:t>NAAM en LOGO - PROMO</a:t>
            </a:r>
          </a:p>
        </p:txBody>
      </p:sp>
    </p:spTree>
    <p:extLst>
      <p:ext uri="{BB962C8B-B14F-4D97-AF65-F5344CB8AC3E}">
        <p14:creationId xmlns:p14="http://schemas.microsoft.com/office/powerpoint/2010/main" val="362260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alpha val="21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11E4A9-CB33-A64C-7D71-05DA42F342C6}"/>
              </a:ext>
            </a:extLst>
          </p:cNvPr>
          <p:cNvSpPr>
            <a:spLocks noGrp="1"/>
          </p:cNvSpPr>
          <p:nvPr>
            <p:ph type="title"/>
          </p:nvPr>
        </p:nvSpPr>
        <p:spPr/>
        <p:txBody>
          <a:bodyPr/>
          <a:lstStyle/>
          <a:p>
            <a:r>
              <a:rPr lang="nl-BE" dirty="0"/>
              <a:t>Uitrol van het </a:t>
            </a:r>
            <a:r>
              <a:rPr lang="nl-BE"/>
              <a:t>project – Klare taal</a:t>
            </a:r>
            <a:endParaRPr lang="nl-BE" dirty="0"/>
          </a:p>
        </p:txBody>
      </p:sp>
      <p:pic>
        <p:nvPicPr>
          <p:cNvPr id="5" name="Tijdelijke aanduiding voor inhoud 4" descr="Afbeelding met tekst, schermopname, Lettertype&#10;&#10;Automatisch gegenereerde beschrijving">
            <a:extLst>
              <a:ext uri="{FF2B5EF4-FFF2-40B4-BE49-F238E27FC236}">
                <a16:creationId xmlns:a16="http://schemas.microsoft.com/office/drawing/2014/main" id="{09CF2B51-4DDC-BBAC-564C-BBC8D1223C0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82472" y="1825625"/>
            <a:ext cx="9227055" cy="4351338"/>
          </a:xfrm>
        </p:spPr>
      </p:pic>
    </p:spTree>
    <p:extLst>
      <p:ext uri="{BB962C8B-B14F-4D97-AF65-F5344CB8AC3E}">
        <p14:creationId xmlns:p14="http://schemas.microsoft.com/office/powerpoint/2010/main" val="4173162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alpha val="21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11E4A9-CB33-A64C-7D71-05DA42F342C6}"/>
              </a:ext>
            </a:extLst>
          </p:cNvPr>
          <p:cNvSpPr>
            <a:spLocks noGrp="1"/>
          </p:cNvSpPr>
          <p:nvPr>
            <p:ph type="title"/>
          </p:nvPr>
        </p:nvSpPr>
        <p:spPr/>
        <p:txBody>
          <a:bodyPr/>
          <a:lstStyle/>
          <a:p>
            <a:r>
              <a:rPr lang="nl-BE" dirty="0"/>
              <a:t>Drempels </a:t>
            </a:r>
          </a:p>
        </p:txBody>
      </p:sp>
      <p:sp>
        <p:nvSpPr>
          <p:cNvPr id="3" name="Tijdelijke aanduiding voor inhoud 2">
            <a:extLst>
              <a:ext uri="{FF2B5EF4-FFF2-40B4-BE49-F238E27FC236}">
                <a16:creationId xmlns:a16="http://schemas.microsoft.com/office/drawing/2014/main" id="{7660D341-96A5-B372-3361-198F3A3D1869}"/>
              </a:ext>
            </a:extLst>
          </p:cNvPr>
          <p:cNvSpPr>
            <a:spLocks noGrp="1"/>
          </p:cNvSpPr>
          <p:nvPr>
            <p:ph idx="1"/>
          </p:nvPr>
        </p:nvSpPr>
        <p:spPr/>
        <p:txBody>
          <a:bodyPr>
            <a:normAutofit/>
          </a:bodyPr>
          <a:lstStyle/>
          <a:p>
            <a:r>
              <a:rPr lang="nl-BE" dirty="0"/>
              <a:t>Tijdlijn </a:t>
            </a:r>
          </a:p>
          <a:p>
            <a:pPr lvl="1"/>
            <a:r>
              <a:rPr lang="nl-BE" dirty="0" err="1"/>
              <a:t>Edusprong</a:t>
            </a:r>
            <a:r>
              <a:rPr lang="nl-BE" dirty="0"/>
              <a:t> – </a:t>
            </a:r>
            <a:r>
              <a:rPr lang="nl-BE" dirty="0" err="1"/>
              <a:t>Digibanken</a:t>
            </a:r>
            <a:r>
              <a:rPr lang="nl-BE" dirty="0"/>
              <a:t> = niet gelijklopend</a:t>
            </a:r>
          </a:p>
          <a:p>
            <a:pPr lvl="1"/>
            <a:r>
              <a:rPr lang="nl-BE" dirty="0" err="1"/>
              <a:t>Digibanken</a:t>
            </a:r>
            <a:r>
              <a:rPr lang="nl-BE" dirty="0"/>
              <a:t> verschillende regio’s = niet gelijklopend</a:t>
            </a:r>
          </a:p>
          <a:p>
            <a:endParaRPr lang="nl-BE" dirty="0"/>
          </a:p>
          <a:p>
            <a:r>
              <a:rPr lang="nl-BE" dirty="0"/>
              <a:t>Doelstelling van </a:t>
            </a:r>
            <a:r>
              <a:rPr lang="nl-BE" dirty="0" err="1"/>
              <a:t>Digibanken</a:t>
            </a:r>
            <a:r>
              <a:rPr lang="nl-BE" dirty="0"/>
              <a:t> en </a:t>
            </a:r>
            <a:r>
              <a:rPr lang="nl-BE" dirty="0" err="1"/>
              <a:t>Edusprong</a:t>
            </a:r>
            <a:r>
              <a:rPr lang="nl-BE" dirty="0"/>
              <a:t> uit elkaar houden.</a:t>
            </a:r>
          </a:p>
          <a:p>
            <a:pPr lvl="1"/>
            <a:r>
              <a:rPr lang="nl-BE" dirty="0"/>
              <a:t>Onze begeleiders mogen niet gezien worden als </a:t>
            </a:r>
            <a:r>
              <a:rPr lang="nl-BE" dirty="0" err="1"/>
              <a:t>Digihelper</a:t>
            </a:r>
            <a:r>
              <a:rPr lang="nl-BE" dirty="0"/>
              <a:t>.</a:t>
            </a:r>
          </a:p>
          <a:p>
            <a:pPr lvl="1"/>
            <a:r>
              <a:rPr lang="nl-BE" dirty="0"/>
              <a:t>Het karakter van een OLBC moet ook naar buiten komen.</a:t>
            </a:r>
          </a:p>
          <a:p>
            <a:pPr lvl="1"/>
            <a:r>
              <a:rPr lang="nl-BE" dirty="0"/>
              <a:t>Onze cursisten moeten er welkom zijn.</a:t>
            </a:r>
          </a:p>
          <a:p>
            <a:pPr marL="0" indent="0">
              <a:buNone/>
            </a:pPr>
            <a:endParaRPr lang="nl-BE" dirty="0"/>
          </a:p>
        </p:txBody>
      </p:sp>
    </p:spTree>
    <p:extLst>
      <p:ext uri="{BB962C8B-B14F-4D97-AF65-F5344CB8AC3E}">
        <p14:creationId xmlns:p14="http://schemas.microsoft.com/office/powerpoint/2010/main" val="435141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alpha val="21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11E4A9-CB33-A64C-7D71-05DA42F342C6}"/>
              </a:ext>
            </a:extLst>
          </p:cNvPr>
          <p:cNvSpPr>
            <a:spLocks noGrp="1"/>
          </p:cNvSpPr>
          <p:nvPr>
            <p:ph type="title"/>
          </p:nvPr>
        </p:nvSpPr>
        <p:spPr/>
        <p:txBody>
          <a:bodyPr/>
          <a:lstStyle/>
          <a:p>
            <a:r>
              <a:rPr lang="nl-BE" dirty="0"/>
              <a:t>Drempels</a:t>
            </a:r>
          </a:p>
        </p:txBody>
      </p:sp>
      <p:sp>
        <p:nvSpPr>
          <p:cNvPr id="3" name="Tijdelijke aanduiding voor inhoud 2">
            <a:extLst>
              <a:ext uri="{FF2B5EF4-FFF2-40B4-BE49-F238E27FC236}">
                <a16:creationId xmlns:a16="http://schemas.microsoft.com/office/drawing/2014/main" id="{7660D341-96A5-B372-3361-198F3A3D1869}"/>
              </a:ext>
            </a:extLst>
          </p:cNvPr>
          <p:cNvSpPr>
            <a:spLocks noGrp="1"/>
          </p:cNvSpPr>
          <p:nvPr>
            <p:ph idx="1"/>
          </p:nvPr>
        </p:nvSpPr>
        <p:spPr/>
        <p:txBody>
          <a:bodyPr/>
          <a:lstStyle/>
          <a:p>
            <a:pPr marL="0" indent="0">
              <a:buNone/>
            </a:pPr>
            <a:r>
              <a:rPr lang="nl-BE" dirty="0"/>
              <a:t>Logge werking en communicatie </a:t>
            </a:r>
          </a:p>
          <a:p>
            <a:pPr lvl="1"/>
            <a:r>
              <a:rPr lang="nl-BE" dirty="0"/>
              <a:t>heel veel partners om rekening mee te houden – veel overleg</a:t>
            </a:r>
          </a:p>
          <a:p>
            <a:pPr lvl="1"/>
            <a:r>
              <a:rPr lang="nl-BE" dirty="0"/>
              <a:t>gemeentelijke instellingen – raden van bestuur </a:t>
            </a:r>
          </a:p>
          <a:p>
            <a:pPr lvl="1"/>
            <a:r>
              <a:rPr lang="nl-BE" dirty="0"/>
              <a:t>beslissingen dienen telkens bekrachtigd te worden</a:t>
            </a:r>
          </a:p>
          <a:p>
            <a:pPr lvl="1"/>
            <a:r>
              <a:rPr lang="nl-BE" dirty="0"/>
              <a:t>werking met 4 verschillende directies scholen - </a:t>
            </a:r>
            <a:r>
              <a:rPr lang="nl-BE" dirty="0" err="1"/>
              <a:t>stuurgroepvergaderingen</a:t>
            </a:r>
            <a:endParaRPr lang="nl-BE" dirty="0"/>
          </a:p>
          <a:p>
            <a:pPr lvl="1"/>
            <a:r>
              <a:rPr lang="nl-BE" dirty="0"/>
              <a:t>Gevoeligheden naar naam en logo’s toe (</a:t>
            </a:r>
            <a:r>
              <a:rPr lang="nl-BE" dirty="0" err="1"/>
              <a:t>bv.flyer</a:t>
            </a:r>
            <a:r>
              <a:rPr lang="nl-BE" dirty="0"/>
              <a:t>) – Promo</a:t>
            </a:r>
          </a:p>
          <a:p>
            <a:pPr lvl="1"/>
            <a:r>
              <a:rPr lang="nl-BE" dirty="0"/>
              <a:t>4 professionele begeleiders – samenwerken – overleggen </a:t>
            </a:r>
          </a:p>
          <a:p>
            <a:pPr lvl="1"/>
            <a:r>
              <a:rPr lang="nl-BE" dirty="0"/>
              <a:t>Uurroosters opstellen begeleiders = puzzelwerk</a:t>
            </a:r>
          </a:p>
          <a:p>
            <a:pPr lvl="1"/>
            <a:r>
              <a:rPr lang="nl-BE" dirty="0"/>
              <a:t>Veel tijd verloren</a:t>
            </a:r>
          </a:p>
          <a:p>
            <a:pPr lvl="1"/>
            <a:endParaRPr lang="nl-BE" dirty="0"/>
          </a:p>
          <a:p>
            <a:pPr lvl="1"/>
            <a:endParaRPr lang="nl-BE" dirty="0"/>
          </a:p>
          <a:p>
            <a:pPr lvl="1"/>
            <a:endParaRPr lang="nl-BE" dirty="0"/>
          </a:p>
          <a:p>
            <a:pPr lvl="1"/>
            <a:endParaRPr lang="nl-BE" dirty="0"/>
          </a:p>
          <a:p>
            <a:pPr lvl="1"/>
            <a:endParaRPr lang="nl-BE" dirty="0"/>
          </a:p>
        </p:txBody>
      </p:sp>
    </p:spTree>
    <p:extLst>
      <p:ext uri="{BB962C8B-B14F-4D97-AF65-F5344CB8AC3E}">
        <p14:creationId xmlns:p14="http://schemas.microsoft.com/office/powerpoint/2010/main" val="1451640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alpha val="21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11E4A9-CB33-A64C-7D71-05DA42F342C6}"/>
              </a:ext>
            </a:extLst>
          </p:cNvPr>
          <p:cNvSpPr>
            <a:spLocks noGrp="1"/>
          </p:cNvSpPr>
          <p:nvPr>
            <p:ph type="title"/>
          </p:nvPr>
        </p:nvSpPr>
        <p:spPr/>
        <p:txBody>
          <a:bodyPr/>
          <a:lstStyle/>
          <a:p>
            <a:r>
              <a:rPr lang="nl-BE" dirty="0"/>
              <a:t>Realisaties</a:t>
            </a:r>
          </a:p>
        </p:txBody>
      </p:sp>
      <p:sp>
        <p:nvSpPr>
          <p:cNvPr id="3" name="Tijdelijke aanduiding voor inhoud 2">
            <a:extLst>
              <a:ext uri="{FF2B5EF4-FFF2-40B4-BE49-F238E27FC236}">
                <a16:creationId xmlns:a16="http://schemas.microsoft.com/office/drawing/2014/main" id="{7660D341-96A5-B372-3361-198F3A3D1869}"/>
              </a:ext>
            </a:extLst>
          </p:cNvPr>
          <p:cNvSpPr>
            <a:spLocks noGrp="1"/>
          </p:cNvSpPr>
          <p:nvPr>
            <p:ph idx="1"/>
          </p:nvPr>
        </p:nvSpPr>
        <p:spPr/>
        <p:txBody>
          <a:bodyPr>
            <a:normAutofit/>
          </a:bodyPr>
          <a:lstStyle/>
          <a:p>
            <a:pPr lvl="1"/>
            <a:r>
              <a:rPr lang="nl-BE" dirty="0"/>
              <a:t>Start met een pilootproject in Geel.</a:t>
            </a:r>
          </a:p>
          <a:p>
            <a:pPr marL="457200" lvl="1" indent="0">
              <a:buNone/>
            </a:pPr>
            <a:r>
              <a:rPr lang="nl-BE" dirty="0"/>
              <a:t>	1 professionele begeleider</a:t>
            </a:r>
          </a:p>
          <a:p>
            <a:pPr marL="457200" lvl="1" indent="0">
              <a:buNone/>
            </a:pPr>
            <a:endParaRPr lang="nl-BE" dirty="0"/>
          </a:p>
          <a:p>
            <a:pPr marL="457200" lvl="1" indent="0">
              <a:buNone/>
            </a:pPr>
            <a:r>
              <a:rPr lang="nl-BE" dirty="0"/>
              <a:t>Gevolgd door:</a:t>
            </a:r>
          </a:p>
          <a:p>
            <a:pPr lvl="1"/>
            <a:r>
              <a:rPr lang="nl-BE" dirty="0"/>
              <a:t>	Regio in transitie</a:t>
            </a:r>
          </a:p>
          <a:p>
            <a:pPr lvl="1"/>
            <a:r>
              <a:rPr lang="nl-BE" dirty="0"/>
              <a:t>	Noorderkempen</a:t>
            </a:r>
          </a:p>
          <a:p>
            <a:pPr lvl="1"/>
            <a:r>
              <a:rPr lang="nl-BE" dirty="0"/>
              <a:t>	</a:t>
            </a:r>
            <a:r>
              <a:rPr lang="nl-BE" dirty="0" err="1"/>
              <a:t>Baldemore</a:t>
            </a:r>
            <a:r>
              <a:rPr lang="nl-BE" dirty="0"/>
              <a:t> (in pijplijn)</a:t>
            </a:r>
          </a:p>
          <a:p>
            <a:pPr lvl="1"/>
            <a:r>
              <a:rPr lang="nl-BE" dirty="0"/>
              <a:t>	Zuiderkempen (in pijplijn)</a:t>
            </a:r>
          </a:p>
          <a:p>
            <a:pPr marL="457200" lvl="1" indent="0">
              <a:buNone/>
            </a:pPr>
            <a:r>
              <a:rPr lang="nl-BE" dirty="0">
                <a:hlinkClick r:id="rId2"/>
              </a:rPr>
              <a:t>https://vwokempen.be/?page_id=782</a:t>
            </a:r>
            <a:endParaRPr lang="nl-BE" dirty="0"/>
          </a:p>
          <a:p>
            <a:pPr marL="457200" lvl="1" indent="0">
              <a:buNone/>
            </a:pPr>
            <a:endParaRPr lang="nl-BE" dirty="0"/>
          </a:p>
          <a:p>
            <a:pPr marL="457200" lvl="1" indent="0">
              <a:buNone/>
            </a:pPr>
            <a:r>
              <a:rPr lang="nl-BE" dirty="0"/>
              <a:t>Nu: 4 professionele begeleiders (elk een opdracht van 40%-70%)</a:t>
            </a:r>
          </a:p>
        </p:txBody>
      </p:sp>
    </p:spTree>
    <p:extLst>
      <p:ext uri="{BB962C8B-B14F-4D97-AF65-F5344CB8AC3E}">
        <p14:creationId xmlns:p14="http://schemas.microsoft.com/office/powerpoint/2010/main" val="19941990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alpha val="21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11E4A9-CB33-A64C-7D71-05DA42F342C6}"/>
              </a:ext>
            </a:extLst>
          </p:cNvPr>
          <p:cNvSpPr>
            <a:spLocks noGrp="1"/>
          </p:cNvSpPr>
          <p:nvPr>
            <p:ph type="title"/>
          </p:nvPr>
        </p:nvSpPr>
        <p:spPr/>
        <p:txBody>
          <a:bodyPr/>
          <a:lstStyle/>
          <a:p>
            <a:r>
              <a:rPr lang="nl-BE" dirty="0"/>
              <a:t>Verduurzaming</a:t>
            </a:r>
          </a:p>
        </p:txBody>
      </p:sp>
      <p:sp>
        <p:nvSpPr>
          <p:cNvPr id="3" name="Tijdelijke aanduiding voor inhoud 2">
            <a:extLst>
              <a:ext uri="{FF2B5EF4-FFF2-40B4-BE49-F238E27FC236}">
                <a16:creationId xmlns:a16="http://schemas.microsoft.com/office/drawing/2014/main" id="{7660D341-96A5-B372-3361-198F3A3D1869}"/>
              </a:ext>
            </a:extLst>
          </p:cNvPr>
          <p:cNvSpPr>
            <a:spLocks noGrp="1"/>
          </p:cNvSpPr>
          <p:nvPr>
            <p:ph idx="1"/>
          </p:nvPr>
        </p:nvSpPr>
        <p:spPr/>
        <p:txBody>
          <a:bodyPr>
            <a:normAutofit/>
          </a:bodyPr>
          <a:lstStyle/>
          <a:p>
            <a:pPr marL="0" indent="0">
              <a:buNone/>
            </a:pPr>
            <a:r>
              <a:rPr lang="nl-BE" sz="3200" b="1" dirty="0"/>
              <a:t>Wat na het project?</a:t>
            </a:r>
          </a:p>
          <a:p>
            <a:r>
              <a:rPr lang="nl-BE" dirty="0"/>
              <a:t>Kunnen de professionele begeleiders hun werk blijven doen zonder subsidies van </a:t>
            </a:r>
            <a:r>
              <a:rPr lang="nl-BE" dirty="0" err="1"/>
              <a:t>Edusprong</a:t>
            </a:r>
            <a:r>
              <a:rPr lang="nl-BE" dirty="0"/>
              <a:t>?</a:t>
            </a:r>
          </a:p>
          <a:p>
            <a:r>
              <a:rPr lang="nl-BE" dirty="0"/>
              <a:t>Kunnen we ook steunen op de vrijwilligers van de </a:t>
            </a:r>
            <a:r>
              <a:rPr lang="nl-BE" dirty="0" err="1"/>
              <a:t>Digibanken</a:t>
            </a:r>
            <a:r>
              <a:rPr lang="nl-BE" dirty="0"/>
              <a:t> en  </a:t>
            </a:r>
          </a:p>
          <a:p>
            <a:pPr marL="0" indent="0">
              <a:buNone/>
            </a:pPr>
            <a:r>
              <a:rPr lang="nl-BE" dirty="0"/>
              <a:t>   gemeenten om onze cursisten te begeleiden?</a:t>
            </a:r>
          </a:p>
          <a:p>
            <a:pPr marL="0" indent="0">
              <a:buNone/>
            </a:pPr>
            <a:endParaRPr lang="nl-BE" dirty="0"/>
          </a:p>
          <a:p>
            <a:pPr marL="0" indent="0">
              <a:buNone/>
            </a:pPr>
            <a:endParaRPr lang="nl-BE" dirty="0"/>
          </a:p>
        </p:txBody>
      </p:sp>
    </p:spTree>
    <p:extLst>
      <p:ext uri="{BB962C8B-B14F-4D97-AF65-F5344CB8AC3E}">
        <p14:creationId xmlns:p14="http://schemas.microsoft.com/office/powerpoint/2010/main" val="150986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alpha val="21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11E4A9-CB33-A64C-7D71-05DA42F342C6}"/>
              </a:ext>
            </a:extLst>
          </p:cNvPr>
          <p:cNvSpPr>
            <a:spLocks noGrp="1"/>
          </p:cNvSpPr>
          <p:nvPr>
            <p:ph type="title"/>
          </p:nvPr>
        </p:nvSpPr>
        <p:spPr/>
        <p:txBody>
          <a:bodyPr/>
          <a:lstStyle/>
          <a:p>
            <a:r>
              <a:rPr lang="nl-BE" dirty="0"/>
              <a:t>Verduurzaming</a:t>
            </a:r>
          </a:p>
        </p:txBody>
      </p:sp>
      <p:sp>
        <p:nvSpPr>
          <p:cNvPr id="3" name="Tijdelijke aanduiding voor inhoud 2">
            <a:extLst>
              <a:ext uri="{FF2B5EF4-FFF2-40B4-BE49-F238E27FC236}">
                <a16:creationId xmlns:a16="http://schemas.microsoft.com/office/drawing/2014/main" id="{7660D341-96A5-B372-3361-198F3A3D1869}"/>
              </a:ext>
            </a:extLst>
          </p:cNvPr>
          <p:cNvSpPr>
            <a:spLocks noGrp="1"/>
          </p:cNvSpPr>
          <p:nvPr>
            <p:ph idx="1"/>
          </p:nvPr>
        </p:nvSpPr>
        <p:spPr>
          <a:xfrm>
            <a:off x="838200" y="1690688"/>
            <a:ext cx="10515600" cy="4351338"/>
          </a:xfrm>
        </p:spPr>
        <p:txBody>
          <a:bodyPr>
            <a:normAutofit/>
          </a:bodyPr>
          <a:lstStyle/>
          <a:p>
            <a:pPr marL="0" indent="0">
              <a:buNone/>
            </a:pPr>
            <a:endParaRPr lang="nl-BE" dirty="0"/>
          </a:p>
          <a:p>
            <a:r>
              <a:rPr lang="nl-BE" dirty="0"/>
              <a:t>Opleiding Krachtige Digitale Helper</a:t>
            </a:r>
          </a:p>
          <a:p>
            <a:pPr lvl="1"/>
            <a:r>
              <a:rPr lang="nl-BE" dirty="0">
                <a:hlinkClick r:id="rId2"/>
              </a:rPr>
              <a:t>https://www.krachtigedigitalehelper.be/</a:t>
            </a:r>
            <a:endParaRPr lang="nl-BE" dirty="0"/>
          </a:p>
          <a:p>
            <a:pPr lvl="1"/>
            <a:r>
              <a:rPr lang="nl-NL" sz="2000" b="0" i="0" dirty="0">
                <a:solidFill>
                  <a:srgbClr val="000000"/>
                </a:solidFill>
                <a:effectLst/>
                <a:latin typeface="helvetica-w01-roman"/>
              </a:rPr>
              <a:t>versterkt vrijwilligers en/of professionals in het ondersteunen van kwetsbare doelgroepen</a:t>
            </a:r>
          </a:p>
          <a:p>
            <a:pPr lvl="2"/>
            <a:r>
              <a:rPr lang="nl-NL" sz="1600" b="0" i="0" dirty="0">
                <a:solidFill>
                  <a:srgbClr val="000000"/>
                </a:solidFill>
                <a:effectLst/>
                <a:latin typeface="helvetica-w01-roman"/>
              </a:rPr>
              <a:t>anderstalige nieuwkomers, laag- en kortgeschoolden, etc. </a:t>
            </a:r>
          </a:p>
          <a:p>
            <a:pPr lvl="1"/>
            <a:r>
              <a:rPr lang="nl-NL" sz="2000" dirty="0">
                <a:solidFill>
                  <a:srgbClr val="000000"/>
                </a:solidFill>
                <a:latin typeface="helvetica-w01-roman"/>
              </a:rPr>
              <a:t>e</a:t>
            </a:r>
            <a:r>
              <a:rPr lang="nl-NL" sz="2000" b="0" i="0" dirty="0">
                <a:solidFill>
                  <a:srgbClr val="000000"/>
                </a:solidFill>
                <a:effectLst/>
                <a:latin typeface="helvetica-w01-roman"/>
              </a:rPr>
              <a:t>en traject van 7 weken waarin contactmomenten afgewisseld worden met oefenmomenten </a:t>
            </a:r>
            <a:endParaRPr lang="nl-NL" sz="2000" dirty="0">
              <a:solidFill>
                <a:srgbClr val="000000"/>
              </a:solidFill>
              <a:latin typeface="helvetica-w01-roman"/>
            </a:endParaRPr>
          </a:p>
          <a:p>
            <a:pPr lvl="2"/>
            <a:r>
              <a:rPr lang="nl-NL" sz="1600" b="0" i="0" dirty="0">
                <a:solidFill>
                  <a:srgbClr val="000000"/>
                </a:solidFill>
                <a:effectLst/>
                <a:latin typeface="helvetica-w01-roman"/>
              </a:rPr>
              <a:t>In de eigen organisatie </a:t>
            </a:r>
            <a:endParaRPr lang="nl-NL" sz="1600" dirty="0">
              <a:solidFill>
                <a:srgbClr val="000000"/>
              </a:solidFill>
              <a:latin typeface="helvetica-w01-roman"/>
            </a:endParaRPr>
          </a:p>
          <a:p>
            <a:pPr lvl="2"/>
            <a:r>
              <a:rPr lang="nl-NL" sz="1600" b="0" i="0" dirty="0">
                <a:solidFill>
                  <a:srgbClr val="000000"/>
                </a:solidFill>
                <a:effectLst/>
                <a:latin typeface="helvetica-w01-roman"/>
              </a:rPr>
              <a:t>in een open leer- en begeleidingscentrum van het volwassenenonderwijs.</a:t>
            </a:r>
            <a:endParaRPr lang="nl-BE" sz="1600" dirty="0"/>
          </a:p>
          <a:p>
            <a:pPr lvl="1"/>
            <a:endParaRPr lang="nl-BE" sz="2000" dirty="0"/>
          </a:p>
          <a:p>
            <a:pPr marL="0" indent="0">
              <a:buNone/>
            </a:pPr>
            <a:endParaRPr lang="nl-BE" dirty="0"/>
          </a:p>
        </p:txBody>
      </p:sp>
    </p:spTree>
    <p:extLst>
      <p:ext uri="{BB962C8B-B14F-4D97-AF65-F5344CB8AC3E}">
        <p14:creationId xmlns:p14="http://schemas.microsoft.com/office/powerpoint/2010/main" val="492033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alpha val="21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11E4A9-CB33-A64C-7D71-05DA42F342C6}"/>
              </a:ext>
            </a:extLst>
          </p:cNvPr>
          <p:cNvSpPr>
            <a:spLocks noGrp="1"/>
          </p:cNvSpPr>
          <p:nvPr>
            <p:ph type="title"/>
          </p:nvPr>
        </p:nvSpPr>
        <p:spPr/>
        <p:txBody>
          <a:bodyPr/>
          <a:lstStyle/>
          <a:p>
            <a:r>
              <a:rPr lang="nl-BE" dirty="0"/>
              <a:t>Verduurzaming</a:t>
            </a:r>
          </a:p>
        </p:txBody>
      </p:sp>
      <p:sp>
        <p:nvSpPr>
          <p:cNvPr id="3" name="Tijdelijke aanduiding voor inhoud 2">
            <a:extLst>
              <a:ext uri="{FF2B5EF4-FFF2-40B4-BE49-F238E27FC236}">
                <a16:creationId xmlns:a16="http://schemas.microsoft.com/office/drawing/2014/main" id="{7660D341-96A5-B372-3361-198F3A3D1869}"/>
              </a:ext>
            </a:extLst>
          </p:cNvPr>
          <p:cNvSpPr>
            <a:spLocks noGrp="1"/>
          </p:cNvSpPr>
          <p:nvPr>
            <p:ph idx="1"/>
          </p:nvPr>
        </p:nvSpPr>
        <p:spPr>
          <a:xfrm>
            <a:off x="838200" y="1539551"/>
            <a:ext cx="10515600" cy="4637412"/>
          </a:xfrm>
        </p:spPr>
        <p:txBody>
          <a:bodyPr>
            <a:normAutofit fontScale="92500" lnSpcReduction="10000"/>
          </a:bodyPr>
          <a:lstStyle/>
          <a:p>
            <a:r>
              <a:rPr lang="nl-BE" dirty="0"/>
              <a:t>Tweede ronde project </a:t>
            </a:r>
            <a:r>
              <a:rPr lang="nl-BE" dirty="0" err="1"/>
              <a:t>Digibanken</a:t>
            </a:r>
            <a:r>
              <a:rPr lang="nl-BE" dirty="0"/>
              <a:t> (tot eind 2026)</a:t>
            </a:r>
          </a:p>
          <a:p>
            <a:pPr lvl="1"/>
            <a:r>
              <a:rPr lang="nl-BE" dirty="0"/>
              <a:t>Samenwerkingscontract Zuiderkempen</a:t>
            </a:r>
          </a:p>
          <a:p>
            <a:pPr lvl="1"/>
            <a:r>
              <a:rPr lang="nl-BE" dirty="0"/>
              <a:t>Samenwerkingscontract </a:t>
            </a:r>
            <a:r>
              <a:rPr lang="nl-BE" dirty="0" err="1"/>
              <a:t>Baldemore</a:t>
            </a:r>
            <a:endParaRPr lang="nl-BE" dirty="0"/>
          </a:p>
          <a:p>
            <a:pPr lvl="1"/>
            <a:r>
              <a:rPr lang="nl-BE" dirty="0"/>
              <a:t>…</a:t>
            </a:r>
          </a:p>
          <a:p>
            <a:pPr lvl="1"/>
            <a:endParaRPr lang="nl-BE" dirty="0"/>
          </a:p>
          <a:p>
            <a:r>
              <a:rPr lang="nl-BE" dirty="0"/>
              <a:t>VWO Kempen levert de professionele begeleider.</a:t>
            </a:r>
          </a:p>
          <a:p>
            <a:pPr lvl="1"/>
            <a:r>
              <a:rPr lang="nl-BE" dirty="0"/>
              <a:t>Staan op payroll vwo Kempen.</a:t>
            </a:r>
          </a:p>
          <a:p>
            <a:pPr lvl="1"/>
            <a:r>
              <a:rPr lang="nl-BE" dirty="0"/>
              <a:t>Via facturatie.</a:t>
            </a:r>
          </a:p>
          <a:p>
            <a:pPr lvl="1"/>
            <a:endParaRPr lang="nl-BE" dirty="0"/>
          </a:p>
          <a:p>
            <a:pPr lvl="1"/>
            <a:r>
              <a:rPr lang="nl-BE" dirty="0"/>
              <a:t>Samenwerking rond: </a:t>
            </a:r>
          </a:p>
          <a:p>
            <a:pPr lvl="2"/>
            <a:r>
              <a:rPr lang="nl-BE" dirty="0"/>
              <a:t>Digitale leer-en hulpvragen</a:t>
            </a:r>
          </a:p>
          <a:p>
            <a:pPr lvl="2"/>
            <a:r>
              <a:rPr lang="nl-BE" dirty="0"/>
              <a:t>Geven van workshops</a:t>
            </a:r>
          </a:p>
          <a:p>
            <a:pPr lvl="2"/>
            <a:r>
              <a:rPr lang="nl-BE" dirty="0"/>
              <a:t>Onze cursisten kunnen terecht op de locaties</a:t>
            </a:r>
          </a:p>
          <a:p>
            <a:pPr lvl="2"/>
            <a:endParaRPr lang="nl-BE" dirty="0"/>
          </a:p>
          <a:p>
            <a:pPr lvl="6"/>
            <a:endParaRPr lang="nl-BE" dirty="0"/>
          </a:p>
        </p:txBody>
      </p:sp>
    </p:spTree>
    <p:extLst>
      <p:ext uri="{BB962C8B-B14F-4D97-AF65-F5344CB8AC3E}">
        <p14:creationId xmlns:p14="http://schemas.microsoft.com/office/powerpoint/2010/main" val="7893049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Afbeelding 4" descr="Afbeelding met tekst, schermopname, Lettertype, ontwerp&#10;&#10;Automatisch gegenereerde beschrijving">
            <a:extLst>
              <a:ext uri="{FF2B5EF4-FFF2-40B4-BE49-F238E27FC236}">
                <a16:creationId xmlns:a16="http://schemas.microsoft.com/office/drawing/2014/main" id="{9A3A5D0A-D3CA-A00E-D791-F46511AC4551}"/>
              </a:ext>
            </a:extLst>
          </p:cNvPr>
          <p:cNvPicPr>
            <a:picLocks noChangeAspect="1"/>
          </p:cNvPicPr>
          <p:nvPr/>
        </p:nvPicPr>
        <p:blipFill>
          <a:blip r:embed="rId2"/>
          <a:stretch>
            <a:fillRect/>
          </a:stretch>
        </p:blipFill>
        <p:spPr>
          <a:xfrm>
            <a:off x="1025807" y="701764"/>
            <a:ext cx="9872348" cy="5454472"/>
          </a:xfrm>
          <a:prstGeom prst="rect">
            <a:avLst/>
          </a:prstGeom>
        </p:spPr>
      </p:pic>
      <p:pic>
        <p:nvPicPr>
          <p:cNvPr id="8" name="Picture 4" descr="102.700+ Vraagteken Stockillustraties, royalty-free vector illustraties en  clipart - iStock | Vragen, Uitroepteken, Idee">
            <a:extLst>
              <a:ext uri="{FF2B5EF4-FFF2-40B4-BE49-F238E27FC236}">
                <a16:creationId xmlns:a16="http://schemas.microsoft.com/office/drawing/2014/main" id="{4A9733C3-6080-71C4-2A91-473F8D385EA4}"/>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822300" y="2639599"/>
            <a:ext cx="3054973" cy="30549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1160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alpha val="21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11E4A9-CB33-A64C-7D71-05DA42F342C6}"/>
              </a:ext>
            </a:extLst>
          </p:cNvPr>
          <p:cNvSpPr>
            <a:spLocks noGrp="1"/>
          </p:cNvSpPr>
          <p:nvPr>
            <p:ph type="title"/>
          </p:nvPr>
        </p:nvSpPr>
        <p:spPr/>
        <p:txBody>
          <a:bodyPr/>
          <a:lstStyle/>
          <a:p>
            <a:r>
              <a:rPr lang="nl-BE" dirty="0"/>
              <a:t>Hoe is dit project ontstaan?</a:t>
            </a:r>
          </a:p>
        </p:txBody>
      </p:sp>
      <p:sp>
        <p:nvSpPr>
          <p:cNvPr id="3" name="Tijdelijke aanduiding voor inhoud 2">
            <a:extLst>
              <a:ext uri="{FF2B5EF4-FFF2-40B4-BE49-F238E27FC236}">
                <a16:creationId xmlns:a16="http://schemas.microsoft.com/office/drawing/2014/main" id="{7660D341-96A5-B372-3361-198F3A3D1869}"/>
              </a:ext>
            </a:extLst>
          </p:cNvPr>
          <p:cNvSpPr>
            <a:spLocks noGrp="1"/>
          </p:cNvSpPr>
          <p:nvPr>
            <p:ph idx="1"/>
          </p:nvPr>
        </p:nvSpPr>
        <p:spPr>
          <a:xfrm>
            <a:off x="738809" y="1253006"/>
            <a:ext cx="10625288" cy="4923957"/>
          </a:xfrm>
        </p:spPr>
        <p:txBody>
          <a:bodyPr vert="horz" lIns="91440" tIns="45720" rIns="91440" bIns="45720" rtlCol="0" anchor="t">
            <a:noAutofit/>
          </a:bodyPr>
          <a:lstStyle/>
          <a:p>
            <a:r>
              <a:rPr lang="nl-BE" sz="1600" dirty="0"/>
              <a:t>Regioscan: gemeenschappelijke uitdagingen voor vwo</a:t>
            </a:r>
          </a:p>
          <a:p>
            <a:endParaRPr lang="nl-BE" sz="1600" dirty="0"/>
          </a:p>
          <a:p>
            <a:pPr marL="0" indent="0">
              <a:buNone/>
            </a:pPr>
            <a:r>
              <a:rPr lang="nl-BE" sz="1600" dirty="0"/>
              <a:t>1). </a:t>
            </a:r>
          </a:p>
          <a:p>
            <a:pPr marL="0" indent="0">
              <a:buNone/>
            </a:pPr>
            <a:r>
              <a:rPr lang="nl-BE" sz="1600" dirty="0"/>
              <a:t>Nood aan laagdrempelige ondersteuning van cursisten</a:t>
            </a:r>
          </a:p>
          <a:p>
            <a:r>
              <a:rPr lang="nl-BE" sz="1600" dirty="0"/>
              <a:t>Plaats – en tijdsonafhankelijk</a:t>
            </a:r>
          </a:p>
          <a:p>
            <a:endParaRPr lang="nl-BE" sz="1600" dirty="0"/>
          </a:p>
          <a:p>
            <a:pPr marL="0" indent="0">
              <a:buNone/>
            </a:pPr>
            <a:r>
              <a:rPr lang="nl-BE" sz="1600" dirty="0"/>
              <a:t>2).Cursisten behoren vaak tot een kwetsbare doelgroep (</a:t>
            </a:r>
            <a:r>
              <a:rPr lang="nl-BE" sz="1600" err="1"/>
              <a:t>Ligo</a:t>
            </a:r>
            <a:r>
              <a:rPr lang="nl-BE" sz="1600" dirty="0"/>
              <a:t> = 100%)</a:t>
            </a:r>
          </a:p>
          <a:p>
            <a:pPr marL="0" indent="0">
              <a:buNone/>
            </a:pPr>
            <a:r>
              <a:rPr lang="nl-BE" sz="1600" dirty="0"/>
              <a:t>     Vaak ontbreken:</a:t>
            </a:r>
          </a:p>
          <a:p>
            <a:pPr marL="0" indent="0">
              <a:buNone/>
            </a:pPr>
            <a:r>
              <a:rPr lang="nl-BE" sz="1600" dirty="0"/>
              <a:t>	Digitale vaardigheden</a:t>
            </a:r>
          </a:p>
          <a:p>
            <a:pPr marL="0" indent="0">
              <a:buNone/>
            </a:pPr>
            <a:r>
              <a:rPr lang="nl-BE" sz="1600" dirty="0"/>
              <a:t>	Leervaardigheden (zelfstandig werken)</a:t>
            </a:r>
          </a:p>
          <a:p>
            <a:pPr marL="0" indent="0">
              <a:buNone/>
            </a:pPr>
            <a:r>
              <a:rPr lang="nl-BE" sz="1600" dirty="0"/>
              <a:t>	Motivatie en sturing</a:t>
            </a:r>
          </a:p>
          <a:p>
            <a:pPr marL="0" indent="0">
              <a:buNone/>
            </a:pPr>
            <a:r>
              <a:rPr lang="nl-BE" sz="1600" dirty="0"/>
              <a:t>	Digitale infrastructuur</a:t>
            </a:r>
          </a:p>
          <a:p>
            <a:pPr marL="0" indent="0">
              <a:buNone/>
            </a:pPr>
            <a:r>
              <a:rPr lang="nl-BE" sz="1600" dirty="0"/>
              <a:t>	Rustige werkplek   </a:t>
            </a:r>
          </a:p>
          <a:p>
            <a:pPr marL="0" indent="0">
              <a:buNone/>
            </a:pPr>
            <a:r>
              <a:rPr lang="nl-BE" sz="1600" dirty="0"/>
              <a:t>	</a:t>
            </a:r>
          </a:p>
          <a:p>
            <a:pPr marL="0" indent="0">
              <a:buNone/>
            </a:pPr>
            <a:r>
              <a:rPr lang="nl-BE" sz="1600" dirty="0"/>
              <a:t>3).Versnippering </a:t>
            </a:r>
            <a:r>
              <a:rPr lang="nl-BE" sz="1600" err="1"/>
              <a:t>vestigiingen</a:t>
            </a:r>
            <a:r>
              <a:rPr lang="nl-BE" sz="1600" dirty="0"/>
              <a:t> - Mobiliteitsproblemen   </a:t>
            </a:r>
          </a:p>
        </p:txBody>
      </p:sp>
    </p:spTree>
    <p:extLst>
      <p:ext uri="{BB962C8B-B14F-4D97-AF65-F5344CB8AC3E}">
        <p14:creationId xmlns:p14="http://schemas.microsoft.com/office/powerpoint/2010/main" val="1173258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alpha val="21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11E4A9-CB33-A64C-7D71-05DA42F342C6}"/>
              </a:ext>
            </a:extLst>
          </p:cNvPr>
          <p:cNvSpPr>
            <a:spLocks noGrp="1"/>
          </p:cNvSpPr>
          <p:nvPr>
            <p:ph type="title"/>
          </p:nvPr>
        </p:nvSpPr>
        <p:spPr/>
        <p:txBody>
          <a:bodyPr/>
          <a:lstStyle/>
          <a:p>
            <a:r>
              <a:rPr lang="nl-BE" dirty="0"/>
              <a:t>Algemene doelstelling van het project</a:t>
            </a:r>
          </a:p>
        </p:txBody>
      </p:sp>
      <p:sp>
        <p:nvSpPr>
          <p:cNvPr id="3" name="Tijdelijke aanduiding voor inhoud 2">
            <a:extLst>
              <a:ext uri="{FF2B5EF4-FFF2-40B4-BE49-F238E27FC236}">
                <a16:creationId xmlns:a16="http://schemas.microsoft.com/office/drawing/2014/main" id="{7660D341-96A5-B372-3361-198F3A3D1869}"/>
              </a:ext>
            </a:extLst>
          </p:cNvPr>
          <p:cNvSpPr>
            <a:spLocks noGrp="1"/>
          </p:cNvSpPr>
          <p:nvPr>
            <p:ph idx="1"/>
          </p:nvPr>
        </p:nvSpPr>
        <p:spPr/>
        <p:txBody>
          <a:bodyPr>
            <a:normAutofit/>
          </a:bodyPr>
          <a:lstStyle/>
          <a:p>
            <a:r>
              <a:rPr lang="nl-NL" sz="1800" dirty="0">
                <a:solidFill>
                  <a:srgbClr val="000000"/>
                </a:solidFill>
                <a:latin typeface="Calibri" panose="020F0502020204030204" pitchFamily="34" charset="0"/>
              </a:rPr>
              <a:t>Unieke samenwerking tussen alle centra voor volwassenenonderwijs binnen de regio Kempen</a:t>
            </a:r>
          </a:p>
          <a:p>
            <a:r>
              <a:rPr lang="nl-NL" sz="1800" dirty="0">
                <a:solidFill>
                  <a:srgbClr val="000000"/>
                </a:solidFill>
                <a:latin typeface="Calibri" panose="020F0502020204030204" pitchFamily="34" charset="0"/>
              </a:rPr>
              <a:t>CVO </a:t>
            </a:r>
            <a:r>
              <a:rPr lang="nl-NL" sz="1800" dirty="0" err="1">
                <a:solidFill>
                  <a:srgbClr val="000000"/>
                </a:solidFill>
                <a:latin typeface="Calibri" panose="020F0502020204030204" pitchFamily="34" charset="0"/>
              </a:rPr>
              <a:t>Edukempen</a:t>
            </a:r>
            <a:r>
              <a:rPr lang="nl-NL" sz="1800" dirty="0">
                <a:solidFill>
                  <a:srgbClr val="000000"/>
                </a:solidFill>
                <a:latin typeface="Calibri" panose="020F0502020204030204" pitchFamily="34" charset="0"/>
              </a:rPr>
              <a:t> – CVO LBC  Turnhout– CVO HIK en </a:t>
            </a:r>
            <a:r>
              <a:rPr lang="nl-NL" sz="1800" dirty="0" err="1">
                <a:solidFill>
                  <a:srgbClr val="000000"/>
                </a:solidFill>
                <a:latin typeface="Calibri" panose="020F0502020204030204" pitchFamily="34" charset="0"/>
              </a:rPr>
              <a:t>Ligo</a:t>
            </a:r>
            <a:r>
              <a:rPr lang="nl-NL" sz="1800" dirty="0">
                <a:solidFill>
                  <a:srgbClr val="000000"/>
                </a:solidFill>
                <a:latin typeface="Calibri" panose="020F0502020204030204" pitchFamily="34" charset="0"/>
              </a:rPr>
              <a:t> Kempen</a:t>
            </a:r>
          </a:p>
          <a:p>
            <a:r>
              <a:rPr lang="nl-NL" sz="1800" dirty="0">
                <a:solidFill>
                  <a:srgbClr val="000000"/>
                </a:solidFill>
                <a:latin typeface="Calibri" panose="020F0502020204030204" pitchFamily="34" charset="0"/>
              </a:rPr>
              <a:t>= volwassenenonderwijs Kempen</a:t>
            </a:r>
          </a:p>
          <a:p>
            <a:endParaRPr lang="nl-NL" sz="1800" dirty="0">
              <a:solidFill>
                <a:srgbClr val="000000"/>
              </a:solidFill>
              <a:latin typeface="Calibri" panose="020F0502020204030204" pitchFamily="34" charset="0"/>
            </a:endParaRPr>
          </a:p>
          <a:p>
            <a:endParaRPr lang="nl-NL" sz="1800" dirty="0">
              <a:solidFill>
                <a:srgbClr val="000000"/>
              </a:solidFill>
              <a:latin typeface="Calibri" panose="020F0502020204030204" pitchFamily="34" charset="0"/>
            </a:endParaRPr>
          </a:p>
          <a:p>
            <a:r>
              <a:rPr lang="nl-NL" sz="1800" dirty="0">
                <a:solidFill>
                  <a:srgbClr val="000000"/>
                </a:solidFill>
                <a:latin typeface="Calibri" panose="020F0502020204030204" pitchFamily="34" charset="0"/>
              </a:rPr>
              <a:t>Experimenteren</a:t>
            </a:r>
          </a:p>
          <a:p>
            <a:r>
              <a:rPr lang="nl-NL" sz="1800" dirty="0">
                <a:solidFill>
                  <a:srgbClr val="000000"/>
                </a:solidFill>
                <a:latin typeface="Calibri" panose="020F0502020204030204" pitchFamily="34" charset="0"/>
              </a:rPr>
              <a:t>Opzetten van diverse  OLBC (Open Leer-en Begeleidingscentra)</a:t>
            </a:r>
          </a:p>
          <a:p>
            <a:r>
              <a:rPr lang="nl-NL" sz="1800" dirty="0">
                <a:solidFill>
                  <a:srgbClr val="000000"/>
                </a:solidFill>
                <a:latin typeface="Calibri" panose="020F0502020204030204" pitchFamily="34" charset="0"/>
              </a:rPr>
              <a:t>Operationeel maken</a:t>
            </a:r>
          </a:p>
          <a:p>
            <a:r>
              <a:rPr lang="nl-NL" sz="1800" dirty="0">
                <a:solidFill>
                  <a:srgbClr val="000000"/>
                </a:solidFill>
                <a:latin typeface="Calibri" panose="020F0502020204030204" pitchFamily="34" charset="0"/>
              </a:rPr>
              <a:t>Professionele begeleiders voorzien op vooraf aangekondigde momenten</a:t>
            </a:r>
          </a:p>
          <a:p>
            <a:r>
              <a:rPr lang="nl-NL" sz="1800" dirty="0">
                <a:solidFill>
                  <a:srgbClr val="000000"/>
                </a:solidFill>
                <a:latin typeface="Calibri" panose="020F0502020204030204" pitchFamily="34" charset="0"/>
              </a:rPr>
              <a:t>Hele regio Kempen</a:t>
            </a:r>
            <a:endParaRPr lang="nl-BE" dirty="0"/>
          </a:p>
        </p:txBody>
      </p:sp>
      <p:pic>
        <p:nvPicPr>
          <p:cNvPr id="5" name="Afbeelding 4">
            <a:extLst>
              <a:ext uri="{FF2B5EF4-FFF2-40B4-BE49-F238E27FC236}">
                <a16:creationId xmlns:a16="http://schemas.microsoft.com/office/drawing/2014/main" id="{E81C3161-092D-65B3-8F41-28947B6BEEC0}"/>
              </a:ext>
            </a:extLst>
          </p:cNvPr>
          <p:cNvPicPr>
            <a:picLocks noChangeAspect="1"/>
          </p:cNvPicPr>
          <p:nvPr/>
        </p:nvPicPr>
        <p:blipFill>
          <a:blip r:embed="rId2"/>
          <a:stretch>
            <a:fillRect/>
          </a:stretch>
        </p:blipFill>
        <p:spPr>
          <a:xfrm>
            <a:off x="7437444" y="2346418"/>
            <a:ext cx="3382955" cy="1367426"/>
          </a:xfrm>
          <a:prstGeom prst="rect">
            <a:avLst/>
          </a:prstGeom>
        </p:spPr>
      </p:pic>
    </p:spTree>
    <p:extLst>
      <p:ext uri="{BB962C8B-B14F-4D97-AF65-F5344CB8AC3E}">
        <p14:creationId xmlns:p14="http://schemas.microsoft.com/office/powerpoint/2010/main" val="3338184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alpha val="21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11E4A9-CB33-A64C-7D71-05DA42F342C6}"/>
              </a:ext>
            </a:extLst>
          </p:cNvPr>
          <p:cNvSpPr>
            <a:spLocks noGrp="1"/>
          </p:cNvSpPr>
          <p:nvPr>
            <p:ph type="title"/>
          </p:nvPr>
        </p:nvSpPr>
        <p:spPr/>
        <p:txBody>
          <a:bodyPr/>
          <a:lstStyle/>
          <a:p>
            <a:r>
              <a:rPr lang="nl-BE" dirty="0"/>
              <a:t>Concrete doel van het project</a:t>
            </a:r>
          </a:p>
        </p:txBody>
      </p:sp>
      <p:sp>
        <p:nvSpPr>
          <p:cNvPr id="3" name="Tijdelijke aanduiding voor inhoud 2">
            <a:extLst>
              <a:ext uri="{FF2B5EF4-FFF2-40B4-BE49-F238E27FC236}">
                <a16:creationId xmlns:a16="http://schemas.microsoft.com/office/drawing/2014/main" id="{7660D341-96A5-B372-3361-198F3A3D1869}"/>
              </a:ext>
            </a:extLst>
          </p:cNvPr>
          <p:cNvSpPr>
            <a:spLocks noGrp="1"/>
          </p:cNvSpPr>
          <p:nvPr>
            <p:ph idx="1"/>
          </p:nvPr>
        </p:nvSpPr>
        <p:spPr/>
        <p:txBody>
          <a:bodyPr>
            <a:normAutofit fontScale="92500" lnSpcReduction="10000"/>
          </a:bodyPr>
          <a:lstStyle/>
          <a:p>
            <a:r>
              <a:rPr lang="nl-BE" dirty="0"/>
              <a:t>1.Het opzetten van experimenten rond de begeleiding van OLBC in regio Kempen</a:t>
            </a:r>
          </a:p>
          <a:p>
            <a:pPr lvl="1"/>
            <a:r>
              <a:rPr lang="nl-BE" dirty="0"/>
              <a:t>Door begeleiders met de nodige expertise</a:t>
            </a:r>
          </a:p>
          <a:p>
            <a:pPr lvl="1"/>
            <a:r>
              <a:rPr lang="nl-BE" dirty="0"/>
              <a:t>Op locaties met de nodige infrastructuur</a:t>
            </a:r>
          </a:p>
          <a:p>
            <a:pPr lvl="1"/>
            <a:r>
              <a:rPr lang="nl-BE" dirty="0"/>
              <a:t>Met ondersteuning en begeleiding voor cursisten die afstands-of hybrideonderwijs volgen</a:t>
            </a:r>
          </a:p>
          <a:p>
            <a:pPr lvl="1"/>
            <a:r>
              <a:rPr lang="nl-BE" dirty="0"/>
              <a:t>Met ondersteuning en begeleiding buiten de lessen voor cursisten met </a:t>
            </a:r>
            <a:r>
              <a:rPr lang="nl-BE" dirty="0" err="1"/>
              <a:t>hulp-en</a:t>
            </a:r>
            <a:r>
              <a:rPr lang="nl-BE" dirty="0"/>
              <a:t> leervragen</a:t>
            </a:r>
          </a:p>
          <a:p>
            <a:pPr lvl="1"/>
            <a:r>
              <a:rPr lang="nl-BE" dirty="0"/>
              <a:t>Waar cursisten ongestoord kunnen studeren of werken aan opdrachten</a:t>
            </a:r>
          </a:p>
          <a:p>
            <a:pPr lvl="1"/>
            <a:r>
              <a:rPr lang="nl-BE" dirty="0"/>
              <a:t>Waar cursisten met specifieke vragen doorverwezen worden naar de juiste personen</a:t>
            </a:r>
          </a:p>
          <a:p>
            <a:pPr lvl="1"/>
            <a:r>
              <a:rPr lang="nl-BE" dirty="0"/>
              <a:t>Waar potentiële cursisten die de weg niet vinden naar een opleiding in het volwassenenonderwijs doorverwezen worden.</a:t>
            </a:r>
          </a:p>
        </p:txBody>
      </p:sp>
    </p:spTree>
    <p:extLst>
      <p:ext uri="{BB962C8B-B14F-4D97-AF65-F5344CB8AC3E}">
        <p14:creationId xmlns:p14="http://schemas.microsoft.com/office/powerpoint/2010/main" val="2623562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alpha val="21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11E4A9-CB33-A64C-7D71-05DA42F342C6}"/>
              </a:ext>
            </a:extLst>
          </p:cNvPr>
          <p:cNvSpPr>
            <a:spLocks noGrp="1"/>
          </p:cNvSpPr>
          <p:nvPr>
            <p:ph type="title"/>
          </p:nvPr>
        </p:nvSpPr>
        <p:spPr/>
        <p:txBody>
          <a:bodyPr/>
          <a:lstStyle/>
          <a:p>
            <a:r>
              <a:rPr lang="nl-BE" dirty="0"/>
              <a:t>Concrete doel van het project</a:t>
            </a:r>
          </a:p>
        </p:txBody>
      </p:sp>
      <p:sp>
        <p:nvSpPr>
          <p:cNvPr id="3" name="Tijdelijke aanduiding voor inhoud 2">
            <a:extLst>
              <a:ext uri="{FF2B5EF4-FFF2-40B4-BE49-F238E27FC236}">
                <a16:creationId xmlns:a16="http://schemas.microsoft.com/office/drawing/2014/main" id="{7660D341-96A5-B372-3361-198F3A3D1869}"/>
              </a:ext>
            </a:extLst>
          </p:cNvPr>
          <p:cNvSpPr>
            <a:spLocks noGrp="1"/>
          </p:cNvSpPr>
          <p:nvPr>
            <p:ph idx="1"/>
          </p:nvPr>
        </p:nvSpPr>
        <p:spPr/>
        <p:txBody>
          <a:bodyPr>
            <a:normAutofit fontScale="85000" lnSpcReduction="10000"/>
          </a:bodyPr>
          <a:lstStyle/>
          <a:p>
            <a:r>
              <a:rPr lang="nl-BE" dirty="0"/>
              <a:t>2.</a:t>
            </a:r>
          </a:p>
          <a:p>
            <a:r>
              <a:rPr lang="nl-BE" dirty="0"/>
              <a:t>De OLBC zijn uithangborden voor het volwassenenonderwijs in regio Kempen</a:t>
            </a:r>
          </a:p>
          <a:p>
            <a:endParaRPr lang="nl-BE" dirty="0"/>
          </a:p>
          <a:p>
            <a:r>
              <a:rPr lang="nl-BE" dirty="0"/>
              <a:t>3.</a:t>
            </a:r>
          </a:p>
          <a:p>
            <a:r>
              <a:rPr lang="nl-BE" dirty="0"/>
              <a:t>Het opmaken van een draaiboek met goede praktijken – voor toekomstige gelijkaardige initiatieven</a:t>
            </a:r>
          </a:p>
          <a:p>
            <a:endParaRPr lang="nl-BE" dirty="0"/>
          </a:p>
          <a:p>
            <a:r>
              <a:rPr lang="nl-BE" dirty="0"/>
              <a:t>4.</a:t>
            </a:r>
          </a:p>
          <a:p>
            <a:r>
              <a:rPr lang="nl-BE" dirty="0"/>
              <a:t>Samenwerkingsverbanden met externe partners verankeren</a:t>
            </a:r>
          </a:p>
          <a:p>
            <a:pPr lvl="1"/>
            <a:r>
              <a:rPr lang="nl-BE" dirty="0"/>
              <a:t>Infrastructuur</a:t>
            </a:r>
          </a:p>
          <a:p>
            <a:pPr lvl="1"/>
            <a:r>
              <a:rPr lang="nl-BE" dirty="0"/>
              <a:t>Kwaliteitsvolle begeleiding</a:t>
            </a:r>
          </a:p>
        </p:txBody>
      </p:sp>
    </p:spTree>
    <p:extLst>
      <p:ext uri="{BB962C8B-B14F-4D97-AF65-F5344CB8AC3E}">
        <p14:creationId xmlns:p14="http://schemas.microsoft.com/office/powerpoint/2010/main" val="781502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alpha val="21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11E4A9-CB33-A64C-7D71-05DA42F342C6}"/>
              </a:ext>
            </a:extLst>
          </p:cNvPr>
          <p:cNvSpPr>
            <a:spLocks noGrp="1"/>
          </p:cNvSpPr>
          <p:nvPr>
            <p:ph type="title"/>
          </p:nvPr>
        </p:nvSpPr>
        <p:spPr/>
        <p:txBody>
          <a:bodyPr/>
          <a:lstStyle/>
          <a:p>
            <a:r>
              <a:rPr lang="nl-BE" dirty="0"/>
              <a:t>Uitrol van het project</a:t>
            </a:r>
          </a:p>
        </p:txBody>
      </p:sp>
      <p:sp>
        <p:nvSpPr>
          <p:cNvPr id="3" name="Tijdelijke aanduiding voor inhoud 2">
            <a:extLst>
              <a:ext uri="{FF2B5EF4-FFF2-40B4-BE49-F238E27FC236}">
                <a16:creationId xmlns:a16="http://schemas.microsoft.com/office/drawing/2014/main" id="{7660D341-96A5-B372-3361-198F3A3D1869}"/>
              </a:ext>
            </a:extLst>
          </p:cNvPr>
          <p:cNvSpPr>
            <a:spLocks noGrp="1"/>
          </p:cNvSpPr>
          <p:nvPr>
            <p:ph idx="1"/>
          </p:nvPr>
        </p:nvSpPr>
        <p:spPr/>
        <p:txBody>
          <a:bodyPr>
            <a:normAutofit/>
          </a:bodyPr>
          <a:lstStyle/>
          <a:p>
            <a:r>
              <a:rPr lang="nl-BE" dirty="0"/>
              <a:t>Locaties zoeken met infrastructuur over de hele regio Kempen</a:t>
            </a:r>
          </a:p>
          <a:p>
            <a:endParaRPr lang="nl-BE" dirty="0"/>
          </a:p>
          <a:p>
            <a:r>
              <a:rPr lang="nl-BE" dirty="0"/>
              <a:t>Eigen </a:t>
            </a:r>
            <a:r>
              <a:rPr lang="nl-BE" dirty="0" err="1"/>
              <a:t>OLBC’s</a:t>
            </a:r>
            <a:r>
              <a:rPr lang="nl-BE" dirty="0"/>
              <a:t> of </a:t>
            </a:r>
            <a:r>
              <a:rPr lang="nl-BE" dirty="0" err="1"/>
              <a:t>OLC’s</a:t>
            </a:r>
            <a:r>
              <a:rPr lang="nl-BE" dirty="0"/>
              <a:t> – bemannen met professionele begeleiders</a:t>
            </a:r>
          </a:p>
          <a:p>
            <a:endParaRPr lang="nl-BE" dirty="0"/>
          </a:p>
          <a:p>
            <a:endParaRPr lang="nl-BE" dirty="0"/>
          </a:p>
        </p:txBody>
      </p:sp>
    </p:spTree>
    <p:extLst>
      <p:ext uri="{BB962C8B-B14F-4D97-AF65-F5344CB8AC3E}">
        <p14:creationId xmlns:p14="http://schemas.microsoft.com/office/powerpoint/2010/main" val="132388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alpha val="21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11E4A9-CB33-A64C-7D71-05DA42F342C6}"/>
              </a:ext>
            </a:extLst>
          </p:cNvPr>
          <p:cNvSpPr>
            <a:spLocks noGrp="1"/>
          </p:cNvSpPr>
          <p:nvPr>
            <p:ph type="title"/>
          </p:nvPr>
        </p:nvSpPr>
        <p:spPr/>
        <p:txBody>
          <a:bodyPr/>
          <a:lstStyle/>
          <a:p>
            <a:r>
              <a:rPr lang="nl-BE" dirty="0"/>
              <a:t>Uitrol van het project</a:t>
            </a:r>
          </a:p>
        </p:txBody>
      </p:sp>
      <p:sp>
        <p:nvSpPr>
          <p:cNvPr id="3" name="Tijdelijke aanduiding voor inhoud 2">
            <a:extLst>
              <a:ext uri="{FF2B5EF4-FFF2-40B4-BE49-F238E27FC236}">
                <a16:creationId xmlns:a16="http://schemas.microsoft.com/office/drawing/2014/main" id="{7660D341-96A5-B372-3361-198F3A3D1869}"/>
              </a:ext>
            </a:extLst>
          </p:cNvPr>
          <p:cNvSpPr>
            <a:spLocks noGrp="1"/>
          </p:cNvSpPr>
          <p:nvPr>
            <p:ph idx="1"/>
          </p:nvPr>
        </p:nvSpPr>
        <p:spPr/>
        <p:txBody>
          <a:bodyPr>
            <a:normAutofit lnSpcReduction="10000"/>
          </a:bodyPr>
          <a:lstStyle/>
          <a:p>
            <a:r>
              <a:rPr lang="nl-BE" dirty="0"/>
              <a:t>Locaties zoeken met infrastructuur over de hele regio Kempen</a:t>
            </a:r>
          </a:p>
          <a:p>
            <a:endParaRPr lang="nl-BE" dirty="0"/>
          </a:p>
          <a:p>
            <a:r>
              <a:rPr lang="nl-BE" dirty="0"/>
              <a:t>Samenwerking met de </a:t>
            </a:r>
            <a:r>
              <a:rPr lang="nl-BE" dirty="0" err="1"/>
              <a:t>Digibanken</a:t>
            </a:r>
            <a:endParaRPr lang="nl-BE" dirty="0"/>
          </a:p>
          <a:p>
            <a:endParaRPr lang="nl-BE" dirty="0"/>
          </a:p>
          <a:p>
            <a:r>
              <a:rPr lang="nl-BE" dirty="0"/>
              <a:t>5 regio’s Kempen: </a:t>
            </a:r>
          </a:p>
          <a:p>
            <a:pPr lvl="1"/>
            <a:r>
              <a:rPr lang="nl-BE" dirty="0"/>
              <a:t>Zuiderkempen</a:t>
            </a:r>
          </a:p>
          <a:p>
            <a:pPr lvl="1"/>
            <a:r>
              <a:rPr lang="nl-BE" dirty="0" err="1"/>
              <a:t>Baldemore</a:t>
            </a:r>
            <a:endParaRPr lang="nl-BE" dirty="0"/>
          </a:p>
          <a:p>
            <a:pPr lvl="1"/>
            <a:r>
              <a:rPr lang="nl-BE" dirty="0"/>
              <a:t>Neteland</a:t>
            </a:r>
          </a:p>
          <a:p>
            <a:pPr lvl="1"/>
            <a:r>
              <a:rPr lang="nl-BE" dirty="0"/>
              <a:t>Regio in transitie (Turnhout)</a:t>
            </a:r>
          </a:p>
          <a:p>
            <a:pPr lvl="1"/>
            <a:r>
              <a:rPr lang="nl-BE" dirty="0"/>
              <a:t>Noorderkempen </a:t>
            </a:r>
          </a:p>
        </p:txBody>
      </p:sp>
    </p:spTree>
    <p:extLst>
      <p:ext uri="{BB962C8B-B14F-4D97-AF65-F5344CB8AC3E}">
        <p14:creationId xmlns:p14="http://schemas.microsoft.com/office/powerpoint/2010/main" val="458322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alpha val="21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11E4A9-CB33-A64C-7D71-05DA42F342C6}"/>
              </a:ext>
            </a:extLst>
          </p:cNvPr>
          <p:cNvSpPr>
            <a:spLocks noGrp="1"/>
          </p:cNvSpPr>
          <p:nvPr>
            <p:ph type="title"/>
          </p:nvPr>
        </p:nvSpPr>
        <p:spPr/>
        <p:txBody>
          <a:bodyPr/>
          <a:lstStyle/>
          <a:p>
            <a:r>
              <a:rPr lang="nl-BE" dirty="0"/>
              <a:t>Uitrol van het project</a:t>
            </a:r>
          </a:p>
        </p:txBody>
      </p:sp>
      <p:sp>
        <p:nvSpPr>
          <p:cNvPr id="3" name="Tijdelijke aanduiding voor inhoud 2">
            <a:extLst>
              <a:ext uri="{FF2B5EF4-FFF2-40B4-BE49-F238E27FC236}">
                <a16:creationId xmlns:a16="http://schemas.microsoft.com/office/drawing/2014/main" id="{7660D341-96A5-B372-3361-198F3A3D1869}"/>
              </a:ext>
            </a:extLst>
          </p:cNvPr>
          <p:cNvSpPr>
            <a:spLocks noGrp="1"/>
          </p:cNvSpPr>
          <p:nvPr>
            <p:ph idx="1"/>
          </p:nvPr>
        </p:nvSpPr>
        <p:spPr/>
        <p:txBody>
          <a:bodyPr>
            <a:normAutofit fontScale="92500" lnSpcReduction="10000"/>
          </a:bodyPr>
          <a:lstStyle/>
          <a:p>
            <a:r>
              <a:rPr lang="nl-BE" dirty="0"/>
              <a:t>Samenzitten met verantwoordelijken van de </a:t>
            </a:r>
            <a:r>
              <a:rPr lang="nl-BE" dirty="0" err="1"/>
              <a:t>Digibanken</a:t>
            </a:r>
            <a:r>
              <a:rPr lang="nl-BE" dirty="0"/>
              <a:t> uit de vijf regio’s.</a:t>
            </a:r>
          </a:p>
          <a:p>
            <a:endParaRPr lang="nl-BE" dirty="0"/>
          </a:p>
          <a:p>
            <a:r>
              <a:rPr lang="nl-BE" dirty="0"/>
              <a:t>Resultaat:</a:t>
            </a:r>
          </a:p>
          <a:p>
            <a:pPr lvl="1"/>
            <a:r>
              <a:rPr lang="nl-BE" dirty="0"/>
              <a:t>Locaties en infrastructuur gebruiken</a:t>
            </a:r>
          </a:p>
          <a:p>
            <a:pPr lvl="1"/>
            <a:r>
              <a:rPr lang="nl-BE" dirty="0"/>
              <a:t>Eigen begeleiders (in dienst van vwo Kempen) op afgesproken momenten</a:t>
            </a:r>
          </a:p>
          <a:p>
            <a:pPr lvl="1"/>
            <a:r>
              <a:rPr lang="nl-BE" dirty="0"/>
              <a:t>Op deze locaties mogen/kunnen onze cursisten komen om te studeren, werken aan taken, oefenen voor testen (bv. NT2), maar evengoed de kwetsbare burgers uit de gemeenten die een leerhulpvraag hebben of op zoek zijn naar een opleiding.</a:t>
            </a:r>
          </a:p>
          <a:p>
            <a:pPr lvl="1"/>
            <a:r>
              <a:rPr lang="nl-BE" dirty="0"/>
              <a:t>Enkel volwassenen (=geen huiswerkbegeleiding voor kinderen of jongeren)</a:t>
            </a:r>
          </a:p>
          <a:p>
            <a:pPr lvl="1"/>
            <a:r>
              <a:rPr lang="nl-BE" dirty="0"/>
              <a:t>Logo/naam – gevoelig punt</a:t>
            </a:r>
          </a:p>
          <a:p>
            <a:pPr lvl="1"/>
            <a:endParaRPr lang="nl-BE" dirty="0"/>
          </a:p>
        </p:txBody>
      </p:sp>
    </p:spTree>
    <p:extLst>
      <p:ext uri="{BB962C8B-B14F-4D97-AF65-F5344CB8AC3E}">
        <p14:creationId xmlns:p14="http://schemas.microsoft.com/office/powerpoint/2010/main" val="3592999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alpha val="21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11E4A9-CB33-A64C-7D71-05DA42F342C6}"/>
              </a:ext>
            </a:extLst>
          </p:cNvPr>
          <p:cNvSpPr>
            <a:spLocks noGrp="1"/>
          </p:cNvSpPr>
          <p:nvPr>
            <p:ph type="title"/>
          </p:nvPr>
        </p:nvSpPr>
        <p:spPr/>
        <p:txBody>
          <a:bodyPr/>
          <a:lstStyle/>
          <a:p>
            <a:r>
              <a:rPr lang="nl-BE" dirty="0"/>
              <a:t>Uitrol van het project</a:t>
            </a:r>
          </a:p>
        </p:txBody>
      </p:sp>
      <p:sp>
        <p:nvSpPr>
          <p:cNvPr id="3" name="Tijdelijke aanduiding voor inhoud 2">
            <a:extLst>
              <a:ext uri="{FF2B5EF4-FFF2-40B4-BE49-F238E27FC236}">
                <a16:creationId xmlns:a16="http://schemas.microsoft.com/office/drawing/2014/main" id="{7660D341-96A5-B372-3361-198F3A3D1869}"/>
              </a:ext>
            </a:extLst>
          </p:cNvPr>
          <p:cNvSpPr>
            <a:spLocks noGrp="1"/>
          </p:cNvSpPr>
          <p:nvPr>
            <p:ph idx="1"/>
          </p:nvPr>
        </p:nvSpPr>
        <p:spPr/>
        <p:txBody>
          <a:bodyPr>
            <a:normAutofit/>
          </a:bodyPr>
          <a:lstStyle/>
          <a:p>
            <a:pPr lvl="1"/>
            <a:r>
              <a:rPr lang="nl-BE" dirty="0"/>
              <a:t>Professionele begeleiders aanstellen</a:t>
            </a:r>
          </a:p>
          <a:p>
            <a:pPr lvl="2"/>
            <a:r>
              <a:rPr lang="nl-BE" dirty="0"/>
              <a:t>Vacature uitschrijven met het juiste profiel</a:t>
            </a:r>
          </a:p>
          <a:p>
            <a:pPr lvl="3" fontAlgn="base"/>
            <a:r>
              <a:rPr lang="nl-NL" b="0" i="0" dirty="0">
                <a:solidFill>
                  <a:srgbClr val="000000"/>
                </a:solidFill>
                <a:effectLst/>
                <a:latin typeface="Aptos" panose="020B0004020202020204" pitchFamily="34" charset="0"/>
              </a:rPr>
              <a:t>Contactvaardigheid – sterk op communicatief vlak </a:t>
            </a:r>
          </a:p>
          <a:p>
            <a:pPr lvl="3" fontAlgn="base"/>
            <a:r>
              <a:rPr lang="nl-NL" b="0" i="0" dirty="0">
                <a:solidFill>
                  <a:srgbClr val="000000"/>
                </a:solidFill>
                <a:effectLst/>
                <a:latin typeface="Aptos" panose="020B0004020202020204" pitchFamily="34" charset="0"/>
              </a:rPr>
              <a:t>Hulpvraagdetectie  - warm welkom</a:t>
            </a:r>
          </a:p>
          <a:p>
            <a:pPr lvl="3" fontAlgn="base"/>
            <a:r>
              <a:rPr lang="nl-NL" b="0" i="0" dirty="0">
                <a:solidFill>
                  <a:srgbClr val="000000"/>
                </a:solidFill>
                <a:effectLst/>
                <a:latin typeface="Aptos" panose="020B0004020202020204" pitchFamily="34" charset="0"/>
              </a:rPr>
              <a:t>Flexibiliteit </a:t>
            </a:r>
          </a:p>
          <a:p>
            <a:pPr lvl="3" fontAlgn="base"/>
            <a:r>
              <a:rPr lang="nl-NL" b="0" i="0" dirty="0">
                <a:solidFill>
                  <a:srgbClr val="000000"/>
                </a:solidFill>
                <a:effectLst/>
                <a:latin typeface="Aptos" panose="020B0004020202020204" pitchFamily="34" charset="0"/>
              </a:rPr>
              <a:t>Verbindend handelen – kunnen samenwerken – kunnen netwerken </a:t>
            </a:r>
          </a:p>
          <a:p>
            <a:pPr lvl="3" fontAlgn="base"/>
            <a:r>
              <a:rPr lang="nl-NL" b="0" i="0" dirty="0">
                <a:solidFill>
                  <a:srgbClr val="000000"/>
                </a:solidFill>
                <a:effectLst/>
                <a:latin typeface="Aptos" panose="020B0004020202020204" pitchFamily="34" charset="0"/>
              </a:rPr>
              <a:t>Constructief overleg kunnen opzetten met verschillende projectpartners </a:t>
            </a:r>
          </a:p>
          <a:p>
            <a:pPr lvl="3" fontAlgn="base"/>
            <a:r>
              <a:rPr lang="nl-NL" b="0" i="0" dirty="0">
                <a:solidFill>
                  <a:srgbClr val="000000"/>
                </a:solidFill>
                <a:effectLst/>
                <a:latin typeface="Aptos" panose="020B0004020202020204" pitchFamily="34" charset="0"/>
              </a:rPr>
              <a:t>Anderen kunnen enthousiasmeren, kunnen stimuleren en motiveren </a:t>
            </a:r>
          </a:p>
          <a:p>
            <a:pPr lvl="3" fontAlgn="base"/>
            <a:r>
              <a:rPr lang="nl-NL" b="0" i="0" dirty="0">
                <a:solidFill>
                  <a:srgbClr val="000000"/>
                </a:solidFill>
                <a:effectLst/>
                <a:latin typeface="Aptos" panose="020B0004020202020204" pitchFamily="34" charset="0"/>
              </a:rPr>
              <a:t>Zin voor initiatief en ondernemen </a:t>
            </a:r>
          </a:p>
          <a:p>
            <a:pPr lvl="3" fontAlgn="base"/>
            <a:r>
              <a:rPr lang="nl-NL" b="0" i="0" dirty="0">
                <a:solidFill>
                  <a:srgbClr val="000000"/>
                </a:solidFill>
                <a:effectLst/>
                <a:latin typeface="Aptos" panose="020B0004020202020204" pitchFamily="34" charset="0"/>
              </a:rPr>
              <a:t>Creativiteit </a:t>
            </a:r>
          </a:p>
          <a:p>
            <a:pPr lvl="3" fontAlgn="base"/>
            <a:r>
              <a:rPr lang="nl-NL" b="0" i="0" dirty="0">
                <a:solidFill>
                  <a:srgbClr val="000000"/>
                </a:solidFill>
                <a:effectLst/>
                <a:latin typeface="Aptos" panose="020B0004020202020204" pitchFamily="34" charset="0"/>
              </a:rPr>
              <a:t>Klantgerichtheid - Omgaan met diversiteit </a:t>
            </a:r>
          </a:p>
          <a:p>
            <a:pPr lvl="3" fontAlgn="base"/>
            <a:r>
              <a:rPr lang="nl-NL" b="0" i="0" dirty="0">
                <a:solidFill>
                  <a:srgbClr val="000000"/>
                </a:solidFill>
                <a:effectLst/>
                <a:latin typeface="Aptos" panose="020B0004020202020204" pitchFamily="34" charset="0"/>
              </a:rPr>
              <a:t>Coachen en ontwikkelen </a:t>
            </a:r>
          </a:p>
          <a:p>
            <a:pPr lvl="3"/>
            <a:endParaRPr lang="nl-BE" dirty="0"/>
          </a:p>
        </p:txBody>
      </p:sp>
    </p:spTree>
    <p:extLst>
      <p:ext uri="{BB962C8B-B14F-4D97-AF65-F5344CB8AC3E}">
        <p14:creationId xmlns:p14="http://schemas.microsoft.com/office/powerpoint/2010/main" val="84355276"/>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F0F5D2DC04A674497A716D2AC77AECC" ma:contentTypeVersion="20" ma:contentTypeDescription="Een nieuw document maken." ma:contentTypeScope="" ma:versionID="621d42e7092ee76ba93dbe784269a298">
  <xsd:schema xmlns:xsd="http://www.w3.org/2001/XMLSchema" xmlns:xs="http://www.w3.org/2001/XMLSchema" xmlns:p="http://schemas.microsoft.com/office/2006/metadata/properties" xmlns:ns2="8555b667-2fb2-4613-9aff-ece2c589111e" xmlns:ns3="e1183e09-c796-41a2-ba5a-4d319536ae41" xmlns:ns4="9a9ec0f0-7796-43d0-ac1f-4c8c46ee0bd1" targetNamespace="http://schemas.microsoft.com/office/2006/metadata/properties" ma:root="true" ma:fieldsID="03c8ed934872f769090c7a0c8152cb4d" ns2:_="" ns3:_="" ns4:_="">
    <xsd:import namespace="8555b667-2fb2-4613-9aff-ece2c589111e"/>
    <xsd:import namespace="e1183e09-c796-41a2-ba5a-4d319536ae41"/>
    <xsd:import namespace="9a9ec0f0-7796-43d0-ac1f-4c8c46ee0bd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AutoKeyPoints" minOccurs="0"/>
                <xsd:element ref="ns2:MediaServiceKeyPoints"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4:TaxCatchAll"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55b667-2fb2-4613-9aff-ece2c589111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21" nillable="true" ma:taxonomy="true" ma:internalName="lcf76f155ced4ddcb4097134ff3c332f" ma:taxonomyFieldName="MediaServiceImageTags" ma:displayName="Afbeeldingtags" ma:readOnly="false" ma:fieldId="{5cf76f15-5ced-4ddc-b409-7134ff3c332f}" ma:taxonomyMulti="true" ma:sspId="49ca8161-7180-459b-a0ef-1a71cf6ffea5" ma:termSetId="09814cd3-568e-fe90-9814-8d621ff8fb84" ma:anchorId="fba54fb3-c3e1-fe81-a776-ca4b69148c4d" ma:open="true" ma:isKeyword="false">
      <xsd:complexType>
        <xsd:sequence>
          <xsd:element ref="pc:Terms" minOccurs="0" maxOccurs="1"/>
        </xsd:sequence>
      </xsd:complexType>
    </xsd:element>
    <xsd:element name="MediaLengthInSeconds" ma:index="23" nillable="true" ma:displayName="MediaLengthInSeconds" ma:hidden="true" ma:internalName="MediaLengthInSeconds" ma:readOnly="true">
      <xsd:simpleType>
        <xsd:restriction base="dms:Unknown"/>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1183e09-c796-41a2-ba5a-4d319536ae41" elementFormDefault="qualified">
    <xsd:import namespace="http://schemas.microsoft.com/office/2006/documentManagement/types"/>
    <xsd:import namespace="http://schemas.microsoft.com/office/infopath/2007/PartnerControls"/>
    <xsd:element name="SharedWithUsers" ma:index="1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Gedeeld met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a9ec0f0-7796-43d0-ac1f-4c8c46ee0bd1"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f754bc06-0c05-4ae4-bc31-bdda4afd3f4a}" ma:internalName="TaxCatchAll" ma:showField="CatchAllData" ma:web="e1183e09-c796-41a2-ba5a-4d319536ae4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7"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9a9ec0f0-7796-43d0-ac1f-4c8c46ee0bd1" xsi:nil="true"/>
    <lcf76f155ced4ddcb4097134ff3c332f xmlns="8555b667-2fb2-4613-9aff-ece2c589111e">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3CBCD1C-FEB9-4262-AC47-F11477C1CC1E}">
  <ds:schemaRefs>
    <ds:schemaRef ds:uri="http://schemas.microsoft.com/sharepoint/v3/contenttype/forms"/>
  </ds:schemaRefs>
</ds:datastoreItem>
</file>

<file path=customXml/itemProps2.xml><?xml version="1.0" encoding="utf-8"?>
<ds:datastoreItem xmlns:ds="http://schemas.openxmlformats.org/officeDocument/2006/customXml" ds:itemID="{D7FBFC9B-D480-40FB-9708-620CB14D995C}"/>
</file>

<file path=customXml/itemProps3.xml><?xml version="1.0" encoding="utf-8"?>
<ds:datastoreItem xmlns:ds="http://schemas.openxmlformats.org/officeDocument/2006/customXml" ds:itemID="{53A7BB16-C21B-499F-8FBA-70EC7CF8F231}">
  <ds:schemaRefs>
    <ds:schemaRef ds:uri="http://schemas.microsoft.com/office/2006/metadata/properties"/>
    <ds:schemaRef ds:uri="http://schemas.microsoft.com/office/infopath/2007/PartnerControls"/>
    <ds:schemaRef ds:uri="802a37d3-f999-499c-8b54-92d1d101e1b9"/>
    <ds:schemaRef ds:uri="0b9c567e-de85-4bb6-8bd4-810478a60f97"/>
  </ds:schemaRefs>
</ds:datastoreItem>
</file>

<file path=docProps/app.xml><?xml version="1.0" encoding="utf-8"?>
<Properties xmlns="http://schemas.openxmlformats.org/officeDocument/2006/extended-properties" xmlns:vt="http://schemas.openxmlformats.org/officeDocument/2006/docPropsVTypes">
  <TotalTime>298</TotalTime>
  <Words>793</Words>
  <Application>Microsoft Office PowerPoint</Application>
  <PresentationFormat>Breedbeeld</PresentationFormat>
  <Paragraphs>149</Paragraphs>
  <Slides>18</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18</vt:i4>
      </vt:variant>
    </vt:vector>
  </HeadingPairs>
  <TitlesOfParts>
    <vt:vector size="24" baseType="lpstr">
      <vt:lpstr>Aptos</vt:lpstr>
      <vt:lpstr>Aptos Display</vt:lpstr>
      <vt:lpstr>Arial</vt:lpstr>
      <vt:lpstr>Calibri</vt:lpstr>
      <vt:lpstr>helvetica-w01-roman</vt:lpstr>
      <vt:lpstr>Kantoorthema</vt:lpstr>
      <vt:lpstr>PowerPoint-presentatie</vt:lpstr>
      <vt:lpstr>Hoe is dit project ontstaan?</vt:lpstr>
      <vt:lpstr>Algemene doelstelling van het project</vt:lpstr>
      <vt:lpstr>Concrete doel van het project</vt:lpstr>
      <vt:lpstr>Concrete doel van het project</vt:lpstr>
      <vt:lpstr>Uitrol van het project</vt:lpstr>
      <vt:lpstr>Uitrol van het project</vt:lpstr>
      <vt:lpstr>Uitrol van het project</vt:lpstr>
      <vt:lpstr>Uitrol van het project</vt:lpstr>
      <vt:lpstr>Uitrol van het project</vt:lpstr>
      <vt:lpstr>Uitrol van het project – Klare taal</vt:lpstr>
      <vt:lpstr>Drempels </vt:lpstr>
      <vt:lpstr>Drempels</vt:lpstr>
      <vt:lpstr>Realisaties</vt:lpstr>
      <vt:lpstr>Verduurzaming</vt:lpstr>
      <vt:lpstr>Verduurzaming</vt:lpstr>
      <vt:lpstr>Verduurzaming</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An Kwanten</dc:creator>
  <cp:lastModifiedBy>An Kwanten</cp:lastModifiedBy>
  <cp:revision>14</cp:revision>
  <dcterms:created xsi:type="dcterms:W3CDTF">2024-03-08T13:44:48Z</dcterms:created>
  <dcterms:modified xsi:type="dcterms:W3CDTF">2024-03-20T08:24:07Z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0x0101009F0F5D2DC04A674497A716D2AC77AECC</vt:lpwstr>
  </property>
  <property fmtid="{D5CDD505-2E9C-101B-9397-08002B2CF9AE}" pid="3" name="MediaServiceImageTags">
    <vt:lpwstr/>
  </property>
</Properties>
</file>