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3" r:id="rId9"/>
    <p:sldId id="264" r:id="rId10"/>
    <p:sldId id="265" r:id="rId11"/>
    <p:sldId id="260" r:id="rId12"/>
    <p:sldId id="261" r:id="rId13"/>
    <p:sldId id="266" r:id="rId14"/>
    <p:sldId id="267" r:id="rId15"/>
    <p:sldId id="268" r:id="rId16"/>
    <p:sldId id="269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Quattrocento Sans" panose="020B05020500000200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4C332-A810-4F11-B467-6D76AE93F880}" v="2" dt="2024-03-21T11:48:00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De Herdt" userId="cb9b4b1a-db41-418b-8447-95011d25ca53" providerId="ADAL" clId="{4944C332-A810-4F11-B467-6D76AE93F880}"/>
    <pc:docChg chg="custSel addSld modSld">
      <pc:chgData name="Ann De Herdt" userId="cb9b4b1a-db41-418b-8447-95011d25ca53" providerId="ADAL" clId="{4944C332-A810-4F11-B467-6D76AE93F880}" dt="2024-03-21T11:52:49.933" v="293" actId="20577"/>
      <pc:docMkLst>
        <pc:docMk/>
      </pc:docMkLst>
      <pc:sldChg chg="modSp mod">
        <pc:chgData name="Ann De Herdt" userId="cb9b4b1a-db41-418b-8447-95011d25ca53" providerId="ADAL" clId="{4944C332-A810-4F11-B467-6D76AE93F880}" dt="2024-03-21T11:49:51.312" v="286" actId="20577"/>
        <pc:sldMkLst>
          <pc:docMk/>
          <pc:sldMk cId="0" sldId="258"/>
        </pc:sldMkLst>
        <pc:spChg chg="mod">
          <ac:chgData name="Ann De Herdt" userId="cb9b4b1a-db41-418b-8447-95011d25ca53" providerId="ADAL" clId="{4944C332-A810-4F11-B467-6D76AE93F880}" dt="2024-03-21T11:49:51.312" v="286" actId="20577"/>
          <ac:spMkLst>
            <pc:docMk/>
            <pc:sldMk cId="0" sldId="258"/>
            <ac:spMk id="111" creationId="{00000000-0000-0000-0000-000000000000}"/>
          </ac:spMkLst>
        </pc:spChg>
      </pc:sldChg>
      <pc:sldChg chg="modSp mod">
        <pc:chgData name="Ann De Herdt" userId="cb9b4b1a-db41-418b-8447-95011d25ca53" providerId="ADAL" clId="{4944C332-A810-4F11-B467-6D76AE93F880}" dt="2024-03-21T11:50:43.753" v="289" actId="20577"/>
        <pc:sldMkLst>
          <pc:docMk/>
          <pc:sldMk cId="2966991203" sldId="267"/>
        </pc:sldMkLst>
        <pc:spChg chg="mod">
          <ac:chgData name="Ann De Herdt" userId="cb9b4b1a-db41-418b-8447-95011d25ca53" providerId="ADAL" clId="{4944C332-A810-4F11-B467-6D76AE93F880}" dt="2024-03-21T11:50:43.753" v="289" actId="20577"/>
          <ac:spMkLst>
            <pc:docMk/>
            <pc:sldMk cId="2966991203" sldId="267"/>
            <ac:spMk id="137" creationId="{00000000-0000-0000-0000-000000000000}"/>
          </ac:spMkLst>
        </pc:spChg>
      </pc:sldChg>
      <pc:sldChg chg="modSp mod">
        <pc:chgData name="Ann De Herdt" userId="cb9b4b1a-db41-418b-8447-95011d25ca53" providerId="ADAL" clId="{4944C332-A810-4F11-B467-6D76AE93F880}" dt="2024-03-21T11:50:55.306" v="291" actId="20577"/>
        <pc:sldMkLst>
          <pc:docMk/>
          <pc:sldMk cId="2504157935" sldId="268"/>
        </pc:sldMkLst>
        <pc:spChg chg="mod">
          <ac:chgData name="Ann De Herdt" userId="cb9b4b1a-db41-418b-8447-95011d25ca53" providerId="ADAL" clId="{4944C332-A810-4F11-B467-6D76AE93F880}" dt="2024-03-21T11:50:55.306" v="291" actId="20577"/>
          <ac:spMkLst>
            <pc:docMk/>
            <pc:sldMk cId="2504157935" sldId="268"/>
            <ac:spMk id="137" creationId="{00000000-0000-0000-0000-000000000000}"/>
          </ac:spMkLst>
        </pc:spChg>
      </pc:sldChg>
      <pc:sldChg chg="modSp add mod">
        <pc:chgData name="Ann De Herdt" userId="cb9b4b1a-db41-418b-8447-95011d25ca53" providerId="ADAL" clId="{4944C332-A810-4F11-B467-6D76AE93F880}" dt="2024-03-21T11:52:49.933" v="293" actId="20577"/>
        <pc:sldMkLst>
          <pc:docMk/>
          <pc:sldMk cId="3400267192" sldId="269"/>
        </pc:sldMkLst>
        <pc:spChg chg="mod">
          <ac:chgData name="Ann De Herdt" userId="cb9b4b1a-db41-418b-8447-95011d25ca53" providerId="ADAL" clId="{4944C332-A810-4F11-B467-6D76AE93F880}" dt="2024-03-21T11:45:55.826" v="17" actId="20577"/>
          <ac:spMkLst>
            <pc:docMk/>
            <pc:sldMk cId="3400267192" sldId="269"/>
            <ac:spMk id="136" creationId="{00000000-0000-0000-0000-000000000000}"/>
          </ac:spMkLst>
        </pc:spChg>
        <pc:spChg chg="mod">
          <ac:chgData name="Ann De Herdt" userId="cb9b4b1a-db41-418b-8447-95011d25ca53" providerId="ADAL" clId="{4944C332-A810-4F11-B467-6D76AE93F880}" dt="2024-03-21T11:52:49.933" v="293" actId="20577"/>
          <ac:spMkLst>
            <pc:docMk/>
            <pc:sldMk cId="3400267192" sldId="269"/>
            <ac:spMk id="13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480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582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852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3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1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10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buyens@cvovitant.b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nn.deherdt@cvovitant.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851183" y="1143000"/>
            <a:ext cx="4846320" cy="289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nl-NL" sz="5400" b="1"/>
              <a:t>Edusprong</a:t>
            </a:r>
            <a:endParaRPr sz="5400" b="1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851182" y="4407408"/>
            <a:ext cx="5160003" cy="158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NL" b="1"/>
              <a:t>VR binnen de opleiding procesoperator chemie en voortraject TECHMIX</a:t>
            </a:r>
            <a:endParaRPr b="1"/>
          </a:p>
        </p:txBody>
      </p:sp>
      <p:sp>
        <p:nvSpPr>
          <p:cNvPr id="87" name="Google Shape;87;p13"/>
          <p:cNvSpPr/>
          <p:nvPr/>
        </p:nvSpPr>
        <p:spPr>
          <a:xfrm rot="5400000">
            <a:off x="1182975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0956" y="973274"/>
            <a:ext cx="5441001" cy="158122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853897" y="4177748"/>
            <a:ext cx="4824407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0956" y="3663654"/>
            <a:ext cx="5441001" cy="2860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4108" y="2856666"/>
            <a:ext cx="199072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Voortraject TECHMIX</a:t>
            </a:r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1"/>
          </p:nvPr>
        </p:nvSpPr>
        <p:spPr>
          <a:xfrm>
            <a:off x="717755" y="1524000"/>
            <a:ext cx="10815484" cy="50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r>
              <a:rPr lang="nl-BE" sz="1800" b="1" dirty="0">
                <a:solidFill>
                  <a:srgbClr val="C55A11"/>
                </a:solidFill>
              </a:rPr>
              <a:t>LEERTRAJECT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sz="1800" b="1" dirty="0">
              <a:solidFill>
                <a:srgbClr val="C55A1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nl-BE" sz="1800" dirty="0"/>
              <a:t>+ </a:t>
            </a:r>
            <a:r>
              <a:rPr lang="nl-BE" sz="1800" b="1" dirty="0"/>
              <a:t>extra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nl-BE" sz="1800" dirty="0"/>
              <a:t>Module EHBO: 20 lestijden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nl-BE" sz="1800" dirty="0"/>
              <a:t>Module Veiligheid in de chemie: 40 lestijden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nl-BE" sz="1800" dirty="0"/>
              <a:t>Heftruck: geïntegreerd in ‘Monteren’</a:t>
            </a:r>
            <a:endParaRPr sz="1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23" y="1524001"/>
            <a:ext cx="4466324" cy="27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Voortraject TECHMIX</a:t>
            </a:r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1"/>
          </p:nvPr>
        </p:nvSpPr>
        <p:spPr>
          <a:xfrm>
            <a:off x="717755" y="1524000"/>
            <a:ext cx="10815484" cy="50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r>
              <a:rPr lang="nl-BE" sz="1800" b="1" dirty="0">
                <a:solidFill>
                  <a:srgbClr val="C55A11"/>
                </a:solidFill>
              </a:rPr>
              <a:t>LEERTRAJECT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r>
              <a:rPr lang="nl-BE" sz="1800" b="1" dirty="0">
                <a:solidFill>
                  <a:schemeClr val="tx1"/>
                </a:solidFill>
              </a:rPr>
              <a:t>- Gezamenlijke organisatie</a:t>
            </a:r>
          </a:p>
          <a:p>
            <a:pPr marL="742950" lvl="1" indent="-285750">
              <a:spcBef>
                <a:spcPts val="1000"/>
              </a:spcBef>
              <a:buClr>
                <a:srgbClr val="C55A11"/>
              </a:buClr>
              <a:buFontTx/>
              <a:buChar char="-"/>
            </a:pPr>
            <a:r>
              <a:rPr lang="nl-BE" sz="1800" b="1" dirty="0">
                <a:solidFill>
                  <a:schemeClr val="tx1"/>
                </a:solidFill>
              </a:rPr>
              <a:t>CVO KISP: </a:t>
            </a:r>
            <a:r>
              <a:rPr lang="nl-BE" sz="1800" dirty="0">
                <a:solidFill>
                  <a:schemeClr val="tx1"/>
                </a:solidFill>
              </a:rPr>
              <a:t>Basis elektriciteit, Basis metaal, EHBO, Veiligheid in de chemie (140 lestijden)</a:t>
            </a:r>
          </a:p>
          <a:p>
            <a:pPr marL="742950" lvl="1" indent="-285750">
              <a:spcBef>
                <a:spcPts val="1000"/>
              </a:spcBef>
              <a:buClr>
                <a:srgbClr val="C55A11"/>
              </a:buClr>
              <a:buFontTx/>
              <a:buChar char="-"/>
            </a:pPr>
            <a:r>
              <a:rPr lang="nl-BE" sz="1800" b="1" dirty="0">
                <a:solidFill>
                  <a:schemeClr val="tx1"/>
                </a:solidFill>
              </a:rPr>
              <a:t>CVO Vitant: </a:t>
            </a:r>
            <a:r>
              <a:rPr lang="nl-BE" sz="1800" dirty="0">
                <a:solidFill>
                  <a:schemeClr val="tx1"/>
                </a:solidFill>
              </a:rPr>
              <a:t>Monteren (160 lestijden)</a:t>
            </a:r>
          </a:p>
          <a:p>
            <a:pPr marL="0" lvl="0" indent="0">
              <a:lnSpc>
                <a:spcPct val="100000"/>
              </a:lnSpc>
              <a:buClr>
                <a:srgbClr val="C55A11"/>
              </a:buClr>
              <a:buNone/>
            </a:pPr>
            <a:endParaRPr lang="nl-BE" sz="1800" b="1" dirty="0">
              <a:solidFill>
                <a:schemeClr val="tx1"/>
              </a:solidFill>
            </a:endParaRPr>
          </a:p>
          <a:p>
            <a:pPr marL="285750" lvl="0" indent="-285750">
              <a:lnSpc>
                <a:spcPct val="100000"/>
              </a:lnSpc>
              <a:buClr>
                <a:srgbClr val="C55A11"/>
              </a:buClr>
              <a:buFontTx/>
              <a:buChar char="-"/>
            </a:pPr>
            <a:r>
              <a:rPr lang="nl-BE" sz="1800" b="1" dirty="0">
                <a:solidFill>
                  <a:schemeClr val="tx1"/>
                </a:solidFill>
              </a:rPr>
              <a:t>Gezamenlijke afspraken</a:t>
            </a:r>
          </a:p>
          <a:p>
            <a:pPr marL="742950" lvl="1" indent="-285750">
              <a:lnSpc>
                <a:spcPct val="100000"/>
              </a:lnSpc>
              <a:buClr>
                <a:srgbClr val="C55A11"/>
              </a:buClr>
              <a:buFontTx/>
              <a:buChar char="-"/>
            </a:pPr>
            <a:r>
              <a:rPr lang="nl-BE" sz="1800" dirty="0">
                <a:solidFill>
                  <a:schemeClr val="tx1"/>
                </a:solidFill>
              </a:rPr>
              <a:t>Aanwezigheid/Verplichtingen cursist</a:t>
            </a:r>
          </a:p>
          <a:p>
            <a:pPr marL="742950" lvl="1" indent="-285750">
              <a:lnSpc>
                <a:spcPct val="100000"/>
              </a:lnSpc>
              <a:buClr>
                <a:srgbClr val="C55A11"/>
              </a:buClr>
              <a:buFontTx/>
              <a:buChar char="-"/>
            </a:pPr>
            <a:r>
              <a:rPr lang="nl-BE" sz="1800" dirty="0">
                <a:solidFill>
                  <a:schemeClr val="tx1"/>
                </a:solidFill>
              </a:rPr>
              <a:t>Trajectbegeleiding cursist</a:t>
            </a:r>
          </a:p>
          <a:p>
            <a:pPr marL="742950" lvl="1" indent="-285750">
              <a:lnSpc>
                <a:spcPct val="100000"/>
              </a:lnSpc>
              <a:buClr>
                <a:srgbClr val="C55A11"/>
              </a:buClr>
              <a:buFontTx/>
              <a:buChar char="-"/>
            </a:pPr>
            <a:r>
              <a:rPr lang="nl-BE" sz="1800" dirty="0">
                <a:solidFill>
                  <a:schemeClr val="tx1"/>
                </a:solidFill>
              </a:rPr>
              <a:t>Lessen en materialen</a:t>
            </a:r>
          </a:p>
          <a:p>
            <a:pPr marL="742950" lvl="1" indent="-285750">
              <a:lnSpc>
                <a:spcPct val="100000"/>
              </a:lnSpc>
              <a:buClr>
                <a:srgbClr val="C55A11"/>
              </a:buClr>
              <a:buFontTx/>
              <a:buChar char="-"/>
            </a:pPr>
            <a:r>
              <a:rPr lang="nl-BE" sz="1800" dirty="0">
                <a:solidFill>
                  <a:schemeClr val="tx1"/>
                </a:solidFill>
              </a:rPr>
              <a:t>Evaluatie cursist</a:t>
            </a:r>
          </a:p>
          <a:p>
            <a:pPr marL="742950" lvl="1" indent="-285750">
              <a:lnSpc>
                <a:spcPct val="100000"/>
              </a:lnSpc>
              <a:buClr>
                <a:srgbClr val="C55A11"/>
              </a:buClr>
              <a:buFontTx/>
              <a:buChar char="-"/>
            </a:pPr>
            <a:endParaRPr lang="nl-BE" sz="14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Clr>
                <a:srgbClr val="C55A11"/>
              </a:buClr>
              <a:buNone/>
            </a:pPr>
            <a:r>
              <a:rPr lang="nl-BE" sz="1800" b="1" dirty="0">
                <a:solidFill>
                  <a:schemeClr val="tx1"/>
                </a:solidFill>
              </a:rPr>
              <a:t>- Samenwerking VDAB</a:t>
            </a:r>
          </a:p>
          <a:p>
            <a:pPr marL="742950" lvl="1" indent="-285750">
              <a:lnSpc>
                <a:spcPct val="100000"/>
              </a:lnSpc>
              <a:buClr>
                <a:srgbClr val="C55A11"/>
              </a:buClr>
              <a:buFontTx/>
              <a:buChar char="-"/>
            </a:pPr>
            <a:r>
              <a:rPr lang="nl-BE" sz="1800" dirty="0">
                <a:solidFill>
                  <a:schemeClr val="tx1"/>
                </a:solidFill>
              </a:rPr>
              <a:t>Mogelijke erkenning traject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6991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Voortraject TECHMIX</a:t>
            </a:r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1"/>
          </p:nvPr>
        </p:nvSpPr>
        <p:spPr>
          <a:xfrm>
            <a:off x="717755" y="1524000"/>
            <a:ext cx="10815484" cy="50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r>
              <a:rPr lang="nl-BE" sz="1800" b="1" dirty="0">
                <a:solidFill>
                  <a:srgbClr val="C55A11"/>
                </a:solidFill>
              </a:rPr>
              <a:t>TROEVEN</a:t>
            </a:r>
            <a:endParaRPr lang="nl-BE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r>
              <a:rPr lang="nl-BE" sz="2000" dirty="0">
                <a:solidFill>
                  <a:schemeClr val="tx1"/>
                </a:solidFill>
              </a:rPr>
              <a:t>Kleine groep cursisten </a:t>
            </a:r>
            <a:r>
              <a:rPr lang="nl-B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nauwe opvolging, trajectbegeleiding van dichtbij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Geïntegreerde aanpak (theorie/praktijk, in CVO, tijdens bedrijfsbezoeken, enz.)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Certificaat Monteur + extra deelcertificaten + voorbereiding op externe attestering heftruck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Oriëntatie naar een vervolg(opleiding)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endParaRPr lang="nl-B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C55A11"/>
              </a:buClr>
              <a:buNone/>
            </a:pPr>
            <a:r>
              <a:rPr lang="nl-BE" sz="2000" b="1" dirty="0">
                <a:solidFill>
                  <a:srgbClr val="C55A11"/>
                </a:solidFill>
              </a:rPr>
              <a:t>KRITISCHE NOOT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Cursisten hebben nood aan extra</a:t>
            </a:r>
          </a:p>
          <a:p>
            <a:pPr marL="742950" lvl="1" indent="-285750">
              <a:spcBef>
                <a:spcPts val="1000"/>
              </a:spcBef>
              <a:buClr>
                <a:srgbClr val="C55A11"/>
              </a:buClr>
              <a:buFontTx/>
              <a:buChar char="-"/>
            </a:pPr>
            <a:r>
              <a:rPr lang="nl-BE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talige ondersteuning</a:t>
            </a:r>
          </a:p>
          <a:p>
            <a:pPr marL="742950" lvl="1" indent="-285750">
              <a:spcBef>
                <a:spcPts val="1000"/>
              </a:spcBef>
              <a:buClr>
                <a:srgbClr val="C55A11"/>
              </a:buClr>
              <a:buFontTx/>
              <a:buChar char="-"/>
            </a:pPr>
            <a:r>
              <a:rPr lang="nl-BE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motivering, opvolging (leerhouding, attitudes)</a:t>
            </a:r>
          </a:p>
          <a:p>
            <a:pPr marL="285750" indent="-285750">
              <a:buClr>
                <a:srgbClr val="C55A11"/>
              </a:buClr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Cursisten zijn doeners en wachten echt op de praktijk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endParaRPr lang="nl-B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57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8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Vragen?</a:t>
            </a:r>
            <a:endParaRPr dirty="0"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1"/>
          </p:nvPr>
        </p:nvSpPr>
        <p:spPr>
          <a:xfrm>
            <a:off x="717755" y="1524000"/>
            <a:ext cx="10815484" cy="50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r>
              <a:rPr lang="nl-BE" sz="3200" b="1" dirty="0">
                <a:solidFill>
                  <a:srgbClr val="C55A11"/>
                </a:solidFill>
              </a:rPr>
              <a:t>CONTACTEER ONS!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r>
              <a:rPr lang="nl-B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Buyens, </a:t>
            </a:r>
            <a:r>
              <a:rPr lang="nl-BE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opleidingsdirecteur Techniek: </a:t>
            </a:r>
            <a:r>
              <a:rPr lang="nl-B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paul.buyens@cvovitant.be</a:t>
            </a:r>
            <a:endParaRPr lang="nl-BE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r>
              <a:rPr lang="nl-B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De Herdt, coördinator Kwaliteitszorg/Internationalisering en beleidsmedewerker: </a:t>
            </a:r>
            <a:r>
              <a:rPr lang="nl-B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ann.deherdt@cvovitant.be</a:t>
            </a:r>
            <a:r>
              <a:rPr lang="nl-B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Tx/>
              <a:buChar char="-"/>
            </a:pPr>
            <a:endParaRPr lang="nl-B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endParaRPr lang="nl-B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6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Doelstellingen &amp; speerpunten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9336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2200"/>
              <a:buNone/>
            </a:pPr>
            <a:r>
              <a:rPr lang="nl-NL" sz="2200" b="1" dirty="0">
                <a:solidFill>
                  <a:srgbClr val="C55A11"/>
                </a:solidFill>
              </a:rPr>
              <a:t>DOELSTELLINGEN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nl-NL" sz="2200" dirty="0"/>
              <a:t>realistisch beeld van de werkomgeving geven + authentieke leeromgeving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nl-NL" sz="2200" dirty="0"/>
              <a:t>VR-brillen + bezoek ACTA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nl-NL" sz="2200" dirty="0"/>
              <a:t>Jongeren oriënteren naar passende technische opleiding + ‘goesting geven’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nl-NL" sz="2200" dirty="0"/>
              <a:t>Voortraject TECHMIX</a:t>
            </a:r>
            <a:endParaRPr sz="2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2200"/>
              <a:buNone/>
            </a:pPr>
            <a:r>
              <a:rPr lang="nl-NL" sz="2200" b="1" dirty="0">
                <a:solidFill>
                  <a:srgbClr val="C55A11"/>
                </a:solidFill>
              </a:rPr>
              <a:t>SPEERPUNTEN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nl-NL" sz="2200" b="0" i="0" dirty="0">
                <a:latin typeface="Calibri"/>
                <a:ea typeface="Calibri"/>
                <a:cs typeface="Calibri"/>
                <a:sym typeface="Calibri"/>
              </a:rPr>
              <a:t>Versterken van de arbeidsmarktkansen </a:t>
            </a:r>
            <a:endParaRPr sz="2200" b="0" i="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nl-NL" sz="2200" b="0" i="0" dirty="0">
                <a:latin typeface="Calibri"/>
                <a:ea typeface="Calibri"/>
                <a:cs typeface="Calibri"/>
                <a:sym typeface="Calibri"/>
              </a:rPr>
              <a:t>Versterking van de digitale competenties </a:t>
            </a:r>
            <a:endParaRPr sz="2200" b="0" i="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nl-NL" sz="2200" b="0" i="0" dirty="0">
                <a:latin typeface="Calibri"/>
                <a:ea typeface="Calibri"/>
                <a:cs typeface="Calibri"/>
                <a:sym typeface="Calibri"/>
              </a:rPr>
              <a:t>Aantrek en begeleiding van ongekwalificeerde jongeren </a:t>
            </a:r>
            <a:endParaRPr sz="2200" b="0" i="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</p:txBody>
      </p:sp>
      <p:pic>
        <p:nvPicPr>
          <p:cNvPr id="99" name="Google Shape;99;p14" descr="ACTA. Écht bijleren."/>
          <p:cNvPicPr preferRelativeResize="0"/>
          <p:nvPr/>
        </p:nvPicPr>
        <p:blipFill rotWithShape="1">
          <a:blip r:embed="rId3">
            <a:alphaModFix/>
          </a:blip>
          <a:srcRect l="33251" r="-2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 extrusionOk="0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 rot="10389197" flipH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noFill/>
          <a:ln w="127000" cap="rnd" cmpd="sng">
            <a:solidFill>
              <a:schemeClr val="accent4">
                <a:alpha val="94901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7623" y="1748196"/>
            <a:ext cx="3390811" cy="2263366"/>
          </a:xfrm>
          <a:custGeom>
            <a:avLst/>
            <a:gdLst/>
            <a:ahLst/>
            <a:cxnLst/>
            <a:rect l="l" t="t" r="r" b="b"/>
            <a:pathLst>
              <a:path w="4777381" h="5643794" extrusionOk="0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838200" y="479493"/>
            <a:ext cx="632951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VR-brillen en bezoek ACTA</a:t>
            </a: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838201" y="1774998"/>
            <a:ext cx="6870289" cy="439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1800" b="1" i="0" dirty="0">
                <a:latin typeface="Calibri"/>
                <a:ea typeface="Calibri"/>
                <a:cs typeface="Calibri"/>
                <a:sym typeface="Calibri"/>
              </a:rPr>
              <a:t>VERWACHTINGEN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Gebruik simulatiesoft- en hardware: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authentieke leersituatie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+ in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veilige omgeving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de nodige basiscompetenties behalen + optimale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voorbereiding op arbeidsmarkt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leermotivatie verhogen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en kans op uitval verkleinen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 typeface="Arial"/>
              <a:buChar char="•"/>
            </a:pP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21st </a:t>
            </a:r>
            <a:r>
              <a:rPr lang="nl-NL" sz="1800" dirty="0" err="1">
                <a:solidFill>
                  <a:srgbClr val="C55A11"/>
                </a:solidFill>
              </a:rPr>
              <a:t>C</a:t>
            </a:r>
            <a:r>
              <a:rPr lang="nl-NL" sz="1800" b="0" i="0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entury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skills ontwikkelen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: digitale vaardigheden, probleemoplossend en zelfregulerend vermogen aanscherpen en leren samenwerken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dirty="0"/>
              <a:t>E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versterkte en duurzame samenwerking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in de regio tussen CVO Vitant en CVO </a:t>
            </a:r>
            <a:r>
              <a:rPr lang="nl-NL" sz="1800" b="0" i="0" dirty="0" err="1">
                <a:latin typeface="Calibri"/>
                <a:ea typeface="Calibri"/>
                <a:cs typeface="Calibri"/>
                <a:sym typeface="Calibri"/>
              </a:rPr>
              <a:t>Kisp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 (netoverschrijdend), bedrijven en organisaties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Font typeface="Arial"/>
              <a:buChar char="•"/>
            </a:pP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Ontwikkeling en inzetten van virtual </a:t>
            </a:r>
            <a:r>
              <a:rPr lang="nl-NL" sz="1800" b="0" i="0" dirty="0" err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reality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materialen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voor de opleiding POC die voldoen aan de noden en behoeften van het volwassenenonderwijs (leerplandoelstellingen), de cursisten, de bedrijven en de betrokken partners;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dirty="0"/>
              <a:t>D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disseminatie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 van mogelijkheden en ervaringen met als verder perspectief het verbreden naar andere opleidingen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br>
              <a:rPr lang="nl-NL" dirty="0"/>
            </a:br>
            <a:br>
              <a:rPr lang="nl-NL" dirty="0"/>
            </a:br>
            <a:r>
              <a:rPr lang="nl-NL" sz="8900" b="1" dirty="0"/>
              <a:t>Demo VR-brillen</a:t>
            </a:r>
            <a:endParaRPr sz="8900" b="1" dirty="0"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nl-NL" i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9103A-3799-4330-BFA5-3D1D6946D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EF032A-7106-4C96-AC57-E4FF835FA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DEMO VR 7CPT">
            <a:hlinkClick r:id="" action="ppaction://media"/>
            <a:extLst>
              <a:ext uri="{FF2B5EF4-FFF2-40B4-BE49-F238E27FC236}">
                <a16:creationId xmlns:a16="http://schemas.microsoft.com/office/drawing/2014/main" id="{90CC97E6-A0A1-4984-84AA-135A620167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87" t="-420" b="9462"/>
          <a:stretch/>
        </p:blipFill>
        <p:spPr>
          <a:xfrm>
            <a:off x="54077" y="0"/>
            <a:ext cx="12083845" cy="6237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50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7960960" y="6643853"/>
            <a:ext cx="6353139" cy="8739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838200" y="479493"/>
            <a:ext cx="81091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Bezoek ACTA - sfeerbeelden</a:t>
            </a:r>
            <a:endParaRPr dirty="0"/>
          </a:p>
        </p:txBody>
      </p:sp>
      <p:pic>
        <p:nvPicPr>
          <p:cNvPr id="1026" name="Picture 2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706" y="1654472"/>
            <a:ext cx="4455764" cy="46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15" y="1654472"/>
            <a:ext cx="4068357" cy="464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>
            <a:off x="7960960" y="6643853"/>
            <a:ext cx="6353139" cy="8739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838200" y="479493"/>
            <a:ext cx="810915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 dirty="0"/>
              <a:t>Bezoek ACTA - sfeerbeelden</a:t>
            </a:r>
            <a:endParaRPr dirty="0"/>
          </a:p>
        </p:txBody>
      </p:sp>
      <p:pic>
        <p:nvPicPr>
          <p:cNvPr id="1028" name="Picture 4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35" y="650160"/>
            <a:ext cx="3796993" cy="506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142" y="1882194"/>
            <a:ext cx="4724643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4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 r="23250" b="1"/>
          <a:stretch/>
        </p:blipFill>
        <p:spPr>
          <a:xfrm>
            <a:off x="6977836" y="944116"/>
            <a:ext cx="4777381" cy="4777396"/>
          </a:xfrm>
          <a:custGeom>
            <a:avLst/>
            <a:gdLst/>
            <a:ahLst/>
            <a:cxnLst/>
            <a:rect l="l" t="t" r="r" b="b"/>
            <a:pathLst>
              <a:path w="4777381" h="5643794" extrusionOk="0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Voortraject TECHMIX</a:t>
            </a:r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1"/>
          </p:nvPr>
        </p:nvSpPr>
        <p:spPr>
          <a:xfrm>
            <a:off x="717755" y="1524000"/>
            <a:ext cx="6007510" cy="50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i="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r>
              <a:rPr lang="nl-NL" sz="1800" b="1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VERWACHTINGEN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- een uitnodigend voortraject dat een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duidelijke oriëntatie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mogelijk maakt voor de cursist naar opleiding/arbeidsmarkt; 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1800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een instroom cursisten in het voortraject die ofwel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verder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doorstromen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 naar een opleiding in het CVO en zo een beroeps- en onderwijskwalificatie behalen;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worden voorbereid op een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instroom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 in het SIRA/META/ACTA-PRO project;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worden </a:t>
            </a:r>
            <a:r>
              <a:rPr lang="nl-NL" sz="1800" b="0" i="0" dirty="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voorbereid voor andere opleidingen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. 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1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9519137" y="5486400"/>
            <a:ext cx="2672863" cy="1371600"/>
          </a:xfrm>
          <a:custGeom>
            <a:avLst/>
            <a:gdLst/>
            <a:ahLst/>
            <a:cxnLst/>
            <a:rect l="l" t="t" r="r" b="b"/>
            <a:pathLst>
              <a:path w="2672863" h="1371600" extrusionOk="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 rotWithShape="1">
          <a:blip r:embed="rId3">
            <a:alphaModFix/>
          </a:blip>
          <a:srcRect r="23250" b="1"/>
          <a:stretch/>
        </p:blipFill>
        <p:spPr>
          <a:xfrm>
            <a:off x="6977836" y="944116"/>
            <a:ext cx="4777381" cy="4777396"/>
          </a:xfrm>
          <a:custGeom>
            <a:avLst/>
            <a:gdLst/>
            <a:ahLst/>
            <a:cxnLst/>
            <a:rect l="l" t="t" r="r" b="b"/>
            <a:pathLst>
              <a:path w="4777381" h="5643794" extrusionOk="0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5" name="Google Shape;135;p18"/>
          <p:cNvSpPr/>
          <p:nvPr/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noFill/>
          <a:ln w="127000" cap="rnd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l-NL"/>
              <a:t>Voortraject TECHMIX</a:t>
            </a:r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1"/>
          </p:nvPr>
        </p:nvSpPr>
        <p:spPr>
          <a:xfrm>
            <a:off x="717755" y="1524000"/>
            <a:ext cx="6007510" cy="503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i="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55A11"/>
              </a:buClr>
              <a:buSzPts val="1800"/>
              <a:buNone/>
            </a:pPr>
            <a:r>
              <a:rPr lang="nl-NL" sz="1800" b="1" dirty="0">
                <a:solidFill>
                  <a:srgbClr val="C55A11"/>
                </a:solidFill>
              </a:rPr>
              <a:t>DOELGROEP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vooral gericht op de uitvallers uit het secundair onderwijs, de </a:t>
            </a:r>
            <a:r>
              <a:rPr lang="nl-NL" sz="1800" b="0" i="0" dirty="0" err="1">
                <a:latin typeface="Calibri"/>
                <a:ea typeface="Calibri"/>
                <a:cs typeface="Calibri"/>
                <a:sym typeface="Calibri"/>
              </a:rPr>
              <a:t>uitstromers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 van het secundair onderwijs en de uitvallers uit de graduaats- en bacheloropleidingen (opstart eind februari 2023, herhaling februari 2024)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jongeren die een opleiding willen volgen, maar niet goed weten wat of weten waar hun talenten liggen</a:t>
            </a:r>
            <a:endParaRPr sz="1800" b="0" i="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nl-NL" sz="1800" b="0" i="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→ </a:t>
            </a:r>
            <a:r>
              <a:rPr lang="nl-NL" sz="1800" b="0" i="0" dirty="0">
                <a:latin typeface="Calibri"/>
                <a:ea typeface="Calibri"/>
                <a:cs typeface="Calibri"/>
                <a:sym typeface="Calibri"/>
              </a:rPr>
              <a:t>potentiële cursisten bereiken via reguliere externe communicatiecampagnes, via gerichte campagnes op en in secundaire scholen en hogescholen</a:t>
            </a:r>
            <a:endParaRPr sz="1800" b="0" i="0" dirty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100" b="1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0F5D2DC04A674497A716D2AC77AECC" ma:contentTypeVersion="20" ma:contentTypeDescription="Een nieuw document maken." ma:contentTypeScope="" ma:versionID="621d42e7092ee76ba93dbe784269a298">
  <xsd:schema xmlns:xsd="http://www.w3.org/2001/XMLSchema" xmlns:xs="http://www.w3.org/2001/XMLSchema" xmlns:p="http://schemas.microsoft.com/office/2006/metadata/properties" xmlns:ns2="8555b667-2fb2-4613-9aff-ece2c589111e" xmlns:ns3="e1183e09-c796-41a2-ba5a-4d319536ae41" xmlns:ns4="9a9ec0f0-7796-43d0-ac1f-4c8c46ee0bd1" targetNamespace="http://schemas.microsoft.com/office/2006/metadata/properties" ma:root="true" ma:fieldsID="03c8ed934872f769090c7a0c8152cb4d" ns2:_="" ns3:_="" ns4:_="">
    <xsd:import namespace="8555b667-2fb2-4613-9aff-ece2c589111e"/>
    <xsd:import namespace="e1183e09-c796-41a2-ba5a-4d319536ae41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5b667-2fb2-4613-9aff-ece2c58911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83e09-c796-41a2-ba5a-4d319536ae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754bc06-0c05-4ae4-bc31-bdda4afd3f4a}" ma:internalName="TaxCatchAll" ma:showField="CatchAllData" ma:web="e1183e09-c796-41a2-ba5a-4d319536ae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55b667-2fb2-4613-9aff-ece2c589111e">
      <Terms xmlns="http://schemas.microsoft.com/office/infopath/2007/PartnerControls"/>
    </lcf76f155ced4ddcb4097134ff3c332f>
    <TaxCatchAll xmlns="9a9ec0f0-7796-43d0-ac1f-4c8c46ee0bd1" xsi:nil="true"/>
  </documentManagement>
</p:properties>
</file>

<file path=customXml/itemProps1.xml><?xml version="1.0" encoding="utf-8"?>
<ds:datastoreItem xmlns:ds="http://schemas.openxmlformats.org/officeDocument/2006/customXml" ds:itemID="{E72AEECA-1546-4D10-9001-8B172728C0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54DE1F-3F32-4FB1-B2C3-0ADDE47D8015}"/>
</file>

<file path=customXml/itemProps3.xml><?xml version="1.0" encoding="utf-8"?>
<ds:datastoreItem xmlns:ds="http://schemas.openxmlformats.org/officeDocument/2006/customXml" ds:itemID="{670C8257-8252-4C15-A891-92D013D477AB}">
  <ds:schemaRefs>
    <ds:schemaRef ds:uri="http://purl.org/dc/terms/"/>
    <ds:schemaRef ds:uri="http://purl.org/dc/dcmitype/"/>
    <ds:schemaRef ds:uri="79088ce9-5cde-45da-868d-068f1f2f47b4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685e8347-2a05-43d6-9857-8e9fdf3978fa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513</Words>
  <Application>Microsoft Office PowerPoint</Application>
  <PresentationFormat>Breedbeeld</PresentationFormat>
  <Paragraphs>81</Paragraphs>
  <Slides>13</Slides>
  <Notes>12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Quattrocento Sans</vt:lpstr>
      <vt:lpstr>Arial</vt:lpstr>
      <vt:lpstr>Calibri</vt:lpstr>
      <vt:lpstr>Kantoorthema</vt:lpstr>
      <vt:lpstr>Edusprong</vt:lpstr>
      <vt:lpstr>Doelstellingen &amp; speerpunten</vt:lpstr>
      <vt:lpstr>VR-brillen en bezoek ACTA</vt:lpstr>
      <vt:lpstr>  Demo VR-brillen</vt:lpstr>
      <vt:lpstr>PowerPoint-presentatie</vt:lpstr>
      <vt:lpstr>Bezoek ACTA - sfeerbeelden</vt:lpstr>
      <vt:lpstr>Bezoek ACTA - sfeerbeelden</vt:lpstr>
      <vt:lpstr>Voortraject TECHMIX</vt:lpstr>
      <vt:lpstr>Voortraject TECHMIX</vt:lpstr>
      <vt:lpstr>Voortraject TECHMIX</vt:lpstr>
      <vt:lpstr>Voortraject TECHMIX</vt:lpstr>
      <vt:lpstr>Voortraject TECHMIX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Edusprong</dc:title>
  <dc:creator>DE HERDT Ann</dc:creator>
  <cp:lastModifiedBy>Ann De Herdt</cp:lastModifiedBy>
  <cp:revision>11</cp:revision>
  <dcterms:modified xsi:type="dcterms:W3CDTF">2024-03-21T11:52:53Z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0x0101009F0F5D2DC04A674497A716D2AC77AECC</vt:lpwstr>
  </property>
</Properties>
</file>