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61" r:id="rId4"/>
    <p:sldId id="259" r:id="rId5"/>
    <p:sldId id="260" r:id="rId6"/>
    <p:sldId id="268" r:id="rId7"/>
    <p:sldId id="272" r:id="rId8"/>
    <p:sldId id="271" r:id="rId9"/>
    <p:sldId id="270" r:id="rId10"/>
    <p:sldId id="262" r:id="rId11"/>
    <p:sldId id="277" r:id="rId12"/>
    <p:sldId id="278" r:id="rId13"/>
    <p:sldId id="275" r:id="rId14"/>
    <p:sldId id="276" r:id="rId15"/>
    <p:sldId id="263" r:id="rId16"/>
    <p:sldId id="265" r:id="rId17"/>
    <p:sldId id="266" r:id="rId18"/>
    <p:sldId id="267" r:id="rId19"/>
    <p:sldId id="264" r:id="rId20"/>
    <p:sldId id="273" r:id="rId21"/>
    <p:sldId id="269" r:id="rId22"/>
    <p:sldId id="274" r:id="rId23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E831A6-A1C7-4B86-8641-A01363449BD7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B6496-6B75-4181-A7F3-72009AF2316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627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856" y="2785974"/>
            <a:ext cx="10363200" cy="1712439"/>
          </a:xfrm>
        </p:spPr>
        <p:txBody>
          <a:bodyPr anchor="b"/>
          <a:lstStyle>
            <a:lvl1pPr algn="ctr">
              <a:defRPr sz="4500" b="1">
                <a:solidFill>
                  <a:srgbClr val="990033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456" y="4832166"/>
            <a:ext cx="9144000" cy="167477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52" y="772146"/>
            <a:ext cx="3689616" cy="137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34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7420" y="368270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838201" y="1321373"/>
            <a:ext cx="10515600" cy="0"/>
          </a:xfrm>
          <a:prstGeom prst="line">
            <a:avLst/>
          </a:prstGeom>
          <a:ln w="38100" cap="sq" cmpd="sng">
            <a:gradFill flip="none" rotWithShape="1">
              <a:gsLst>
                <a:gs pos="0">
                  <a:srgbClr val="808080"/>
                </a:gs>
                <a:gs pos="0">
                  <a:srgbClr val="990033"/>
                </a:gs>
                <a:gs pos="78000">
                  <a:srgbClr val="808080"/>
                </a:gs>
                <a:gs pos="0">
                  <a:scrgbClr r="0" g="0" b="0"/>
                </a:gs>
                <a:gs pos="0">
                  <a:scrgbClr r="0" g="0" b="0"/>
                </a:gs>
                <a:gs pos="0">
                  <a:srgbClr val="990033"/>
                </a:gs>
              </a:gsLst>
              <a:lin ang="0" scaled="1"/>
              <a:tileRect/>
            </a:gra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493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683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70856" y="2785974"/>
            <a:ext cx="10363200" cy="1712439"/>
          </a:xfrm>
        </p:spPr>
        <p:txBody>
          <a:bodyPr anchor="b"/>
          <a:lstStyle>
            <a:lvl1pPr algn="ctr">
              <a:defRPr sz="6000" b="1">
                <a:solidFill>
                  <a:srgbClr val="990033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0456" y="4832166"/>
            <a:ext cx="9144000" cy="167477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252" y="772144"/>
            <a:ext cx="3689616" cy="137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673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420" y="368270"/>
            <a:ext cx="10716381" cy="1325563"/>
          </a:xfrm>
        </p:spPr>
        <p:txBody>
          <a:bodyPr/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420" y="1760141"/>
            <a:ext cx="10716381" cy="4084546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838201" y="1321373"/>
            <a:ext cx="10515600" cy="0"/>
          </a:xfrm>
          <a:prstGeom prst="line">
            <a:avLst/>
          </a:prstGeom>
          <a:ln w="38100" cap="sq" cmpd="sng">
            <a:gradFill flip="none" rotWithShape="1">
              <a:gsLst>
                <a:gs pos="0">
                  <a:srgbClr val="808080"/>
                </a:gs>
                <a:gs pos="0">
                  <a:srgbClr val="990033"/>
                </a:gs>
                <a:gs pos="78000">
                  <a:srgbClr val="808080"/>
                </a:gs>
                <a:gs pos="0">
                  <a:scrgbClr r="0" g="0" b="0"/>
                </a:gs>
                <a:gs pos="0">
                  <a:scrgbClr r="0" g="0" b="0"/>
                </a:gs>
                <a:gs pos="0">
                  <a:srgbClr val="990033"/>
                </a:gs>
              </a:gsLst>
              <a:lin ang="0" scaled="1"/>
              <a:tileRect/>
            </a:gra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427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14640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39991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03469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420" y="1825625"/>
            <a:ext cx="5284408" cy="401906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610" y="398263"/>
            <a:ext cx="10740572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838201" y="1321373"/>
            <a:ext cx="10515600" cy="0"/>
          </a:xfrm>
          <a:prstGeom prst="line">
            <a:avLst/>
          </a:prstGeom>
          <a:ln w="38100" cap="sq" cmpd="sng">
            <a:gradFill flip="none" rotWithShape="1">
              <a:gsLst>
                <a:gs pos="0">
                  <a:srgbClr val="808080"/>
                </a:gs>
                <a:gs pos="0">
                  <a:srgbClr val="990033"/>
                </a:gs>
                <a:gs pos="78000">
                  <a:srgbClr val="808080"/>
                </a:gs>
                <a:gs pos="0">
                  <a:scrgbClr r="0" g="0" b="0"/>
                </a:gs>
                <a:gs pos="0">
                  <a:scrgbClr r="0" g="0" b="0"/>
                </a:gs>
                <a:gs pos="0">
                  <a:srgbClr val="990033"/>
                </a:gs>
              </a:gsLst>
              <a:lin ang="0" scaled="1"/>
              <a:tileRect/>
            </a:gra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6117773" y="1825625"/>
            <a:ext cx="5284408" cy="401906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278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421" y="1766636"/>
            <a:ext cx="536015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421" y="2618182"/>
            <a:ext cx="5360156" cy="33396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37419" y="368270"/>
            <a:ext cx="10810271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cxnSp>
        <p:nvCxnSpPr>
          <p:cNvPr id="15" name="Rechte verbindingslijn 14"/>
          <p:cNvCxnSpPr/>
          <p:nvPr userDrawn="1"/>
        </p:nvCxnSpPr>
        <p:spPr>
          <a:xfrm>
            <a:off x="838201" y="1321373"/>
            <a:ext cx="10515600" cy="0"/>
          </a:xfrm>
          <a:prstGeom prst="line">
            <a:avLst/>
          </a:prstGeom>
          <a:ln w="38100" cap="sq" cmpd="sng">
            <a:gradFill flip="none" rotWithShape="1">
              <a:gsLst>
                <a:gs pos="0">
                  <a:srgbClr val="808080"/>
                </a:gs>
                <a:gs pos="0">
                  <a:srgbClr val="990033"/>
                </a:gs>
                <a:gs pos="78000">
                  <a:srgbClr val="808080"/>
                </a:gs>
                <a:gs pos="0">
                  <a:scrgbClr r="0" g="0" b="0"/>
                </a:gs>
                <a:gs pos="0">
                  <a:scrgbClr r="0" g="0" b="0"/>
                </a:gs>
                <a:gs pos="0">
                  <a:srgbClr val="990033"/>
                </a:gs>
              </a:gsLst>
              <a:lin ang="0" scaled="1"/>
              <a:tileRect/>
            </a:gra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6087535" y="1777944"/>
            <a:ext cx="536015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4"/>
          </p:nvPr>
        </p:nvSpPr>
        <p:spPr>
          <a:xfrm>
            <a:off x="6087535" y="2606875"/>
            <a:ext cx="5360156" cy="33396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7150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7420" y="368270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cxnSp>
        <p:nvCxnSpPr>
          <p:cNvPr id="11" name="Rechte verbindingslijn 10"/>
          <p:cNvCxnSpPr/>
          <p:nvPr userDrawn="1"/>
        </p:nvCxnSpPr>
        <p:spPr>
          <a:xfrm>
            <a:off x="838201" y="1321373"/>
            <a:ext cx="10515600" cy="0"/>
          </a:xfrm>
          <a:prstGeom prst="line">
            <a:avLst/>
          </a:prstGeom>
          <a:ln w="38100" cap="sq" cmpd="sng">
            <a:gradFill flip="none" rotWithShape="1">
              <a:gsLst>
                <a:gs pos="0">
                  <a:srgbClr val="808080"/>
                </a:gs>
                <a:gs pos="0">
                  <a:srgbClr val="990033"/>
                </a:gs>
                <a:gs pos="78000">
                  <a:srgbClr val="808080"/>
                </a:gs>
                <a:gs pos="0">
                  <a:scrgbClr r="0" g="0" b="0"/>
                </a:gs>
                <a:gs pos="0">
                  <a:scrgbClr r="0" g="0" b="0"/>
                </a:gs>
                <a:gs pos="0">
                  <a:srgbClr val="990033"/>
                </a:gs>
              </a:gsLst>
              <a:lin ang="0" scaled="1"/>
              <a:tileRect/>
            </a:gra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935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55713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674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420" y="368270"/>
            <a:ext cx="10716381" cy="1325563"/>
          </a:xfrm>
        </p:spPr>
        <p:txBody>
          <a:bodyPr/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420" y="1760141"/>
            <a:ext cx="10716381" cy="4084546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 dirty="0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838201" y="1321373"/>
            <a:ext cx="10515600" cy="0"/>
          </a:xfrm>
          <a:prstGeom prst="line">
            <a:avLst/>
          </a:prstGeom>
          <a:ln w="38100" cap="sq" cmpd="sng">
            <a:gradFill flip="none" rotWithShape="1">
              <a:gsLst>
                <a:gs pos="0">
                  <a:srgbClr val="808080"/>
                </a:gs>
                <a:gs pos="0">
                  <a:srgbClr val="990033"/>
                </a:gs>
                <a:gs pos="78000">
                  <a:srgbClr val="808080"/>
                </a:gs>
                <a:gs pos="0">
                  <a:scrgbClr r="0" g="0" b="0"/>
                </a:gs>
                <a:gs pos="0">
                  <a:scrgbClr r="0" g="0" b="0"/>
                </a:gs>
                <a:gs pos="0">
                  <a:srgbClr val="990033"/>
                </a:gs>
              </a:gsLst>
              <a:lin ang="0" scaled="1"/>
              <a:tileRect/>
            </a:gra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79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48549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37420" y="368270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838201" y="1321373"/>
            <a:ext cx="10515600" cy="0"/>
          </a:xfrm>
          <a:prstGeom prst="line">
            <a:avLst/>
          </a:prstGeom>
          <a:ln w="38100" cap="sq" cmpd="sng">
            <a:gradFill flip="none" rotWithShape="1">
              <a:gsLst>
                <a:gs pos="0">
                  <a:srgbClr val="808080"/>
                </a:gs>
                <a:gs pos="0">
                  <a:srgbClr val="990033"/>
                </a:gs>
                <a:gs pos="78000">
                  <a:srgbClr val="808080"/>
                </a:gs>
                <a:gs pos="0">
                  <a:scrgbClr r="0" g="0" b="0"/>
                </a:gs>
                <a:gs pos="0">
                  <a:scrgbClr r="0" g="0" b="0"/>
                </a:gs>
                <a:gs pos="0">
                  <a:srgbClr val="990033"/>
                </a:gs>
              </a:gsLst>
              <a:lin ang="0" scaled="1"/>
              <a:tileRect/>
            </a:gra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401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2166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0E620-B1B0-8255-3BB6-BEA64A5C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CBD0-9D17-6DA0-67A7-2FE2CB2700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8BBF2-4E95-EBEE-4B5D-41563B362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EC61F-4295-245D-E67C-063FA4C4F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14FC06-6DD5-D9DF-4A58-95E853E9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52B2AD-C099-F2DE-8EA7-DF5098C11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542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14640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399914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39488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7420" y="1825625"/>
            <a:ext cx="5284408" cy="401906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61611" y="398265"/>
            <a:ext cx="10740572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cxnSp>
        <p:nvCxnSpPr>
          <p:cNvPr id="12" name="Rechte verbindingslijn 11"/>
          <p:cNvCxnSpPr/>
          <p:nvPr userDrawn="1"/>
        </p:nvCxnSpPr>
        <p:spPr>
          <a:xfrm>
            <a:off x="838201" y="1321373"/>
            <a:ext cx="10515600" cy="0"/>
          </a:xfrm>
          <a:prstGeom prst="line">
            <a:avLst/>
          </a:prstGeom>
          <a:ln w="38100" cap="sq" cmpd="sng">
            <a:gradFill flip="none" rotWithShape="1">
              <a:gsLst>
                <a:gs pos="0">
                  <a:srgbClr val="808080"/>
                </a:gs>
                <a:gs pos="0">
                  <a:srgbClr val="990033"/>
                </a:gs>
                <a:gs pos="78000">
                  <a:srgbClr val="808080"/>
                </a:gs>
                <a:gs pos="0">
                  <a:scrgbClr r="0" g="0" b="0"/>
                </a:gs>
                <a:gs pos="0">
                  <a:scrgbClr r="0" g="0" b="0"/>
                </a:gs>
                <a:gs pos="0">
                  <a:srgbClr val="990033"/>
                </a:gs>
              </a:gsLst>
              <a:lin ang="0" scaled="1"/>
              <a:tileRect/>
            </a:gra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6117773" y="1825625"/>
            <a:ext cx="5284408" cy="401906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00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422" y="1766636"/>
            <a:ext cx="536015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422" y="2618182"/>
            <a:ext cx="5360156" cy="33396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37421" y="368270"/>
            <a:ext cx="10810271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cxnSp>
        <p:nvCxnSpPr>
          <p:cNvPr id="15" name="Rechte verbindingslijn 14"/>
          <p:cNvCxnSpPr/>
          <p:nvPr userDrawn="1"/>
        </p:nvCxnSpPr>
        <p:spPr>
          <a:xfrm>
            <a:off x="838201" y="1321373"/>
            <a:ext cx="10515600" cy="0"/>
          </a:xfrm>
          <a:prstGeom prst="line">
            <a:avLst/>
          </a:prstGeom>
          <a:ln w="38100" cap="sq" cmpd="sng">
            <a:gradFill flip="none" rotWithShape="1">
              <a:gsLst>
                <a:gs pos="0">
                  <a:srgbClr val="808080"/>
                </a:gs>
                <a:gs pos="0">
                  <a:srgbClr val="990033"/>
                </a:gs>
                <a:gs pos="78000">
                  <a:srgbClr val="808080"/>
                </a:gs>
                <a:gs pos="0">
                  <a:scrgbClr r="0" g="0" b="0"/>
                </a:gs>
                <a:gs pos="0">
                  <a:scrgbClr r="0" g="0" b="0"/>
                </a:gs>
                <a:gs pos="0">
                  <a:srgbClr val="990033"/>
                </a:gs>
              </a:gsLst>
              <a:lin ang="0" scaled="1"/>
              <a:tileRect/>
            </a:gra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2"/>
          <p:cNvSpPr>
            <a:spLocks noGrp="1"/>
          </p:cNvSpPr>
          <p:nvPr>
            <p:ph type="body" idx="13"/>
          </p:nvPr>
        </p:nvSpPr>
        <p:spPr>
          <a:xfrm>
            <a:off x="6087535" y="1777944"/>
            <a:ext cx="536015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14"/>
          </p:nvPr>
        </p:nvSpPr>
        <p:spPr>
          <a:xfrm>
            <a:off x="6087535" y="2606875"/>
            <a:ext cx="5360156" cy="333961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24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37420" y="368270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cxnSp>
        <p:nvCxnSpPr>
          <p:cNvPr id="11" name="Rechte verbindingslijn 10"/>
          <p:cNvCxnSpPr/>
          <p:nvPr userDrawn="1"/>
        </p:nvCxnSpPr>
        <p:spPr>
          <a:xfrm>
            <a:off x="838201" y="1321373"/>
            <a:ext cx="10515600" cy="0"/>
          </a:xfrm>
          <a:prstGeom prst="line">
            <a:avLst/>
          </a:prstGeom>
          <a:ln w="38100" cap="sq" cmpd="sng">
            <a:gradFill flip="none" rotWithShape="1">
              <a:gsLst>
                <a:gs pos="0">
                  <a:srgbClr val="808080"/>
                </a:gs>
                <a:gs pos="0">
                  <a:srgbClr val="990033"/>
                </a:gs>
                <a:gs pos="78000">
                  <a:srgbClr val="808080"/>
                </a:gs>
                <a:gs pos="0">
                  <a:scrgbClr r="0" g="0" b="0"/>
                </a:gs>
                <a:gs pos="0">
                  <a:scrgbClr r="0" g="0" b="0"/>
                </a:gs>
                <a:gs pos="0">
                  <a:srgbClr val="990033"/>
                </a:gs>
              </a:gsLst>
              <a:lin ang="0" scaled="1"/>
              <a:tileRect/>
            </a:gradFill>
            <a:beve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222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0212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0" y="987429"/>
            <a:ext cx="617220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2492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9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0" y="987429"/>
            <a:ext cx="6172201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9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4200-2EC6-428E-B554-CAC67BECCF24}" type="datetimeFigureOut">
              <a:rPr lang="nl-BE" smtClean="0"/>
              <a:t>12/03/2024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36743-ED88-4834-A303-F33DCE687A1A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401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904" y="3587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8588" y="1815339"/>
            <a:ext cx="10515600" cy="410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221610"/>
            <a:ext cx="12517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24200-2EC6-428E-B554-CAC67BECCF24}" type="datetimeFigureOut">
              <a:rPr lang="nl-BE" smtClean="0"/>
              <a:t>12/03/2024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9283" y="6217148"/>
            <a:ext cx="5175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57390" y="6201183"/>
            <a:ext cx="1217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36743-ED88-4834-A303-F33DCE687A1A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" y="6577811"/>
            <a:ext cx="9793817" cy="287337"/>
          </a:xfrm>
          <a:prstGeom prst="rect">
            <a:avLst/>
          </a:prstGeom>
          <a:gradFill flip="none" rotWithShape="1">
            <a:gsLst>
              <a:gs pos="0">
                <a:srgbClr val="CC0099">
                  <a:shade val="30000"/>
                  <a:satMod val="115000"/>
                </a:srgbClr>
              </a:gs>
              <a:gs pos="50000">
                <a:srgbClr val="CC0099">
                  <a:shade val="67500"/>
                  <a:satMod val="115000"/>
                </a:srgbClr>
              </a:gs>
              <a:gs pos="100000">
                <a:srgbClr val="CC0099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BE" sz="1350">
              <a:solidFill>
                <a:srgbClr val="990033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9834035" y="6577811"/>
            <a:ext cx="2357967" cy="280193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BE" sz="135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108" y="5889497"/>
            <a:ext cx="1960317" cy="7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89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kern="1200">
          <a:solidFill>
            <a:srgbClr val="CC0099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C00000"/>
        </a:buClr>
        <a:buFont typeface="Arial" panose="020B0604020202020204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CC0099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990033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990033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990033"/>
        </a:buClr>
        <a:buFont typeface="Arial" panose="020B0604020202020204" pitchFamily="34" charset="0"/>
        <a:buChar char="•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5904" y="358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8588" y="1815337"/>
            <a:ext cx="10515600" cy="41029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221608"/>
            <a:ext cx="12517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24200-2EC6-428E-B554-CAC67BECCF24}" type="datetimeFigureOut">
              <a:rPr lang="nl-BE" smtClean="0"/>
              <a:t>12/03/2024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09283" y="6217146"/>
            <a:ext cx="51752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57389" y="6201181"/>
            <a:ext cx="1217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36743-ED88-4834-A303-F33DCE687A1A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2" y="6577809"/>
            <a:ext cx="9793817" cy="287337"/>
          </a:xfrm>
          <a:prstGeom prst="rect">
            <a:avLst/>
          </a:prstGeom>
          <a:gradFill flip="none" rotWithShape="1">
            <a:gsLst>
              <a:gs pos="0">
                <a:srgbClr val="CC0099">
                  <a:shade val="30000"/>
                  <a:satMod val="115000"/>
                </a:srgbClr>
              </a:gs>
              <a:gs pos="50000">
                <a:srgbClr val="CC0099">
                  <a:shade val="67500"/>
                  <a:satMod val="115000"/>
                </a:srgbClr>
              </a:gs>
              <a:gs pos="100000">
                <a:srgbClr val="CC0099">
                  <a:shade val="100000"/>
                  <a:satMod val="11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BE" sz="1800">
              <a:solidFill>
                <a:srgbClr val="990033"/>
              </a:solidFill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9834034" y="6577809"/>
            <a:ext cx="2357967" cy="280193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nl-BE" sz="180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108" y="5889497"/>
            <a:ext cx="1960317" cy="73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6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rgbClr val="CC0099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C0099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0033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0033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990033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Exclusie - inclusie: het volwassenenonderwijs als bruggenbouwer tussen onderwijs, welzijn en arbeidsmarkt</a:t>
            </a:r>
            <a:br>
              <a:rPr lang="nl-BE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nl-BE" sz="4800" dirty="0">
              <a:solidFill>
                <a:srgbClr val="FF0000"/>
              </a:solidFill>
            </a:endParaRPr>
          </a:p>
          <a:p>
            <a:endParaRPr lang="nl-BE" sz="3600" dirty="0">
              <a:solidFill>
                <a:srgbClr val="FF0000"/>
              </a:solidFill>
            </a:endParaRPr>
          </a:p>
          <a:p>
            <a:endParaRPr lang="nl-BE" sz="3600" dirty="0">
              <a:solidFill>
                <a:srgbClr val="FF0000"/>
              </a:solidFill>
            </a:endParaRPr>
          </a:p>
          <a:p>
            <a:pPr algn="l"/>
            <a:endParaRPr lang="nl-BE" sz="1800" i="1" dirty="0"/>
          </a:p>
          <a:p>
            <a:pPr algn="l"/>
            <a:endParaRPr lang="nl-BE" sz="1800" i="1" dirty="0"/>
          </a:p>
          <a:p>
            <a:pPr algn="l"/>
            <a:endParaRPr lang="nl-BE" sz="1800" i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A1A232B-54A9-5C8A-4E91-BF090249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78075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Voorbereiding</a:t>
            </a:r>
            <a:r>
              <a:rPr lang="en-US" dirty="0"/>
              <a:t> </a:t>
            </a:r>
            <a:r>
              <a:rPr lang="en-US" dirty="0" err="1"/>
              <a:t>feest</a:t>
            </a:r>
            <a:r>
              <a:rPr lang="en-US" dirty="0"/>
              <a:t> van de </a:t>
            </a:r>
            <a:r>
              <a:rPr lang="en-US" dirty="0" err="1"/>
              <a:t>vrijwilliger</a:t>
            </a:r>
            <a:endParaRPr lang="en-US" dirty="0"/>
          </a:p>
        </p:txBody>
      </p:sp>
      <p:pic>
        <p:nvPicPr>
          <p:cNvPr id="4" name="10000000_7733236060062094_6184656154266085160_n">
            <a:hlinkClick r:id="" action="ppaction://media"/>
            <a:extLst>
              <a:ext uri="{FF2B5EF4-FFF2-40B4-BE49-F238E27FC236}">
                <a16:creationId xmlns:a16="http://schemas.microsoft.com/office/drawing/2014/main" id="{14E966B3-F76B-E482-8B2D-ABA2540BE5FC}"/>
              </a:ext>
            </a:extLst>
          </p:cNvPr>
          <p:cNvPicPr>
            <a:picLocks noGrp="1" noChangeAspect="1"/>
          </p:cNvPicPr>
          <p:nvPr>
            <p:ph type="pic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68122" y="987427"/>
            <a:ext cx="2802334" cy="4873625"/>
          </a:xfr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DC02DD0-C962-D20E-F919-C53468CA6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378634"/>
            <a:ext cx="3932239" cy="4490354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/>
              <a:t>Hapjes</a:t>
            </a:r>
            <a:r>
              <a:rPr lang="en-US" sz="2400" dirty="0"/>
              <a:t> </a:t>
            </a:r>
            <a:r>
              <a:rPr lang="en-US" sz="2400" dirty="0" err="1"/>
              <a:t>maken</a:t>
            </a:r>
            <a:r>
              <a:rPr lang="en-US" sz="2400" dirty="0"/>
              <a:t> </a:t>
            </a:r>
            <a:r>
              <a:rPr lang="en-US" sz="2400" dirty="0" err="1"/>
              <a:t>voor</a:t>
            </a:r>
            <a:r>
              <a:rPr lang="en-US" sz="2400" dirty="0"/>
              <a:t> de </a:t>
            </a:r>
            <a:r>
              <a:rPr lang="en-US" sz="2400" dirty="0" err="1"/>
              <a:t>vrijwilligers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err="1"/>
              <a:t>Eerst</a:t>
            </a:r>
            <a:r>
              <a:rPr lang="en-US" sz="2400" dirty="0"/>
              <a:t> in </a:t>
            </a:r>
            <a:r>
              <a:rPr lang="en-US" sz="2400" dirty="0" err="1"/>
              <a:t>groep</a:t>
            </a:r>
            <a:r>
              <a:rPr lang="en-US" sz="2400" dirty="0"/>
              <a:t> </a:t>
            </a:r>
            <a:r>
              <a:rPr lang="en-US" sz="2400" dirty="0" err="1"/>
              <a:t>uitleg</a:t>
            </a:r>
            <a:r>
              <a:rPr lang="en-US" sz="2400" dirty="0"/>
              <a:t> taken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Verdelen</a:t>
            </a:r>
            <a:r>
              <a:rPr lang="en-US" sz="2400" dirty="0"/>
              <a:t> van de taken</a:t>
            </a:r>
          </a:p>
          <a:p>
            <a:pPr marL="285750" indent="-285750">
              <a:buFontTx/>
              <a:buChar char="-"/>
            </a:pPr>
            <a:r>
              <a:rPr lang="en-US" sz="2400" dirty="0" err="1"/>
              <a:t>Herhalen</a:t>
            </a:r>
            <a:r>
              <a:rPr lang="en-US" sz="2400" dirty="0"/>
              <a:t> van </a:t>
            </a:r>
            <a:r>
              <a:rPr lang="en-US" sz="2400" dirty="0" err="1"/>
              <a:t>kennis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96733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234C4C-6934-1CA2-9064-D7FF000D9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9" cy="1600200"/>
          </a:xfrm>
        </p:spPr>
        <p:txBody>
          <a:bodyPr/>
          <a:lstStyle/>
          <a:p>
            <a:r>
              <a:rPr lang="en-US" dirty="0" err="1"/>
              <a:t>Praktische</a:t>
            </a:r>
            <a:r>
              <a:rPr lang="en-US" dirty="0"/>
              <a:t> </a:t>
            </a:r>
            <a:r>
              <a:rPr lang="en-US" dirty="0" err="1"/>
              <a:t>uitleg</a:t>
            </a:r>
            <a:r>
              <a:rPr lang="en-US" dirty="0"/>
              <a:t> van chef Arlette</a:t>
            </a:r>
          </a:p>
        </p:txBody>
      </p:sp>
      <p:pic>
        <p:nvPicPr>
          <p:cNvPr id="4" name="432713423_6432594643443612_4718879750478392935_n">
            <a:hlinkClick r:id="" action="ppaction://media"/>
            <a:extLst>
              <a:ext uri="{FF2B5EF4-FFF2-40B4-BE49-F238E27FC236}">
                <a16:creationId xmlns:a16="http://schemas.microsoft.com/office/drawing/2014/main" id="{AF1612D1-9984-0810-870B-5D1D1B0E241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68122" y="987427"/>
            <a:ext cx="2802334" cy="4873625"/>
          </a:xfr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D9313ECA-3A2C-21EF-8820-0BC8640FE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9" cy="3811588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en-US" sz="2400" dirty="0" err="1"/>
              <a:t>Talenten</a:t>
            </a:r>
            <a:r>
              <a:rPr lang="en-US" sz="2400" dirty="0"/>
              <a:t> en </a:t>
            </a:r>
            <a:r>
              <a:rPr lang="en-US" sz="2400" dirty="0" err="1"/>
              <a:t>krachten</a:t>
            </a:r>
            <a:r>
              <a:rPr lang="en-US" sz="2400" dirty="0"/>
              <a:t> </a:t>
            </a:r>
            <a:r>
              <a:rPr lang="en-US" sz="2400" dirty="0" err="1"/>
              <a:t>zien</a:t>
            </a:r>
            <a:r>
              <a:rPr lang="en-US" sz="2400" dirty="0"/>
              <a:t> </a:t>
            </a:r>
            <a:r>
              <a:rPr lang="en-US" sz="2400" dirty="0" err="1"/>
              <a:t>bij</a:t>
            </a:r>
            <a:r>
              <a:rPr lang="en-US" sz="2400" dirty="0"/>
              <a:t> de </a:t>
            </a:r>
            <a:r>
              <a:rPr lang="en-US" sz="2400" dirty="0" err="1"/>
              <a:t>cursist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 err="1"/>
              <a:t>Benoemen</a:t>
            </a:r>
            <a:r>
              <a:rPr lang="en-US" sz="2400" dirty="0"/>
              <a:t> van de </a:t>
            </a:r>
            <a:r>
              <a:rPr lang="en-US" sz="2400" dirty="0" err="1"/>
              <a:t>talenten</a:t>
            </a:r>
            <a:r>
              <a:rPr lang="en-US" sz="2400" dirty="0"/>
              <a:t> en </a:t>
            </a:r>
            <a:r>
              <a:rPr lang="en-US" sz="2400" dirty="0" err="1"/>
              <a:t>krachten</a:t>
            </a: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Goede </a:t>
            </a:r>
            <a:r>
              <a:rPr lang="en-US" sz="2400" dirty="0" err="1"/>
              <a:t>raad</a:t>
            </a:r>
            <a:r>
              <a:rPr lang="en-US" sz="2400" dirty="0"/>
              <a:t> </a:t>
            </a:r>
            <a:r>
              <a:rPr lang="en-US" sz="2400" dirty="0" err="1"/>
              <a:t>geven</a:t>
            </a:r>
            <a:r>
              <a:rPr lang="en-US" sz="2400" dirty="0"/>
              <a:t> om de </a:t>
            </a:r>
            <a:r>
              <a:rPr lang="en-US" sz="2400" dirty="0" err="1"/>
              <a:t>handelingen</a:t>
            </a:r>
            <a:r>
              <a:rPr lang="en-US" sz="2400" dirty="0"/>
              <a:t> </a:t>
            </a:r>
            <a:r>
              <a:rPr lang="en-US" sz="2400" dirty="0" err="1"/>
              <a:t>te</a:t>
            </a:r>
            <a:r>
              <a:rPr lang="en-US" sz="2400" dirty="0"/>
              <a:t> </a:t>
            </a:r>
            <a:r>
              <a:rPr lang="en-US" sz="2400" dirty="0" err="1"/>
              <a:t>verbeteren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05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8DE568E-0796-94DC-6524-CC0D3E694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565" y="477763"/>
            <a:ext cx="4284235" cy="54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00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1D62BD0B-5620-F3FC-4599-D22516AAB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257" y="1349358"/>
            <a:ext cx="8447314" cy="407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33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B1E4CB-34C8-F6DA-C42A-3CC2E0EA9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Voorstelling materialen, cursussen, evaluatie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F9F6E73-5616-ECEE-4022-1BBE94520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Cursus Bakkerij Ons Tehuis Brabant</a:t>
            </a:r>
          </a:p>
          <a:p>
            <a:pPr lvl="1"/>
            <a:r>
              <a:rPr lang="nl-NL" dirty="0"/>
              <a:t>Cursusmateriaal huis van het Nederlands</a:t>
            </a:r>
          </a:p>
          <a:p>
            <a:pPr lvl="1"/>
            <a:r>
              <a:rPr lang="nl-NL" dirty="0" err="1"/>
              <a:t>Powerpoint</a:t>
            </a:r>
            <a:r>
              <a:rPr lang="nl-NL" dirty="0"/>
              <a:t> met visuele ondersteuning</a:t>
            </a:r>
          </a:p>
          <a:p>
            <a:pPr lvl="1"/>
            <a:r>
              <a:rPr lang="nl-NL" dirty="0"/>
              <a:t>Automatisatie en herhaling </a:t>
            </a:r>
          </a:p>
          <a:p>
            <a:r>
              <a:rPr lang="nl-NL" dirty="0"/>
              <a:t>Evaluatie</a:t>
            </a:r>
          </a:p>
          <a:p>
            <a:pPr lvl="1"/>
            <a:r>
              <a:rPr lang="nl-NL" dirty="0"/>
              <a:t>Mondelinge tussentijdse en eindevaluatie</a:t>
            </a:r>
          </a:p>
          <a:p>
            <a:pPr lvl="1"/>
            <a:r>
              <a:rPr lang="nl-NL" dirty="0"/>
              <a:t>Oorkonde met talenten/vaardigheden</a:t>
            </a:r>
          </a:p>
          <a:p>
            <a:pPr lvl="1"/>
            <a:r>
              <a:rPr lang="nl-NL" dirty="0"/>
              <a:t>Officiële portfolio</a:t>
            </a:r>
          </a:p>
          <a:p>
            <a:endParaRPr lang="nl-BE" dirty="0"/>
          </a:p>
        </p:txBody>
      </p:sp>
      <p:pic>
        <p:nvPicPr>
          <p:cNvPr id="4098" name="Picture 2" descr="Geen beschrijving beschikbaar.">
            <a:extLst>
              <a:ext uri="{FF2B5EF4-FFF2-40B4-BE49-F238E27FC236}">
                <a16:creationId xmlns:a16="http://schemas.microsoft.com/office/drawing/2014/main" id="{9CD91035-D450-5808-0394-29E65E960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9647" y="1414423"/>
            <a:ext cx="3298582" cy="439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065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48784-B61B-7E4B-0004-E3D35A14D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0418429-ADEC-9918-55B8-241642028F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420" y="1825625"/>
            <a:ext cx="5284408" cy="4019062"/>
          </a:xfrm>
        </p:spPr>
        <p:txBody>
          <a:bodyPr>
            <a:normAutofit/>
          </a:bodyPr>
          <a:lstStyle/>
          <a:p>
            <a:r>
              <a:rPr lang="nl-NL"/>
              <a:t>Cursus Florist </a:t>
            </a:r>
            <a:r>
              <a:rPr lang="nl-NL" dirty="0" err="1"/>
              <a:t>Hubbie</a:t>
            </a:r>
            <a:endParaRPr lang="nl-NL" dirty="0"/>
          </a:p>
          <a:p>
            <a:pPr lvl="1"/>
            <a:r>
              <a:rPr lang="nl-NL" sz="2800" dirty="0" err="1"/>
              <a:t>Powerpoint</a:t>
            </a:r>
            <a:r>
              <a:rPr lang="nl-NL" sz="2800" dirty="0"/>
              <a:t> met visuele ondersteuning</a:t>
            </a:r>
          </a:p>
          <a:p>
            <a:pPr lvl="1"/>
            <a:r>
              <a:rPr lang="nl-NL" sz="2800" dirty="0"/>
              <a:t>Automatisatie en herhaling </a:t>
            </a:r>
          </a:p>
          <a:p>
            <a:pPr lvl="1"/>
            <a:r>
              <a:rPr lang="nl-NL" sz="2800" dirty="0"/>
              <a:t>Kleine deelhandelingen</a:t>
            </a:r>
          </a:p>
          <a:p>
            <a:pPr lvl="1"/>
            <a:r>
              <a:rPr lang="nl-NL" sz="2800" dirty="0"/>
              <a:t>Niveau aangepast aan de deelnemers</a:t>
            </a:r>
          </a:p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45EC78A-874E-0505-C8D2-8A90B4C2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10" y="398263"/>
            <a:ext cx="10740572" cy="1325563"/>
          </a:xfrm>
        </p:spPr>
        <p:txBody>
          <a:bodyPr anchor="ctr">
            <a:normAutofit/>
          </a:bodyPr>
          <a:lstStyle/>
          <a:p>
            <a:r>
              <a:rPr lang="nl-BE" dirty="0"/>
              <a:t>Voorstelling materialen, cursussen, evaluatie</a:t>
            </a:r>
          </a:p>
        </p:txBody>
      </p:sp>
      <p:pic>
        <p:nvPicPr>
          <p:cNvPr id="3074" name="Picture 2" descr="Geen beschrijving beschikbaar.">
            <a:extLst>
              <a:ext uri="{FF2B5EF4-FFF2-40B4-BE49-F238E27FC236}">
                <a16:creationId xmlns:a16="http://schemas.microsoft.com/office/drawing/2014/main" id="{91FA7511-E4A1-11BF-C0E9-9526ECC4F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" r="1" b="1"/>
          <a:stretch/>
        </p:blipFill>
        <p:spPr bwMode="auto">
          <a:xfrm>
            <a:off x="6117773" y="1825625"/>
            <a:ext cx="5284408" cy="401906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233465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F95B21A-C6F1-D651-39E6-5234DE34B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0831" y="1863927"/>
            <a:ext cx="7979154" cy="4488274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E02F643E-936F-CF12-ECB9-B71A23B8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Leervoorwaarden</a:t>
            </a:r>
            <a:endParaRPr lang="nl-BE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35C8A70-BF55-BAEB-0E04-CE3820DD1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20" y="1693833"/>
            <a:ext cx="10716381" cy="4629155"/>
          </a:xfrm>
        </p:spPr>
        <p:txBody>
          <a:bodyPr/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026367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78324C-E95B-DB25-A0C2-558725397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400" dirty="0"/>
              <a:t>Leervoorwaarden :</a:t>
            </a:r>
            <a:r>
              <a:rPr lang="en-BE" sz="4400" dirty="0"/>
              <a:t>RANDVOORWAARDEN</a:t>
            </a:r>
            <a:endParaRPr lang="en-BE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A15F84-B5B4-543B-3F9A-54ED75BD999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BE" u="sng" dirty="0">
                <a:latin typeface="Abadi MT Condensed Light" panose="020B0306030101010103" pitchFamily="34" charset="77"/>
              </a:rPr>
              <a:t>OMGEVING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en-GB" dirty="0">
                <a:latin typeface="Abadi MT Condensed Light" panose="020B0306030101010103" pitchFamily="34" charset="77"/>
              </a:rPr>
              <a:t>T</a:t>
            </a:r>
            <a:r>
              <a:rPr lang="en-BE" dirty="0">
                <a:latin typeface="Abadi MT Condensed Light" panose="020B0306030101010103" pitchFamily="34" charset="77"/>
              </a:rPr>
              <a:t>oegankelijkheid van de lokalen 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en-GB" dirty="0">
                <a:latin typeface="Abadi MT Condensed Light" panose="020B0306030101010103" pitchFamily="34" charset="77"/>
              </a:rPr>
              <a:t>V</a:t>
            </a:r>
            <a:r>
              <a:rPr lang="en-BE" dirty="0">
                <a:latin typeface="Abadi MT Condensed Light" panose="020B0306030101010103" pitchFamily="34" charset="77"/>
              </a:rPr>
              <a:t>ervoer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en-GB" dirty="0">
                <a:latin typeface="Abadi MT Condensed Light" panose="020B0306030101010103" pitchFamily="34" charset="77"/>
              </a:rPr>
              <a:t>V</a:t>
            </a:r>
            <a:r>
              <a:rPr lang="en-BE" dirty="0">
                <a:latin typeface="Abadi MT Condensed Light" panose="020B0306030101010103" pitchFamily="34" charset="77"/>
              </a:rPr>
              <a:t>oldoende tijd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en-GB" dirty="0">
                <a:latin typeface="Abadi MT Condensed Light" panose="020B0306030101010103" pitchFamily="34" charset="77"/>
              </a:rPr>
              <a:t>V</a:t>
            </a:r>
            <a:r>
              <a:rPr lang="en-BE" dirty="0">
                <a:latin typeface="Abadi MT Condensed Light" panose="020B0306030101010103" pitchFamily="34" charset="77"/>
              </a:rPr>
              <a:t>oldoende middelen 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en-GB" dirty="0">
                <a:latin typeface="Abadi MT Condensed Light" panose="020B0306030101010103" pitchFamily="34" charset="77"/>
              </a:rPr>
              <a:t>Z</a:t>
            </a:r>
            <a:r>
              <a:rPr lang="en-BE" dirty="0">
                <a:latin typeface="Abadi MT Condensed Light" panose="020B0306030101010103" pitchFamily="34" charset="77"/>
              </a:rPr>
              <a:t>ekere routine/ continuïteit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1814554-1B45-79F9-CD97-EB6C9C387B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85971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en-BE" u="sng" dirty="0">
                <a:latin typeface="Abadi MT Condensed Light" panose="020B0306030101010103" pitchFamily="34" charset="77"/>
              </a:rPr>
              <a:t>PERSOON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en-GB" dirty="0" err="1">
                <a:latin typeface="Abadi MT Condensed Light" panose="020B0306030101010103" pitchFamily="34" charset="77"/>
              </a:rPr>
              <a:t>Zich</a:t>
            </a:r>
            <a:r>
              <a:rPr lang="en-GB" dirty="0">
                <a:latin typeface="Abadi MT Condensed Light" panose="020B0306030101010103" pitchFamily="34" charset="77"/>
              </a:rPr>
              <a:t> </a:t>
            </a:r>
            <a:r>
              <a:rPr lang="en-GB" dirty="0" err="1">
                <a:latin typeface="Abadi MT Condensed Light" panose="020B0306030101010103" pitchFamily="34" charset="77"/>
              </a:rPr>
              <a:t>goed</a:t>
            </a:r>
            <a:r>
              <a:rPr lang="en-GB" dirty="0">
                <a:latin typeface="Abadi MT Condensed Light" panose="020B0306030101010103" pitchFamily="34" charset="77"/>
              </a:rPr>
              <a:t> </a:t>
            </a:r>
            <a:r>
              <a:rPr lang="en-GB" dirty="0" err="1">
                <a:latin typeface="Abadi MT Condensed Light" panose="020B0306030101010103" pitchFamily="34" charset="77"/>
              </a:rPr>
              <a:t>voelen</a:t>
            </a:r>
            <a:r>
              <a:rPr lang="en-GB" dirty="0">
                <a:latin typeface="Abadi MT Condensed Light" panose="020B0306030101010103" pitchFamily="34" charset="77"/>
              </a:rPr>
              <a:t> ( &lt;-&gt; </a:t>
            </a:r>
            <a:r>
              <a:rPr lang="en-GB" dirty="0" err="1">
                <a:latin typeface="Abadi MT Condensed Light" panose="020B0306030101010103" pitchFamily="34" charset="77"/>
              </a:rPr>
              <a:t>psychische</a:t>
            </a:r>
            <a:r>
              <a:rPr lang="en-GB" dirty="0">
                <a:latin typeface="Abadi MT Condensed Light" panose="020B0306030101010103" pitchFamily="34" charset="77"/>
              </a:rPr>
              <a:t> </a:t>
            </a:r>
            <a:r>
              <a:rPr lang="en-GB" dirty="0" err="1">
                <a:latin typeface="Abadi MT Condensed Light" panose="020B0306030101010103" pitchFamily="34" charset="77"/>
              </a:rPr>
              <a:t>kwetsbaarheid</a:t>
            </a:r>
            <a:r>
              <a:rPr lang="en-GB" dirty="0">
                <a:latin typeface="Abadi MT Condensed Light" panose="020B0306030101010103" pitchFamily="34" charset="77"/>
              </a:rPr>
              <a:t>)</a:t>
            </a:r>
            <a:endParaRPr lang="en-BE" dirty="0">
              <a:latin typeface="Abadi MT Condensed Light" panose="020B0306030101010103" pitchFamily="34" charset="77"/>
            </a:endParaRPr>
          </a:p>
          <a:p>
            <a:pPr>
              <a:lnSpc>
                <a:spcPct val="170000"/>
              </a:lnSpc>
              <a:buFontTx/>
              <a:buChar char="-"/>
            </a:pPr>
            <a:r>
              <a:rPr lang="en-GB" dirty="0">
                <a:latin typeface="Abadi MT Condensed Light" panose="020B0306030101010103" pitchFamily="34" charset="77"/>
              </a:rPr>
              <a:t>Het a</a:t>
            </a:r>
            <a:r>
              <a:rPr lang="en-BE" dirty="0">
                <a:latin typeface="Abadi MT Condensed Light" panose="020B0306030101010103" pitchFamily="34" charset="77"/>
              </a:rPr>
              <a:t>ankunnen (&lt;-&gt; snel overweldigd)</a:t>
            </a:r>
          </a:p>
          <a:p>
            <a:pPr>
              <a:lnSpc>
                <a:spcPct val="170000"/>
              </a:lnSpc>
              <a:buFontTx/>
              <a:buChar char="-"/>
            </a:pPr>
            <a:r>
              <a:rPr lang="en-GB" dirty="0">
                <a:latin typeface="Abadi MT Condensed Light" panose="020B0306030101010103" pitchFamily="34" charset="77"/>
              </a:rPr>
              <a:t>L</a:t>
            </a:r>
            <a:r>
              <a:rPr lang="en-BE" dirty="0">
                <a:latin typeface="Abadi MT Condensed Light" panose="020B0306030101010103" pitchFamily="34" charset="77"/>
              </a:rPr>
              <a:t>evensgebeurtenissen </a:t>
            </a:r>
          </a:p>
        </p:txBody>
      </p:sp>
      <p:pic>
        <p:nvPicPr>
          <p:cNvPr id="11" name="Graphic 10" descr="CheckList with solid fill">
            <a:extLst>
              <a:ext uri="{FF2B5EF4-FFF2-40B4-BE49-F238E27FC236}">
                <a16:creationId xmlns:a16="http://schemas.microsoft.com/office/drawing/2014/main" id="{5468E9D3-DFB0-2EE6-3A9A-3F94C4724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27341" y="799166"/>
            <a:ext cx="2052918" cy="205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617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B055-6941-0E94-C203-7972367EE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4" y="35877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Leervoorwaarden: KLIMAAT</a:t>
            </a:r>
            <a:endParaRPr lang="en-BE" dirty="0"/>
          </a:p>
        </p:txBody>
      </p:sp>
      <p:pic>
        <p:nvPicPr>
          <p:cNvPr id="5" name="Graphic 4" descr="Cheers outline">
            <a:extLst>
              <a:ext uri="{FF2B5EF4-FFF2-40B4-BE49-F238E27FC236}">
                <a16:creationId xmlns:a16="http://schemas.microsoft.com/office/drawing/2014/main" id="{AC612E3B-7B02-6045-3835-8BD283A2A1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3331" y="1825625"/>
            <a:ext cx="4351338" cy="435133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93149-DA45-DB12-000C-972A9A0F82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GB" sz="2400" dirty="0"/>
              <a:t>M</a:t>
            </a:r>
            <a:r>
              <a:rPr lang="en-BE" sz="2400" dirty="0"/>
              <a:t>enselijkheid staat boven professiona</a:t>
            </a:r>
            <a:r>
              <a:rPr lang="nl-NL" sz="2400" dirty="0"/>
              <a:t>l</a:t>
            </a:r>
            <a:r>
              <a:rPr lang="en-BE" sz="2400" dirty="0"/>
              <a:t>iteit </a:t>
            </a:r>
          </a:p>
          <a:p>
            <a:pPr>
              <a:buFontTx/>
              <a:buChar char="-"/>
            </a:pPr>
            <a:r>
              <a:rPr lang="en-GB" sz="2400" dirty="0"/>
              <a:t>D</a:t>
            </a:r>
            <a:r>
              <a:rPr lang="en-BE" sz="2400" dirty="0"/>
              <a:t>e lesgever straalt rust uit </a:t>
            </a:r>
          </a:p>
          <a:p>
            <a:pPr>
              <a:buFontTx/>
              <a:buChar char="-"/>
            </a:pPr>
            <a:r>
              <a:rPr lang="en-GB" sz="2400" dirty="0"/>
              <a:t>I</a:t>
            </a:r>
            <a:r>
              <a:rPr lang="en-BE" sz="2400" dirty="0"/>
              <a:t>edereen wordt in z’n waardigheid gelaten </a:t>
            </a:r>
          </a:p>
          <a:p>
            <a:pPr>
              <a:buFontTx/>
              <a:buChar char="-"/>
            </a:pPr>
            <a:r>
              <a:rPr lang="en-GB" sz="2400" dirty="0"/>
              <a:t>E</a:t>
            </a:r>
            <a:r>
              <a:rPr lang="en-BE" sz="2400" dirty="0"/>
              <a:t>r is ruimte om fouten te maken en opnieuw te beginnen </a:t>
            </a:r>
          </a:p>
          <a:p>
            <a:pPr>
              <a:buFontTx/>
              <a:buChar char="-"/>
            </a:pPr>
            <a:r>
              <a:rPr lang="en-GB" sz="2400" dirty="0"/>
              <a:t>D</a:t>
            </a:r>
            <a:r>
              <a:rPr lang="en-BE" sz="2400" dirty="0"/>
              <a:t>e deelnemers hebben respect voor elkaar (de lesgever faciliteert en bewaakt dit)</a:t>
            </a:r>
          </a:p>
          <a:p>
            <a:pPr>
              <a:buFontTx/>
              <a:buChar char="-"/>
            </a:pPr>
            <a:r>
              <a:rPr lang="en-GB" sz="2400" dirty="0"/>
              <a:t>R</a:t>
            </a:r>
            <a:r>
              <a:rPr lang="en-BE" sz="2400" dirty="0"/>
              <a:t>es</a:t>
            </a:r>
            <a:r>
              <a:rPr lang="nl-NL" sz="2400" dirty="0"/>
              <a:t>p</a:t>
            </a:r>
            <a:r>
              <a:rPr lang="en-BE" sz="2400" dirty="0"/>
              <a:t>ect staat centraal </a:t>
            </a:r>
          </a:p>
        </p:txBody>
      </p:sp>
    </p:spTree>
    <p:extLst>
      <p:ext uri="{BB962C8B-B14F-4D97-AF65-F5344CB8AC3E}">
        <p14:creationId xmlns:p14="http://schemas.microsoft.com/office/powerpoint/2010/main" val="3228968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D851C-1AC9-E00A-017D-BA1DBD6F8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Sterktes en struikelblokken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F93C67-8103-49B4-4E3B-67EDD5C74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20" y="1760140"/>
            <a:ext cx="10716381" cy="4729589"/>
          </a:xfrm>
        </p:spPr>
        <p:txBody>
          <a:bodyPr>
            <a:normAutofit/>
          </a:bodyPr>
          <a:lstStyle/>
          <a:p>
            <a:r>
              <a:rPr lang="nl-BE" dirty="0"/>
              <a:t>Leeraanbod voor iedereen</a:t>
            </a:r>
          </a:p>
          <a:p>
            <a:r>
              <a:rPr lang="nl-BE" dirty="0"/>
              <a:t>Inzetten op Levenslang Leren</a:t>
            </a:r>
          </a:p>
          <a:p>
            <a:r>
              <a:rPr lang="nl-BE" dirty="0"/>
              <a:t>Kansen bieden</a:t>
            </a:r>
          </a:p>
          <a:p>
            <a:r>
              <a:rPr lang="nl-BE" dirty="0"/>
              <a:t>Verrijking voor CVO</a:t>
            </a:r>
          </a:p>
          <a:p>
            <a:endParaRPr lang="nl-BE" dirty="0"/>
          </a:p>
          <a:p>
            <a:r>
              <a:rPr lang="nl-BE" dirty="0"/>
              <a:t>Nood aan voldoende financiële middelen</a:t>
            </a:r>
          </a:p>
          <a:p>
            <a:r>
              <a:rPr lang="nl-BE" dirty="0"/>
              <a:t>Nood aan gedragen inclusie beleid</a:t>
            </a:r>
          </a:p>
          <a:p>
            <a:r>
              <a:rPr lang="nl-BE" dirty="0"/>
              <a:t>Nood aan expertise</a:t>
            </a:r>
          </a:p>
          <a:p>
            <a:r>
              <a:rPr lang="nl-BE" dirty="0"/>
              <a:t>Nood aan aangepaste gebouwen, materialen, toegankelijkheid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038D19B-A255-D946-4B02-828442C04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5061" y="2670811"/>
            <a:ext cx="4359519" cy="171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9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3A09C36-798F-9A30-1060-AE776CB801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420" y="1825625"/>
            <a:ext cx="5284408" cy="4019062"/>
          </a:xfrm>
        </p:spPr>
        <p:txBody>
          <a:bodyPr>
            <a:noAutofit/>
          </a:bodyPr>
          <a:lstStyle/>
          <a:p>
            <a:r>
              <a:rPr lang="nl-NL" sz="2400" dirty="0"/>
              <a:t>Korte voorstelling project: </a:t>
            </a:r>
            <a:r>
              <a:rPr lang="nl-BE" sz="2400" dirty="0"/>
              <a:t>Voorstelling materialen, cursussen, evaluatie</a:t>
            </a:r>
          </a:p>
          <a:p>
            <a:r>
              <a:rPr lang="nl-BE" sz="2400" dirty="0" err="1"/>
              <a:t>Equality</a:t>
            </a:r>
            <a:r>
              <a:rPr lang="nl-BE" sz="2400" dirty="0"/>
              <a:t> versus </a:t>
            </a:r>
            <a:r>
              <a:rPr lang="nl-BE" sz="2400" dirty="0" err="1"/>
              <a:t>Equity</a:t>
            </a:r>
            <a:endParaRPr lang="nl-BE" sz="2400" dirty="0"/>
          </a:p>
          <a:p>
            <a:r>
              <a:rPr lang="nl-BE" sz="2400" dirty="0"/>
              <a:t>Leervoorwaarden</a:t>
            </a:r>
          </a:p>
          <a:p>
            <a:r>
              <a:rPr lang="nl-BE" sz="2400" dirty="0"/>
              <a:t>Sterktes en struikelblokken</a:t>
            </a:r>
          </a:p>
          <a:p>
            <a:r>
              <a:rPr lang="nl-BE" sz="2400" dirty="0"/>
              <a:t>Verdere aanpak en verduurzaming van het project</a:t>
            </a:r>
          </a:p>
          <a:p>
            <a:r>
              <a:rPr lang="nl-BE" sz="2400" dirty="0"/>
              <a:t>Tijd voor vragen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97E491-96ED-45F0-82FE-72FE72746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11" y="398265"/>
            <a:ext cx="10740572" cy="1325563"/>
          </a:xfrm>
        </p:spPr>
        <p:txBody>
          <a:bodyPr anchor="ctr">
            <a:normAutofit/>
          </a:bodyPr>
          <a:lstStyle/>
          <a:p>
            <a:r>
              <a:rPr lang="nl-NL" sz="4400" dirty="0"/>
              <a:t>Agenda:</a:t>
            </a:r>
            <a:br>
              <a:rPr lang="nl-NL" sz="2200" dirty="0">
                <a:solidFill>
                  <a:schemeClr val="tx1"/>
                </a:solidFill>
              </a:rPr>
            </a:br>
            <a:endParaRPr lang="nl-BE" sz="2200" dirty="0">
              <a:solidFill>
                <a:schemeClr val="tx1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D4ADF4A-871E-492E-39F1-2CBFAD330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828" y="1825625"/>
            <a:ext cx="3014297" cy="40190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87618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4AE266-0AFC-A993-1BAB-EA658C7878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420" y="1825624"/>
            <a:ext cx="5284408" cy="4406363"/>
          </a:xfrm>
        </p:spPr>
        <p:txBody>
          <a:bodyPr>
            <a:noAutofit/>
          </a:bodyPr>
          <a:lstStyle/>
          <a:p>
            <a:r>
              <a:rPr lang="nl-NL" sz="2200" dirty="0"/>
              <a:t>Inzetten op zorg en welzijn van de cursist, groep en leerkracht</a:t>
            </a:r>
          </a:p>
          <a:p>
            <a:r>
              <a:rPr lang="nl-NL" sz="2200" dirty="0"/>
              <a:t>Leerkrachten sterker maken in de problematieken</a:t>
            </a:r>
          </a:p>
          <a:p>
            <a:r>
              <a:rPr lang="nl-NL" sz="2200" dirty="0"/>
              <a:t>Bruggen bouwen met andere opleiding bv. Jeugd en gehandicaptenzorg</a:t>
            </a:r>
          </a:p>
          <a:p>
            <a:r>
              <a:rPr lang="nl-NL" sz="2200" dirty="0"/>
              <a:t>Inzetten op arbeidsmarkt en doorstroom</a:t>
            </a:r>
          </a:p>
          <a:p>
            <a:r>
              <a:rPr lang="nl-NL" sz="2200" dirty="0"/>
              <a:t>Partners betrekken</a:t>
            </a:r>
          </a:p>
          <a:p>
            <a:pPr lvl="1"/>
            <a:r>
              <a:rPr lang="nl-NL" sz="2200" dirty="0" err="1"/>
              <a:t>Ligo</a:t>
            </a:r>
            <a:r>
              <a:rPr lang="nl-NL" sz="2200" dirty="0"/>
              <a:t> Brusseleer</a:t>
            </a:r>
          </a:p>
          <a:p>
            <a:pPr lvl="1"/>
            <a:r>
              <a:rPr lang="nl-NL" sz="2200" dirty="0"/>
              <a:t>Tracé Brussel</a:t>
            </a:r>
          </a:p>
          <a:p>
            <a:pPr lvl="1"/>
            <a:r>
              <a:rPr lang="nl-NL" sz="2200" dirty="0"/>
              <a:t>De Werklijn</a:t>
            </a:r>
          </a:p>
          <a:p>
            <a:pPr lvl="1"/>
            <a:r>
              <a:rPr lang="nl-NL" sz="2200" dirty="0"/>
              <a:t>VDAB</a:t>
            </a:r>
          </a:p>
          <a:p>
            <a:pPr lvl="1"/>
            <a:endParaRPr lang="nl-NL" sz="2200" dirty="0"/>
          </a:p>
          <a:p>
            <a:pPr lvl="1"/>
            <a:endParaRPr lang="nl-BE" sz="22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B2A77B-AA3C-D300-ADF2-2C3CF5740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10" y="398263"/>
            <a:ext cx="10740572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Verdere aanpak en verduurzaming</a:t>
            </a:r>
            <a:endParaRPr lang="nl-BE" dirty="0"/>
          </a:p>
        </p:txBody>
      </p:sp>
      <p:pic>
        <p:nvPicPr>
          <p:cNvPr id="5122" name="Picture 2" descr="Korte Termijn Versus Op Lange Termijn Stock Foto - Image of wijzen,  plotseling: 52091676">
            <a:extLst>
              <a:ext uri="{FF2B5EF4-FFF2-40B4-BE49-F238E27FC236}">
                <a16:creationId xmlns:a16="http://schemas.microsoft.com/office/drawing/2014/main" id="{8088306C-60EE-BD7C-5F9E-3B82CA0E25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" b="1"/>
          <a:stretch/>
        </p:blipFill>
        <p:spPr bwMode="auto">
          <a:xfrm>
            <a:off x="6117773" y="1825625"/>
            <a:ext cx="5284408" cy="401906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719395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90A35D-3692-1269-4B01-DDAA0D771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Vragen?</a:t>
            </a:r>
          </a:p>
        </p:txBody>
      </p:sp>
      <p:pic>
        <p:nvPicPr>
          <p:cNvPr id="4098" name="Picture 2" descr="Open vragen stellen [uitleg &amp; beste voorbeelden] - #1 Kennisbank">
            <a:extLst>
              <a:ext uri="{FF2B5EF4-FFF2-40B4-BE49-F238E27FC236}">
                <a16:creationId xmlns:a16="http://schemas.microsoft.com/office/drawing/2014/main" id="{1178E2B0-4D0A-DA2F-53F6-285DC5F056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434" y="1830568"/>
            <a:ext cx="6020971" cy="400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39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D6A212-EB34-3190-CE05-82A9F5554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20" y="368271"/>
            <a:ext cx="10716381" cy="982228"/>
          </a:xfrm>
        </p:spPr>
        <p:txBody>
          <a:bodyPr anchor="ctr">
            <a:normAutofit/>
          </a:bodyPr>
          <a:lstStyle/>
          <a:p>
            <a:r>
              <a:rPr lang="nl-NL" dirty="0"/>
              <a:t>Voorstelling project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27C15BD-C577-5162-9070-B3FB2C899BC5}"/>
              </a:ext>
            </a:extLst>
          </p:cNvPr>
          <p:cNvSpPr>
            <a:spLocks/>
          </p:cNvSpPr>
          <p:nvPr/>
        </p:nvSpPr>
        <p:spPr>
          <a:xfrm>
            <a:off x="844062" y="1491175"/>
            <a:ext cx="10156873" cy="4783016"/>
          </a:xfrm>
          <a:prstGeom prst="rect">
            <a:avLst/>
          </a:prstGeom>
        </p:spPr>
        <p:txBody>
          <a:bodyPr/>
          <a:lstStyle/>
          <a:p>
            <a:pPr defTabSz="749808">
              <a:spcAft>
                <a:spcPts val="600"/>
              </a:spcAft>
            </a:pPr>
            <a:r>
              <a:rPr lang="nl-NL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 exclusieve projecten</a:t>
            </a:r>
          </a:p>
          <a:p>
            <a:pPr marL="832104" lvl="1" indent="-457200" defTabSz="74980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Hoeve Heierveld	</a:t>
            </a:r>
          </a:p>
          <a:p>
            <a:pPr marL="749808" lvl="2" defTabSz="749808">
              <a:spcAft>
                <a:spcPts val="600"/>
              </a:spcAft>
            </a:pPr>
            <a:r>
              <a:rPr lang="nl-NL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Trendy fastfood</a:t>
            </a:r>
          </a:p>
          <a:p>
            <a:pPr marL="749808" lvl="2" defTabSz="749808">
              <a:spcAft>
                <a:spcPts val="600"/>
              </a:spcAft>
            </a:pPr>
            <a:endParaRPr lang="nl-NL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832104" lvl="1" indent="-457200" defTabSz="74980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Ons Tehuis Brabant			</a:t>
            </a:r>
          </a:p>
          <a:p>
            <a:pPr marL="749808" lvl="2" defTabSz="749808">
              <a:spcAft>
                <a:spcPts val="600"/>
              </a:spcAft>
            </a:pPr>
            <a:r>
              <a:rPr lang="nl-NL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Bakkerij</a:t>
            </a:r>
          </a:p>
          <a:p>
            <a:pPr marL="749808" lvl="2" defTabSz="749808">
              <a:spcAft>
                <a:spcPts val="600"/>
              </a:spcAft>
            </a:pPr>
            <a:endParaRPr lang="nl-NL" sz="2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832104" lvl="1" indent="-457200" defTabSz="74980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28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Hubbie</a:t>
            </a:r>
            <a:r>
              <a:rPr lang="nl-NL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	</a:t>
            </a:r>
          </a:p>
          <a:p>
            <a:pPr marL="749808" lvl="2" defTabSz="749808">
              <a:spcAft>
                <a:spcPts val="600"/>
              </a:spcAft>
            </a:pPr>
            <a:r>
              <a:rPr lang="nl-NL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Florist</a:t>
            </a:r>
            <a:endParaRPr lang="nl-BE" sz="2800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4DDBD92-3F39-0F4C-0F3A-124EA103F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7246" y="2128962"/>
            <a:ext cx="1710296" cy="128107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BF78A50-D2ED-D7DD-499C-6D1C034AF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7246" y="3616346"/>
            <a:ext cx="2076161" cy="1041355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AEBDBA9-0632-AA70-D038-3FB9492DF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941" y="4967325"/>
            <a:ext cx="1140334" cy="152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703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06C39A-5E96-10C7-B551-EB62A045F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Voorstelling project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E85BCA1-F4D7-3674-2A3E-111256EA4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Inclusieve cursisten (25 tal </a:t>
            </a:r>
            <a:r>
              <a:rPr lang="nl-NL" b="1" dirty="0"/>
              <a:t>gekende</a:t>
            </a:r>
            <a:r>
              <a:rPr lang="nl-NL" dirty="0"/>
              <a:t> cursisten) CVO Brussel</a:t>
            </a:r>
          </a:p>
          <a:p>
            <a:pPr lvl="1"/>
            <a:r>
              <a:rPr lang="nl-NL" dirty="0"/>
              <a:t>Slagerij</a:t>
            </a:r>
          </a:p>
          <a:p>
            <a:pPr lvl="1"/>
            <a:r>
              <a:rPr lang="nl-NL" dirty="0"/>
              <a:t>Hoefsmederij</a:t>
            </a:r>
          </a:p>
          <a:p>
            <a:pPr lvl="1"/>
            <a:r>
              <a:rPr lang="nl-NL" dirty="0"/>
              <a:t>Kok</a:t>
            </a:r>
          </a:p>
          <a:p>
            <a:pPr lvl="1"/>
            <a:r>
              <a:rPr lang="nl-NL" dirty="0"/>
              <a:t>Kinderbegeleider</a:t>
            </a:r>
          </a:p>
          <a:p>
            <a:pPr lvl="1"/>
            <a:r>
              <a:rPr lang="nl-NL" dirty="0"/>
              <a:t>JGZ</a:t>
            </a:r>
          </a:p>
          <a:p>
            <a:pPr lvl="1"/>
            <a:r>
              <a:rPr lang="nl-NL" dirty="0"/>
              <a:t>Bakkerij</a:t>
            </a:r>
          </a:p>
          <a:p>
            <a:pPr lvl="1"/>
            <a:r>
              <a:rPr lang="nl-NL" dirty="0"/>
              <a:t>AAV</a:t>
            </a:r>
          </a:p>
          <a:p>
            <a:pPr lvl="1"/>
            <a:endParaRPr lang="nl-NL" dirty="0"/>
          </a:p>
          <a:p>
            <a:pPr marL="457200" lvl="1" indent="0">
              <a:buNone/>
            </a:pPr>
            <a:r>
              <a:rPr lang="nl-NL" dirty="0"/>
              <a:t>-&gt; We zien BUSO instroom type 2, 3, 7, 9 (OV 2, OV3)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73610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B8E31C-9A60-4341-A172-2FFE6ADD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4" y="358777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l-NL" dirty="0"/>
              <a:t>Voorstelling project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1DB6F4-73B3-BA41-9FE2-767632170B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nl-NL" sz="2000"/>
              <a:t>Adviesraad</a:t>
            </a:r>
          </a:p>
          <a:p>
            <a:pPr lvl="1"/>
            <a:r>
              <a:rPr lang="nl-NL" sz="2000" err="1"/>
              <a:t>InclusieAmbassade</a:t>
            </a:r>
            <a:endParaRPr lang="nl-NL" sz="2000"/>
          </a:p>
          <a:p>
            <a:pPr lvl="1"/>
            <a:r>
              <a:rPr lang="nl-NL" sz="2000" err="1"/>
              <a:t>Alin</a:t>
            </a:r>
            <a:r>
              <a:rPr lang="nl-NL" sz="2000"/>
              <a:t> vzw</a:t>
            </a:r>
          </a:p>
          <a:p>
            <a:pPr lvl="1"/>
            <a:r>
              <a:rPr lang="nl-NL" sz="2000" err="1"/>
              <a:t>Hubbie</a:t>
            </a:r>
            <a:endParaRPr lang="nl-NL" sz="2000"/>
          </a:p>
          <a:p>
            <a:pPr lvl="1"/>
            <a:r>
              <a:rPr lang="nl-NL" sz="2000"/>
              <a:t>Sint-Franciscus</a:t>
            </a:r>
          </a:p>
          <a:p>
            <a:pPr lvl="1"/>
            <a:r>
              <a:rPr lang="nl-NL" sz="2000"/>
              <a:t>De Werklijn</a:t>
            </a:r>
          </a:p>
          <a:p>
            <a:pPr lvl="1"/>
            <a:r>
              <a:rPr lang="nl-NL" sz="2000" err="1"/>
              <a:t>Tolbo</a:t>
            </a:r>
            <a:r>
              <a:rPr lang="nl-NL" sz="2000"/>
              <a:t> vzw</a:t>
            </a:r>
          </a:p>
          <a:p>
            <a:pPr lvl="1"/>
            <a:r>
              <a:rPr lang="nl-NL" sz="2000"/>
              <a:t>…</a:t>
            </a:r>
          </a:p>
          <a:p>
            <a:r>
              <a:rPr lang="nl-NL" sz="2000"/>
              <a:t>Methodieken</a:t>
            </a:r>
          </a:p>
          <a:p>
            <a:pPr lvl="1"/>
            <a:r>
              <a:rPr lang="nl-NL" sz="2000"/>
              <a:t>Universal Design </a:t>
            </a:r>
            <a:r>
              <a:rPr lang="nl-NL" sz="2000" err="1"/>
              <a:t>for</a:t>
            </a:r>
            <a:r>
              <a:rPr lang="nl-NL" sz="2000"/>
              <a:t> Learning</a:t>
            </a:r>
          </a:p>
          <a:p>
            <a:pPr lvl="1"/>
            <a:r>
              <a:rPr lang="nl-NL" sz="2000"/>
              <a:t>Eigen initiatiefmodel</a:t>
            </a:r>
          </a:p>
          <a:p>
            <a:pPr lvl="1"/>
            <a:r>
              <a:rPr lang="nl-NL" sz="2000" err="1"/>
              <a:t>Megasmodel</a:t>
            </a:r>
            <a:endParaRPr lang="nl-NL" sz="2000"/>
          </a:p>
          <a:p>
            <a:pPr lvl="1"/>
            <a:endParaRPr lang="nl-NL" sz="2000"/>
          </a:p>
          <a:p>
            <a:pPr lvl="1"/>
            <a:endParaRPr lang="nl-BE" sz="2000"/>
          </a:p>
        </p:txBody>
      </p:sp>
      <p:pic>
        <p:nvPicPr>
          <p:cNvPr id="2050" name="Picture 2" descr="Equity - Equity Tool">
            <a:extLst>
              <a:ext uri="{FF2B5EF4-FFF2-40B4-BE49-F238E27FC236}">
                <a16:creationId xmlns:a16="http://schemas.microsoft.com/office/drawing/2014/main" id="{F4BB2F0A-FF80-200B-4F0D-13E37F5D0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2200" y="2305159"/>
            <a:ext cx="5181600" cy="339227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87975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Title 1">
            <a:extLst>
              <a:ext uri="{FF2B5EF4-FFF2-40B4-BE49-F238E27FC236}">
                <a16:creationId xmlns:a16="http://schemas.microsoft.com/office/drawing/2014/main" id="{67391DC8-ABB7-C7FC-4B68-F103699E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4" y="358777"/>
            <a:ext cx="10515600" cy="1325563"/>
          </a:xfrm>
        </p:spPr>
        <p:txBody>
          <a:bodyPr/>
          <a:lstStyle/>
          <a:p>
            <a:r>
              <a:rPr lang="en-US" dirty="0"/>
              <a:t>Equality vs Equity</a:t>
            </a:r>
          </a:p>
        </p:txBody>
      </p:sp>
      <p:pic>
        <p:nvPicPr>
          <p:cNvPr id="3074" name="Picture 2" descr="Equality versus Equity: What's the difference as we #EmbraceEquity for IWD  2023 and beyond?">
            <a:extLst>
              <a:ext uri="{FF2B5EF4-FFF2-40B4-BE49-F238E27FC236}">
                <a16:creationId xmlns:a16="http://schemas.microsoft.com/office/drawing/2014/main" id="{900A1857-7FD7-C268-E134-7E3E5C488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7645" y="2008798"/>
            <a:ext cx="5606059" cy="314989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084" name="Content Placeholder 3">
            <a:extLst>
              <a:ext uri="{FF2B5EF4-FFF2-40B4-BE49-F238E27FC236}">
                <a16:creationId xmlns:a16="http://schemas.microsoft.com/office/drawing/2014/main" id="{AF502F77-369E-5217-35D5-2068E1D5C4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n-US" dirty="0"/>
              <a:t>Equality: </a:t>
            </a:r>
            <a:r>
              <a:rPr lang="en-US" dirty="0" err="1"/>
              <a:t>Iedere</a:t>
            </a:r>
            <a:r>
              <a:rPr lang="en-US" dirty="0"/>
              <a:t> </a:t>
            </a:r>
            <a:r>
              <a:rPr lang="en-US" dirty="0" err="1"/>
              <a:t>cursist</a:t>
            </a:r>
            <a:r>
              <a:rPr lang="en-US" dirty="0"/>
              <a:t> </a:t>
            </a:r>
            <a:r>
              <a:rPr lang="en-US" dirty="0" err="1"/>
              <a:t>krijgt</a:t>
            </a:r>
            <a:r>
              <a:rPr lang="en-US" dirty="0"/>
              <a:t>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materialen</a:t>
            </a:r>
            <a:r>
              <a:rPr lang="en-US" dirty="0"/>
              <a:t>/ </a:t>
            </a:r>
            <a:r>
              <a:rPr lang="en-US" dirty="0" err="1"/>
              <a:t>middelen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allen</a:t>
            </a:r>
            <a:r>
              <a:rPr lang="en-US" dirty="0"/>
              <a:t> </a:t>
            </a:r>
            <a:r>
              <a:rPr lang="en-US" dirty="0" err="1"/>
              <a:t>dezelfde</a:t>
            </a:r>
            <a:r>
              <a:rPr lang="en-US" dirty="0"/>
              <a:t> </a:t>
            </a:r>
            <a:r>
              <a:rPr lang="en-US" dirty="0" err="1"/>
              <a:t>noden</a:t>
            </a:r>
            <a:endParaRPr lang="en-US" dirty="0"/>
          </a:p>
          <a:p>
            <a:endParaRPr lang="en-US" dirty="0"/>
          </a:p>
          <a:p>
            <a:r>
              <a:rPr lang="en-US" dirty="0"/>
              <a:t>Equity: Men is er </a:t>
            </a:r>
            <a:r>
              <a:rPr lang="en-US" dirty="0" err="1"/>
              <a:t>zich</a:t>
            </a:r>
            <a:r>
              <a:rPr lang="en-US" dirty="0"/>
              <a:t> van </a:t>
            </a:r>
            <a:r>
              <a:rPr lang="en-US" dirty="0" err="1"/>
              <a:t>bewust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iedere</a:t>
            </a:r>
            <a:r>
              <a:rPr lang="en-US" dirty="0"/>
              <a:t> </a:t>
            </a:r>
            <a:r>
              <a:rPr lang="en-US" dirty="0" err="1"/>
              <a:t>cursist</a:t>
            </a:r>
            <a:r>
              <a:rPr lang="en-US" dirty="0"/>
              <a:t> </a:t>
            </a:r>
            <a:r>
              <a:rPr lang="en-US" dirty="0" err="1"/>
              <a:t>materialen</a:t>
            </a:r>
            <a:r>
              <a:rPr lang="en-US" dirty="0"/>
              <a:t>/ </a:t>
            </a:r>
            <a:r>
              <a:rPr lang="en-US" dirty="0" err="1"/>
              <a:t>middelen</a:t>
            </a:r>
            <a:r>
              <a:rPr lang="en-US" dirty="0"/>
              <a:t> op </a:t>
            </a:r>
            <a:r>
              <a:rPr lang="en-US" dirty="0" err="1"/>
              <a:t>maat</a:t>
            </a:r>
            <a:r>
              <a:rPr lang="en-US" dirty="0"/>
              <a:t> </a:t>
            </a:r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heeft</a:t>
            </a:r>
            <a:endParaRPr lang="en-US" dirty="0"/>
          </a:p>
          <a:p>
            <a:pPr lvl="1"/>
            <a:r>
              <a:rPr lang="en-US" dirty="0"/>
              <a:t>We </a:t>
            </a:r>
            <a:r>
              <a:rPr lang="en-US" dirty="0" err="1"/>
              <a:t>hebben</a:t>
            </a:r>
            <a:r>
              <a:rPr lang="en-US" dirty="0"/>
              <a:t> </a:t>
            </a:r>
            <a:r>
              <a:rPr lang="en-US" dirty="0" err="1"/>
              <a:t>allen</a:t>
            </a:r>
            <a:r>
              <a:rPr lang="en-US" dirty="0"/>
              <a:t> </a:t>
            </a:r>
            <a:r>
              <a:rPr lang="en-US" dirty="0" err="1"/>
              <a:t>specifieke</a:t>
            </a:r>
            <a:r>
              <a:rPr lang="en-US" dirty="0"/>
              <a:t> </a:t>
            </a:r>
            <a:r>
              <a:rPr lang="en-US" dirty="0" err="1"/>
              <a:t>noden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408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>
            <a:extLst>
              <a:ext uri="{FF2B5EF4-FFF2-40B4-BE49-F238E27FC236}">
                <a16:creationId xmlns:a16="http://schemas.microsoft.com/office/drawing/2014/main" id="{3BC610C1-9279-19AF-FE9F-1B962A3F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20" y="368270"/>
            <a:ext cx="10716381" cy="1325563"/>
          </a:xfrm>
        </p:spPr>
        <p:txBody>
          <a:bodyPr/>
          <a:lstStyle/>
          <a:p>
            <a:r>
              <a:rPr lang="en-US" dirty="0"/>
              <a:t>Universal design of learning</a:t>
            </a:r>
          </a:p>
        </p:txBody>
      </p:sp>
      <p:pic>
        <p:nvPicPr>
          <p:cNvPr id="1026" name="Picture 2" descr="UDL - EYE OPENER">
            <a:extLst>
              <a:ext uri="{FF2B5EF4-FFF2-40B4-BE49-F238E27FC236}">
                <a16:creationId xmlns:a16="http://schemas.microsoft.com/office/drawing/2014/main" id="{75465848-E722-A495-BBE0-85C34AD94B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886" y="1760141"/>
            <a:ext cx="8879448" cy="4084546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32328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EBFEF3-56B4-EBC8-703F-41961BD58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Megasmodel</a:t>
            </a:r>
            <a:endParaRPr lang="nl-BE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84567570-A2D7-00C3-D69F-BA9DDB0311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7" r="10080" b="10212"/>
          <a:stretch/>
        </p:blipFill>
        <p:spPr>
          <a:xfrm>
            <a:off x="3011590" y="1760538"/>
            <a:ext cx="5968795" cy="408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71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FD2355E-C6D1-F83A-4B18-D2FBBE843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420" y="1825624"/>
            <a:ext cx="5284408" cy="4464339"/>
          </a:xfrm>
        </p:spPr>
        <p:txBody>
          <a:bodyPr>
            <a:normAutofit/>
          </a:bodyPr>
          <a:lstStyle/>
          <a:p>
            <a:r>
              <a:rPr lang="nl-NL" dirty="0"/>
              <a:t>Cursus Fastfood Sint-Franciscus</a:t>
            </a:r>
          </a:p>
          <a:p>
            <a:pPr lvl="1"/>
            <a:r>
              <a:rPr lang="nl-NL" dirty="0"/>
              <a:t>Groei van veel visuele ondersteuning naar minder visuele ondersteuning</a:t>
            </a:r>
          </a:p>
          <a:p>
            <a:pPr lvl="1"/>
            <a:r>
              <a:rPr lang="nl-NL" dirty="0"/>
              <a:t>Gebruik van filmpjes</a:t>
            </a:r>
          </a:p>
          <a:p>
            <a:pPr lvl="1"/>
            <a:r>
              <a:rPr lang="nl-NL" dirty="0"/>
              <a:t>Automatisatie en herhaling </a:t>
            </a:r>
            <a:endParaRPr lang="nl-BE" dirty="0"/>
          </a:p>
          <a:p>
            <a:r>
              <a:rPr lang="nl-NL" dirty="0"/>
              <a:t>Evaluatie</a:t>
            </a:r>
          </a:p>
          <a:p>
            <a:pPr lvl="1"/>
            <a:r>
              <a:rPr lang="nl-NL" dirty="0"/>
              <a:t>Officiële portfolio</a:t>
            </a:r>
          </a:p>
          <a:p>
            <a:pPr lvl="1"/>
            <a:r>
              <a:rPr lang="nl-NL" dirty="0"/>
              <a:t>Aangepast evaluatiedocument</a:t>
            </a:r>
          </a:p>
          <a:p>
            <a:pPr lvl="1"/>
            <a:r>
              <a:rPr lang="nl-NL" dirty="0"/>
              <a:t>Mondelinge tussentijdse en eindevaluatie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F222DB-3666-C8A0-B175-E66D95A69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10" y="398263"/>
            <a:ext cx="10740572" cy="1325563"/>
          </a:xfrm>
        </p:spPr>
        <p:txBody>
          <a:bodyPr anchor="ctr">
            <a:normAutofit/>
          </a:bodyPr>
          <a:lstStyle/>
          <a:p>
            <a:r>
              <a:rPr lang="nl-BE" dirty="0"/>
              <a:t>Voorstelling materialen, cursussen, evaluatie</a:t>
            </a:r>
            <a:br>
              <a:rPr lang="nl-BE" dirty="0"/>
            </a:br>
            <a:endParaRPr lang="nl-BE" dirty="0"/>
          </a:p>
        </p:txBody>
      </p:sp>
      <p:pic>
        <p:nvPicPr>
          <p:cNvPr id="2050" name="Picture 2" descr="Geen beschrijving beschikbaar.">
            <a:extLst>
              <a:ext uri="{FF2B5EF4-FFF2-40B4-BE49-F238E27FC236}">
                <a16:creationId xmlns:a16="http://schemas.microsoft.com/office/drawing/2014/main" id="{FE38BBB1-FD94-DA07-4FAD-0C12C8E327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9"/>
          <a:stretch/>
        </p:blipFill>
        <p:spPr bwMode="auto">
          <a:xfrm>
            <a:off x="6117773" y="1825625"/>
            <a:ext cx="5284408" cy="401906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426334398"/>
      </p:ext>
    </p:extLst>
  </p:cSld>
  <p:clrMapOvr>
    <a:masterClrMapping/>
  </p:clrMapOvr>
</p:sld>
</file>

<file path=ppt/theme/theme1.xml><?xml version="1.0" encoding="utf-8"?>
<a:theme xmlns:a="http://schemas.openxmlformats.org/drawingml/2006/main" name="Beleidsplan CVO Brussel 2015-20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PowerPointpresentatie CVO Brussel" id="{7AB5CCDB-2572-4948-A06C-BA8837549C0E}" vid="{740A7E06-DBFA-46B2-857F-38D60DB69DF7}"/>
    </a:ext>
  </a:extLst>
</a:theme>
</file>

<file path=ppt/theme/theme2.xml><?xml version="1.0" encoding="utf-8"?>
<a:theme xmlns:a="http://schemas.openxmlformats.org/drawingml/2006/main" name="1_Beleidsplan CVO Brussel 2015-20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jabloon PowerPointpresentatie CVO Brussel" id="{7AB5CCDB-2572-4948-A06C-BA8837549C0E}" vid="{740A7E06-DBFA-46B2-857F-38D60DB69DF7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0F5D2DC04A674497A716D2AC77AECC" ma:contentTypeVersion="20" ma:contentTypeDescription="Een nieuw document maken." ma:contentTypeScope="" ma:versionID="621d42e7092ee76ba93dbe784269a298">
  <xsd:schema xmlns:xsd="http://www.w3.org/2001/XMLSchema" xmlns:xs="http://www.w3.org/2001/XMLSchema" xmlns:p="http://schemas.microsoft.com/office/2006/metadata/properties" xmlns:ns2="8555b667-2fb2-4613-9aff-ece2c589111e" xmlns:ns3="e1183e09-c796-41a2-ba5a-4d319536ae41" xmlns:ns4="9a9ec0f0-7796-43d0-ac1f-4c8c46ee0bd1" targetNamespace="http://schemas.microsoft.com/office/2006/metadata/properties" ma:root="true" ma:fieldsID="03c8ed934872f769090c7a0c8152cb4d" ns2:_="" ns3:_="" ns4:_="">
    <xsd:import namespace="8555b667-2fb2-4613-9aff-ece2c589111e"/>
    <xsd:import namespace="e1183e09-c796-41a2-ba5a-4d319536ae41"/>
    <xsd:import namespace="9a9ec0f0-7796-43d0-ac1f-4c8c46ee0bd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55b667-2fb2-4613-9aff-ece2c58911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9ca8161-7180-459b-a0ef-1a71cf6ffe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183e09-c796-41a2-ba5a-4d319536ae4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ec0f0-7796-43d0-ac1f-4c8c46ee0bd1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f754bc06-0c05-4ae4-bc31-bdda4afd3f4a}" ma:internalName="TaxCatchAll" ma:showField="CatchAllData" ma:web="e1183e09-c796-41a2-ba5a-4d319536ae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7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555b667-2fb2-4613-9aff-ece2c589111e">
      <Terms xmlns="http://schemas.microsoft.com/office/infopath/2007/PartnerControls"/>
    </lcf76f155ced4ddcb4097134ff3c332f>
    <TaxCatchAll xmlns="9a9ec0f0-7796-43d0-ac1f-4c8c46ee0bd1" xsi:nil="true"/>
  </documentManagement>
</p:properties>
</file>

<file path=customXml/itemProps1.xml><?xml version="1.0" encoding="utf-8"?>
<ds:datastoreItem xmlns:ds="http://schemas.openxmlformats.org/officeDocument/2006/customXml" ds:itemID="{C787AE1B-343A-4040-957C-4C8B5ABC5428}"/>
</file>

<file path=customXml/itemProps2.xml><?xml version="1.0" encoding="utf-8"?>
<ds:datastoreItem xmlns:ds="http://schemas.openxmlformats.org/officeDocument/2006/customXml" ds:itemID="{5FA49C8A-39BC-49FF-85FB-EA053542F999}"/>
</file>

<file path=customXml/itemProps3.xml><?xml version="1.0" encoding="utf-8"?>
<ds:datastoreItem xmlns:ds="http://schemas.openxmlformats.org/officeDocument/2006/customXml" ds:itemID="{7F29B7FE-D699-4C22-8AB1-0EF3D7D2483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495</Words>
  <Application>Microsoft Office PowerPoint</Application>
  <PresentationFormat>Breedbeeld</PresentationFormat>
  <Paragraphs>127</Paragraphs>
  <Slides>21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21</vt:i4>
      </vt:variant>
    </vt:vector>
  </HeadingPairs>
  <TitlesOfParts>
    <vt:vector size="28" baseType="lpstr">
      <vt:lpstr>Abadi MT Condensed Light</vt:lpstr>
      <vt:lpstr>Aptos</vt:lpstr>
      <vt:lpstr>Arial</vt:lpstr>
      <vt:lpstr>Calibri</vt:lpstr>
      <vt:lpstr>Calibri Light</vt:lpstr>
      <vt:lpstr>Beleidsplan CVO Brussel 2015-20</vt:lpstr>
      <vt:lpstr>1_Beleidsplan CVO Brussel 2015-20</vt:lpstr>
      <vt:lpstr>Exclusie - inclusie: het volwassenenonderwijs als bruggenbouwer tussen onderwijs, welzijn en arbeidsmarkt </vt:lpstr>
      <vt:lpstr>Agenda: </vt:lpstr>
      <vt:lpstr>Voorstelling project</vt:lpstr>
      <vt:lpstr>Voorstelling project</vt:lpstr>
      <vt:lpstr>Voorstelling project</vt:lpstr>
      <vt:lpstr>Equality vs Equity</vt:lpstr>
      <vt:lpstr>Universal design of learning</vt:lpstr>
      <vt:lpstr>Megasmodel</vt:lpstr>
      <vt:lpstr>Voorstelling materialen, cursussen, evaluatie </vt:lpstr>
      <vt:lpstr>Voorbereiding feest van de vrijwilliger</vt:lpstr>
      <vt:lpstr>Praktische uitleg van chef Arlette</vt:lpstr>
      <vt:lpstr>PowerPoint-presentatie</vt:lpstr>
      <vt:lpstr>PowerPoint-presentatie</vt:lpstr>
      <vt:lpstr>Voorstelling materialen, cursussen, evaluatie</vt:lpstr>
      <vt:lpstr>Voorstelling materialen, cursussen, evaluatie</vt:lpstr>
      <vt:lpstr>Leervoorwaarden</vt:lpstr>
      <vt:lpstr>Leervoorwaarden :RANDVOORWAARDEN</vt:lpstr>
      <vt:lpstr>Leervoorwaarden: KLIMAAT</vt:lpstr>
      <vt:lpstr>Sterktes en struikelblokken</vt:lpstr>
      <vt:lpstr>Verdere aanpak en verduurzaming</vt:lpstr>
      <vt:lpstr>Vragen?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Exclusie - inclusie: het volwassenenonderwijs als bruggenbouwer tussen onderwijs, welzijn en arbeidsmarkt </dc:title>
  <dc:creator>Celien De Pauw</dc:creator>
  <cp:lastModifiedBy>Celien De Pauw</cp:lastModifiedBy>
  <cp:revision>16</cp:revision>
  <dcterms:created xsi:type="dcterms:W3CDTF">2024-02-29T10:48:14Z</dcterms:created>
  <dcterms:modified xsi:type="dcterms:W3CDTF">2024-03-12T15:11:48Z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0x0101009F0F5D2DC04A674497A716D2AC77AECC</vt:lpwstr>
  </property>
</Properties>
</file>