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8" r:id="rId5"/>
    <p:sldId id="274" r:id="rId6"/>
    <p:sldId id="264" r:id="rId7"/>
    <p:sldId id="272" r:id="rId8"/>
    <p:sldId id="273" r:id="rId9"/>
    <p:sldId id="280" r:id="rId10"/>
    <p:sldId id="281" r:id="rId11"/>
    <p:sldId id="284" r:id="rId12"/>
    <p:sldId id="275" r:id="rId13"/>
    <p:sldId id="276" r:id="rId14"/>
    <p:sldId id="277" r:id="rId15"/>
    <p:sldId id="278" r:id="rId16"/>
    <p:sldId id="279" r:id="rId17"/>
    <p:sldId id="282" r:id="rId18"/>
    <p:sldId id="285" r:id="rId19"/>
    <p:sldId id="286" r:id="rId20"/>
    <p:sldId id="283" r:id="rId21"/>
    <p:sldId id="287" r:id="rId22"/>
    <p:sldId id="288" r:id="rId23"/>
  </p:sldIdLst>
  <p:sldSz cx="24382413" cy="13716000"/>
  <p:notesSz cx="6858000" cy="9144000"/>
  <p:defaultTextStyle>
    <a:defPPr>
      <a:defRPr lang="nl-BE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9210DB-4498-D340-80B1-9A61AC865E5F}" v="25" dt="2024-03-13T11:31:23.3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/>
    <p:restoredTop sz="94694"/>
  </p:normalViewPr>
  <p:slideViewPr>
    <p:cSldViewPr snapToGrid="0">
      <p:cViewPr varScale="1">
        <p:scale>
          <a:sx n="52" d="100"/>
          <a:sy n="52" d="100"/>
        </p:scale>
        <p:origin x="224" y="56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6A4F71-115B-B544-B9C6-923349D1143F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48E5940-7026-7340-BF1D-6A2360776F8C}">
      <dgm:prSet phldrT="[Tekst]"/>
      <dgm:spPr/>
      <dgm:t>
        <a:bodyPr/>
        <a:lstStyle/>
        <a:p>
          <a:r>
            <a:rPr lang="nl-NL"/>
            <a:t>Expertise Hubs</a:t>
          </a:r>
        </a:p>
      </dgm:t>
    </dgm:pt>
    <dgm:pt modelId="{532CEF4E-F85A-9947-8500-CBF1F4E8023F}" type="parTrans" cxnId="{7D580BE7-AB40-2A48-8616-08724FDB3C63}">
      <dgm:prSet/>
      <dgm:spPr/>
      <dgm:t>
        <a:bodyPr/>
        <a:lstStyle/>
        <a:p>
          <a:endParaRPr lang="nl-NL"/>
        </a:p>
      </dgm:t>
    </dgm:pt>
    <dgm:pt modelId="{75A3C9B1-272E-844E-BC13-315FC1E0DF09}" type="sibTrans" cxnId="{7D580BE7-AB40-2A48-8616-08724FDB3C63}">
      <dgm:prSet/>
      <dgm:spPr/>
      <dgm:t>
        <a:bodyPr/>
        <a:lstStyle/>
        <a:p>
          <a:endParaRPr lang="nl-NL"/>
        </a:p>
      </dgm:t>
    </dgm:pt>
    <dgm:pt modelId="{E9989260-16F4-7F4D-BF84-B2755738D87D}">
      <dgm:prSet/>
      <dgm:spPr/>
      <dgm:t>
        <a:bodyPr/>
        <a:lstStyle/>
        <a:p>
          <a:r>
            <a:rPr lang="nl-NL"/>
            <a:t>Charter online onderwijskwaliteit</a:t>
          </a:r>
        </a:p>
      </dgm:t>
    </dgm:pt>
    <dgm:pt modelId="{DF422D32-8756-7C4A-A73C-90E5CCD1023D}" type="parTrans" cxnId="{20CE3CE4-271E-B34F-BAB0-32773AE32A3C}">
      <dgm:prSet/>
      <dgm:spPr/>
      <dgm:t>
        <a:bodyPr/>
        <a:lstStyle/>
        <a:p>
          <a:endParaRPr lang="nl-NL"/>
        </a:p>
      </dgm:t>
    </dgm:pt>
    <dgm:pt modelId="{A59FD9EF-BDF2-D24E-9205-BB096BD0E3B4}" type="sibTrans" cxnId="{20CE3CE4-271E-B34F-BAB0-32773AE32A3C}">
      <dgm:prSet/>
      <dgm:spPr/>
      <dgm:t>
        <a:bodyPr/>
        <a:lstStyle/>
        <a:p>
          <a:endParaRPr lang="nl-NL"/>
        </a:p>
      </dgm:t>
    </dgm:pt>
    <dgm:pt modelId="{DD6B60E9-D7E8-614D-889B-ACE19D80D0F8}">
      <dgm:prSet/>
      <dgm:spPr/>
      <dgm:t>
        <a:bodyPr/>
        <a:lstStyle/>
        <a:p>
          <a:r>
            <a:rPr lang="nl-NL"/>
            <a:t>GO! Academy-website</a:t>
          </a:r>
        </a:p>
      </dgm:t>
    </dgm:pt>
    <dgm:pt modelId="{BFA3A991-0EB9-9243-9F7B-91B598B1E41A}" type="parTrans" cxnId="{8A54EE2D-1870-0B42-A911-2CAEF834FDA3}">
      <dgm:prSet/>
      <dgm:spPr/>
      <dgm:t>
        <a:bodyPr/>
        <a:lstStyle/>
        <a:p>
          <a:endParaRPr lang="nl-NL"/>
        </a:p>
      </dgm:t>
    </dgm:pt>
    <dgm:pt modelId="{060D6F3D-D2A8-454E-8FD1-AD0D89F720D3}" type="sibTrans" cxnId="{8A54EE2D-1870-0B42-A911-2CAEF834FDA3}">
      <dgm:prSet/>
      <dgm:spPr/>
      <dgm:t>
        <a:bodyPr/>
        <a:lstStyle/>
        <a:p>
          <a:endParaRPr lang="nl-NL"/>
        </a:p>
      </dgm:t>
    </dgm:pt>
    <dgm:pt modelId="{8F73D4FC-44FA-8148-87C2-54FE02DDE41F}" type="pres">
      <dgm:prSet presAssocID="{A96A4F71-115B-B544-B9C6-923349D1143F}" presName="linear" presStyleCnt="0">
        <dgm:presLayoutVars>
          <dgm:dir/>
          <dgm:animLvl val="lvl"/>
          <dgm:resizeHandles val="exact"/>
        </dgm:presLayoutVars>
      </dgm:prSet>
      <dgm:spPr/>
    </dgm:pt>
    <dgm:pt modelId="{3ACDC9C7-016C-7E48-8F56-F5CFA3F53D92}" type="pres">
      <dgm:prSet presAssocID="{848E5940-7026-7340-BF1D-6A2360776F8C}" presName="parentLin" presStyleCnt="0"/>
      <dgm:spPr/>
    </dgm:pt>
    <dgm:pt modelId="{233C1A69-28A3-4F44-BCDD-70864A753712}" type="pres">
      <dgm:prSet presAssocID="{848E5940-7026-7340-BF1D-6A2360776F8C}" presName="parentLeftMargin" presStyleLbl="node1" presStyleIdx="0" presStyleCnt="3"/>
      <dgm:spPr/>
    </dgm:pt>
    <dgm:pt modelId="{987BF02A-A6FC-6F41-B155-B2E1860357FD}" type="pres">
      <dgm:prSet presAssocID="{848E5940-7026-7340-BF1D-6A2360776F8C}" presName="parentText" presStyleLbl="node1" presStyleIdx="0" presStyleCnt="3" custScaleX="103528">
        <dgm:presLayoutVars>
          <dgm:chMax val="0"/>
          <dgm:bulletEnabled val="1"/>
        </dgm:presLayoutVars>
      </dgm:prSet>
      <dgm:spPr/>
    </dgm:pt>
    <dgm:pt modelId="{48C523B7-C596-454A-B796-07A0432578C1}" type="pres">
      <dgm:prSet presAssocID="{848E5940-7026-7340-BF1D-6A2360776F8C}" presName="negativeSpace" presStyleCnt="0"/>
      <dgm:spPr/>
    </dgm:pt>
    <dgm:pt modelId="{33B237FA-B0F4-3F44-8B59-BD8C89BF01FE}" type="pres">
      <dgm:prSet presAssocID="{848E5940-7026-7340-BF1D-6A2360776F8C}" presName="childText" presStyleLbl="conFgAcc1" presStyleIdx="0" presStyleCnt="3">
        <dgm:presLayoutVars>
          <dgm:bulletEnabled val="1"/>
        </dgm:presLayoutVars>
      </dgm:prSet>
      <dgm:spPr/>
    </dgm:pt>
    <dgm:pt modelId="{B45BCB27-3F73-4A4F-B4D1-BDE3B681C08C}" type="pres">
      <dgm:prSet presAssocID="{75A3C9B1-272E-844E-BC13-315FC1E0DF09}" presName="spaceBetweenRectangles" presStyleCnt="0"/>
      <dgm:spPr/>
    </dgm:pt>
    <dgm:pt modelId="{2BEF0F0E-AAF3-B546-ABD8-A78212DE92A5}" type="pres">
      <dgm:prSet presAssocID="{E9989260-16F4-7F4D-BF84-B2755738D87D}" presName="parentLin" presStyleCnt="0"/>
      <dgm:spPr/>
    </dgm:pt>
    <dgm:pt modelId="{D83A33A4-8EB4-004E-96B3-0E6F8D540B1A}" type="pres">
      <dgm:prSet presAssocID="{E9989260-16F4-7F4D-BF84-B2755738D87D}" presName="parentLeftMargin" presStyleLbl="node1" presStyleIdx="0" presStyleCnt="3"/>
      <dgm:spPr/>
    </dgm:pt>
    <dgm:pt modelId="{6959787C-829E-8842-9786-5C940BE40A18}" type="pres">
      <dgm:prSet presAssocID="{E9989260-16F4-7F4D-BF84-B2755738D87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191B349-A1AF-2941-BB27-DCB147AB63BF}" type="pres">
      <dgm:prSet presAssocID="{E9989260-16F4-7F4D-BF84-B2755738D87D}" presName="negativeSpace" presStyleCnt="0"/>
      <dgm:spPr/>
    </dgm:pt>
    <dgm:pt modelId="{CD01B07F-BEDD-A24A-9DC0-F70CC2E03875}" type="pres">
      <dgm:prSet presAssocID="{E9989260-16F4-7F4D-BF84-B2755738D87D}" presName="childText" presStyleLbl="conFgAcc1" presStyleIdx="1" presStyleCnt="3">
        <dgm:presLayoutVars>
          <dgm:bulletEnabled val="1"/>
        </dgm:presLayoutVars>
      </dgm:prSet>
      <dgm:spPr/>
    </dgm:pt>
    <dgm:pt modelId="{8457C60B-C472-494C-AC44-48AF0C62830B}" type="pres">
      <dgm:prSet presAssocID="{A59FD9EF-BDF2-D24E-9205-BB096BD0E3B4}" presName="spaceBetweenRectangles" presStyleCnt="0"/>
      <dgm:spPr/>
    </dgm:pt>
    <dgm:pt modelId="{392758C0-3BDB-1742-8455-5A41CD9629EE}" type="pres">
      <dgm:prSet presAssocID="{DD6B60E9-D7E8-614D-889B-ACE19D80D0F8}" presName="parentLin" presStyleCnt="0"/>
      <dgm:spPr/>
    </dgm:pt>
    <dgm:pt modelId="{DB1C61E4-D558-DC42-9694-43FA05A733D4}" type="pres">
      <dgm:prSet presAssocID="{DD6B60E9-D7E8-614D-889B-ACE19D80D0F8}" presName="parentLeftMargin" presStyleLbl="node1" presStyleIdx="1" presStyleCnt="3"/>
      <dgm:spPr/>
    </dgm:pt>
    <dgm:pt modelId="{D3DBC427-0255-5349-8A13-2203838B31B6}" type="pres">
      <dgm:prSet presAssocID="{DD6B60E9-D7E8-614D-889B-ACE19D80D0F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706B0E1-2A77-D14F-8027-AC00084A20DA}" type="pres">
      <dgm:prSet presAssocID="{DD6B60E9-D7E8-614D-889B-ACE19D80D0F8}" presName="negativeSpace" presStyleCnt="0"/>
      <dgm:spPr/>
    </dgm:pt>
    <dgm:pt modelId="{EFFB114F-6547-1B4D-A04D-A69F8A59B968}" type="pres">
      <dgm:prSet presAssocID="{DD6B60E9-D7E8-614D-889B-ACE19D80D0F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26DA70E-B88F-594C-864D-CC2F2E757E9E}" type="presOf" srcId="{E9989260-16F4-7F4D-BF84-B2755738D87D}" destId="{6959787C-829E-8842-9786-5C940BE40A18}" srcOrd="1" destOrd="0" presId="urn:microsoft.com/office/officeart/2005/8/layout/list1"/>
    <dgm:cxn modelId="{BBD4F025-660D-8347-BFEB-2D5EDAADEEDD}" type="presOf" srcId="{DD6B60E9-D7E8-614D-889B-ACE19D80D0F8}" destId="{DB1C61E4-D558-DC42-9694-43FA05A733D4}" srcOrd="0" destOrd="0" presId="urn:microsoft.com/office/officeart/2005/8/layout/list1"/>
    <dgm:cxn modelId="{8A54EE2D-1870-0B42-A911-2CAEF834FDA3}" srcId="{A96A4F71-115B-B544-B9C6-923349D1143F}" destId="{DD6B60E9-D7E8-614D-889B-ACE19D80D0F8}" srcOrd="2" destOrd="0" parTransId="{BFA3A991-0EB9-9243-9F7B-91B598B1E41A}" sibTransId="{060D6F3D-D2A8-454E-8FD1-AD0D89F720D3}"/>
    <dgm:cxn modelId="{AB18B241-2BC9-7D4A-ADE6-5E3EE735E15A}" type="presOf" srcId="{A96A4F71-115B-B544-B9C6-923349D1143F}" destId="{8F73D4FC-44FA-8148-87C2-54FE02DDE41F}" srcOrd="0" destOrd="0" presId="urn:microsoft.com/office/officeart/2005/8/layout/list1"/>
    <dgm:cxn modelId="{0F5B484B-F072-6348-8996-4339395CA258}" type="presOf" srcId="{848E5940-7026-7340-BF1D-6A2360776F8C}" destId="{233C1A69-28A3-4F44-BCDD-70864A753712}" srcOrd="0" destOrd="0" presId="urn:microsoft.com/office/officeart/2005/8/layout/list1"/>
    <dgm:cxn modelId="{AD544C4B-82F1-5140-AE37-D439ED8231C7}" type="presOf" srcId="{DD6B60E9-D7E8-614D-889B-ACE19D80D0F8}" destId="{D3DBC427-0255-5349-8A13-2203838B31B6}" srcOrd="1" destOrd="0" presId="urn:microsoft.com/office/officeart/2005/8/layout/list1"/>
    <dgm:cxn modelId="{D647C160-6408-8240-A54B-236389A5AEDB}" type="presOf" srcId="{E9989260-16F4-7F4D-BF84-B2755738D87D}" destId="{D83A33A4-8EB4-004E-96B3-0E6F8D540B1A}" srcOrd="0" destOrd="0" presId="urn:microsoft.com/office/officeart/2005/8/layout/list1"/>
    <dgm:cxn modelId="{920D11A9-9624-1C45-9E59-4E6ED7ED60D4}" type="presOf" srcId="{848E5940-7026-7340-BF1D-6A2360776F8C}" destId="{987BF02A-A6FC-6F41-B155-B2E1860357FD}" srcOrd="1" destOrd="0" presId="urn:microsoft.com/office/officeart/2005/8/layout/list1"/>
    <dgm:cxn modelId="{20CE3CE4-271E-B34F-BAB0-32773AE32A3C}" srcId="{A96A4F71-115B-B544-B9C6-923349D1143F}" destId="{E9989260-16F4-7F4D-BF84-B2755738D87D}" srcOrd="1" destOrd="0" parTransId="{DF422D32-8756-7C4A-A73C-90E5CCD1023D}" sibTransId="{A59FD9EF-BDF2-D24E-9205-BB096BD0E3B4}"/>
    <dgm:cxn modelId="{7D580BE7-AB40-2A48-8616-08724FDB3C63}" srcId="{A96A4F71-115B-B544-B9C6-923349D1143F}" destId="{848E5940-7026-7340-BF1D-6A2360776F8C}" srcOrd="0" destOrd="0" parTransId="{532CEF4E-F85A-9947-8500-CBF1F4E8023F}" sibTransId="{75A3C9B1-272E-844E-BC13-315FC1E0DF09}"/>
    <dgm:cxn modelId="{ECA8DC52-0E48-7949-ADCE-09E81331D77C}" type="presParOf" srcId="{8F73D4FC-44FA-8148-87C2-54FE02DDE41F}" destId="{3ACDC9C7-016C-7E48-8F56-F5CFA3F53D92}" srcOrd="0" destOrd="0" presId="urn:microsoft.com/office/officeart/2005/8/layout/list1"/>
    <dgm:cxn modelId="{B9EB492F-CBDE-DD4D-8A1A-B5A14F5AF29B}" type="presParOf" srcId="{3ACDC9C7-016C-7E48-8F56-F5CFA3F53D92}" destId="{233C1A69-28A3-4F44-BCDD-70864A753712}" srcOrd="0" destOrd="0" presId="urn:microsoft.com/office/officeart/2005/8/layout/list1"/>
    <dgm:cxn modelId="{F465A86F-722A-1144-8DCF-9F9AA209F2A6}" type="presParOf" srcId="{3ACDC9C7-016C-7E48-8F56-F5CFA3F53D92}" destId="{987BF02A-A6FC-6F41-B155-B2E1860357FD}" srcOrd="1" destOrd="0" presId="urn:microsoft.com/office/officeart/2005/8/layout/list1"/>
    <dgm:cxn modelId="{976FD97F-0A8E-D64A-ACA5-E40C04D17C37}" type="presParOf" srcId="{8F73D4FC-44FA-8148-87C2-54FE02DDE41F}" destId="{48C523B7-C596-454A-B796-07A0432578C1}" srcOrd="1" destOrd="0" presId="urn:microsoft.com/office/officeart/2005/8/layout/list1"/>
    <dgm:cxn modelId="{D89948C1-4245-DE42-8FF3-156C2EA10D58}" type="presParOf" srcId="{8F73D4FC-44FA-8148-87C2-54FE02DDE41F}" destId="{33B237FA-B0F4-3F44-8B59-BD8C89BF01FE}" srcOrd="2" destOrd="0" presId="urn:microsoft.com/office/officeart/2005/8/layout/list1"/>
    <dgm:cxn modelId="{E5309CC3-5587-EA49-8B0A-E262CCA277DE}" type="presParOf" srcId="{8F73D4FC-44FA-8148-87C2-54FE02DDE41F}" destId="{B45BCB27-3F73-4A4F-B4D1-BDE3B681C08C}" srcOrd="3" destOrd="0" presId="urn:microsoft.com/office/officeart/2005/8/layout/list1"/>
    <dgm:cxn modelId="{25D6F223-296F-BF4F-A506-33393EDCB9BA}" type="presParOf" srcId="{8F73D4FC-44FA-8148-87C2-54FE02DDE41F}" destId="{2BEF0F0E-AAF3-B546-ABD8-A78212DE92A5}" srcOrd="4" destOrd="0" presId="urn:microsoft.com/office/officeart/2005/8/layout/list1"/>
    <dgm:cxn modelId="{4F83AF20-5544-2C48-A99E-8AFF1EF82135}" type="presParOf" srcId="{2BEF0F0E-AAF3-B546-ABD8-A78212DE92A5}" destId="{D83A33A4-8EB4-004E-96B3-0E6F8D540B1A}" srcOrd="0" destOrd="0" presId="urn:microsoft.com/office/officeart/2005/8/layout/list1"/>
    <dgm:cxn modelId="{77159F97-B113-FC42-A13B-476FC6DBA61A}" type="presParOf" srcId="{2BEF0F0E-AAF3-B546-ABD8-A78212DE92A5}" destId="{6959787C-829E-8842-9786-5C940BE40A18}" srcOrd="1" destOrd="0" presId="urn:microsoft.com/office/officeart/2005/8/layout/list1"/>
    <dgm:cxn modelId="{4FF2E375-B424-464C-ABE4-04AD1DB85F5F}" type="presParOf" srcId="{8F73D4FC-44FA-8148-87C2-54FE02DDE41F}" destId="{0191B349-A1AF-2941-BB27-DCB147AB63BF}" srcOrd="5" destOrd="0" presId="urn:microsoft.com/office/officeart/2005/8/layout/list1"/>
    <dgm:cxn modelId="{ED864261-7F72-0545-9B36-E72D59656B8C}" type="presParOf" srcId="{8F73D4FC-44FA-8148-87C2-54FE02DDE41F}" destId="{CD01B07F-BEDD-A24A-9DC0-F70CC2E03875}" srcOrd="6" destOrd="0" presId="urn:microsoft.com/office/officeart/2005/8/layout/list1"/>
    <dgm:cxn modelId="{20A607DE-9709-F943-9F32-EB9A7EE92BC2}" type="presParOf" srcId="{8F73D4FC-44FA-8148-87C2-54FE02DDE41F}" destId="{8457C60B-C472-494C-AC44-48AF0C62830B}" srcOrd="7" destOrd="0" presId="urn:microsoft.com/office/officeart/2005/8/layout/list1"/>
    <dgm:cxn modelId="{354D801A-D57F-D046-9389-017FECD80EF2}" type="presParOf" srcId="{8F73D4FC-44FA-8148-87C2-54FE02DDE41F}" destId="{392758C0-3BDB-1742-8455-5A41CD9629EE}" srcOrd="8" destOrd="0" presId="urn:microsoft.com/office/officeart/2005/8/layout/list1"/>
    <dgm:cxn modelId="{1DDDE7D2-C510-B241-AA05-AFE86333A921}" type="presParOf" srcId="{392758C0-3BDB-1742-8455-5A41CD9629EE}" destId="{DB1C61E4-D558-DC42-9694-43FA05A733D4}" srcOrd="0" destOrd="0" presId="urn:microsoft.com/office/officeart/2005/8/layout/list1"/>
    <dgm:cxn modelId="{86B65541-5CF5-6048-B006-A01C035EB659}" type="presParOf" srcId="{392758C0-3BDB-1742-8455-5A41CD9629EE}" destId="{D3DBC427-0255-5349-8A13-2203838B31B6}" srcOrd="1" destOrd="0" presId="urn:microsoft.com/office/officeart/2005/8/layout/list1"/>
    <dgm:cxn modelId="{7A99A650-DBFF-6E40-90AE-2A13C90F3A95}" type="presParOf" srcId="{8F73D4FC-44FA-8148-87C2-54FE02DDE41F}" destId="{8706B0E1-2A77-D14F-8027-AC00084A20DA}" srcOrd="9" destOrd="0" presId="urn:microsoft.com/office/officeart/2005/8/layout/list1"/>
    <dgm:cxn modelId="{A350D35C-2F72-4B46-B7FC-61EA5416C157}" type="presParOf" srcId="{8F73D4FC-44FA-8148-87C2-54FE02DDE41F}" destId="{EFFB114F-6547-1B4D-A04D-A69F8A59B96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237FA-B0F4-3F44-8B59-BD8C89BF01FE}">
      <dsp:nvSpPr>
        <dsp:cNvPr id="0" name=""/>
        <dsp:cNvSpPr/>
      </dsp:nvSpPr>
      <dsp:spPr>
        <a:xfrm>
          <a:off x="0" y="3091634"/>
          <a:ext cx="13109143" cy="1159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BF02A-A6FC-6F41-B155-B2E1860357FD}">
      <dsp:nvSpPr>
        <dsp:cNvPr id="0" name=""/>
        <dsp:cNvSpPr/>
      </dsp:nvSpPr>
      <dsp:spPr>
        <a:xfrm>
          <a:off x="655457" y="2412674"/>
          <a:ext cx="9500143" cy="1357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846" tIns="0" rIns="346846" bIns="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600" kern="1200"/>
            <a:t>Expertise Hubs</a:t>
          </a:r>
        </a:p>
      </dsp:txBody>
      <dsp:txXfrm>
        <a:off x="721745" y="2478962"/>
        <a:ext cx="9367567" cy="1225344"/>
      </dsp:txXfrm>
    </dsp:sp>
    <dsp:sp modelId="{CD01B07F-BEDD-A24A-9DC0-F70CC2E03875}">
      <dsp:nvSpPr>
        <dsp:cNvPr id="0" name=""/>
        <dsp:cNvSpPr/>
      </dsp:nvSpPr>
      <dsp:spPr>
        <a:xfrm>
          <a:off x="0" y="5178194"/>
          <a:ext cx="13109143" cy="1159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59787C-829E-8842-9786-5C940BE40A18}">
      <dsp:nvSpPr>
        <dsp:cNvPr id="0" name=""/>
        <dsp:cNvSpPr/>
      </dsp:nvSpPr>
      <dsp:spPr>
        <a:xfrm>
          <a:off x="655457" y="4499234"/>
          <a:ext cx="9176400" cy="1357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846" tIns="0" rIns="346846" bIns="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600" kern="1200"/>
            <a:t>Charter online onderwijskwaliteit</a:t>
          </a:r>
        </a:p>
      </dsp:txBody>
      <dsp:txXfrm>
        <a:off x="721745" y="4565522"/>
        <a:ext cx="9043824" cy="1225344"/>
      </dsp:txXfrm>
    </dsp:sp>
    <dsp:sp modelId="{EFFB114F-6547-1B4D-A04D-A69F8A59B968}">
      <dsp:nvSpPr>
        <dsp:cNvPr id="0" name=""/>
        <dsp:cNvSpPr/>
      </dsp:nvSpPr>
      <dsp:spPr>
        <a:xfrm>
          <a:off x="0" y="7264754"/>
          <a:ext cx="13109143" cy="1159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BC427-0255-5349-8A13-2203838B31B6}">
      <dsp:nvSpPr>
        <dsp:cNvPr id="0" name=""/>
        <dsp:cNvSpPr/>
      </dsp:nvSpPr>
      <dsp:spPr>
        <a:xfrm>
          <a:off x="655457" y="6585794"/>
          <a:ext cx="9176400" cy="1357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846" tIns="0" rIns="346846" bIns="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600" kern="1200"/>
            <a:t>GO! Academy-website</a:t>
          </a:r>
        </a:p>
      </dsp:txBody>
      <dsp:txXfrm>
        <a:off x="721745" y="6652082"/>
        <a:ext cx="9043824" cy="1225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96747-4202-DD4B-94AC-6B976FAC7AF4}" type="datetimeFigureOut">
              <a:rPr lang="nl-BE" smtClean="0"/>
              <a:t>15/03/2024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71038-0F01-804C-8B58-40148AC7517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899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71038-0F01-804C-8B58-40148AC75176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011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svg"/><Relationship Id="rId7" Type="http://schemas.openxmlformats.org/officeDocument/2006/relationships/image" Target="../media/image26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3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3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dia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18EC9C82-6828-86DA-169D-9081D92771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" y="0"/>
            <a:ext cx="24382800" cy="137153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6668449"/>
            <a:ext cx="11217600" cy="4775200"/>
          </a:xfrm>
        </p:spPr>
        <p:txBody>
          <a:bodyPr lIns="0" tIns="0" rIns="0" bIns="0" anchor="b">
            <a:noAutofit/>
          </a:bodyPr>
          <a:lstStyle>
            <a:lvl1pPr algn="l">
              <a:defRPr sz="11292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800" y="11659744"/>
            <a:ext cx="11217600" cy="193992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29" cap="all" baseline="0">
                <a:solidFill>
                  <a:schemeClr val="bg1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D53F322-2928-CD1D-38BB-C673148331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2800" y="1522800"/>
            <a:ext cx="5912467" cy="20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46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+BKGim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2AC5644-FA98-DFDD-3EBE-A07FFF2F8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4382800" cy="137153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7637350"/>
            <a:ext cx="20635742" cy="1939924"/>
          </a:xfrm>
        </p:spPr>
        <p:txBody>
          <a:bodyPr lIns="0" tIns="0" rIns="0" bIns="0" anchor="b">
            <a:noAutofit/>
          </a:bodyPr>
          <a:lstStyle>
            <a:lvl1pPr algn="l">
              <a:defRPr sz="900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799" y="9680635"/>
            <a:ext cx="20635742" cy="10541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00" cap="all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CB1E00F-030A-EF87-0AE8-24C583A5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5" y="12890170"/>
            <a:ext cx="5486043" cy="730250"/>
          </a:xfrm>
        </p:spPr>
        <p:txBody>
          <a:bodyPr lIns="0" tIns="0" rIns="0" bIns="0" anchor="t" anchorCtr="0"/>
          <a:lstStyle>
            <a:lvl1pPr algn="ctr">
              <a:defRPr sz="300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fld id="{7ED1649C-F388-3F46-A60C-0AF6BF34E8D4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CA0A7F-6776-4F3E-AB72-99AD29D66F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0206" y="13021200"/>
            <a:ext cx="882000" cy="190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519AE2F-1AC5-98A6-2DFC-3FE9BDD7178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524413" y="3429000"/>
            <a:ext cx="6858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808F593-6B2A-0A81-FC36-07E78B6AFC7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093613" y="10285763"/>
            <a:ext cx="3430800" cy="3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00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+Grafi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722980"/>
            <a:ext cx="20635742" cy="1939924"/>
          </a:xfrm>
        </p:spPr>
        <p:txBody>
          <a:bodyPr lIns="0" tIns="0" rIns="0" bIns="0" anchor="b">
            <a:noAutofit/>
          </a:bodyPr>
          <a:lstStyle>
            <a:lvl1pPr algn="l">
              <a:defRPr sz="900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799" y="2766265"/>
            <a:ext cx="20635742" cy="10541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00" cap="all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CB1E00F-030A-EF87-0AE8-24C583A5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5" y="12890170"/>
            <a:ext cx="5486043" cy="730250"/>
          </a:xfrm>
        </p:spPr>
        <p:txBody>
          <a:bodyPr lIns="0" tIns="0" rIns="0" bIns="0" anchor="t" anchorCtr="0"/>
          <a:lstStyle>
            <a:lvl1pPr algn="ctr">
              <a:defRPr sz="300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fld id="{7ED1649C-F388-3F46-A60C-0AF6BF34E8D4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CA0A7F-6776-4F3E-AB72-99AD29D66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50206" y="13021200"/>
            <a:ext cx="882000" cy="190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sp>
        <p:nvSpPr>
          <p:cNvPr id="6" name="Tijdelijke aanduiding voor grafiek 5">
            <a:extLst>
              <a:ext uri="{FF2B5EF4-FFF2-40B4-BE49-F238E27FC236}">
                <a16:creationId xmlns:a16="http://schemas.microsoft.com/office/drawing/2014/main" id="{F5E7416B-E1AB-4774-8F0C-5B2CC81D9C5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63200" y="4694400"/>
            <a:ext cx="22096800" cy="7498799"/>
          </a:xfrm>
        </p:spPr>
        <p:txBody>
          <a:bodyPr lIns="0" tIns="0" rIns="0" bIns="0">
            <a:no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6779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A7290BD7-5767-8778-DFD5-A388094E0A46}"/>
              </a:ext>
            </a:extLst>
          </p:cNvPr>
          <p:cNvSpPr/>
          <p:nvPr userDrawn="1"/>
        </p:nvSpPr>
        <p:spPr>
          <a:xfrm>
            <a:off x="21239613" y="0"/>
            <a:ext cx="31428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519AE2F-1AC5-98A6-2DFC-3FE9BDD717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18413" y="10594800"/>
            <a:ext cx="3121200" cy="31212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808F593-6B2A-0A81-FC36-07E78B6AFC7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39613" y="7452000"/>
            <a:ext cx="3142800" cy="3142800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9A52F89-82AB-E713-2683-E488C571E4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0400" y="4456800"/>
            <a:ext cx="14479200" cy="444240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1659" baseline="0">
                <a:solidFill>
                  <a:schemeClr val="bg1"/>
                </a:solidFill>
                <a:effectLst>
                  <a:outerShdw blurRad="1016000" algn="ctr" rotWithShape="0">
                    <a:prstClr val="black">
                      <a:alpha val="75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endParaRPr lang="nl-B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CE531F8-54F9-0AB3-647A-794199AAFF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239613" y="10593000"/>
            <a:ext cx="1562400" cy="31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97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+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951B142-F5D1-D379-3A41-ACB66A600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41600" y="-3600"/>
            <a:ext cx="6602400" cy="330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722980"/>
            <a:ext cx="20635742" cy="1939924"/>
          </a:xfrm>
        </p:spPr>
        <p:txBody>
          <a:bodyPr lIns="0" tIns="0" rIns="0" bIns="0" anchor="b">
            <a:noAutofit/>
          </a:bodyPr>
          <a:lstStyle>
            <a:lvl1pPr algn="l">
              <a:defRPr sz="900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799" y="2766265"/>
            <a:ext cx="20635742" cy="10541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00" cap="all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CB1E00F-030A-EF87-0AE8-24C583A5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5" y="12890170"/>
            <a:ext cx="5486043" cy="730250"/>
          </a:xfrm>
        </p:spPr>
        <p:txBody>
          <a:bodyPr lIns="0" tIns="0" rIns="0" bIns="0" anchor="t" anchorCtr="0"/>
          <a:lstStyle>
            <a:lvl1pPr algn="ctr">
              <a:defRPr sz="300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fld id="{7ED1649C-F388-3F46-A60C-0AF6BF34E8D4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CA0A7F-6776-4F3E-AB72-99AD29D66F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0206" y="13021200"/>
            <a:ext cx="882000" cy="190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7DDF089-B6DA-A74E-18C1-654AC3FE2D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4316400"/>
            <a:ext cx="21337200" cy="7873200"/>
          </a:xfrm>
        </p:spPr>
        <p:txBody>
          <a:bodyPr lIns="0" tIns="0" rIns="0" bIns="0" numCol="3" spcCol="360000">
            <a:noAutofit/>
          </a:bodyPr>
          <a:lstStyle>
            <a:lvl1pPr marL="0" indent="0">
              <a:lnSpc>
                <a:spcPct val="110000"/>
              </a:lnSpc>
              <a:buNone/>
              <a:defRPr sz="2800" baseline="0">
                <a:solidFill>
                  <a:schemeClr val="tx1"/>
                </a:solidFill>
                <a:latin typeface="Flanders Art Sans" pitchFamily="2" charset="77"/>
              </a:defRPr>
            </a:lvl1pPr>
          </a:lstStyle>
          <a:p>
            <a:pPr lvl="0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0639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Eind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4BB703D-C6EE-F092-4735-E9CD9CF2E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200" y="5490000"/>
            <a:ext cx="8020800" cy="27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5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dia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6668449"/>
            <a:ext cx="11217600" cy="4775200"/>
          </a:xfrm>
        </p:spPr>
        <p:txBody>
          <a:bodyPr lIns="0" tIns="0" rIns="0" bIns="0" anchor="b">
            <a:noAutofit/>
          </a:bodyPr>
          <a:lstStyle>
            <a:lvl1pPr algn="l">
              <a:defRPr sz="11292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800" y="11659744"/>
            <a:ext cx="11217600" cy="193992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29" cap="all" baseline="0">
                <a:solidFill>
                  <a:schemeClr val="accent1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D53F322-2928-CD1D-38BB-C67314833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2800" y="1522800"/>
            <a:ext cx="5911200" cy="201556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9839EBF-8295-5BB8-D82B-8B53FE5F5E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40013" y="0"/>
            <a:ext cx="8042400" cy="137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1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Sectiekop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B9B4692-2339-C7FF-31B6-D3B7E5C1F91A}"/>
              </a:ext>
            </a:extLst>
          </p:cNvPr>
          <p:cNvSpPr/>
          <p:nvPr userDrawn="1"/>
        </p:nvSpPr>
        <p:spPr>
          <a:xfrm>
            <a:off x="3225113" y="1522800"/>
            <a:ext cx="3484605" cy="321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0" y="1522800"/>
            <a:ext cx="7305712" cy="3207045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0" tIns="540000" rIns="720000" bIns="1087200" anchor="t" anchorCtr="0">
            <a:spAutoFit/>
          </a:bodyPr>
          <a:lstStyle>
            <a:lvl1pPr algn="l">
              <a:defRPr sz="11292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Sectiekop  </a:t>
            </a:r>
            <a:endParaRPr lang="nl-B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DBDE31F-5399-34A5-4EF0-020074DD9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8000" y="1522800"/>
            <a:ext cx="3214800" cy="321480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86400" y="3615494"/>
            <a:ext cx="14306204" cy="83293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29" cap="all" baseline="0">
                <a:solidFill>
                  <a:schemeClr val="bg1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/>
              <a:t>Subtitel</a:t>
            </a:r>
            <a:endParaRPr lang="nl-BE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32E883C2-03D5-EAA3-17FF-78EC2824E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4000" y="2188800"/>
            <a:ext cx="2162432" cy="198875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913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BE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832802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Sectiekop-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C6B8A55-BAA6-6EAA-3E92-5618C1492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" y="0"/>
            <a:ext cx="24382800" cy="137153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0800" y="9387995"/>
            <a:ext cx="9971903" cy="1563954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11292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Sectiekop  </a:t>
            </a:r>
            <a:endParaRPr lang="nl-B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DBDE31F-5399-34A5-4EF0-020074DD95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2400" y="8762400"/>
            <a:ext cx="3214800" cy="321480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00800" y="11085275"/>
            <a:ext cx="9971903" cy="83293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29" cap="all" baseline="0">
                <a:solidFill>
                  <a:schemeClr val="bg1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/>
              <a:t>Subtitel</a:t>
            </a:r>
            <a:endParaRPr lang="nl-BE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32E883C2-03D5-EAA3-17FF-78EC2824E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18400" y="9428400"/>
            <a:ext cx="2162432" cy="198875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913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BE"/>
              <a:t>01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78382E-823E-7503-E027-A4238FD5E7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54800" y="763200"/>
            <a:ext cx="2768400" cy="20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0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Sectiekop-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C6B8A55-BAA6-6EAA-3E92-5618C1492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" y="0"/>
            <a:ext cx="24382800" cy="137153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0800" y="9387995"/>
            <a:ext cx="9971903" cy="1563954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11292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Sectiekop  </a:t>
            </a:r>
            <a:endParaRPr lang="nl-B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DBDE31F-5399-34A5-4EF0-020074DD95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2400" y="8762400"/>
            <a:ext cx="3214800" cy="321480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00800" y="11085275"/>
            <a:ext cx="9971903" cy="83293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29" cap="all" baseline="0">
                <a:solidFill>
                  <a:schemeClr val="bg1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/>
              <a:t>Subtitel</a:t>
            </a:r>
            <a:endParaRPr lang="nl-BE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32E883C2-03D5-EAA3-17FF-78EC2824E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18400" y="9428400"/>
            <a:ext cx="2162432" cy="198875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913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BE"/>
              <a:t>01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78382E-823E-7503-E027-A4238FD5E7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54800" y="763200"/>
            <a:ext cx="2768400" cy="20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25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+Tekst+BKGim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30C68D4-F994-F4EC-D69C-05DF2E13B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4382800" cy="137153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951B142-F5D1-D379-3A41-ACB66A6004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41600" y="-3600"/>
            <a:ext cx="6602400" cy="330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722980"/>
            <a:ext cx="14097598" cy="1939924"/>
          </a:xfrm>
        </p:spPr>
        <p:txBody>
          <a:bodyPr lIns="0" tIns="0" rIns="0" bIns="0" anchor="b">
            <a:noAutofit/>
          </a:bodyPr>
          <a:lstStyle>
            <a:lvl1pPr algn="l">
              <a:defRPr sz="900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799" y="2766265"/>
            <a:ext cx="14097599" cy="10541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00" cap="all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CB1E00F-030A-EF87-0AE8-24C583A5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5" y="12890170"/>
            <a:ext cx="5486043" cy="730250"/>
          </a:xfrm>
        </p:spPr>
        <p:txBody>
          <a:bodyPr lIns="0" tIns="0" rIns="0" bIns="0" anchor="t" anchorCtr="0"/>
          <a:lstStyle>
            <a:lvl1pPr algn="ctr">
              <a:defRPr sz="300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fld id="{7ED1649C-F388-3F46-A60C-0AF6BF34E8D4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CA0A7F-6776-4F3E-AB72-99AD29D66F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50206" y="13021200"/>
            <a:ext cx="882000" cy="190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F6B99198-C9FA-E959-0675-3E0990999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4215600"/>
            <a:ext cx="14097599" cy="7963200"/>
          </a:xfr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10000"/>
              </a:lnSpc>
              <a:buNone/>
              <a:defRPr sz="3500" baseline="0"/>
            </a:lvl1pPr>
          </a:lstStyle>
          <a:p>
            <a:pPr lvl="0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6568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+Bullets+BKGim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30C68D4-F994-F4EC-D69C-05DF2E13B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0"/>
            <a:ext cx="24382800" cy="137153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2400" y="722980"/>
            <a:ext cx="14097598" cy="1939924"/>
          </a:xfrm>
        </p:spPr>
        <p:txBody>
          <a:bodyPr lIns="0" tIns="0" rIns="0" bIns="0" anchor="b">
            <a:noAutofit/>
          </a:bodyPr>
          <a:lstStyle>
            <a:lvl1pPr algn="l">
              <a:defRPr sz="900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2400" y="2766265"/>
            <a:ext cx="14097599" cy="10541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00" cap="all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CB1E00F-030A-EF87-0AE8-24C583A5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5" y="12890170"/>
            <a:ext cx="5486043" cy="730250"/>
          </a:xfrm>
        </p:spPr>
        <p:txBody>
          <a:bodyPr lIns="0" tIns="0" rIns="0" bIns="0" anchor="t" anchorCtr="0"/>
          <a:lstStyle>
            <a:lvl1pPr algn="ctr">
              <a:defRPr sz="300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fld id="{7ED1649C-F388-3F46-A60C-0AF6BF34E8D4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CA0A7F-6776-4F3E-AB72-99AD29D66F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0206" y="13021200"/>
            <a:ext cx="882000" cy="190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90D1871-FA09-57E1-27DE-2BB685310C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99198" y="-7849"/>
            <a:ext cx="3301200" cy="33012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02564400-3A77-30BA-4D0E-B3FB91B63D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2400" y="4215600"/>
            <a:ext cx="14097600" cy="7791083"/>
          </a:xfrm>
        </p:spPr>
        <p:txBody>
          <a:bodyPr lIns="0"/>
          <a:lstStyle>
            <a:lvl1pPr marL="457177" indent="-457177"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defRPr sz="3500" baseline="0">
                <a:latin typeface="Flanders Art Sans" pitchFamily="2" charset="77"/>
              </a:defRPr>
            </a:lvl1pPr>
            <a:lvl2pPr marL="914400">
              <a:buClr>
                <a:schemeClr val="accent1"/>
              </a:buClr>
              <a:defRPr sz="3000" baseline="0">
                <a:latin typeface="Flanders Art Sans" pitchFamily="2" charset="77"/>
              </a:defRPr>
            </a:lvl2pPr>
            <a:lvl3pPr marL="1371600" indent="-457177">
              <a:buClr>
                <a:schemeClr val="accent1"/>
              </a:buClr>
              <a:buFont typeface="Wingdings" pitchFamily="2" charset="2"/>
              <a:buChar char="§"/>
              <a:defRPr sz="2500" baseline="0">
                <a:latin typeface="Flanders Art Sans" pitchFamily="2" charset="77"/>
              </a:defRPr>
            </a:lvl3pPr>
            <a:lvl4pPr>
              <a:defRPr baseline="0">
                <a:latin typeface="Flanders Art Sans" pitchFamily="2" charset="77"/>
              </a:defRPr>
            </a:lvl4pPr>
            <a:lvl5pPr>
              <a:defRPr baseline="0">
                <a:latin typeface="Flanders Art Sans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596676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Titel+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951B142-F5D1-D379-3A41-ACB66A600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41600" y="-3600"/>
            <a:ext cx="6602400" cy="3301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71EF7-7EA9-21C2-80C6-CFE0D222A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722980"/>
            <a:ext cx="20635742" cy="1939924"/>
          </a:xfrm>
        </p:spPr>
        <p:txBody>
          <a:bodyPr lIns="0" tIns="0" rIns="0" bIns="0" anchor="b">
            <a:noAutofit/>
          </a:bodyPr>
          <a:lstStyle>
            <a:lvl1pPr algn="l">
              <a:defRPr sz="900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9A79CA-2FDE-7BDE-8930-B18EFB17A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799" y="2766265"/>
            <a:ext cx="20635742" cy="105417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000" cap="all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CB1E00F-030A-EF87-0AE8-24C583A5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5" y="12890170"/>
            <a:ext cx="5486043" cy="730250"/>
          </a:xfrm>
        </p:spPr>
        <p:txBody>
          <a:bodyPr lIns="0" tIns="0" rIns="0" bIns="0" anchor="t" anchorCtr="0"/>
          <a:lstStyle>
            <a:lvl1pPr algn="ctr">
              <a:defRPr sz="300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fld id="{7ED1649C-F388-3F46-A60C-0AF6BF34E8D4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CA0A7F-6776-4F3E-AB72-99AD29D66F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0206" y="13021200"/>
            <a:ext cx="882000" cy="190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sp>
        <p:nvSpPr>
          <p:cNvPr id="4" name="Tijdelijke aanduiding voor tekst 8">
            <a:extLst>
              <a:ext uri="{FF2B5EF4-FFF2-40B4-BE49-F238E27FC236}">
                <a16:creationId xmlns:a16="http://schemas.microsoft.com/office/drawing/2014/main" id="{5B3936D2-4CCD-75C7-D9E8-6BFA613071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798" y="4215600"/>
            <a:ext cx="20635741" cy="7791083"/>
          </a:xfrm>
        </p:spPr>
        <p:txBody>
          <a:bodyPr lIns="0"/>
          <a:lstStyle>
            <a:lvl1pPr marL="457177" indent="-457177"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3500" baseline="0">
                <a:latin typeface="Flanders Art Sans" pitchFamily="2" charset="77"/>
              </a:defRPr>
            </a:lvl1pPr>
            <a:lvl2pPr marL="914400">
              <a:buClr>
                <a:schemeClr val="accent1"/>
              </a:buClr>
              <a:defRPr sz="3000" baseline="0">
                <a:latin typeface="Flanders Art Sans" pitchFamily="2" charset="77"/>
              </a:defRPr>
            </a:lvl2pPr>
            <a:lvl3pPr marL="1371600" indent="-457177">
              <a:buClr>
                <a:schemeClr val="accent1"/>
              </a:buClr>
              <a:buFont typeface="Wingdings" pitchFamily="2" charset="2"/>
              <a:buChar char="§"/>
              <a:defRPr sz="2500" baseline="0">
                <a:latin typeface="Flanders Art Sans" pitchFamily="2" charset="77"/>
              </a:defRPr>
            </a:lvl3pPr>
            <a:lvl4pPr>
              <a:defRPr baseline="0">
                <a:latin typeface="Flanders Art Sans" pitchFamily="2" charset="77"/>
              </a:defRPr>
            </a:lvl4pPr>
            <a:lvl5pPr>
              <a:defRPr baseline="0">
                <a:latin typeface="Flanders Art Sans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228744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-F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CB1E00F-030A-EF87-0AE8-24C583A5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185" y="12890170"/>
            <a:ext cx="5486043" cy="730250"/>
          </a:xfrm>
        </p:spPr>
        <p:txBody>
          <a:bodyPr lIns="0" tIns="0" rIns="0" bIns="0" anchor="t" anchorCtr="0"/>
          <a:lstStyle>
            <a:lvl1pPr algn="ctr">
              <a:defRPr sz="300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fld id="{7ED1649C-F388-3F46-A60C-0AF6BF34E8D4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ECA0A7F-6776-4F3E-AB72-99AD29D66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50206" y="13021200"/>
            <a:ext cx="882000" cy="190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CB1427-9034-0226-3622-633B0AD006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75600" y="763200"/>
            <a:ext cx="1047600" cy="764812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48602517-2A8D-4A73-95CF-38799DD970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8566274"/>
            <a:ext cx="6858000" cy="1503014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buNone/>
              <a:defRPr sz="5300" b="1" i="0" baseline="0">
                <a:solidFill>
                  <a:schemeClr val="accent1"/>
                </a:solidFill>
                <a:latin typeface="Flanders Art Sans Condensed" pitchFamily="2" charset="77"/>
              </a:defRPr>
            </a:lvl1pPr>
          </a:lstStyle>
          <a:p>
            <a:pPr lvl="0"/>
            <a:endParaRPr lang="nl-BE"/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0B45D76B-9B3B-C691-DB1B-85BB450671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62400" y="8566274"/>
            <a:ext cx="6858000" cy="1503014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buNone/>
              <a:defRPr sz="5300" b="1" i="0" baseline="0">
                <a:solidFill>
                  <a:schemeClr val="accent2"/>
                </a:solidFill>
                <a:latin typeface="Flanders Art Sans Condensed" pitchFamily="2" charset="77"/>
              </a:defRPr>
            </a:lvl1pPr>
          </a:lstStyle>
          <a:p>
            <a:pPr lvl="0"/>
            <a:endParaRPr lang="nl-BE"/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78500E7E-7F67-9139-7E90-D5BE838BF7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002000" y="8566274"/>
            <a:ext cx="6858000" cy="1503014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buNone/>
              <a:defRPr sz="5300" b="1" i="0" baseline="0">
                <a:solidFill>
                  <a:schemeClr val="accent3"/>
                </a:solidFill>
                <a:latin typeface="Flanders Art Sans Condensed" pitchFamily="2" charset="77"/>
              </a:defRPr>
            </a:lvl1pPr>
          </a:lstStyle>
          <a:p>
            <a:pPr lvl="0"/>
            <a:endParaRPr lang="nl-BE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16730DB0-A8AB-F17E-3710-CFD9A43BDD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2413" y="10547350"/>
            <a:ext cx="6858000" cy="207888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3500" baseline="0">
                <a:solidFill>
                  <a:schemeClr val="tx1"/>
                </a:solidFill>
                <a:latin typeface="Flanders Art Sans" pitchFamily="2" charset="77"/>
              </a:defRPr>
            </a:lvl1pPr>
          </a:lstStyle>
          <a:p>
            <a:pPr lvl="0"/>
            <a:endParaRPr lang="nl-BE"/>
          </a:p>
        </p:txBody>
      </p:sp>
      <p:sp>
        <p:nvSpPr>
          <p:cNvPr id="16" name="Tijdelijke aanduiding voor tekst 14">
            <a:extLst>
              <a:ext uri="{FF2B5EF4-FFF2-40B4-BE49-F238E27FC236}">
                <a16:creationId xmlns:a16="http://schemas.microsoft.com/office/drawing/2014/main" id="{415C489E-0FFE-13F3-38B8-2DD6D150A6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62457" y="10547350"/>
            <a:ext cx="6858000" cy="207888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3500" baseline="0">
                <a:solidFill>
                  <a:schemeClr val="tx1"/>
                </a:solidFill>
                <a:latin typeface="Flanders Art Sans" pitchFamily="2" charset="77"/>
              </a:defRPr>
            </a:lvl1pPr>
          </a:lstStyle>
          <a:p>
            <a:pPr lvl="0"/>
            <a:endParaRPr lang="nl-BE"/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D19E1ED4-31D9-4DC4-327C-B4672C5B7C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002000" y="10547350"/>
            <a:ext cx="6858000" cy="207888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3500" baseline="0">
                <a:solidFill>
                  <a:schemeClr val="tx1"/>
                </a:solidFill>
                <a:latin typeface="Flanders Art Sans" pitchFamily="2" charset="77"/>
              </a:defRPr>
            </a:lvl1pPr>
          </a:lstStyle>
          <a:p>
            <a:pPr lvl="0"/>
            <a:endParaRPr lang="nl-BE"/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97DA88D5-24C8-C298-19A4-622A6BF07F0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22800" y="1522800"/>
            <a:ext cx="6858000" cy="6858000"/>
          </a:xfrm>
        </p:spPr>
        <p:txBody>
          <a:bodyPr lIns="0"/>
          <a:lstStyle/>
          <a:p>
            <a:endParaRPr lang="nl-BE"/>
          </a:p>
        </p:txBody>
      </p:sp>
      <p:sp>
        <p:nvSpPr>
          <p:cNvPr id="20" name="Tijdelijke aanduiding voor afbeelding 18">
            <a:extLst>
              <a:ext uri="{FF2B5EF4-FFF2-40B4-BE49-F238E27FC236}">
                <a16:creationId xmlns:a16="http://schemas.microsoft.com/office/drawing/2014/main" id="{35EC5088-3C68-B65A-9240-13B62B8AFE9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63000" y="1522800"/>
            <a:ext cx="6858000" cy="6858000"/>
          </a:xfrm>
        </p:spPr>
        <p:txBody>
          <a:bodyPr lIns="0"/>
          <a:lstStyle/>
          <a:p>
            <a:endParaRPr lang="nl-BE"/>
          </a:p>
        </p:txBody>
      </p:sp>
      <p:sp>
        <p:nvSpPr>
          <p:cNvPr id="21" name="Tijdelijke aanduiding voor afbeelding 18">
            <a:extLst>
              <a:ext uri="{FF2B5EF4-FFF2-40B4-BE49-F238E27FC236}">
                <a16:creationId xmlns:a16="http://schemas.microsoft.com/office/drawing/2014/main" id="{DEFC9BAF-DA69-3BA3-52D4-4D7D78BAD1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6003044" y="1522800"/>
            <a:ext cx="6858000" cy="6858000"/>
          </a:xfrm>
        </p:spPr>
        <p:txBody>
          <a:bodyPr lIns="0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150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A017D3D-EFC2-62F8-2B94-E6D5C83B9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FB3823-0FCE-4EF3-57CD-95D10B11E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BD08FA-53FB-BCDA-AABB-BD5A45534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C6A80-A6AA-4944-B725-9EC66565E982}" type="datetimeFigureOut">
              <a:rPr lang="nl-BE" smtClean="0"/>
              <a:t>15/03/2024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AA4C9A-7582-41E8-47CA-235B6168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7D1118-91D4-E30B-FDD7-2FAF1CEF9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1649C-F388-3F46-A60C-0AF6BF34E8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6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goacademy.be/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mailto:willem.willems@g-o.b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41F15C0-6760-3687-A650-B6CB51378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89" y="686498"/>
            <a:ext cx="6468261" cy="8210124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159F320B-5F71-FA0C-9FD3-21B328C16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6964" y="7781631"/>
            <a:ext cx="15850800" cy="4775200"/>
          </a:xfrm>
        </p:spPr>
        <p:txBody>
          <a:bodyPr/>
          <a:lstStyle/>
          <a:p>
            <a:r>
              <a:rPr lang="nl-BE" sz="8000" dirty="0"/>
              <a:t>Edusprong studiedag </a:t>
            </a:r>
            <a:br>
              <a:rPr lang="nl-BE" sz="8000" dirty="0"/>
            </a:br>
            <a:r>
              <a:rPr lang="nl-BE" sz="6000" dirty="0"/>
              <a:t>18 maart 2024</a:t>
            </a:r>
            <a:br>
              <a:rPr lang="nl-BE" sz="4400" dirty="0"/>
            </a:br>
            <a:r>
              <a:rPr lang="nl-BE" sz="6000" dirty="0"/>
              <a:t>willem.willems@g-o.be</a:t>
            </a:r>
            <a:endParaRPr lang="nl-BE" sz="8000" dirty="0"/>
          </a:p>
        </p:txBody>
      </p:sp>
    </p:spTree>
    <p:extLst>
      <p:ext uri="{BB962C8B-B14F-4D97-AF65-F5344CB8AC3E}">
        <p14:creationId xmlns:p14="http://schemas.microsoft.com/office/powerpoint/2010/main" val="1177569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10</a:t>
            </a:fld>
            <a:endParaRPr lang="nl-BE"/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1138B01-E87E-DEEA-BAC7-FC11A6CE83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fbeelding 8" descr="Afbeelding met tekst, schermopname, Website, Onlineadvertenties&#10;&#10;Automatisch gegenereerde beschrijving">
            <a:extLst>
              <a:ext uri="{FF2B5EF4-FFF2-40B4-BE49-F238E27FC236}">
                <a16:creationId xmlns:a16="http://schemas.microsoft.com/office/drawing/2014/main" id="{DEEF698C-65BF-4246-6A87-68C34C96D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444" y="148305"/>
            <a:ext cx="16051524" cy="13419389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922608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11</a:t>
            </a:fld>
            <a:endParaRPr lang="nl-BE"/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85720E9-161D-43AE-EACF-C14F60B489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3" name="Afbeelding 12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8F1747D6-7091-D45A-3FF8-C4626A696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4" r="6364"/>
          <a:stretch/>
        </p:blipFill>
        <p:spPr>
          <a:xfrm>
            <a:off x="4079566" y="1709317"/>
            <a:ext cx="16223279" cy="107410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1450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12</a:t>
            </a:fld>
            <a:endParaRPr lang="nl-BE"/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85720E9-161D-43AE-EACF-C14F60B489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 descr="Afbeelding met tekst, schermopname, Website, Webpagina&#10;&#10;Automatisch gegenereerde beschrijving">
            <a:extLst>
              <a:ext uri="{FF2B5EF4-FFF2-40B4-BE49-F238E27FC236}">
                <a16:creationId xmlns:a16="http://schemas.microsoft.com/office/drawing/2014/main" id="{BD7ACD1C-6175-E1C2-F7CE-72EE31AA2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708" y="1709317"/>
            <a:ext cx="16400995" cy="102973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4386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2C1F-A82C-5FEA-0E84-7512E8066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3. GO! Academy-website: duurzaamheid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13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720D03-1B75-B346-C2C7-0B30361A3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4282507"/>
            <a:ext cx="20635741" cy="8089043"/>
          </a:xfrm>
        </p:spPr>
        <p:txBody>
          <a:bodyPr>
            <a:normAutofit/>
          </a:bodyPr>
          <a:lstStyle/>
          <a:p>
            <a:r>
              <a:rPr lang="nl-BE" sz="4800" dirty="0"/>
              <a:t>Datatoevoer rechtstreeks vanuit administratieve softwarepakketten en openbare databanken</a:t>
            </a:r>
          </a:p>
          <a:p>
            <a:r>
              <a:rPr lang="nl-BE" sz="4800" dirty="0"/>
              <a:t>Geautomatiseerd waar mogelijk =&gt; minimaliseren administratieve taaklast</a:t>
            </a:r>
          </a:p>
          <a:p>
            <a:r>
              <a:rPr lang="nl-BE" sz="4800" dirty="0"/>
              <a:t>Dataverwerking en -connectiviteit in GO!-beheer via duurzaam en veilig GO! Dataplatform =&gt; veel analysemogelijkheden</a:t>
            </a:r>
            <a:endParaRPr lang="nl-BE" sz="4800" i="1" dirty="0"/>
          </a:p>
          <a:p>
            <a:r>
              <a:rPr lang="nl-BE" sz="4800" dirty="0"/>
              <a:t>Websiteleverancier met </a:t>
            </a:r>
            <a:r>
              <a:rPr lang="nl-BE" sz="4800" i="1" dirty="0"/>
              <a:t>community spirit &gt; </a:t>
            </a:r>
            <a:r>
              <a:rPr lang="nl-BE" sz="4800" dirty="0"/>
              <a:t>uitbreidingsmogelijkheden inbegrepen</a:t>
            </a:r>
          </a:p>
          <a:p>
            <a:pPr marL="0" indent="0">
              <a:buNone/>
            </a:pPr>
            <a:endParaRPr lang="nl-BE" sz="4300" dirty="0"/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5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2C1F-A82C-5FEA-0E84-7512E8066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3. GO! Academy-website: communicatie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14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720D03-1B75-B346-C2C7-0B30361A3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4282507"/>
            <a:ext cx="20635741" cy="8089043"/>
          </a:xfrm>
        </p:spPr>
        <p:txBody>
          <a:bodyPr>
            <a:normAutofit/>
          </a:bodyPr>
          <a:lstStyle/>
          <a:p>
            <a:r>
              <a:rPr lang="nl-BE" sz="4800" dirty="0"/>
              <a:t>Opzet communicatiecampagne</a:t>
            </a:r>
          </a:p>
          <a:p>
            <a:pPr lvl="1"/>
            <a:r>
              <a:rPr lang="nl-BE" sz="4400" dirty="0"/>
              <a:t>Moedercampagne + interne communicatie</a:t>
            </a:r>
          </a:p>
          <a:p>
            <a:pPr lvl="1"/>
            <a:r>
              <a:rPr lang="nl-BE" sz="4400" dirty="0"/>
              <a:t>Zoekmachineadvertenties (pull): 1 jaar</a:t>
            </a:r>
          </a:p>
          <a:p>
            <a:pPr lvl="1"/>
            <a:r>
              <a:rPr lang="nl-BE" sz="4400" dirty="0"/>
              <a:t>Sociale mediacampagne (push): 3 weken</a:t>
            </a:r>
          </a:p>
          <a:p>
            <a:r>
              <a:rPr lang="nl-BE" sz="4800" dirty="0"/>
              <a:t>Slogan: ‘Online leren, offline groeien’ =&gt; het ‘GO! Academy-effect’</a:t>
            </a:r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5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15</a:t>
            </a:fld>
            <a:endParaRPr lang="nl-BE"/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B25B69F-4C1C-D225-F565-52A61DC055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99E191B6-312E-5D9B-D607-7D15D8F441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D82D22A-28F7-CD88-487F-9362AD29C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393" y="95580"/>
            <a:ext cx="17239626" cy="1267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60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16</a:t>
            </a:fld>
            <a:endParaRPr lang="nl-BE"/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B25B69F-4C1C-D225-F565-52A61DC055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99E191B6-312E-5D9B-D607-7D15D8F441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" name="Afbeelding 9" descr="Afbeelding met kleding, tekst, persoon, Menselijk gezicht&#10;&#10;Automatisch gegenereerde beschrijving">
            <a:extLst>
              <a:ext uri="{FF2B5EF4-FFF2-40B4-BE49-F238E27FC236}">
                <a16:creationId xmlns:a16="http://schemas.microsoft.com/office/drawing/2014/main" id="{1824F1C6-6CFF-A5B3-7180-CB04672B4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649" y="142495"/>
            <a:ext cx="17213113" cy="123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47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2C1F-A82C-5FEA-0E84-7512E8066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3. GO! Academy-website: timing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17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720D03-1B75-B346-C2C7-0B30361A3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4282507"/>
            <a:ext cx="20635741" cy="8089043"/>
          </a:xfrm>
        </p:spPr>
        <p:txBody>
          <a:bodyPr>
            <a:normAutofit/>
          </a:bodyPr>
          <a:lstStyle/>
          <a:p>
            <a:r>
              <a:rPr lang="nl-BE" sz="4800" dirty="0">
                <a:hlinkClick r:id="rId2"/>
              </a:rPr>
              <a:t>www.goacademy.be</a:t>
            </a:r>
            <a:r>
              <a:rPr lang="nl-BE" sz="4800" dirty="0"/>
              <a:t> =&gt; nog niet actief</a:t>
            </a:r>
          </a:p>
          <a:p>
            <a:r>
              <a:rPr lang="nl-BE" sz="4800" dirty="0"/>
              <a:t>Publieke lancering: 29 mei 2024</a:t>
            </a:r>
          </a:p>
          <a:p>
            <a:r>
              <a:rPr lang="nl-BE" sz="4800" dirty="0"/>
              <a:t>Start zoekmachineadvertenties (1 jaar)</a:t>
            </a:r>
          </a:p>
          <a:p>
            <a:r>
              <a:rPr lang="nl-BE" sz="4800" dirty="0"/>
              <a:t>Start sociale mediacampagne: nog te bepalen</a:t>
            </a:r>
            <a:endParaRPr lang="nl-BE" sz="4400" dirty="0"/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14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2C1F-A82C-5FEA-0E84-7512E8066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GO! Academy: toekomst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18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720D03-1B75-B346-C2C7-0B30361A3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4282507"/>
            <a:ext cx="20635741" cy="8089043"/>
          </a:xfrm>
        </p:spPr>
        <p:txBody>
          <a:bodyPr>
            <a:normAutofit/>
          </a:bodyPr>
          <a:lstStyle/>
          <a:p>
            <a:r>
              <a:rPr lang="nl-BE" sz="4800" dirty="0"/>
              <a:t>Veel potentieel, maar beperkte middelen</a:t>
            </a:r>
          </a:p>
          <a:p>
            <a:r>
              <a:rPr lang="nl-BE" sz="4800" dirty="0"/>
              <a:t>Resultaten na een schooljaar analyseren</a:t>
            </a:r>
          </a:p>
          <a:p>
            <a:r>
              <a:rPr lang="nl-BE" sz="4800" dirty="0"/>
              <a:t>Ondanks de duurzame infrastructuur</a:t>
            </a:r>
          </a:p>
          <a:p>
            <a:pPr lvl="1"/>
            <a:r>
              <a:rPr lang="nl-BE" sz="4400" dirty="0"/>
              <a:t>Maintenance costs website</a:t>
            </a:r>
          </a:p>
          <a:p>
            <a:pPr lvl="1"/>
            <a:r>
              <a:rPr lang="nl-BE" sz="4400" dirty="0"/>
              <a:t>Kosten communicatie</a:t>
            </a:r>
          </a:p>
          <a:p>
            <a:pPr lvl="1"/>
            <a:r>
              <a:rPr lang="nl-BE" sz="4400" dirty="0"/>
              <a:t>Kosten uitbreiding/aanpassingen website</a:t>
            </a:r>
          </a:p>
          <a:p>
            <a:r>
              <a:rPr lang="nl-BE" sz="4800" dirty="0"/>
              <a:t>Hubstructuur: we bekijken momenteel wat de beste optie is om deze netwerken in te kantelen in proceswerking (vb. in Professionele Leergemeenschappen van de PBD-GO!)</a:t>
            </a:r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5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159F320B-5F71-FA0C-9FD3-21B328C16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4740" y="10626810"/>
            <a:ext cx="15850800" cy="2112783"/>
          </a:xfrm>
        </p:spPr>
        <p:txBody>
          <a:bodyPr/>
          <a:lstStyle/>
          <a:p>
            <a:r>
              <a:rPr lang="nl-BE" sz="6000" dirty="0"/>
              <a:t>Bedankt voor uw aandacht! </a:t>
            </a:r>
            <a:br>
              <a:rPr lang="nl-BE" sz="6000" dirty="0"/>
            </a:br>
            <a:r>
              <a:rPr lang="nl-BE" sz="6000" dirty="0">
                <a:hlinkClick r:id="rId2"/>
              </a:rPr>
              <a:t>willem.willems@g-o.be</a:t>
            </a:r>
            <a:endParaRPr lang="nl-BE" sz="8000" dirty="0"/>
          </a:p>
        </p:txBody>
      </p:sp>
      <p:pic>
        <p:nvPicPr>
          <p:cNvPr id="2" name="Afbeelding 1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038C9436-E3D1-6B5D-32B5-63F2F4F76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740" y="976406"/>
            <a:ext cx="6468261" cy="82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62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2C1F-A82C-5FEA-0E84-7512E8066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Inleiding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2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720D03-1B75-B346-C2C7-0B30361A3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l-BE" sz="4800" dirty="0"/>
              <a:t>Context</a:t>
            </a:r>
          </a:p>
          <a:p>
            <a:r>
              <a:rPr lang="nl-BE" sz="4800" dirty="0"/>
              <a:t>Doelstellingen</a:t>
            </a:r>
          </a:p>
          <a:p>
            <a:r>
              <a:rPr lang="nl-BE" sz="4800" dirty="0"/>
              <a:t>Opzet</a:t>
            </a:r>
          </a:p>
          <a:p>
            <a:r>
              <a:rPr lang="nl-BE" sz="4800" dirty="0"/>
              <a:t>Uitwerking</a:t>
            </a:r>
            <a:endParaRPr lang="nl-BE" sz="4400" dirty="0"/>
          </a:p>
          <a:p>
            <a:r>
              <a:rPr lang="nl-BE" sz="4800" dirty="0"/>
              <a:t>Toekomst</a:t>
            </a:r>
            <a:endParaRPr lang="nl-BE" sz="5400" dirty="0"/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26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2C1F-A82C-5FEA-0E84-7512E8066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Context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3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720D03-1B75-B346-C2C7-0B30361A3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l-BE" sz="4800" dirty="0"/>
              <a:t>Edusprong II-project</a:t>
            </a:r>
          </a:p>
          <a:p>
            <a:r>
              <a:rPr lang="nl-BE" sz="4800" dirty="0"/>
              <a:t>Samenwerking van de 10 GO! CVO</a:t>
            </a:r>
          </a:p>
          <a:p>
            <a:r>
              <a:rPr lang="nl-BE" sz="4800" dirty="0"/>
              <a:t>Oktober 2022 – September 2024</a:t>
            </a:r>
          </a:p>
          <a:p>
            <a:r>
              <a:rPr lang="nl-BE" sz="4800" dirty="0"/>
              <a:t>Budget: 265.000 euro</a:t>
            </a:r>
          </a:p>
          <a:p>
            <a:endParaRPr lang="nl-BE" sz="4400" dirty="0"/>
          </a:p>
        </p:txBody>
      </p:sp>
      <p:pic>
        <p:nvPicPr>
          <p:cNvPr id="6" name="Afbeelding 5" descr="Afbeelding met Graphics, Lettertype, grafische vormgeving, schermopname&#10;&#10;Automatisch gegenereerde beschrijving">
            <a:extLst>
              <a:ext uri="{FF2B5EF4-FFF2-40B4-BE49-F238E27FC236}">
                <a16:creationId xmlns:a16="http://schemas.microsoft.com/office/drawing/2014/main" id="{5D20CB14-BC04-1B8A-5256-331C97634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7022" y="7665190"/>
            <a:ext cx="6745956" cy="1452754"/>
          </a:xfrm>
          <a:prstGeom prst="rect">
            <a:avLst/>
          </a:prstGeom>
        </p:spPr>
      </p:pic>
      <p:pic>
        <p:nvPicPr>
          <p:cNvPr id="9" name="Afbeelding 8" descr="Afbeelding met Graphics, cirkel, schermopname, grafische vormgeving&#10;&#10;Automatisch gegenereerde beschrijving">
            <a:extLst>
              <a:ext uri="{FF2B5EF4-FFF2-40B4-BE49-F238E27FC236}">
                <a16:creationId xmlns:a16="http://schemas.microsoft.com/office/drawing/2014/main" id="{BD24C2DE-75BD-0C85-4720-8838D34BE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9110" y="4314770"/>
            <a:ext cx="5002781" cy="2524101"/>
          </a:xfrm>
          <a:prstGeom prst="rect">
            <a:avLst/>
          </a:prstGeom>
        </p:spPr>
      </p:pic>
      <p:pic>
        <p:nvPicPr>
          <p:cNvPr id="11" name="Afbeelding 10" descr="Afbeelding met tekst, Graphics, grafische vormgeving, Lettertype&#10;&#10;Automatisch gegenereerde beschrijving">
            <a:extLst>
              <a:ext uri="{FF2B5EF4-FFF2-40B4-BE49-F238E27FC236}">
                <a16:creationId xmlns:a16="http://schemas.microsoft.com/office/drawing/2014/main" id="{446F441A-2EC7-C9EE-2D6C-DCAE4E1AA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058" y="7593305"/>
            <a:ext cx="5891174" cy="1596524"/>
          </a:xfrm>
          <a:prstGeom prst="rect">
            <a:avLst/>
          </a:prstGeom>
        </p:spPr>
      </p:pic>
      <p:pic>
        <p:nvPicPr>
          <p:cNvPr id="13" name="Afbeelding 12" descr="Afbeelding met tekst, Lettertype, schermopname, Graphics&#10;&#10;Automatisch gegenereerde beschrijving">
            <a:extLst>
              <a:ext uri="{FF2B5EF4-FFF2-40B4-BE49-F238E27FC236}">
                <a16:creationId xmlns:a16="http://schemas.microsoft.com/office/drawing/2014/main" id="{1914D532-5D85-7922-42DF-23FFFA327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7022" y="9809583"/>
            <a:ext cx="5397500" cy="2197100"/>
          </a:xfrm>
          <a:prstGeom prst="rect">
            <a:avLst/>
          </a:prstGeom>
        </p:spPr>
      </p:pic>
      <p:pic>
        <p:nvPicPr>
          <p:cNvPr id="15" name="Afbeelding 14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6701F4B8-2CB4-39A4-761C-908C6E393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6258" y="10509329"/>
            <a:ext cx="4653698" cy="1596524"/>
          </a:xfrm>
          <a:prstGeom prst="rect">
            <a:avLst/>
          </a:prstGeom>
        </p:spPr>
      </p:pic>
      <p:pic>
        <p:nvPicPr>
          <p:cNvPr id="17" name="Afbeelding 16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9901E5B8-B52F-20EE-21A5-233136262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6330" y="4167093"/>
            <a:ext cx="5056648" cy="2933046"/>
          </a:xfrm>
          <a:prstGeom prst="rect">
            <a:avLst/>
          </a:prstGeom>
        </p:spPr>
      </p:pic>
      <p:pic>
        <p:nvPicPr>
          <p:cNvPr id="19" name="Afbeelding 18" descr="Afbeelding met tekst, Lettertype, Graphics, grafische vormgeving&#10;&#10;Automatisch gegenereerde beschrijving">
            <a:extLst>
              <a:ext uri="{FF2B5EF4-FFF2-40B4-BE49-F238E27FC236}">
                <a16:creationId xmlns:a16="http://schemas.microsoft.com/office/drawing/2014/main" id="{0B7EFA99-F848-9C6B-7EAC-9A1F9AD1A2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2292" y="623690"/>
            <a:ext cx="5420686" cy="2254204"/>
          </a:xfrm>
          <a:prstGeom prst="rect">
            <a:avLst/>
          </a:prstGeom>
        </p:spPr>
      </p:pic>
      <p:pic>
        <p:nvPicPr>
          <p:cNvPr id="21" name="Afbeelding 20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FD312A3-5C1E-FF4A-A3BD-AEB34B40FE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5785" y="10050247"/>
            <a:ext cx="7772400" cy="2243242"/>
          </a:xfrm>
          <a:prstGeom prst="rect">
            <a:avLst/>
          </a:prstGeom>
        </p:spPr>
      </p:pic>
      <p:pic>
        <p:nvPicPr>
          <p:cNvPr id="23" name="Afbeelding 22" descr="Afbeelding met schermopname, Graphics, grafische vormgeving, Lettertype&#10;&#10;Automatisch gegenereerde beschrijving">
            <a:extLst>
              <a:ext uri="{FF2B5EF4-FFF2-40B4-BE49-F238E27FC236}">
                <a16:creationId xmlns:a16="http://schemas.microsoft.com/office/drawing/2014/main" id="{42C806AA-E519-4D78-AF06-840884523C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89956" y="622857"/>
            <a:ext cx="2724749" cy="2863850"/>
          </a:xfrm>
          <a:prstGeom prst="rect">
            <a:avLst/>
          </a:prstGeom>
        </p:spPr>
      </p:pic>
      <p:pic>
        <p:nvPicPr>
          <p:cNvPr id="25" name="Afbeelding 24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11C829D0-4BCA-270F-00A0-C9821F8853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9895" y="1665855"/>
            <a:ext cx="4825119" cy="1555204"/>
          </a:xfrm>
          <a:prstGeom prst="rect">
            <a:avLst/>
          </a:prstGeom>
        </p:spPr>
      </p:pic>
      <p:pic>
        <p:nvPicPr>
          <p:cNvPr id="26" name="Afbeelding 25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B5409007-A69F-ABAF-E9D7-62A0C8EB28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0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2C1F-A82C-5FEA-0E84-7512E8066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Doelstellingen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4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720D03-1B75-B346-C2C7-0B30361A3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4282507"/>
            <a:ext cx="20635741" cy="8089043"/>
          </a:xfrm>
        </p:spPr>
        <p:txBody>
          <a:bodyPr>
            <a:normAutofit/>
          </a:bodyPr>
          <a:lstStyle/>
          <a:p>
            <a:r>
              <a:rPr lang="nl-BE" sz="4800" dirty="0"/>
              <a:t>Afstandsleren toegankelijk maken over centrumgrenzen heen</a:t>
            </a:r>
            <a:endParaRPr lang="nl-BE" sz="4400" dirty="0"/>
          </a:p>
          <a:p>
            <a:r>
              <a:rPr lang="nl-BE" sz="4800" dirty="0"/>
              <a:t>Expertisedeling</a:t>
            </a:r>
          </a:p>
          <a:p>
            <a:r>
              <a:rPr lang="nl-BE" sz="4800" dirty="0"/>
              <a:t>Afstemming en differentiatie aanbod</a:t>
            </a:r>
          </a:p>
          <a:p>
            <a:pPr marL="0" indent="0">
              <a:buNone/>
            </a:pPr>
            <a:endParaRPr lang="nl-BE" sz="4800" dirty="0"/>
          </a:p>
          <a:p>
            <a:r>
              <a:rPr lang="nl-BE" sz="4800" dirty="0"/>
              <a:t>Visie: </a:t>
            </a:r>
          </a:p>
          <a:p>
            <a:pPr lvl="1"/>
            <a:r>
              <a:rPr lang="nl-BE" sz="4300" dirty="0"/>
              <a:t>In lijn met GO! Poolstervisie</a:t>
            </a:r>
          </a:p>
          <a:p>
            <a:pPr lvl="1"/>
            <a:r>
              <a:rPr lang="nl-BE" sz="4300" dirty="0"/>
              <a:t>Meerwaarde creëren door samenwerking</a:t>
            </a:r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39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2C1F-A82C-5FEA-0E84-7512E8066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Opzet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5</a:t>
            </a:fld>
            <a:endParaRPr lang="nl-BE"/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7A2F0E2-1FE7-4A54-B915-8D0257FC46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768339"/>
              </p:ext>
            </p:extLst>
          </p:nvPr>
        </p:nvGraphicFramePr>
        <p:xfrm>
          <a:off x="4236678" y="2053542"/>
          <a:ext cx="13109143" cy="10836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8370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2C1F-A82C-5FEA-0E84-7512E8066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1. (Expertise) Hubs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6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720D03-1B75-B346-C2C7-0B30361A3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3634740"/>
            <a:ext cx="20635741" cy="9358280"/>
          </a:xfrm>
        </p:spPr>
        <p:txBody>
          <a:bodyPr>
            <a:normAutofit/>
          </a:bodyPr>
          <a:lstStyle/>
          <a:p>
            <a:r>
              <a:rPr lang="nl-BE" sz="4400" b="1" dirty="0"/>
              <a:t>8 hubs</a:t>
            </a:r>
            <a:r>
              <a:rPr lang="nl-BE" sz="4400" dirty="0"/>
              <a:t>: AAV, Administratie, CMA, ICT en Admin, ICT Programmeren, NT2 en Talen</a:t>
            </a:r>
          </a:p>
          <a:p>
            <a:r>
              <a:rPr lang="nl-BE" sz="4400" dirty="0"/>
              <a:t>Deelnemers uit de verschillende centra</a:t>
            </a:r>
          </a:p>
          <a:p>
            <a:r>
              <a:rPr lang="nl-BE" sz="4400" dirty="0"/>
              <a:t>Doelen: </a:t>
            </a:r>
            <a:r>
              <a:rPr lang="nl-BE" sz="4400" b="1" dirty="0"/>
              <a:t>expertise delen, afstemming, samenwerking</a:t>
            </a:r>
          </a:p>
          <a:p>
            <a:r>
              <a:rPr lang="nl-BE" sz="4400" dirty="0"/>
              <a:t>Insteek: </a:t>
            </a:r>
          </a:p>
          <a:p>
            <a:pPr lvl="1"/>
            <a:r>
              <a:rPr lang="nl-BE" sz="4000" b="1" dirty="0"/>
              <a:t>meerwaarde </a:t>
            </a:r>
            <a:r>
              <a:rPr lang="nl-BE" sz="4000" dirty="0"/>
              <a:t>creëren door te kijken naar noden en opportuniteiten binnen hub</a:t>
            </a:r>
          </a:p>
          <a:p>
            <a:pPr lvl="1"/>
            <a:r>
              <a:rPr lang="nl-BE" sz="4000" dirty="0"/>
              <a:t>met respect voor </a:t>
            </a:r>
            <a:r>
              <a:rPr lang="nl-BE" sz="4000" b="1" dirty="0"/>
              <a:t>autonomie</a:t>
            </a:r>
            <a:r>
              <a:rPr lang="nl-BE" sz="4000" dirty="0"/>
              <a:t> centrum</a:t>
            </a:r>
            <a:endParaRPr lang="nl-BE" sz="3800" dirty="0"/>
          </a:p>
          <a:p>
            <a:r>
              <a:rPr lang="nl-BE" sz="4400" dirty="0"/>
              <a:t>Output:</a:t>
            </a:r>
          </a:p>
          <a:p>
            <a:pPr lvl="1"/>
            <a:r>
              <a:rPr lang="nl-BE" sz="4000" dirty="0"/>
              <a:t>deelnemers </a:t>
            </a:r>
            <a:r>
              <a:rPr lang="nl-BE" sz="4000" b="1" dirty="0"/>
              <a:t>inspireren/laten kennismaken </a:t>
            </a:r>
            <a:r>
              <a:rPr lang="nl-BE" sz="4000" dirty="0"/>
              <a:t>met werkwijze/aanpak/materiaal van collega’s</a:t>
            </a:r>
          </a:p>
          <a:p>
            <a:pPr lvl="1"/>
            <a:r>
              <a:rPr lang="nl-BE" sz="4000" dirty="0"/>
              <a:t>samenwerken aan </a:t>
            </a:r>
            <a:r>
              <a:rPr lang="nl-BE" sz="4000" b="1" dirty="0"/>
              <a:t>lesmateriaal/kaders </a:t>
            </a:r>
            <a:r>
              <a:rPr lang="nl-BE" sz="4000" dirty="0"/>
              <a:t>voor kwalitatief online onderwijs</a:t>
            </a:r>
          </a:p>
          <a:p>
            <a:pPr lvl="1"/>
            <a:r>
              <a:rPr lang="nl-BE" sz="4000" dirty="0"/>
              <a:t>voorstellen/suggesties/adviezen formuleren voor directeurs rond opportuniteiten voor </a:t>
            </a:r>
            <a:r>
              <a:rPr lang="nl-BE" sz="4000" b="1" dirty="0"/>
              <a:t>centrumoverstijgende samenwerking aanbod</a:t>
            </a:r>
            <a:endParaRPr lang="nl-BE" sz="4000" dirty="0"/>
          </a:p>
          <a:p>
            <a:endParaRPr lang="nl-BE" sz="4500" dirty="0"/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76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2C1F-A82C-5FEA-0E84-7512E8066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1. Voorbeelden output Hubs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7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720D03-1B75-B346-C2C7-0B30361A3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3634741"/>
            <a:ext cx="20299232" cy="8736810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456565" indent="-456565"/>
            <a:r>
              <a:rPr lang="nl-BE" sz="4800" dirty="0">
                <a:latin typeface="Flanders Art Sans"/>
              </a:rPr>
              <a:t>Disseminatie presentaties over manier waarop deelnemers afstandsonderwijs concreet aanpakken =&gt; olievlek creëren rond goede praktijken en uitwisselen ervaringen</a:t>
            </a:r>
            <a:endParaRPr lang="en-US" sz="3600" dirty="0">
              <a:latin typeface="Flanders Art Sans"/>
            </a:endParaRPr>
          </a:p>
          <a:p>
            <a:pPr marL="456565" indent="-456565"/>
            <a:r>
              <a:rPr lang="nl-BE" sz="4800" dirty="0"/>
              <a:t>Leveren van input voor de oriënteringsmodule GO! Academy-website</a:t>
            </a:r>
          </a:p>
          <a:p>
            <a:pPr marL="456565" indent="-456565"/>
            <a:r>
              <a:rPr lang="nl-BE" sz="4800" dirty="0"/>
              <a:t>Een aantal thematische lesstructuren voor Breakthrough taalcursus op basis van een sjabloon</a:t>
            </a:r>
          </a:p>
          <a:p>
            <a:pPr marL="456565" indent="-456565"/>
            <a:r>
              <a:rPr lang="nl-BE" sz="4800" dirty="0"/>
              <a:t>Conceptfase: voorstel partnerscholen administratieve stagemodule</a:t>
            </a:r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2C1F-A82C-5FEA-0E84-7512E8066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2. Charter online onderwijskwaliteit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8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720D03-1B75-B346-C2C7-0B30361A3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1" y="3634741"/>
            <a:ext cx="20034180" cy="8736810"/>
          </a:xfrm>
        </p:spPr>
        <p:txBody>
          <a:bodyPr>
            <a:normAutofit/>
          </a:bodyPr>
          <a:lstStyle/>
          <a:p>
            <a:r>
              <a:rPr lang="nl-BE" sz="4800" dirty="0"/>
              <a:t>Met een aantal experten uit de centra hebben we gewerkt aan een charter waarin de minimale kwaliteitseisen voor een cursus in afstandsonderwijs staan vermeld.</a:t>
            </a:r>
          </a:p>
          <a:p>
            <a:r>
              <a:rPr lang="nl-BE" sz="4800" dirty="0"/>
              <a:t>Engagement van de centra om in te zetten op een kwalitatief aanbod.</a:t>
            </a:r>
          </a:p>
          <a:p>
            <a:r>
              <a:rPr lang="nl-BE" sz="4800" dirty="0"/>
              <a:t>Eerste versie/aanzet is momenteel verspreid om feedback te ontvangen.</a:t>
            </a:r>
          </a:p>
          <a:p>
            <a:r>
              <a:rPr lang="nl-BE" sz="4800" dirty="0"/>
              <a:t>Doel: ondertekenen charter tijdens publieke lancering GO! Academy-website.</a:t>
            </a:r>
          </a:p>
          <a:p>
            <a:endParaRPr lang="nl-BE" sz="4400" dirty="0"/>
          </a:p>
          <a:p>
            <a:endParaRPr lang="nl-BE" sz="4000" dirty="0"/>
          </a:p>
          <a:p>
            <a:pPr marL="0" indent="0">
              <a:buNone/>
            </a:pPr>
            <a:endParaRPr lang="nl-BE" sz="4500" dirty="0"/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13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2C1F-A82C-5FEA-0E84-7512E8066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3. GO! Academy-website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2E06FF-9DCC-2B07-9DC7-E2453BE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1649C-F388-3F46-A60C-0AF6BF34E8D4}" type="slidenum">
              <a:rPr lang="nl-BE" smtClean="0"/>
              <a:pPr/>
              <a:t>9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720D03-1B75-B346-C2C7-0B30361A3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4282507"/>
            <a:ext cx="20635741" cy="8089043"/>
          </a:xfrm>
        </p:spPr>
        <p:txBody>
          <a:bodyPr>
            <a:normAutofit/>
          </a:bodyPr>
          <a:lstStyle/>
          <a:p>
            <a:r>
              <a:rPr lang="nl-BE" sz="4800" dirty="0"/>
              <a:t>Een website met een breed, gevarieerd en gepersonaliseerd aanbod voor iedereen die flexibel online wil leren en zich hiervoor wil inschrijven =&gt; Informeren – Oriënteren – Inschrijven</a:t>
            </a:r>
          </a:p>
          <a:p>
            <a:pPr marL="0" indent="0">
              <a:buNone/>
            </a:pPr>
            <a:endParaRPr lang="nl-BE" sz="4800" dirty="0"/>
          </a:p>
          <a:p>
            <a:r>
              <a:rPr lang="nl-BE" sz="4800" dirty="0"/>
              <a:t>Vlaanderenbrede ontsluiting van GO!-aanbod in min. 75% afstandsonderwijs</a:t>
            </a:r>
          </a:p>
          <a:p>
            <a:r>
              <a:rPr lang="nl-BE" sz="4800" dirty="0"/>
              <a:t>‘Webshop’</a:t>
            </a:r>
          </a:p>
          <a:p>
            <a:r>
              <a:rPr lang="nl-BE" sz="4800" dirty="0"/>
              <a:t>Oriënteringsmodule</a:t>
            </a:r>
          </a:p>
          <a:p>
            <a:r>
              <a:rPr lang="nl-BE" sz="4800" dirty="0"/>
              <a:t>Laagdrempelige, online inschrijving (waar mogelijk)</a:t>
            </a:r>
          </a:p>
          <a:p>
            <a:endParaRPr lang="nl-BE" sz="4300" dirty="0"/>
          </a:p>
        </p:txBody>
      </p:sp>
      <p:pic>
        <p:nvPicPr>
          <p:cNvPr id="8" name="Afbeelding 7" descr="Afbeelding met tekst, Graphics, Lettertype, logo&#10;&#10;Automatisch gegenereerde beschrijving">
            <a:extLst>
              <a:ext uri="{FF2B5EF4-FFF2-40B4-BE49-F238E27FC236}">
                <a16:creationId xmlns:a16="http://schemas.microsoft.com/office/drawing/2014/main" id="{EB736881-1AEE-980C-4741-A5D17CF7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104" y="477078"/>
            <a:ext cx="2794622" cy="35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9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GO!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3004B"/>
      </a:accent1>
      <a:accent2>
        <a:srgbClr val="67C0BA"/>
      </a:accent2>
      <a:accent3>
        <a:srgbClr val="532464"/>
      </a:accent3>
      <a:accent4>
        <a:srgbClr val="C3004B"/>
      </a:accent4>
      <a:accent5>
        <a:srgbClr val="67C0BA"/>
      </a:accent5>
      <a:accent6>
        <a:srgbClr val="532464"/>
      </a:accent6>
      <a:hlink>
        <a:srgbClr val="0563C1"/>
      </a:hlink>
      <a:folHlink>
        <a:srgbClr val="954F72"/>
      </a:folHlink>
    </a:clrScheme>
    <a:fontScheme name="GO! - FlandersArt">
      <a:majorFont>
        <a:latin typeface="Flanders Art Sans Condensed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landers Art Sans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240104-PPT-GO" id="{18927569-3405-A94D-90A0-9C66A270CD74}" vid="{F8586D34-A41D-2F4A-B275-F0A1660713C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0F5D2DC04A674497A716D2AC77AECC" ma:contentTypeVersion="20" ma:contentTypeDescription="Een nieuw document maken." ma:contentTypeScope="" ma:versionID="621d42e7092ee76ba93dbe784269a298">
  <xsd:schema xmlns:xsd="http://www.w3.org/2001/XMLSchema" xmlns:xs="http://www.w3.org/2001/XMLSchema" xmlns:p="http://schemas.microsoft.com/office/2006/metadata/properties" xmlns:ns2="8555b667-2fb2-4613-9aff-ece2c589111e" xmlns:ns3="e1183e09-c796-41a2-ba5a-4d319536ae41" xmlns:ns4="9a9ec0f0-7796-43d0-ac1f-4c8c46ee0bd1" targetNamespace="http://schemas.microsoft.com/office/2006/metadata/properties" ma:root="true" ma:fieldsID="03c8ed934872f769090c7a0c8152cb4d" ns2:_="" ns3:_="" ns4:_="">
    <xsd:import namespace="8555b667-2fb2-4613-9aff-ece2c589111e"/>
    <xsd:import namespace="e1183e09-c796-41a2-ba5a-4d319536ae41"/>
    <xsd:import namespace="9a9ec0f0-7796-43d0-ac1f-4c8c46ee0b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55b667-2fb2-4613-9aff-ece2c58911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9ca8161-7180-459b-a0ef-1a71cf6ffe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183e09-c796-41a2-ba5a-4d319536ae4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ec0f0-7796-43d0-ac1f-4c8c46ee0bd1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f754bc06-0c05-4ae4-bc31-bdda4afd3f4a}" ma:internalName="TaxCatchAll" ma:showField="CatchAllData" ma:web="e1183e09-c796-41a2-ba5a-4d319536ae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7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55b667-2fb2-4613-9aff-ece2c589111e">
      <Terms xmlns="http://schemas.microsoft.com/office/infopath/2007/PartnerControls"/>
    </lcf76f155ced4ddcb4097134ff3c332f>
    <SharedWithUsers xmlns="e1183e09-c796-41a2-ba5a-4d319536ae41">
      <UserInfo>
        <DisplayName>Daisy Denolf</DisplayName>
        <AccountId>11</AccountId>
        <AccountType/>
      </UserInfo>
      <UserInfo>
        <DisplayName>Willem Willems</DisplayName>
        <AccountId>6</AccountId>
        <AccountType/>
      </UserInfo>
      <UserInfo>
        <DisplayName>Tania Van Den Berghe</DisplayName>
        <AccountId>10</AccountId>
        <AccountType/>
      </UserInfo>
    </SharedWithUsers>
    <TaxCatchAll xmlns="9a9ec0f0-7796-43d0-ac1f-4c8c46ee0bd1" xsi:nil="true"/>
  </documentManagement>
</p:properties>
</file>

<file path=customXml/itemProps1.xml><?xml version="1.0" encoding="utf-8"?>
<ds:datastoreItem xmlns:ds="http://schemas.openxmlformats.org/officeDocument/2006/customXml" ds:itemID="{3FAB93F8-F04A-4806-B267-EB8DEF347C48}"/>
</file>

<file path=customXml/itemProps2.xml><?xml version="1.0" encoding="utf-8"?>
<ds:datastoreItem xmlns:ds="http://schemas.openxmlformats.org/officeDocument/2006/customXml" ds:itemID="{46891E42-7E30-483E-8729-73046B0898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872971-C572-4D75-A78D-6B386A38C056}">
  <ds:schemaRefs>
    <ds:schemaRef ds:uri="7cb7a54e-ae84-4744-9934-1b9639bf16e2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050a57a5-e6b4-477d-90aa-e05032def845"/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</TotalTime>
  <Words>552</Words>
  <Application>Microsoft Macintosh PowerPoint</Application>
  <PresentationFormat>Aangepast</PresentationFormat>
  <Paragraphs>96</Paragraphs>
  <Slides>19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6" baseType="lpstr">
      <vt:lpstr>Arial</vt:lpstr>
      <vt:lpstr>Calibri</vt:lpstr>
      <vt:lpstr>Flanders Art Sans</vt:lpstr>
      <vt:lpstr>Flanders Art Sans Condensed</vt:lpstr>
      <vt:lpstr>Flanders Art Sans Condensed Bold</vt:lpstr>
      <vt:lpstr>Wingdings</vt:lpstr>
      <vt:lpstr>Kantoorthema</vt:lpstr>
      <vt:lpstr>Edusprong studiedag  18 maart 2024 willem.willems@g-o.be</vt:lpstr>
      <vt:lpstr>Inleiding</vt:lpstr>
      <vt:lpstr>Context</vt:lpstr>
      <vt:lpstr>Doelstellingen</vt:lpstr>
      <vt:lpstr>Opzet</vt:lpstr>
      <vt:lpstr>1. (Expertise) Hubs</vt:lpstr>
      <vt:lpstr>1. Voorbeelden output Hubs</vt:lpstr>
      <vt:lpstr>2. Charter online onderwijskwaliteit</vt:lpstr>
      <vt:lpstr>3. GO! Academy-website</vt:lpstr>
      <vt:lpstr>PowerPoint-presentatie</vt:lpstr>
      <vt:lpstr>PowerPoint-presentatie</vt:lpstr>
      <vt:lpstr>PowerPoint-presentatie</vt:lpstr>
      <vt:lpstr>3. GO! Academy-website: duurzaamheid</vt:lpstr>
      <vt:lpstr>3. GO! Academy-website: communicatie</vt:lpstr>
      <vt:lpstr>PowerPoint-presentatie</vt:lpstr>
      <vt:lpstr>PowerPoint-presentatie</vt:lpstr>
      <vt:lpstr>3. GO! Academy-website: timing</vt:lpstr>
      <vt:lpstr>GO! Academy: toekomst</vt:lpstr>
      <vt:lpstr>Bedankt voor uw aandacht!  willem.willems@g-o.be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Ruben Horemans</dc:creator>
  <cp:lastModifiedBy>Willem Willems</cp:lastModifiedBy>
  <cp:revision>4</cp:revision>
  <dcterms:created xsi:type="dcterms:W3CDTF">2024-01-04T12:54:37Z</dcterms:created>
  <dcterms:modified xsi:type="dcterms:W3CDTF">2024-03-15T10:57:04Z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0x0101009F0F5D2DC04A674497A716D2AC77AECC</vt:lpwstr>
  </property>
  <property fmtid="{D5CDD505-2E9C-101B-9397-08002B2CF9AE}" pid="3" name="MediaServiceImageTags">
    <vt:lpwstr/>
  </property>
  <property fmtid="{D5CDD505-2E9C-101B-9397-08002B2CF9AE}" pid="4" name="GOBoxAfdeling">
    <vt:lpwstr/>
  </property>
  <property fmtid="{D5CDD505-2E9C-101B-9397-08002B2CF9AE}" pid="5" name="Campagnenaam">
    <vt:lpwstr/>
  </property>
  <property fmtid="{D5CDD505-2E9C-101B-9397-08002B2CF9AE}" pid="6" name="GOBoxJaar">
    <vt:lpwstr/>
  </property>
  <property fmtid="{D5CDD505-2E9C-101B-9397-08002B2CF9AE}" pid="7" name="GOBoxStatusDocument">
    <vt:lpwstr/>
  </property>
</Properties>
</file>