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2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a6ca60be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2a6ca60be2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2947b735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2947b73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0824e9dd5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0824e9dd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0824e9dd5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0824e9dd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0824e9dd5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0824e9dd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0824e9dd5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0824e9dd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0824e9dd5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0824e9dd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0824e9dd5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0824e9dd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type="ctrTitle"/>
          </p:nvPr>
        </p:nvSpPr>
        <p:spPr>
          <a:xfrm>
            <a:off x="0" y="1409745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Char char="●"/>
              <a:defRPr b="1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" name="Google Shape;8;p2"/>
          <p:cNvSpPr txBox="1"/>
          <p:nvPr>
            <p:ph idx="1" type="subTitle"/>
          </p:nvPr>
        </p:nvSpPr>
        <p:spPr>
          <a:xfrm>
            <a:off x="1524000" y="388942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 lichtblauw">
  <p:cSld name="TITLE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/>
          <p:nvPr>
            <p:ph type="ctrTitle"/>
          </p:nvPr>
        </p:nvSpPr>
        <p:spPr>
          <a:xfrm>
            <a:off x="0" y="1409745"/>
            <a:ext cx="12192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Char char="●"/>
              <a:def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 donkerblauw">
  <p:cSld name="TITLE_1_1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2"/>
          <p:cNvSpPr txBox="1"/>
          <p:nvPr>
            <p:ph type="ctrTitle"/>
          </p:nvPr>
        </p:nvSpPr>
        <p:spPr>
          <a:xfrm>
            <a:off x="0" y="1409745"/>
            <a:ext cx="12192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Char char="●"/>
              <a:def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ymbolen verspreid">
  <p:cSld name="Title and Conten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ymbolen rechterbenedenhoek">
  <p:cSld name="1_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ekst">
  <p:cSld name="1_Title and Content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 txBox="1"/>
          <p:nvPr>
            <p:ph type="title"/>
          </p:nvPr>
        </p:nvSpPr>
        <p:spPr>
          <a:xfrm>
            <a:off x="986500" y="829175"/>
            <a:ext cx="1081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3600"/>
              <a:buFont typeface="Calibri"/>
              <a:buNone/>
              <a:defRPr b="1" sz="360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" type="body"/>
          </p:nvPr>
        </p:nvSpPr>
        <p:spPr>
          <a:xfrm>
            <a:off x="986500" y="1831200"/>
            <a:ext cx="9635700" cy="3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ndertitel">
  <p:cSld name="1_Title and Content_1_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"/>
          <p:cNvSpPr txBox="1"/>
          <p:nvPr>
            <p:ph type="title"/>
          </p:nvPr>
        </p:nvSpPr>
        <p:spPr>
          <a:xfrm>
            <a:off x="986500" y="829175"/>
            <a:ext cx="1081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3600"/>
              <a:buFont typeface="Calibri"/>
              <a:buNone/>
              <a:defRPr b="1" sz="360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986500" y="2581525"/>
            <a:ext cx="96357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6"/>
          <p:cNvSpPr txBox="1"/>
          <p:nvPr>
            <p:ph idx="2" type="subTitle"/>
          </p:nvPr>
        </p:nvSpPr>
        <p:spPr>
          <a:xfrm>
            <a:off x="986500" y="1764600"/>
            <a:ext cx="96357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06025"/>
              </a:buClr>
              <a:buSzPts val="2400"/>
              <a:buFont typeface="Calibri"/>
              <a:buNone/>
              <a:defRPr b="1" sz="240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met vaste afbeelding links">
  <p:cSld name="1_Title and Content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"/>
          <p:cNvSpPr txBox="1"/>
          <p:nvPr>
            <p:ph type="title"/>
          </p:nvPr>
        </p:nvSpPr>
        <p:spPr>
          <a:xfrm>
            <a:off x="5116050" y="829175"/>
            <a:ext cx="66825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3600"/>
              <a:buFont typeface="Calibri"/>
              <a:buNone/>
              <a:defRPr b="1" sz="360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5116050" y="2649500"/>
            <a:ext cx="5604300" cy="3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" name="Google Shape;2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456418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"/>
          <p:cNvSpPr txBox="1"/>
          <p:nvPr>
            <p:ph idx="2" type="subTitle"/>
          </p:nvPr>
        </p:nvSpPr>
        <p:spPr>
          <a:xfrm>
            <a:off x="5116050" y="2076800"/>
            <a:ext cx="668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06025"/>
              </a:buClr>
              <a:buSzPts val="2400"/>
              <a:buNone/>
              <a:defRPr b="1" sz="2400">
                <a:solidFill>
                  <a:srgbClr val="E0602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met vrije afbeelding links">
  <p:cSld name="1_Title and Content_1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 txBox="1"/>
          <p:nvPr>
            <p:ph type="title"/>
          </p:nvPr>
        </p:nvSpPr>
        <p:spPr>
          <a:xfrm>
            <a:off x="5116050" y="829175"/>
            <a:ext cx="66825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3600"/>
              <a:buFont typeface="Calibri"/>
              <a:buNone/>
              <a:defRPr b="1" sz="360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5116050" y="2909775"/>
            <a:ext cx="5604300" cy="29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8"/>
          <p:cNvSpPr/>
          <p:nvPr>
            <p:ph idx="2" type="pic"/>
          </p:nvPr>
        </p:nvSpPr>
        <p:spPr>
          <a:xfrm>
            <a:off x="0" y="0"/>
            <a:ext cx="49161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8"/>
          <p:cNvSpPr txBox="1"/>
          <p:nvPr>
            <p:ph idx="3" type="subTitle"/>
          </p:nvPr>
        </p:nvSpPr>
        <p:spPr>
          <a:xfrm>
            <a:off x="5155850" y="2050900"/>
            <a:ext cx="5517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06025"/>
              </a:buClr>
              <a:buSzPts val="2400"/>
              <a:buFont typeface="Calibri"/>
              <a:buNone/>
              <a:defRPr b="1" sz="240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met vrije afbeelding rechts">
  <p:cSld name="1_Title and Content_1_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9"/>
          <p:cNvSpPr txBox="1"/>
          <p:nvPr>
            <p:ph type="title"/>
          </p:nvPr>
        </p:nvSpPr>
        <p:spPr>
          <a:xfrm>
            <a:off x="986500" y="829175"/>
            <a:ext cx="5702700" cy="1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3600"/>
              <a:buFont typeface="Calibri"/>
              <a:buNone/>
              <a:defRPr b="1" sz="360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986500" y="3065925"/>
            <a:ext cx="5702700" cy="3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●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○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7585A"/>
              </a:buClr>
              <a:buSzPts val="1800"/>
              <a:buFont typeface="Calibri"/>
              <a:buChar char="■"/>
              <a:defRPr sz="180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9"/>
          <p:cNvSpPr/>
          <p:nvPr>
            <p:ph idx="2" type="pic"/>
          </p:nvPr>
        </p:nvSpPr>
        <p:spPr>
          <a:xfrm>
            <a:off x="7131675" y="0"/>
            <a:ext cx="5060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9"/>
          <p:cNvSpPr txBox="1"/>
          <p:nvPr>
            <p:ph idx="3" type="subTitle"/>
          </p:nvPr>
        </p:nvSpPr>
        <p:spPr>
          <a:xfrm>
            <a:off x="986500" y="2076875"/>
            <a:ext cx="4125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06025"/>
              </a:buClr>
              <a:buSzPts val="2400"/>
              <a:buFont typeface="Calibri"/>
              <a:buNone/>
              <a:defRPr b="1" sz="240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 blanco">
  <p:cSld name="TITLE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ctrTitle"/>
          </p:nvPr>
        </p:nvSpPr>
        <p:spPr>
          <a:xfrm>
            <a:off x="0" y="1409745"/>
            <a:ext cx="12192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6025"/>
              </a:buClr>
              <a:buSzPts val="3600"/>
              <a:buFont typeface="Calibri"/>
              <a:buChar char="●"/>
              <a:defRPr b="1" sz="360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ctrTitle"/>
          </p:nvPr>
        </p:nvSpPr>
        <p:spPr>
          <a:xfrm>
            <a:off x="0" y="2624175"/>
            <a:ext cx="121920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nl" sz="360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>Project Impactmeting</a:t>
            </a:r>
            <a:endParaRPr b="1" sz="3600">
              <a:solidFill>
                <a:srgbClr val="0D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0" y="3151950"/>
            <a:ext cx="1219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26B3B8"/>
                </a:solidFill>
                <a:latin typeface="Calibri"/>
                <a:ea typeface="Calibri"/>
                <a:cs typeface="Calibri"/>
                <a:sym typeface="Calibri"/>
              </a:rPr>
              <a:t>Lin Jaspers</a:t>
            </a:r>
            <a:endParaRPr b="1" sz="2400">
              <a:solidFill>
                <a:srgbClr val="26B3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942975" y="5800750"/>
            <a:ext cx="228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rPr>
              <a:t>18 maart 2024</a:t>
            </a:r>
            <a:endParaRPr b="1" sz="240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50" y="370107"/>
            <a:ext cx="2286001" cy="1896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986500" y="829175"/>
            <a:ext cx="10812000" cy="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Het impactbeleid van het netwerk Ligo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986500" y="1590925"/>
            <a:ext cx="9635700" cy="4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anno </a:t>
            </a:r>
            <a:r>
              <a:rPr lang="nl"/>
              <a:t>20</a:t>
            </a:r>
            <a:r>
              <a:rPr lang="nl"/>
              <a:t>19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lt1"/>
                </a:solidFill>
                <a:highlight>
                  <a:srgbClr val="26B3B8"/>
                </a:highlight>
              </a:rPr>
              <a:t>Impact</a:t>
            </a:r>
            <a:r>
              <a:rPr lang="nl"/>
              <a:t>: Welk effect willen we bereiken?</a:t>
            </a:r>
            <a:endParaRPr/>
          </a:p>
          <a:p>
            <a:pPr indent="-342900" lvl="0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cursisten</a:t>
            </a:r>
            <a:endParaRPr/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maatschappij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lt1"/>
                </a:solidFill>
                <a:highlight>
                  <a:srgbClr val="E06025"/>
                </a:highlight>
              </a:rPr>
              <a:t>Cursisten</a:t>
            </a:r>
            <a:r>
              <a:rPr lang="nl"/>
              <a:t>: Bij wie willen we dit bereiken?</a:t>
            </a:r>
            <a:endParaRPr/>
          </a:p>
          <a:p>
            <a:pPr indent="-342900" lvl="0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cursistkenmerken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lt1"/>
                </a:solidFill>
                <a:highlight>
                  <a:srgbClr val="0D5D7E"/>
                </a:highlight>
              </a:rPr>
              <a:t>Agogische visie</a:t>
            </a:r>
            <a:r>
              <a:rPr lang="nl"/>
              <a:t>: Hoe pakken we dat aan?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nl"/>
              <a:t>	-&gt; </a:t>
            </a:r>
            <a:r>
              <a:rPr b="1" lang="nl">
                <a:solidFill>
                  <a:schemeClr val="lt1"/>
                </a:solidFill>
                <a:highlight>
                  <a:srgbClr val="7F7F7F"/>
                </a:highlight>
              </a:rPr>
              <a:t>Prioritair aanbod</a:t>
            </a:r>
            <a:endParaRPr b="1">
              <a:solidFill>
                <a:schemeClr val="lt1"/>
              </a:solidFill>
              <a:highlight>
                <a:srgbClr val="7F7F7F"/>
              </a:highlight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974" y="1772976"/>
            <a:ext cx="4167926" cy="400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5116050" y="829175"/>
            <a:ext cx="6682500" cy="12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Project Impactmeting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5116050" y="3138375"/>
            <a:ext cx="5604300" cy="29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DOEL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Tool ontwikkelen om de Ligo trajecten te evalueren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Tool toepassen op 1 specifieke interventie</a:t>
            </a:r>
            <a:endParaRPr/>
          </a:p>
        </p:txBody>
      </p:sp>
      <p:pic>
        <p:nvPicPr>
          <p:cNvPr id="69" name="Google Shape;69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7575" y="0"/>
            <a:ext cx="5091676" cy="6858000"/>
          </a:xfrm>
          <a:prstGeom prst="rect">
            <a:avLst/>
          </a:prstGeom>
        </p:spPr>
      </p:pic>
      <p:sp>
        <p:nvSpPr>
          <p:cNvPr id="70" name="Google Shape;70;p15"/>
          <p:cNvSpPr txBox="1"/>
          <p:nvPr>
            <p:ph idx="3" type="subTitle"/>
          </p:nvPr>
        </p:nvSpPr>
        <p:spPr>
          <a:xfrm>
            <a:off x="5155850" y="1669900"/>
            <a:ext cx="55176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samenwerking tussen de 13 Ligo centra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getrokken door de federatie Ligo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ondersteund door de KU Leuven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986500" y="829175"/>
            <a:ext cx="10812000" cy="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Fase 1: Actor map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986500" y="1819525"/>
            <a:ext cx="96357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controlesfeer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l"/>
              <a:t>Ligo centra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l"/>
              <a:t>medewerkers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l"/>
              <a:t>aanbod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directe invloedsfeer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06025"/>
              </a:buClr>
              <a:buSzPts val="1800"/>
              <a:buChar char="■"/>
            </a:pPr>
            <a:r>
              <a:rPr lang="nl">
                <a:solidFill>
                  <a:srgbClr val="E06025"/>
                </a:solidFill>
              </a:rPr>
              <a:t>cursisten</a:t>
            </a:r>
            <a:endParaRPr>
              <a:solidFill>
                <a:srgbClr val="E0602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indirecte invloedsfeer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l"/>
              <a:t>potentiële cursisten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l"/>
              <a:t>partners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l"/>
              <a:t>organisaties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l"/>
              <a:t>overheid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125" y="1674650"/>
            <a:ext cx="4341750" cy="31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986500" y="829175"/>
            <a:ext cx="10812000" cy="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Fase 2: Monitoring en evaluatiekader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986500" y="2581525"/>
            <a:ext cx="9635700" cy="30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werk vinden en sterker op de arbeidsmarkt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sterker in opvoeding en onderwijs van de kinderen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dagelijks leven organiseren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kritisch en zelfbewust burger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sterk als consument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sociale contacten leggen en onderhouden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functioneren in een (diverse) maatschappij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deelnemen aan het verkeer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bewust met zijn gezondheid</a:t>
            </a:r>
            <a:endParaRPr/>
          </a:p>
        </p:txBody>
      </p:sp>
      <p:sp>
        <p:nvSpPr>
          <p:cNvPr id="84" name="Google Shape;84;p17"/>
          <p:cNvSpPr txBox="1"/>
          <p:nvPr>
            <p:ph idx="2" type="subTitle"/>
          </p:nvPr>
        </p:nvSpPr>
        <p:spPr>
          <a:xfrm>
            <a:off x="986500" y="1764600"/>
            <a:ext cx="96357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9 domeinen van verandering als uitgangspunt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2" type="subTitle"/>
          </p:nvPr>
        </p:nvSpPr>
        <p:spPr>
          <a:xfrm>
            <a:off x="986500" y="774000"/>
            <a:ext cx="96357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Uitwerking monitoring en evaluatiekader + progress markers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911700" y="1849350"/>
            <a:ext cx="28083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0D5D7E"/>
                </a:solidFill>
              </a:rPr>
              <a:t>Transversale domeinen</a:t>
            </a:r>
            <a:endParaRPr b="1" sz="1800">
              <a:solidFill>
                <a:srgbClr val="0D5D7E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867825" y="1895750"/>
            <a:ext cx="32967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0D5D7E"/>
                </a:solidFill>
              </a:rPr>
              <a:t>Contextspecifieke domeinen</a:t>
            </a:r>
            <a:endParaRPr b="1" sz="1800">
              <a:solidFill>
                <a:srgbClr val="0D5D7E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1539975" y="2457850"/>
            <a:ext cx="20037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26B3B8"/>
                </a:solidFill>
              </a:rPr>
              <a:t>1. Basiscompetenties</a:t>
            </a:r>
            <a:endParaRPr b="1">
              <a:solidFill>
                <a:srgbClr val="26B3B8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1350975" y="3921375"/>
            <a:ext cx="23817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26B3B8"/>
                </a:solidFill>
              </a:rPr>
              <a:t>2. Kritisch en zelfbewust</a:t>
            </a:r>
            <a:endParaRPr b="1">
              <a:solidFill>
                <a:srgbClr val="26B3B8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5836175" y="2476963"/>
            <a:ext cx="15351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26B3B8"/>
                </a:solidFill>
              </a:rPr>
              <a:t>3. </a:t>
            </a:r>
            <a:r>
              <a:rPr b="1" lang="nl">
                <a:solidFill>
                  <a:srgbClr val="26B3B8"/>
                </a:solidFill>
              </a:rPr>
              <a:t>Arbeidsmarkt</a:t>
            </a:r>
            <a:endParaRPr b="1">
              <a:solidFill>
                <a:srgbClr val="26B3B8"/>
              </a:solidFill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9573325" y="2457850"/>
            <a:ext cx="15351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26B3B8"/>
                </a:solidFill>
              </a:rPr>
              <a:t>4. Administratie</a:t>
            </a:r>
            <a:endParaRPr b="1">
              <a:solidFill>
                <a:srgbClr val="26B3B8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5251400" y="4438475"/>
            <a:ext cx="18459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26B3B8"/>
                </a:solidFill>
              </a:rPr>
              <a:t>5. Opvoeding en </a:t>
            </a:r>
            <a:endParaRPr b="1">
              <a:solidFill>
                <a:srgbClr val="26B3B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26B3B8"/>
                </a:solidFill>
              </a:rPr>
              <a:t>onderwijs kinderen</a:t>
            </a:r>
            <a:endParaRPr b="1">
              <a:solidFill>
                <a:srgbClr val="26B3B8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8783925" y="3850400"/>
            <a:ext cx="13806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26B3B8"/>
                </a:solidFill>
                <a:highlight>
                  <a:schemeClr val="lt1"/>
                </a:highlight>
              </a:rPr>
              <a:t>6. Consument</a:t>
            </a:r>
            <a:endParaRPr b="1">
              <a:solidFill>
                <a:srgbClr val="26B3B8"/>
              </a:solidFill>
              <a:highlight>
                <a:schemeClr val="lt1"/>
              </a:highlight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4684975" y="1749950"/>
            <a:ext cx="19800" cy="4659600"/>
          </a:xfrm>
          <a:prstGeom prst="straightConnector1">
            <a:avLst/>
          </a:prstGeom>
          <a:noFill/>
          <a:ln cap="flat" cmpd="sng" w="38100">
            <a:solidFill>
              <a:srgbClr val="0D5D7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18"/>
          <p:cNvSpPr txBox="1"/>
          <p:nvPr/>
        </p:nvSpPr>
        <p:spPr>
          <a:xfrm>
            <a:off x="398700" y="3065350"/>
            <a:ext cx="976800" cy="5205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lezen &amp; schrijven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707375" y="3066350"/>
            <a:ext cx="1163400" cy="5205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numerieke vaardigheden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3202650" y="3066350"/>
            <a:ext cx="1163400" cy="5205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digitale vaardigheden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398700" y="4509375"/>
            <a:ext cx="1036800" cy="3789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burgerschap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1734138" y="4512225"/>
            <a:ext cx="1163400" cy="3789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mediawijsheid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3196175" y="4547625"/>
            <a:ext cx="976800" cy="3408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soft skills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5013800" y="3058200"/>
            <a:ext cx="1425900" cy="5205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competenties als werkzoekende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6758625" y="3058200"/>
            <a:ext cx="1425900" cy="5205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doorstromen naar werk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5945363" y="3748338"/>
            <a:ext cx="1425900" cy="5205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vaardigheden </a:t>
            </a:r>
            <a:endParaRPr sz="1200">
              <a:solidFill>
                <a:srgbClr val="57585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ifv werk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9206325" y="2967800"/>
            <a:ext cx="1110600" cy="7176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eigen administratie verzorgen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10512575" y="2967800"/>
            <a:ext cx="1219800" cy="7176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kennis van en toegang tot dienstverlening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6260675" y="5768325"/>
            <a:ext cx="1110600" cy="5205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toegang tot vrije tijd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013800" y="5167900"/>
            <a:ext cx="1110600" cy="11208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i</a:t>
            </a:r>
            <a:r>
              <a:rPr lang="nl" sz="1200">
                <a:solidFill>
                  <a:srgbClr val="57585A"/>
                </a:solidFill>
              </a:rPr>
              <a:t>nteractie met scholen,  kinderen- en jongeren-</a:t>
            </a:r>
            <a:endParaRPr sz="1200">
              <a:solidFill>
                <a:srgbClr val="57585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organisaties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6260675" y="5167900"/>
            <a:ext cx="1110600" cy="5205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opvoedings-</a:t>
            </a:r>
            <a:endParaRPr sz="1200">
              <a:solidFill>
                <a:srgbClr val="57585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vaardigheden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8246100" y="4398013"/>
            <a:ext cx="1110600" cy="5205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financiële vaardigheden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9812575" y="4487875"/>
            <a:ext cx="1110600" cy="3408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gezondheid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8246100" y="5087250"/>
            <a:ext cx="1110600" cy="5205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publiciteit begrijpen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8246100" y="5768325"/>
            <a:ext cx="1110600" cy="5205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mobiliteit en verkeer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9812575" y="5011775"/>
            <a:ext cx="1110600" cy="340800"/>
          </a:xfrm>
          <a:prstGeom prst="rect">
            <a:avLst/>
          </a:prstGeom>
          <a:noFill/>
          <a:ln cap="flat" cmpd="sng" w="19050">
            <a:solidFill>
              <a:srgbClr val="26B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57585A"/>
                </a:solidFill>
              </a:rPr>
              <a:t>huisvesting</a:t>
            </a:r>
            <a:endParaRPr sz="1200">
              <a:solidFill>
                <a:srgbClr val="57585A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74150" y="6076000"/>
            <a:ext cx="14259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rgbClr val="E06025"/>
                </a:solidFill>
              </a:rPr>
              <a:t>expect to see</a:t>
            </a:r>
            <a:endParaRPr b="1" sz="1200">
              <a:solidFill>
                <a:srgbClr val="E0602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rgbClr val="E06025"/>
                </a:solidFill>
              </a:rPr>
              <a:t>love to see</a:t>
            </a:r>
            <a:endParaRPr b="1" sz="1200">
              <a:solidFill>
                <a:srgbClr val="E0602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5116050" y="829175"/>
            <a:ext cx="6682500" cy="12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Fase 3: Uitvoering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5116050" y="1939325"/>
            <a:ext cx="5604300" cy="3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toepassen op gelijkaardig traject in de 13 Ligo centra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outcome harvesting</a:t>
            </a:r>
            <a:endParaRPr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l"/>
              <a:t>datacollectie door lesgevers en cursisten</a:t>
            </a:r>
            <a:endParaRPr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l"/>
              <a:t>activiteiten- en effectendagboek</a:t>
            </a:r>
            <a:endParaRPr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l"/>
              <a:t>diepte-interview</a:t>
            </a:r>
            <a:endParaRPr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nl"/>
              <a:t>op basis van de progress markers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data-analyse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r</a:t>
            </a:r>
            <a:r>
              <a:rPr lang="nl"/>
              <a:t>apport door KU Leuven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opleveren tool</a:t>
            </a:r>
            <a:endParaRPr/>
          </a:p>
          <a:p>
            <a:pPr indent="0" lvl="0" marL="13716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1505" r="23691" t="0"/>
          <a:stretch/>
        </p:blipFill>
        <p:spPr>
          <a:xfrm>
            <a:off x="0" y="0"/>
            <a:ext cx="49161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986500" y="829175"/>
            <a:ext cx="5702700" cy="12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Fase 4: Verduurzaming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986500" y="2338275"/>
            <a:ext cx="5702700" cy="3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deze impactmeting toepassen op meerdere Ligo trajecten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resultaten van de verschillende trajecten met elkaar vergelijken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optimaliseren van het Ligo aanbod</a:t>
            </a:r>
            <a:endParaRPr/>
          </a:p>
        </p:txBody>
      </p:sp>
      <p:pic>
        <p:nvPicPr>
          <p:cNvPr id="132" name="Google Shape;132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399" r="25394" t="0"/>
          <a:stretch/>
        </p:blipFill>
        <p:spPr>
          <a:xfrm>
            <a:off x="7131675" y="0"/>
            <a:ext cx="50603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850" y="4781450"/>
            <a:ext cx="1667448" cy="138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8900" y="692900"/>
            <a:ext cx="8034202" cy="547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F5D2DC04A674497A716D2AC77AECC" ma:contentTypeVersion="20" ma:contentTypeDescription="Een nieuw document maken." ma:contentTypeScope="" ma:versionID="621d42e7092ee76ba93dbe784269a298">
  <xsd:schema xmlns:xsd="http://www.w3.org/2001/XMLSchema" xmlns:xs="http://www.w3.org/2001/XMLSchema" xmlns:p="http://schemas.microsoft.com/office/2006/metadata/properties" xmlns:ns2="8555b667-2fb2-4613-9aff-ece2c589111e" xmlns:ns3="e1183e09-c796-41a2-ba5a-4d319536ae41" xmlns:ns4="9a9ec0f0-7796-43d0-ac1f-4c8c46ee0bd1" targetNamespace="http://schemas.microsoft.com/office/2006/metadata/properties" ma:root="true" ma:fieldsID="03c8ed934872f769090c7a0c8152cb4d" ns2:_="" ns3:_="" ns4:_="">
    <xsd:import namespace="8555b667-2fb2-4613-9aff-ece2c589111e"/>
    <xsd:import namespace="e1183e09-c796-41a2-ba5a-4d319536ae41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5b667-2fb2-4613-9aff-ece2c58911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83e09-c796-41a2-ba5a-4d319536ae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754bc06-0c05-4ae4-bc31-bdda4afd3f4a}" ma:internalName="TaxCatchAll" ma:showField="CatchAllData" ma:web="e1183e09-c796-41a2-ba5a-4d319536ae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55b667-2fb2-4613-9aff-ece2c589111e">
      <Terms xmlns="http://schemas.microsoft.com/office/infopath/2007/PartnerControls"/>
    </lcf76f155ced4ddcb4097134ff3c332f>
    <TaxCatchAll xmlns="9a9ec0f0-7796-43d0-ac1f-4c8c46ee0bd1" xsi:nil="true"/>
  </documentManagement>
</p:properties>
</file>

<file path=customXml/itemProps1.xml><?xml version="1.0" encoding="utf-8"?>
<ds:datastoreItem xmlns:ds="http://schemas.openxmlformats.org/officeDocument/2006/customXml" ds:itemID="{6B920520-6268-47C0-87F2-B799FA050EFF}"/>
</file>

<file path=customXml/itemProps2.xml><?xml version="1.0" encoding="utf-8"?>
<ds:datastoreItem xmlns:ds="http://schemas.openxmlformats.org/officeDocument/2006/customXml" ds:itemID="{491EC2CF-2974-41FF-9F20-0C0045EAE610}"/>
</file>

<file path=customXml/itemProps3.xml><?xml version="1.0" encoding="utf-8"?>
<ds:datastoreItem xmlns:ds="http://schemas.openxmlformats.org/officeDocument/2006/customXml" ds:itemID="{277F8430-D99C-4A79-B5B1-806BD867E8A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0x0101009F0F5D2DC04A674497A716D2AC77AECC</vt:lpwstr>
  </property>
</Properties>
</file>