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83" r:id="rId4"/>
    <p:sldMasterId id="214748368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kztrV-W-7DYzPJ9VMACv_53Fedwg5yxz/edit"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c0e53e68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c0e53e68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nl"/>
              <a:t>achtergrondinfo </a:t>
            </a:r>
            <a:r>
              <a:rPr b="1" lang="nl" u="sng">
                <a:solidFill>
                  <a:schemeClr val="hlink"/>
                </a:solidFill>
                <a:hlinkClick r:id="rId2"/>
              </a:rPr>
              <a:t>ons dossier</a:t>
            </a:r>
            <a:endParaRPr b="1"/>
          </a:p>
          <a:p>
            <a:pPr indent="0" lvl="0" marL="17780" rtl="0" algn="just">
              <a:spcBef>
                <a:spcPts val="0"/>
              </a:spcBef>
              <a:spcAft>
                <a:spcPts val="0"/>
              </a:spcAft>
              <a:buClr>
                <a:schemeClr val="dk1"/>
              </a:buClr>
              <a:buSzPts val="1100"/>
              <a:buFont typeface="Arial"/>
              <a:buNone/>
            </a:pPr>
            <a:r>
              <a:rPr i="1" lang="nl" sz="1000">
                <a:solidFill>
                  <a:schemeClr val="dk1"/>
                </a:solidFill>
                <a:latin typeface="Calibri"/>
                <a:ea typeface="Calibri"/>
                <a:cs typeface="Calibri"/>
                <a:sym typeface="Calibri"/>
              </a:rPr>
              <a:t>De vier speerpunten zijn: </a:t>
            </a:r>
            <a:endParaRPr i="1" sz="1000">
              <a:solidFill>
                <a:schemeClr val="dk1"/>
              </a:solidFill>
              <a:latin typeface="Calibri"/>
              <a:ea typeface="Calibri"/>
              <a:cs typeface="Calibri"/>
              <a:sym typeface="Calibri"/>
            </a:endParaRPr>
          </a:p>
          <a:p>
            <a:pPr indent="-39880" lvl="0" marL="246380" rtl="0" algn="just">
              <a:spcBef>
                <a:spcPts val="0"/>
              </a:spcBef>
              <a:spcAft>
                <a:spcPts val="0"/>
              </a:spcAft>
              <a:buClr>
                <a:schemeClr val="dk1"/>
              </a:buClr>
              <a:buSzPts val="1000"/>
              <a:buFont typeface="Calibri"/>
              <a:buAutoNum type="arabicPeriod"/>
            </a:pPr>
            <a:r>
              <a:rPr i="1" lang="nl" sz="1000">
                <a:solidFill>
                  <a:schemeClr val="dk1"/>
                </a:solidFill>
                <a:latin typeface="Calibri"/>
                <a:ea typeface="Calibri"/>
                <a:cs typeface="Calibri"/>
                <a:sym typeface="Calibri"/>
              </a:rPr>
              <a:t>Het volwassenenonderwijs vervult een belangrijke rol in het stimuleren van elke Vlaming om levenslang te     blijven leren.</a:t>
            </a:r>
            <a:endParaRPr sz="1000">
              <a:solidFill>
                <a:srgbClr val="056181"/>
              </a:solidFill>
              <a:latin typeface="Calibri"/>
              <a:ea typeface="Calibri"/>
              <a:cs typeface="Calibri"/>
              <a:sym typeface="Calibri"/>
            </a:endParaRPr>
          </a:p>
          <a:p>
            <a:pPr indent="-39880" lvl="0" marL="246380" rtl="0" algn="just">
              <a:spcBef>
                <a:spcPts val="0"/>
              </a:spcBef>
              <a:spcAft>
                <a:spcPts val="0"/>
              </a:spcAft>
              <a:buClr>
                <a:schemeClr val="dk1"/>
              </a:buClr>
              <a:buSzPts val="1000"/>
              <a:buFont typeface="Calibri"/>
              <a:buAutoNum type="arabicPeriod"/>
            </a:pPr>
            <a:r>
              <a:rPr i="1" lang="nl" sz="1000">
                <a:solidFill>
                  <a:schemeClr val="dk1"/>
                </a:solidFill>
                <a:latin typeface="Calibri"/>
                <a:ea typeface="Calibri"/>
                <a:cs typeface="Calibri"/>
                <a:sym typeface="Calibri"/>
              </a:rPr>
              <a:t>Versterken van arbeidsmarktkansen via om- en bijscholen. </a:t>
            </a:r>
            <a:endParaRPr sz="1000">
              <a:solidFill>
                <a:srgbClr val="056181"/>
              </a:solidFill>
              <a:latin typeface="Calibri"/>
              <a:ea typeface="Calibri"/>
              <a:cs typeface="Calibri"/>
              <a:sym typeface="Calibri"/>
            </a:endParaRPr>
          </a:p>
          <a:p>
            <a:pPr indent="-39880" lvl="0" marL="246380" rtl="0" algn="just">
              <a:spcBef>
                <a:spcPts val="0"/>
              </a:spcBef>
              <a:spcAft>
                <a:spcPts val="0"/>
              </a:spcAft>
              <a:buClr>
                <a:schemeClr val="dk1"/>
              </a:buClr>
              <a:buSzPts val="1000"/>
              <a:buFont typeface="Calibri"/>
              <a:buAutoNum type="arabicPeriod"/>
            </a:pPr>
            <a:r>
              <a:rPr i="1" lang="nl" sz="1000">
                <a:solidFill>
                  <a:schemeClr val="dk1"/>
                </a:solidFill>
                <a:latin typeface="Calibri"/>
                <a:ea typeface="Calibri"/>
                <a:cs typeface="Calibri"/>
                <a:sym typeface="Calibri"/>
              </a:rPr>
              <a:t>Versterking van digitale competenties.</a:t>
            </a:r>
            <a:endParaRPr sz="1000">
              <a:solidFill>
                <a:srgbClr val="056181"/>
              </a:solidFill>
              <a:latin typeface="Calibri"/>
              <a:ea typeface="Calibri"/>
              <a:cs typeface="Calibri"/>
              <a:sym typeface="Calibri"/>
            </a:endParaRPr>
          </a:p>
          <a:p>
            <a:pPr indent="-39880" lvl="0" marL="246380" rtl="0" algn="just">
              <a:spcBef>
                <a:spcPts val="0"/>
              </a:spcBef>
              <a:spcAft>
                <a:spcPts val="0"/>
              </a:spcAft>
              <a:buClr>
                <a:schemeClr val="dk1"/>
              </a:buClr>
              <a:buSzPts val="1000"/>
              <a:buFont typeface="Calibri"/>
              <a:buAutoNum type="arabicPeriod"/>
            </a:pPr>
            <a:r>
              <a:rPr i="1" lang="nl" sz="1000">
                <a:solidFill>
                  <a:schemeClr val="dk1"/>
                </a:solidFill>
                <a:latin typeface="Calibri"/>
                <a:ea typeface="Calibri"/>
                <a:cs typeface="Calibri"/>
                <a:sym typeface="Calibri"/>
              </a:rPr>
              <a:t>Gericht inzetten op kwalificatie.</a:t>
            </a:r>
            <a:endParaRPr sz="1000">
              <a:solidFill>
                <a:srgbClr val="056181"/>
              </a:solidFill>
              <a:latin typeface="Calibri"/>
              <a:ea typeface="Calibri"/>
              <a:cs typeface="Calibri"/>
              <a:sym typeface="Calibri"/>
            </a:endParaRPr>
          </a:p>
          <a:p>
            <a:pPr indent="0" lvl="0" marL="0" rtl="0" algn="l">
              <a:spcBef>
                <a:spcPts val="0"/>
              </a:spcBef>
              <a:spcAft>
                <a:spcPts val="0"/>
              </a:spcAft>
              <a:buNone/>
            </a:pPr>
            <a:r>
              <a:t/>
            </a:r>
            <a:endParaRPr b="1"/>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c16a1ca22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c16a1ca22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kern van deze actie = Laaggeletterdheid leren herkennen en het belang van geletterd zijn in onze kennismaatschappij zien. </a:t>
            </a:r>
            <a:endParaRPr/>
          </a:p>
          <a:p>
            <a:pPr indent="0" lvl="0" marL="0" rtl="0" algn="l">
              <a:spcBef>
                <a:spcPts val="0"/>
              </a:spcBef>
              <a:spcAft>
                <a:spcPts val="0"/>
              </a:spcAft>
              <a:buNone/>
            </a:pPr>
            <a:r>
              <a:rPr lang="nl"/>
              <a:t>We geven vorming over geletterdheid bij organisaties, in scholen, bedrijven,... </a:t>
            </a:r>
            <a:endParaRPr/>
          </a:p>
          <a:p>
            <a:pPr indent="0" lvl="0" marL="0" rtl="0" algn="l">
              <a:spcBef>
                <a:spcPts val="0"/>
              </a:spcBef>
              <a:spcAft>
                <a:spcPts val="0"/>
              </a:spcAft>
              <a:buNone/>
            </a:pPr>
            <a:r>
              <a:rPr lang="nl"/>
              <a:t>We zetten ook gericht in op toekomstige leraars in alle onderwijsniveaus + sociaal/maatschappelijk werkers: zij moeten het begrip </a:t>
            </a:r>
            <a:r>
              <a:rPr lang="nl"/>
              <a:t>laaggeletterdheid</a:t>
            </a:r>
            <a:r>
              <a:rPr lang="nl"/>
              <a:t> en de werking van Ligo kennen. </a:t>
            </a:r>
            <a:endParaRPr/>
          </a:p>
          <a:p>
            <a:pPr indent="0" lvl="0" marL="0" rtl="0" algn="l">
              <a:spcBef>
                <a:spcPts val="0"/>
              </a:spcBef>
              <a:spcAft>
                <a:spcPts val="0"/>
              </a:spcAft>
              <a:buNone/>
            </a:pPr>
            <a:r>
              <a:rPr lang="nl"/>
              <a:t>We brengen </a:t>
            </a:r>
            <a:r>
              <a:rPr lang="nl"/>
              <a:t>geletterdheid</a:t>
            </a:r>
            <a:r>
              <a:rPr lang="nl"/>
              <a:t> ook in als thema bij deelname aan elke overlegstructuur.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c260a35a1a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c260a35a1a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ELZ: deelname aan EL-forum rond geletterdheid en e-inclusie</a:t>
            </a:r>
            <a:endParaRPr/>
          </a:p>
          <a:p>
            <a:pPr indent="0" lvl="0" marL="0" rtl="0" algn="l">
              <a:spcBef>
                <a:spcPts val="0"/>
              </a:spcBef>
              <a:spcAft>
                <a:spcPts val="0"/>
              </a:spcAft>
              <a:buNone/>
            </a:pPr>
            <a:r>
              <a:rPr lang="nl"/>
              <a:t>Wijkgezondheidscentra: voorstelling rond laaggeletterdheid en aanbod Ligo</a:t>
            </a:r>
            <a:endParaRPr/>
          </a:p>
          <a:p>
            <a:pPr indent="0" lvl="0" marL="0" rtl="0" algn="l">
              <a:spcBef>
                <a:spcPts val="0"/>
              </a:spcBef>
              <a:spcAft>
                <a:spcPts val="0"/>
              </a:spcAft>
              <a:buNone/>
            </a:pPr>
            <a:r>
              <a:rPr lang="nl"/>
              <a:t>Welzijnsschakels</a:t>
            </a:r>
            <a:endParaRPr/>
          </a:p>
          <a:p>
            <a:pPr indent="-298450" lvl="0" marL="457200" rtl="0" algn="l">
              <a:spcBef>
                <a:spcPts val="0"/>
              </a:spcBef>
              <a:spcAft>
                <a:spcPts val="0"/>
              </a:spcAft>
              <a:buSzPts val="1100"/>
              <a:buChar char="-"/>
            </a:pPr>
            <a:r>
              <a:rPr lang="nl"/>
              <a:t>Vives: gastcollega 3e jaar eBALO (educatieve bachelor lager onderwijs)</a:t>
            </a:r>
            <a:endParaRPr/>
          </a:p>
          <a:p>
            <a:pPr indent="-298450" lvl="0" marL="457200" rtl="0" algn="l">
              <a:spcBef>
                <a:spcPts val="0"/>
              </a:spcBef>
              <a:spcAft>
                <a:spcPts val="0"/>
              </a:spcAft>
              <a:buSzPts val="1100"/>
              <a:buChar char="-"/>
            </a:pPr>
            <a:r>
              <a:rPr lang="nl"/>
              <a:t>Howest maatschappelijk werk / howest verpleegkunde: gastcolleges rond laaggeletterdheid herkennen en klare taal tips </a:t>
            </a:r>
            <a:endParaRPr/>
          </a:p>
          <a:p>
            <a:pPr indent="0" lvl="0" marL="0" rtl="0" algn="l">
              <a:spcBef>
                <a:spcPts val="0"/>
              </a:spcBef>
              <a:spcAft>
                <a:spcPts val="0"/>
              </a:spcAft>
              <a:buNone/>
            </a:pPr>
            <a:r>
              <a:rPr lang="nl"/>
              <a:t>Podcast</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c36609fc23_0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7" name="Google Shape;207;g2c36609fc23_0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c16a1ca22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c16a1ca22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We gaan in gesprek met potentiële nieuwe partners om noden en behoeften te kennen. </a:t>
            </a:r>
            <a:endParaRPr/>
          </a:p>
          <a:p>
            <a:pPr indent="0" lvl="0" marL="0" rtl="0" algn="l">
              <a:spcBef>
                <a:spcPts val="0"/>
              </a:spcBef>
              <a:spcAft>
                <a:spcPts val="0"/>
              </a:spcAft>
              <a:buNone/>
            </a:pPr>
            <a:r>
              <a:rPr lang="nl"/>
              <a:t>We reiken handvatten aan om potentiële cursisten toe te leiden naar open aanbod of zetten in op samenwerking op maat. </a:t>
            </a:r>
            <a:endParaRPr/>
          </a:p>
          <a:p>
            <a:pPr indent="0" lvl="0" marL="0" rtl="0" algn="l">
              <a:spcBef>
                <a:spcPts val="0"/>
              </a:spcBef>
              <a:spcAft>
                <a:spcPts val="0"/>
              </a:spcAft>
              <a:buNone/>
            </a:pPr>
            <a:r>
              <a:rPr lang="nl"/>
              <a:t>We nemen deel aan bestaande en nieuwe overlegstructuren om ons aanbod nog beter bekend te maken, bijvoorbeeld werkgroep e-inclusie Gemeente Oostkamp, Brugge Dialoogstad …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c260a35a1a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c260a35a1a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c36609fc23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g2c36609fc23_0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t>Voorbeelden van partners waarmee we samenwerken. </a:t>
            </a:r>
            <a:endParaRPr/>
          </a:p>
          <a:p>
            <a:pPr indent="0" lvl="0" marL="0" rtl="0" algn="l">
              <a:lnSpc>
                <a:spcPct val="100000"/>
              </a:lnSpc>
              <a:spcBef>
                <a:spcPts val="0"/>
              </a:spcBef>
              <a:spcAft>
                <a:spcPts val="0"/>
              </a:spcAft>
              <a:buSzPts val="1100"/>
              <a:buNone/>
            </a:pPr>
            <a:r>
              <a:rPr lang="nl"/>
              <a:t>Deze lijst is niet compleet. </a:t>
            </a:r>
            <a:endParaRPr/>
          </a:p>
          <a:p>
            <a:pPr indent="0" lvl="0" marL="0" rtl="0" algn="l">
              <a:lnSpc>
                <a:spcPct val="100000"/>
              </a:lnSpc>
              <a:spcBef>
                <a:spcPts val="0"/>
              </a:spcBef>
              <a:spcAft>
                <a:spcPts val="0"/>
              </a:spcAft>
              <a:buSzPts val="1100"/>
              <a:buNone/>
            </a:pPr>
            <a:r>
              <a:rPr lang="nl"/>
              <a:t>Benadrukken dat we met </a:t>
            </a:r>
            <a:r>
              <a:rPr b="1" lang="nl"/>
              <a:t>heel veel verschillende soorten </a:t>
            </a:r>
            <a:r>
              <a:rPr lang="nl"/>
              <a:t>organisaties samenwerken. </a:t>
            </a:r>
            <a:endParaRPr/>
          </a:p>
          <a:p>
            <a:pPr indent="0" lvl="0" marL="0" rtl="0" algn="l">
              <a:lnSpc>
                <a:spcPct val="100000"/>
              </a:lnSpc>
              <a:spcBef>
                <a:spcPts val="0"/>
              </a:spcBef>
              <a:spcAft>
                <a:spcPts val="0"/>
              </a:spcAft>
              <a:buSzPts val="1100"/>
              <a:buNone/>
            </a:pPr>
            <a:r>
              <a:rPr lang="nl"/>
              <a:t>Bedrijven, maatwerkbedrijven, scholen, steden en gemeenten, sociale organisaties …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c16a1ca22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c16a1ca22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We zetten structureel in op open lesmomenten, webinars,... zodat partners een goed beeld krijgen van onze doelgroep en werking.</a:t>
            </a:r>
            <a:endParaRPr/>
          </a:p>
          <a:p>
            <a:pPr indent="0" lvl="0" marL="0" rtl="0" algn="l">
              <a:spcBef>
                <a:spcPts val="0"/>
              </a:spcBef>
              <a:spcAft>
                <a:spcPts val="0"/>
              </a:spcAft>
              <a:buNone/>
            </a:pPr>
            <a:r>
              <a:rPr lang="nl"/>
              <a:t>Daarnaast verspreiden we onze expertise ook binnen andere organisaties: we geven andere organisaties inzicht in het leren van laaggeletterde (anderstalige / analfabete / Nederlandstalige) volwassenen. Want weten hoe een laaggeletterde leert, geeft inzichten om het eigen aanbod in een organisatie kwalitatiever te maken.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f3f894934c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f3f894934c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Foto = Welzijnsschakel Integraal. In Brugge kwamen een paar </a:t>
            </a:r>
            <a:r>
              <a:rPr b="1" lang="nl"/>
              <a:t>vrijwilligers van Integraal</a:t>
            </a:r>
            <a:r>
              <a:rPr lang="nl"/>
              <a:t> de klasbezoekdag bijwonen. Deze vrijwilligers geven zelf Nederlands aan anderstaligen die naar de WZS komen. Ze wilden graag bijleren hoe ze dit beter kunnen aanpakken. </a:t>
            </a:r>
            <a:br>
              <a:rPr lang="nl"/>
            </a:br>
            <a:br>
              <a:rPr lang="nl"/>
            </a:br>
            <a:r>
              <a:rPr lang="nl"/>
              <a:t>WOK = arbeidszorg op maat voor mensen met afstand tot arbeidsmarkt. Medewerkers van WOK doen digiscans aan huis bij mensen, maar kennen niets over het herkennen van laaggeletterdheid en omgang met laaggeletterde mensen. ⇒ collega An D. zal de digiscanners “opleiden” en tips geven hoe ze met de doelgroep kunnen omgaan, hoe ze deze mensen kunnen helpen of doorverwijzen en laaggeletterdheid kunnen signaleren.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c16a1ca223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c16a1ca22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Een groot deel van de volwassen bevolking in Vlaanderen kampt met gebrekkige leescompetenties. Een geschreven boodschap die hier geen rekening mee houdt, wordt door hen niet gelezen en ook niet opgevolgd. Gebruik je klare taal? Dan kunnen ook laaggeletterde volwassenen beter bereikt worden. In veel organisaties is er wel bereidheid om hiermee rekening te houden, maar ontbreekt vaak de praktische knowhow. Via een workshop voor medewerkers ondersteunt CBE Ligo BOW deze organisaties: bij het opmaken en schrijven van folders, nieuwsbrieven en berichten geven we tips over de indeling van de tekst, de lay-out, de woordkeuze, de grammatica, de lengte van de zinnen</a:t>
            </a:r>
            <a:endParaRPr/>
          </a:p>
          <a:p>
            <a:pPr indent="0" lvl="0" marL="0" rtl="0" algn="l">
              <a:spcBef>
                <a:spcPts val="0"/>
              </a:spcBef>
              <a:spcAft>
                <a:spcPts val="0"/>
              </a:spcAft>
              <a:buNone/>
            </a:pPr>
            <a:r>
              <a:t/>
            </a:r>
            <a:endParaRPr/>
          </a:p>
          <a:p>
            <a:pPr indent="0" lvl="0" marL="0" rtl="0" algn="l">
              <a:spcBef>
                <a:spcPts val="0"/>
              </a:spcBef>
              <a:spcAft>
                <a:spcPts val="0"/>
              </a:spcAft>
              <a:buNone/>
            </a:pPr>
            <a:r>
              <a:rPr lang="nl"/>
              <a:t>Voorbeelden: </a:t>
            </a:r>
            <a:endParaRPr/>
          </a:p>
          <a:p>
            <a:pPr indent="-298450" lvl="0" marL="457200" rtl="0" algn="l">
              <a:spcBef>
                <a:spcPts val="0"/>
              </a:spcBef>
              <a:spcAft>
                <a:spcPts val="0"/>
              </a:spcAft>
              <a:buSzPts val="1100"/>
              <a:buChar char="-"/>
            </a:pPr>
            <a:r>
              <a:rPr lang="nl"/>
              <a:t>arktos: Arktos is een Vlaams expertisecentrum voor kinderen en jongeren van 6 tot 25 jaar in kwetsbare situaties en personen met een beperking voor wie de aansluiting op school, werk en samenleving minder evident blijkt. Toch zien we een kracht in elk van hen. Door hen met zichzelf en hun omgeving te verbinden willen we hen versterken in hun talenten en vaardigheden, in alle mogelijke levensdomeinen.</a:t>
            </a:r>
            <a:endParaRPr/>
          </a:p>
          <a:p>
            <a:pPr indent="-298450" lvl="0" marL="457200" rtl="0" algn="l">
              <a:spcBef>
                <a:spcPts val="0"/>
              </a:spcBef>
              <a:spcAft>
                <a:spcPts val="0"/>
              </a:spcAft>
              <a:buSzPts val="1100"/>
              <a:buChar char="-"/>
            </a:pPr>
            <a:r>
              <a:rPr lang="nl"/>
              <a:t>Daarnaast ondersteunen we ouders, scholen, partners en overheden bij het omkaderen van deze kinderen en jongeren. Ook in het beleid laten we ons kritisch optimisme horen waar nodig of gewenst. Want het kan wél.</a:t>
            </a:r>
            <a:endParaRPr/>
          </a:p>
          <a:p>
            <a:pPr indent="-298450" lvl="0" marL="457200" rtl="0" algn="l">
              <a:spcBef>
                <a:spcPts val="0"/>
              </a:spcBef>
              <a:spcAft>
                <a:spcPts val="0"/>
              </a:spcAft>
              <a:buSzPts val="1100"/>
              <a:buChar char="-"/>
            </a:pPr>
            <a:r>
              <a:rPr lang="nl"/>
              <a:t>OCMW Wervik: voor scholen in Wervik</a:t>
            </a:r>
            <a:endParaRPr/>
          </a:p>
          <a:p>
            <a:pPr indent="-298450" lvl="0" marL="457200" rtl="0" algn="l">
              <a:spcBef>
                <a:spcPts val="0"/>
              </a:spcBef>
              <a:spcAft>
                <a:spcPts val="0"/>
              </a:spcAft>
              <a:buSzPts val="1100"/>
              <a:buChar char="-"/>
            </a:pPr>
            <a:r>
              <a:rPr lang="nl"/>
              <a:t>Huis van het kind Blankenberge: voor kinderopvang</a:t>
            </a:r>
            <a:endParaRPr/>
          </a:p>
          <a:p>
            <a:pPr indent="-298450" lvl="0" marL="457200" rtl="0" algn="l">
              <a:spcBef>
                <a:spcPts val="0"/>
              </a:spcBef>
              <a:spcAft>
                <a:spcPts val="0"/>
              </a:spcAft>
              <a:buSzPts val="1100"/>
              <a:buChar char="-"/>
            </a:pPr>
            <a:r>
              <a:rPr lang="nl"/>
              <a:t>Howest: voor studenten graduaat maatschappelijk werk</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c16a1ca223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c16a1ca22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We organiseren korte en laagdrempelige sessies in de vertrouwde omgeving van de potentiële cursist  (vb. de school van de kinderen, een armoede-organisatie, een buurthuis, een lokaal dienstencentrum,…) (speerpunt 1). </a:t>
            </a:r>
            <a:endParaRPr/>
          </a:p>
          <a:p>
            <a:pPr indent="0" lvl="0" marL="0" rtl="0" algn="l">
              <a:spcBef>
                <a:spcPts val="0"/>
              </a:spcBef>
              <a:spcAft>
                <a:spcPts val="0"/>
              </a:spcAft>
              <a:buNone/>
            </a:pPr>
            <a:r>
              <a:rPr lang="nl"/>
              <a:t>Door mensen te laten proeven van een bepaalde inhoud, willen we hen aanzetten tot leren. Afhankelijk van de noden van de doelgroep, opteren we er vervolgens voor om hen door te verwijzen naar ons open aanbod of om binnen de context van de partner een aanbod op maat in te richten. We willen deze volwassenen meer zin geven in leren, hen positieve leerervaringen laten opdoen en het geloof in zichzelf met betrekking tot leren doen groeien. Vaak zijn voor deze doelgroep vele, kleine succeservaringen nodig alvorens ze de stap zetten naar aanbod in de vorm van een lessenreeks en/of aanbod dat buiten de vertrouwde setting van de partnerorganisatie gegeven wordt.</a:t>
            </a:r>
            <a:endParaRPr/>
          </a:p>
          <a:p>
            <a:pPr indent="0" lvl="0" marL="0" rtl="0" algn="l">
              <a:spcBef>
                <a:spcPts val="0"/>
              </a:spcBef>
              <a:spcAft>
                <a:spcPts val="0"/>
              </a:spcAft>
              <a:buNone/>
            </a:pPr>
            <a:r>
              <a:t/>
            </a:r>
            <a:endParaRPr/>
          </a:p>
          <a:p>
            <a:pPr indent="0" lvl="0" marL="0" rtl="0" algn="l">
              <a:spcBef>
                <a:spcPts val="0"/>
              </a:spcBef>
              <a:spcAft>
                <a:spcPts val="0"/>
              </a:spcAft>
              <a:buNone/>
            </a:pPr>
            <a:r>
              <a:rPr lang="nl"/>
              <a:t>Tijdens deze proevertjes willen we ook inzetten op het detecteren van leervragen en -noden. Tot slot zien we dit proevertjesaanbod en als een kans om onszelf stevig in de markt te zetten naar partners toe (speerpunt 1). We zetten hiermee onze inhoudelijke en didactisch expertise met betrekking tot het werken met laaggeletterde en kwetsbare doelgroepen, waarmee we ons kunnen onderscheiden van andere opleidingsverstrekkers, in de kijker.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c0e53e682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c0e53e682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nl"/>
              <a:t>Als achtergrond, maar niet nodig om dit allemaal te noemen:</a:t>
            </a:r>
            <a:endParaRPr b="1"/>
          </a:p>
          <a:p>
            <a:pPr indent="-292100" lvl="0" marL="914400" rtl="0" algn="just">
              <a:spcBef>
                <a:spcPts val="0"/>
              </a:spcBef>
              <a:spcAft>
                <a:spcPts val="0"/>
              </a:spcAft>
              <a:buClr>
                <a:srgbClr val="E06025"/>
              </a:buClr>
              <a:buSzPts val="1000"/>
              <a:buFont typeface="Calibri"/>
              <a:buAutoNum type="arabicPeriod"/>
            </a:pPr>
            <a:r>
              <a:rPr b="1" lang="nl" sz="1000">
                <a:solidFill>
                  <a:srgbClr val="E06025"/>
                </a:solidFill>
                <a:latin typeface="Calibri"/>
                <a:ea typeface="Calibri"/>
                <a:cs typeface="Calibri"/>
                <a:sym typeface="Calibri"/>
              </a:rPr>
              <a:t>Impactmeting</a:t>
            </a:r>
            <a:r>
              <a:rPr lang="nl" sz="1000">
                <a:solidFill>
                  <a:srgbClr val="E06025"/>
                </a:solidFill>
                <a:latin typeface="Calibri"/>
                <a:ea typeface="Calibri"/>
                <a:cs typeface="Calibri"/>
                <a:sym typeface="Calibri"/>
              </a:rPr>
              <a:t>: De impactmeting zal ons kapstokken aanreiken om ons aanbod verder bij te sturen. Verder zal dit zichtbaar maken wat het effect is van de Ligo-trajecten. Hierdoor verwachten we potentiële partners over de streep te kunnen halen om met Ligo een samenwerking aan te gaan en onze cursisten samen verder te versterken</a:t>
            </a:r>
            <a:r>
              <a:rPr i="1" lang="nl" sz="1000">
                <a:solidFill>
                  <a:srgbClr val="E06025"/>
                </a:solidFill>
                <a:latin typeface="Calibri"/>
                <a:ea typeface="Calibri"/>
                <a:cs typeface="Calibri"/>
                <a:sym typeface="Calibri"/>
              </a:rPr>
              <a:t> (speerpunt 1)</a:t>
            </a:r>
            <a:r>
              <a:rPr lang="nl" sz="1000">
                <a:solidFill>
                  <a:srgbClr val="E06025"/>
                </a:solidFill>
                <a:latin typeface="Calibri"/>
                <a:ea typeface="Calibri"/>
                <a:cs typeface="Calibri"/>
                <a:sym typeface="Calibri"/>
              </a:rPr>
              <a:t>.</a:t>
            </a:r>
            <a:endParaRPr sz="1000">
              <a:solidFill>
                <a:srgbClr val="E06025"/>
              </a:solidFill>
              <a:latin typeface="Calibri"/>
              <a:ea typeface="Calibri"/>
              <a:cs typeface="Calibri"/>
              <a:sym typeface="Calibri"/>
            </a:endParaRPr>
          </a:p>
          <a:p>
            <a:pPr indent="0" lvl="0" marL="914400" rtl="0" algn="just">
              <a:spcBef>
                <a:spcPts val="0"/>
              </a:spcBef>
              <a:spcAft>
                <a:spcPts val="0"/>
              </a:spcAft>
              <a:buClr>
                <a:schemeClr val="dk1"/>
              </a:buClr>
              <a:buSzPts val="1100"/>
              <a:buFont typeface="Arial"/>
              <a:buNone/>
            </a:pPr>
            <a:r>
              <a:t/>
            </a:r>
            <a:endParaRPr sz="1000">
              <a:solidFill>
                <a:srgbClr val="E06025"/>
              </a:solidFill>
              <a:latin typeface="Calibri"/>
              <a:ea typeface="Calibri"/>
              <a:cs typeface="Calibri"/>
              <a:sym typeface="Calibri"/>
            </a:endParaRPr>
          </a:p>
          <a:p>
            <a:pPr indent="-292100" lvl="0" marL="914400" rtl="0" algn="just">
              <a:spcBef>
                <a:spcPts val="0"/>
              </a:spcBef>
              <a:spcAft>
                <a:spcPts val="0"/>
              </a:spcAft>
              <a:buClr>
                <a:srgbClr val="E06025"/>
              </a:buClr>
              <a:buSzPts val="1000"/>
              <a:buFont typeface="Calibri"/>
              <a:buAutoNum type="arabicPeriod"/>
            </a:pPr>
            <a:r>
              <a:rPr b="1" lang="nl" sz="1000">
                <a:solidFill>
                  <a:srgbClr val="E06025"/>
                </a:solidFill>
                <a:latin typeface="Calibri"/>
                <a:ea typeface="Calibri"/>
                <a:cs typeface="Calibri"/>
                <a:sym typeface="Calibri"/>
              </a:rPr>
              <a:t>Westhoekproject: ambassadeurs “levenslang en levensbreed leren” op pad in en voor de Westhoek</a:t>
            </a:r>
            <a:r>
              <a:rPr lang="nl" sz="1000">
                <a:solidFill>
                  <a:srgbClr val="E06025"/>
                </a:solidFill>
                <a:latin typeface="Calibri"/>
                <a:ea typeface="Calibri"/>
                <a:cs typeface="Calibri"/>
                <a:sym typeface="Calibri"/>
              </a:rPr>
              <a:t>: Uit de regioscan is gebleken dat de Westhoek met een zeer specifieke problematiek geconfronteerd wordt omwille van de dunbevolktheid en de beperkte mobiliteit. Om het levenslang leren te promoten in de Westhoek sturen de twee centra voor volwassenenonderwijs (CVO Miras, CVO Cervo-GO!) en CBE Ligo BOW drie ambassadeurs op pad met als doel:</a:t>
            </a:r>
            <a:endParaRPr sz="1000">
              <a:solidFill>
                <a:srgbClr val="E06025"/>
              </a:solidFill>
              <a:latin typeface="Calibri"/>
              <a:ea typeface="Calibri"/>
              <a:cs typeface="Calibri"/>
              <a:sym typeface="Calibri"/>
            </a:endParaRPr>
          </a:p>
          <a:p>
            <a:pPr indent="-292100" lvl="1" marL="1371600" rtl="0" algn="just">
              <a:spcBef>
                <a:spcPts val="0"/>
              </a:spcBef>
              <a:spcAft>
                <a:spcPts val="0"/>
              </a:spcAft>
              <a:buClr>
                <a:srgbClr val="E06025"/>
              </a:buClr>
              <a:buSzPts val="1000"/>
              <a:buFont typeface="Calibri"/>
              <a:buAutoNum type="alphaLcPeriod"/>
            </a:pPr>
            <a:r>
              <a:rPr lang="nl" sz="1000">
                <a:solidFill>
                  <a:srgbClr val="E06025"/>
                </a:solidFill>
                <a:latin typeface="Calibri"/>
                <a:ea typeface="Calibri"/>
                <a:cs typeface="Calibri"/>
                <a:sym typeface="Calibri"/>
              </a:rPr>
              <a:t>het volwassenenonderwijs in de Westhoek opnieuw </a:t>
            </a:r>
            <a:r>
              <a:rPr b="1" lang="nl" sz="1000">
                <a:solidFill>
                  <a:srgbClr val="E06025"/>
                </a:solidFill>
                <a:latin typeface="Calibri"/>
                <a:ea typeface="Calibri"/>
                <a:cs typeface="Calibri"/>
                <a:sym typeface="Calibri"/>
              </a:rPr>
              <a:t>op de kaart </a:t>
            </a:r>
            <a:r>
              <a:rPr lang="nl" sz="1000">
                <a:solidFill>
                  <a:srgbClr val="E06025"/>
                </a:solidFill>
                <a:latin typeface="Calibri"/>
                <a:ea typeface="Calibri"/>
                <a:cs typeface="Calibri"/>
                <a:sym typeface="Calibri"/>
              </a:rPr>
              <a:t>zetten</a:t>
            </a:r>
            <a:r>
              <a:rPr i="1" lang="nl" sz="1000">
                <a:solidFill>
                  <a:srgbClr val="E06025"/>
                </a:solidFill>
                <a:latin typeface="Calibri"/>
                <a:ea typeface="Calibri"/>
                <a:cs typeface="Calibri"/>
                <a:sym typeface="Calibri"/>
              </a:rPr>
              <a:t> (speerpunt 1)</a:t>
            </a:r>
            <a:endParaRPr sz="1000">
              <a:solidFill>
                <a:srgbClr val="E06025"/>
              </a:solidFill>
              <a:latin typeface="Calibri"/>
              <a:ea typeface="Calibri"/>
              <a:cs typeface="Calibri"/>
              <a:sym typeface="Calibri"/>
            </a:endParaRPr>
          </a:p>
          <a:p>
            <a:pPr indent="-292100" lvl="1" marL="1371600" rtl="0" algn="just">
              <a:spcBef>
                <a:spcPts val="0"/>
              </a:spcBef>
              <a:spcAft>
                <a:spcPts val="0"/>
              </a:spcAft>
              <a:buClr>
                <a:srgbClr val="E06025"/>
              </a:buClr>
              <a:buSzPts val="1000"/>
              <a:buFont typeface="Calibri"/>
              <a:buAutoNum type="alphaLcPeriod"/>
            </a:pPr>
            <a:r>
              <a:rPr lang="nl" sz="1000">
                <a:solidFill>
                  <a:srgbClr val="E06025"/>
                </a:solidFill>
                <a:latin typeface="Calibri"/>
                <a:ea typeface="Calibri"/>
                <a:cs typeface="Calibri"/>
                <a:sym typeface="Calibri"/>
              </a:rPr>
              <a:t>een geschikt </a:t>
            </a:r>
            <a:r>
              <a:rPr b="1" lang="nl" sz="1000">
                <a:solidFill>
                  <a:srgbClr val="E06025"/>
                </a:solidFill>
                <a:latin typeface="Calibri"/>
                <a:ea typeface="Calibri"/>
                <a:cs typeface="Calibri"/>
                <a:sym typeface="Calibri"/>
              </a:rPr>
              <a:t>aanbod </a:t>
            </a:r>
            <a:r>
              <a:rPr lang="nl" sz="1000">
                <a:solidFill>
                  <a:srgbClr val="E06025"/>
                </a:solidFill>
                <a:latin typeface="Calibri"/>
                <a:ea typeface="Calibri"/>
                <a:cs typeface="Calibri"/>
                <a:sym typeface="Calibri"/>
              </a:rPr>
              <a:t>creëren voor alle inwoners van de Westhoek </a:t>
            </a:r>
            <a:r>
              <a:rPr i="1" lang="nl" sz="1000">
                <a:solidFill>
                  <a:srgbClr val="E06025"/>
                </a:solidFill>
                <a:latin typeface="Calibri"/>
                <a:ea typeface="Calibri"/>
                <a:cs typeface="Calibri"/>
                <a:sym typeface="Calibri"/>
              </a:rPr>
              <a:t>(speerpunt 1 en 3)</a:t>
            </a:r>
            <a:endParaRPr sz="1000">
              <a:solidFill>
                <a:srgbClr val="E06025"/>
              </a:solidFill>
              <a:latin typeface="Calibri"/>
              <a:ea typeface="Calibri"/>
              <a:cs typeface="Calibri"/>
              <a:sym typeface="Calibri"/>
            </a:endParaRPr>
          </a:p>
          <a:p>
            <a:pPr indent="-292100" lvl="1" marL="1371600" rtl="0" algn="just">
              <a:spcBef>
                <a:spcPts val="0"/>
              </a:spcBef>
              <a:spcAft>
                <a:spcPts val="0"/>
              </a:spcAft>
              <a:buClr>
                <a:srgbClr val="E06025"/>
              </a:buClr>
              <a:buSzPts val="1000"/>
              <a:buFont typeface="Calibri"/>
              <a:buAutoNum type="alphaLcPeriod"/>
            </a:pPr>
            <a:r>
              <a:rPr lang="nl" sz="1000">
                <a:solidFill>
                  <a:srgbClr val="E06025"/>
                </a:solidFill>
                <a:latin typeface="Calibri"/>
                <a:ea typeface="Calibri"/>
                <a:cs typeface="Calibri"/>
                <a:sym typeface="Calibri"/>
              </a:rPr>
              <a:t>de </a:t>
            </a:r>
            <a:r>
              <a:rPr b="1" lang="nl" sz="1000">
                <a:solidFill>
                  <a:srgbClr val="E06025"/>
                </a:solidFill>
                <a:latin typeface="Calibri"/>
                <a:ea typeface="Calibri"/>
                <a:cs typeface="Calibri"/>
                <a:sym typeface="Calibri"/>
              </a:rPr>
              <a:t>toeleiding </a:t>
            </a:r>
            <a:r>
              <a:rPr lang="nl" sz="1000">
                <a:solidFill>
                  <a:srgbClr val="E06025"/>
                </a:solidFill>
                <a:latin typeface="Calibri"/>
                <a:ea typeface="Calibri"/>
                <a:cs typeface="Calibri"/>
                <a:sym typeface="Calibri"/>
              </a:rPr>
              <a:t>naar het volwassenenonderwijs in de Westhoek doen toenemen </a:t>
            </a:r>
            <a:r>
              <a:rPr i="1" lang="nl" sz="1000">
                <a:solidFill>
                  <a:srgbClr val="E06025"/>
                </a:solidFill>
                <a:latin typeface="Calibri"/>
                <a:ea typeface="Calibri"/>
                <a:cs typeface="Calibri"/>
                <a:sym typeface="Calibri"/>
              </a:rPr>
              <a:t>(speerpunt 1)</a:t>
            </a:r>
            <a:endParaRPr sz="1000">
              <a:solidFill>
                <a:srgbClr val="E06025"/>
              </a:solidFill>
              <a:latin typeface="Calibri"/>
              <a:ea typeface="Calibri"/>
              <a:cs typeface="Calibri"/>
              <a:sym typeface="Calibri"/>
            </a:endParaRPr>
          </a:p>
          <a:p>
            <a:pPr indent="-292100" lvl="1" marL="1371600" rtl="0" algn="just">
              <a:spcBef>
                <a:spcPts val="0"/>
              </a:spcBef>
              <a:spcAft>
                <a:spcPts val="0"/>
              </a:spcAft>
              <a:buClr>
                <a:srgbClr val="E06025"/>
              </a:buClr>
              <a:buSzPts val="1000"/>
              <a:buFont typeface="Calibri"/>
              <a:buAutoNum type="alphaLcPeriod"/>
            </a:pPr>
            <a:r>
              <a:rPr b="1" lang="nl" sz="1000">
                <a:solidFill>
                  <a:srgbClr val="E06025"/>
                </a:solidFill>
                <a:latin typeface="Calibri"/>
                <a:ea typeface="Calibri"/>
                <a:cs typeface="Calibri"/>
                <a:sym typeface="Calibri"/>
              </a:rPr>
              <a:t>doorstroom</a:t>
            </a:r>
            <a:r>
              <a:rPr lang="nl" sz="1000">
                <a:solidFill>
                  <a:srgbClr val="E06025"/>
                </a:solidFill>
                <a:latin typeface="Calibri"/>
                <a:ea typeface="Calibri"/>
                <a:cs typeface="Calibri"/>
                <a:sym typeface="Calibri"/>
              </a:rPr>
              <a:t> naar langdurige trajecten creëren om zo de arbeidsmarktkansen te verbeteren via om- en bijscholing</a:t>
            </a:r>
            <a:r>
              <a:rPr i="1" lang="nl" sz="1000">
                <a:solidFill>
                  <a:srgbClr val="E06025"/>
                </a:solidFill>
                <a:latin typeface="Calibri"/>
                <a:ea typeface="Calibri"/>
                <a:cs typeface="Calibri"/>
                <a:sym typeface="Calibri"/>
              </a:rPr>
              <a:t> (speerpunt 1 en 2).</a:t>
            </a:r>
            <a:endParaRPr sz="1000">
              <a:solidFill>
                <a:srgbClr val="E06025"/>
              </a:solidFill>
              <a:latin typeface="Calibri"/>
              <a:ea typeface="Calibri"/>
              <a:cs typeface="Calibri"/>
              <a:sym typeface="Calibri"/>
            </a:endParaRPr>
          </a:p>
          <a:p>
            <a:pPr indent="0" lvl="0" marL="914400" rtl="0" algn="just">
              <a:spcBef>
                <a:spcPts val="0"/>
              </a:spcBef>
              <a:spcAft>
                <a:spcPts val="0"/>
              </a:spcAft>
              <a:buClr>
                <a:schemeClr val="dk1"/>
              </a:buClr>
              <a:buSzPts val="1100"/>
              <a:buFont typeface="Arial"/>
              <a:buNone/>
            </a:pPr>
            <a:r>
              <a:t/>
            </a:r>
            <a:endParaRPr sz="1000">
              <a:solidFill>
                <a:srgbClr val="E06025"/>
              </a:solidFill>
              <a:latin typeface="Calibri"/>
              <a:ea typeface="Calibri"/>
              <a:cs typeface="Calibri"/>
              <a:sym typeface="Calibri"/>
            </a:endParaRPr>
          </a:p>
          <a:p>
            <a:pPr indent="-292100" lvl="0" marL="914400" rtl="0" algn="just">
              <a:spcBef>
                <a:spcPts val="0"/>
              </a:spcBef>
              <a:spcAft>
                <a:spcPts val="0"/>
              </a:spcAft>
              <a:buClr>
                <a:srgbClr val="E06025"/>
              </a:buClr>
              <a:buSzPts val="1000"/>
              <a:buFont typeface="Calibri"/>
              <a:buAutoNum type="arabicPeriod"/>
            </a:pPr>
            <a:r>
              <a:rPr b="1" lang="nl" sz="1000">
                <a:solidFill>
                  <a:srgbClr val="E06025"/>
                </a:solidFill>
                <a:latin typeface="Calibri"/>
                <a:ea typeface="Calibri"/>
                <a:cs typeface="Calibri"/>
                <a:sym typeface="Calibri"/>
              </a:rPr>
              <a:t>Geletterde gemeente 2.0</a:t>
            </a:r>
            <a:r>
              <a:rPr lang="nl" sz="1000">
                <a:solidFill>
                  <a:srgbClr val="E06025"/>
                </a:solidFill>
                <a:latin typeface="Calibri"/>
                <a:ea typeface="Calibri"/>
                <a:cs typeface="Calibri"/>
                <a:sym typeface="Calibri"/>
              </a:rPr>
              <a:t>: Veel steden en gemeenten zetten in op digitale inclusie via oa de  digibanken. Geletterdheid is uiteraard meer dan dat. Binnen dit project willen we samen met lokale besturen werken aan die ruime geletterdheid. Alle West-Vlaamse lokale besturen toonden zich, door ondertekening van ons charter Geletterde gemeente, bereid om dit te doen. We frissen dit engagement op en proberen samen</a:t>
            </a:r>
            <a:r>
              <a:rPr lang="nl" sz="1000">
                <a:solidFill>
                  <a:srgbClr val="E06025"/>
                </a:solidFill>
                <a:latin typeface="Calibri"/>
                <a:ea typeface="Calibri"/>
                <a:cs typeface="Calibri"/>
                <a:sym typeface="Calibri"/>
              </a:rPr>
              <a:t> </a:t>
            </a:r>
            <a:r>
              <a:rPr lang="nl" sz="1000">
                <a:solidFill>
                  <a:srgbClr val="E06025"/>
                </a:solidFill>
                <a:latin typeface="Calibri"/>
                <a:ea typeface="Calibri"/>
                <a:cs typeface="Calibri"/>
                <a:sym typeface="Calibri"/>
              </a:rPr>
              <a:t>de geletterdheidskloof te dichten: </a:t>
            </a:r>
            <a:endParaRPr b="1" sz="1000">
              <a:solidFill>
                <a:srgbClr val="E06025"/>
              </a:solidFill>
              <a:latin typeface="Calibri"/>
              <a:ea typeface="Calibri"/>
              <a:cs typeface="Calibri"/>
              <a:sym typeface="Calibri"/>
            </a:endParaRPr>
          </a:p>
          <a:p>
            <a:pPr indent="-292100" lvl="0" marL="1371600" rtl="0" algn="just">
              <a:spcBef>
                <a:spcPts val="0"/>
              </a:spcBef>
              <a:spcAft>
                <a:spcPts val="0"/>
              </a:spcAft>
              <a:buClr>
                <a:srgbClr val="E06025"/>
              </a:buClr>
              <a:buSzPts val="1000"/>
              <a:buFont typeface="Calibri"/>
              <a:buAutoNum type="alphaLcPeriod"/>
            </a:pPr>
            <a:r>
              <a:rPr lang="nl" sz="1000">
                <a:solidFill>
                  <a:srgbClr val="E06025"/>
                </a:solidFill>
                <a:latin typeface="Calibri"/>
                <a:ea typeface="Calibri"/>
                <a:cs typeface="Calibri"/>
                <a:sym typeface="Calibri"/>
              </a:rPr>
              <a:t>via </a:t>
            </a:r>
            <a:r>
              <a:rPr b="1" lang="nl" sz="1000">
                <a:solidFill>
                  <a:srgbClr val="E06025"/>
                </a:solidFill>
                <a:latin typeface="Calibri"/>
                <a:ea typeface="Calibri"/>
                <a:cs typeface="Calibri"/>
                <a:sym typeface="Calibri"/>
              </a:rPr>
              <a:t>inbedding </a:t>
            </a:r>
            <a:r>
              <a:rPr lang="nl" sz="1000">
                <a:solidFill>
                  <a:srgbClr val="E06025"/>
                </a:solidFill>
                <a:latin typeface="Calibri"/>
                <a:ea typeface="Calibri"/>
                <a:cs typeface="Calibri"/>
                <a:sym typeface="Calibri"/>
              </a:rPr>
              <a:t>van de problematiek rond laaggeletterdheid en de daarbij passende aanpak in hun structurele werking  </a:t>
            </a:r>
            <a:r>
              <a:rPr i="1" lang="nl" sz="1000">
                <a:solidFill>
                  <a:srgbClr val="E06025"/>
                </a:solidFill>
                <a:latin typeface="Calibri"/>
                <a:ea typeface="Calibri"/>
                <a:cs typeface="Calibri"/>
                <a:sym typeface="Calibri"/>
              </a:rPr>
              <a:t>(speerpunt 1,2,3)</a:t>
            </a:r>
            <a:endParaRPr sz="1000">
              <a:solidFill>
                <a:srgbClr val="E06025"/>
              </a:solidFill>
              <a:latin typeface="Calibri"/>
              <a:ea typeface="Calibri"/>
              <a:cs typeface="Calibri"/>
              <a:sym typeface="Calibri"/>
            </a:endParaRPr>
          </a:p>
          <a:p>
            <a:pPr indent="-292100" lvl="0" marL="1371600" rtl="0" algn="just">
              <a:spcBef>
                <a:spcPts val="0"/>
              </a:spcBef>
              <a:spcAft>
                <a:spcPts val="0"/>
              </a:spcAft>
              <a:buClr>
                <a:srgbClr val="E06025"/>
              </a:buClr>
              <a:buSzPts val="1000"/>
              <a:buFont typeface="Calibri"/>
              <a:buAutoNum type="alphaLcPeriod"/>
            </a:pPr>
            <a:r>
              <a:rPr lang="nl" sz="1000">
                <a:solidFill>
                  <a:srgbClr val="E06025"/>
                </a:solidFill>
                <a:latin typeface="Calibri"/>
                <a:ea typeface="Calibri"/>
                <a:cs typeface="Calibri"/>
                <a:sym typeface="Calibri"/>
              </a:rPr>
              <a:t>via</a:t>
            </a:r>
            <a:r>
              <a:rPr b="1" lang="nl" sz="1000">
                <a:solidFill>
                  <a:srgbClr val="E06025"/>
                </a:solidFill>
                <a:latin typeface="Calibri"/>
                <a:ea typeface="Calibri"/>
                <a:cs typeface="Calibri"/>
                <a:sym typeface="Calibri"/>
              </a:rPr>
              <a:t> innovatieve onderwijsvormen</a:t>
            </a:r>
            <a:r>
              <a:rPr lang="nl" sz="1000">
                <a:solidFill>
                  <a:srgbClr val="E06025"/>
                </a:solidFill>
                <a:latin typeface="Calibri"/>
                <a:ea typeface="Calibri"/>
                <a:cs typeface="Calibri"/>
                <a:sym typeface="Calibri"/>
              </a:rPr>
              <a:t> en het ontwikkelen van </a:t>
            </a:r>
            <a:r>
              <a:rPr b="1" lang="nl" sz="1000">
                <a:solidFill>
                  <a:srgbClr val="E06025"/>
                </a:solidFill>
                <a:latin typeface="Calibri"/>
                <a:ea typeface="Calibri"/>
                <a:cs typeface="Calibri"/>
                <a:sym typeface="Calibri"/>
              </a:rPr>
              <a:t>vormingspakketten </a:t>
            </a:r>
            <a:r>
              <a:rPr i="1" lang="nl" sz="1000">
                <a:solidFill>
                  <a:srgbClr val="E06025"/>
                </a:solidFill>
                <a:latin typeface="Calibri"/>
                <a:ea typeface="Calibri"/>
                <a:cs typeface="Calibri"/>
                <a:sym typeface="Calibri"/>
              </a:rPr>
              <a:t>(speerpunt 1,2,3)</a:t>
            </a:r>
            <a:endParaRPr sz="1000">
              <a:solidFill>
                <a:srgbClr val="E06025"/>
              </a:solidFill>
              <a:latin typeface="Calibri"/>
              <a:ea typeface="Calibri"/>
              <a:cs typeface="Calibri"/>
              <a:sym typeface="Calibri"/>
            </a:endParaRPr>
          </a:p>
          <a:p>
            <a:pPr indent="0" lvl="0" marL="0" rtl="0" algn="l">
              <a:spcBef>
                <a:spcPts val="0"/>
              </a:spcBef>
              <a:spcAft>
                <a:spcPts val="0"/>
              </a:spcAft>
              <a:buNone/>
            </a:pPr>
            <a:r>
              <a:t/>
            </a:r>
            <a:endParaRPr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f3f894934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f3f894934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BMLIKO: Beweging van mensen met laag inkomen en kinderen Oostende. Vereniging waar mensen in armoede het woord nemen. </a:t>
            </a:r>
            <a:endParaRPr/>
          </a:p>
          <a:p>
            <a:pPr indent="0" lvl="0" marL="0" rtl="0" algn="l">
              <a:spcBef>
                <a:spcPts val="0"/>
              </a:spcBef>
              <a:spcAft>
                <a:spcPts val="0"/>
              </a:spcAft>
              <a:buNone/>
            </a:pPr>
            <a:r>
              <a:t/>
            </a:r>
            <a:endParaRPr/>
          </a:p>
          <a:p>
            <a:pPr indent="0" lvl="0" marL="0" rtl="0" algn="l">
              <a:spcBef>
                <a:spcPts val="0"/>
              </a:spcBef>
              <a:spcAft>
                <a:spcPts val="0"/>
              </a:spcAft>
              <a:buNone/>
            </a:pPr>
            <a:r>
              <a:rPr lang="nl"/>
              <a:t>Ann kreeg tijd in haar programma om aanwezig te zijn op thema avonden, op overlegmomenten, op activiteiten,... Door zo vaak aanwezig te zijn, werd ze één van hen en kreeg ze het vertrouwen van de leden. Er zijn doorheen de afgelopen 2 jaar heel wat leervragen naar boven gekomen. </a:t>
            </a:r>
            <a:r>
              <a:rPr lang="nl"/>
              <a:t>OM MO handelen in groep 20u: hiermee is alles begonnen. </a:t>
            </a:r>
            <a:endParaRPr/>
          </a:p>
          <a:p>
            <a:pPr indent="-298450" lvl="0" marL="457200" rtl="0" algn="l">
              <a:spcBef>
                <a:spcPts val="0"/>
              </a:spcBef>
              <a:spcAft>
                <a:spcPts val="0"/>
              </a:spcAft>
              <a:buSzPts val="1100"/>
              <a:buChar char="-"/>
            </a:pPr>
            <a:r>
              <a:rPr lang="nl"/>
              <a:t>OM MO: handelen in groep</a:t>
            </a:r>
            <a:endParaRPr/>
          </a:p>
          <a:p>
            <a:pPr indent="-298450" lvl="0" marL="457200" rtl="0" algn="l">
              <a:spcBef>
                <a:spcPts val="0"/>
              </a:spcBef>
              <a:spcAft>
                <a:spcPts val="0"/>
              </a:spcAft>
              <a:buSzPts val="1100"/>
              <a:buChar char="-"/>
            </a:pPr>
            <a:r>
              <a:rPr lang="nl"/>
              <a:t>OM NT1 ‘t opkikkertje</a:t>
            </a:r>
            <a:endParaRPr/>
          </a:p>
          <a:p>
            <a:pPr indent="-298450" lvl="0" marL="457200" rtl="0" algn="l">
              <a:spcBef>
                <a:spcPts val="0"/>
              </a:spcBef>
              <a:spcAft>
                <a:spcPts val="0"/>
              </a:spcAft>
              <a:buSzPts val="1100"/>
              <a:buChar char="-"/>
            </a:pPr>
            <a:r>
              <a:rPr lang="nl"/>
              <a:t>OM ICT Google foto’s</a:t>
            </a:r>
            <a:endParaRPr/>
          </a:p>
          <a:p>
            <a:pPr indent="-298450" lvl="0" marL="457200" rtl="0" algn="l">
              <a:spcBef>
                <a:spcPts val="0"/>
              </a:spcBef>
              <a:spcAft>
                <a:spcPts val="0"/>
              </a:spcAft>
              <a:buSzPts val="1100"/>
              <a:buChar char="-"/>
            </a:pPr>
            <a:r>
              <a:rPr lang="nl"/>
              <a:t>OM NT1 folder herwerken</a:t>
            </a:r>
            <a:endParaRPr/>
          </a:p>
          <a:p>
            <a:pPr indent="-298450" lvl="0" marL="457200" rtl="0" algn="l">
              <a:spcBef>
                <a:spcPts val="0"/>
              </a:spcBef>
              <a:spcAft>
                <a:spcPts val="0"/>
              </a:spcAft>
              <a:buSzPts val="1100"/>
              <a:buChar char="-"/>
            </a:pPr>
            <a:r>
              <a:rPr lang="nl"/>
              <a:t>proevertje verkiezingen</a:t>
            </a:r>
            <a:endParaRPr/>
          </a:p>
          <a:p>
            <a:pPr indent="0" lvl="0" marL="0" rtl="0" algn="l">
              <a:spcBef>
                <a:spcPts val="0"/>
              </a:spcBef>
              <a:spcAft>
                <a:spcPts val="0"/>
              </a:spcAft>
              <a:buNone/>
            </a:pPr>
            <a:r>
              <a:t/>
            </a:r>
            <a:endParaRPr/>
          </a:p>
          <a:p>
            <a:pPr indent="0" lvl="0" marL="0" rtl="0" algn="l">
              <a:spcBef>
                <a:spcPts val="0"/>
              </a:spcBef>
              <a:spcAft>
                <a:spcPts val="0"/>
              </a:spcAft>
              <a:buNone/>
            </a:pPr>
            <a:r>
              <a:rPr lang="nl"/>
              <a:t>Er is ook al doorstroom van leden van de beweging naar het open aanbod binnen Ligo.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c260a35a1a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c260a35a1a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nl"/>
              <a:t>proevertjes verkiezingen</a:t>
            </a:r>
            <a:r>
              <a:rPr lang="nl"/>
              <a:t>: in een tiental organisaties een eenmalige sessie gegeven over verkiezingen (welke verkiezingen zijn er, wie mag/moet stemmen, hoe stem je geldig, wat moet je mee doen, hoe kan je volmacht geven, welke partijen zijn er,...). We organiseren nu ook nog een cursus verkiezingen waarbij er vooral cursisten ingeschreven zijn die zo’n proevertje gevolgd hebben en er nog meer willen over weten. </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b="1" lang="nl"/>
              <a:t>SDV: </a:t>
            </a:r>
            <a:r>
              <a:rPr lang="nl"/>
              <a:t>praten over wonen</a:t>
            </a:r>
            <a:endParaRPr/>
          </a:p>
          <a:p>
            <a:pPr indent="0" lvl="0" marL="457200" rtl="0" algn="l">
              <a:spcBef>
                <a:spcPts val="0"/>
              </a:spcBef>
              <a:spcAft>
                <a:spcPts val="0"/>
              </a:spcAft>
              <a:buNone/>
            </a:pPr>
            <a:r>
              <a:rPr lang="nl"/>
              <a:t>Als Vereniging Waar Armen het Woord Nemen willen we maatschappelijke thema's bespreekbaar maken en de knelpunten en moeilijkheden aankaarten bij het beleid.</a:t>
            </a:r>
            <a:endParaRPr/>
          </a:p>
          <a:p>
            <a:pPr indent="0" lvl="0" marL="457200" rtl="0" algn="l">
              <a:spcBef>
                <a:spcPts val="0"/>
              </a:spcBef>
              <a:spcAft>
                <a:spcPts val="0"/>
              </a:spcAft>
              <a:buNone/>
            </a:pPr>
            <a:r>
              <a:rPr lang="nl"/>
              <a:t>In de Themawerking komen we maandelijks samen met mensen in armoede om rond een bepaald thema te werken. We nemen ruim de tijd om een thema grondig uit te leggen, te onderzoeken, de praktijk te bespreken.</a:t>
            </a:r>
            <a:endParaRPr/>
          </a:p>
          <a:p>
            <a:pPr indent="0" lvl="0" marL="457200" rtl="0" algn="l">
              <a:spcBef>
                <a:spcPts val="0"/>
              </a:spcBef>
              <a:spcAft>
                <a:spcPts val="0"/>
              </a:spcAft>
              <a:buNone/>
            </a:pPr>
            <a:r>
              <a:t/>
            </a:r>
            <a:endParaRPr/>
          </a:p>
          <a:p>
            <a:pPr indent="0" lvl="0" marL="457200" rtl="0" algn="l">
              <a:spcBef>
                <a:spcPts val="0"/>
              </a:spcBef>
              <a:spcAft>
                <a:spcPts val="0"/>
              </a:spcAft>
              <a:buNone/>
            </a:pPr>
            <a:r>
              <a:rPr lang="nl"/>
              <a:t>De knelpunten en de voorgestelde oplossingen vanuit de doelgroep worden omgezet in adviezen naar het beleid.</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nl"/>
              <a:t>‘t schoederkloptje</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b="1" lang="nl"/>
              <a:t>Kringwinkel Kust:</a:t>
            </a:r>
            <a:r>
              <a:rPr lang="nl"/>
              <a:t> </a:t>
            </a:r>
            <a:endParaRPr/>
          </a:p>
          <a:p>
            <a:pPr indent="-298450" lvl="1" marL="914400" rtl="0" algn="l">
              <a:spcBef>
                <a:spcPts val="0"/>
              </a:spcBef>
              <a:spcAft>
                <a:spcPts val="0"/>
              </a:spcAft>
              <a:buSzPts val="1100"/>
              <a:buChar char="-"/>
            </a:pPr>
            <a:r>
              <a:rPr lang="nl"/>
              <a:t>Communicatie (aanleiding: aantal conflicten op de werkvloer)</a:t>
            </a:r>
            <a:endParaRPr/>
          </a:p>
          <a:p>
            <a:pPr indent="-298450" lvl="1" marL="914400" rtl="0" algn="l">
              <a:spcBef>
                <a:spcPts val="0"/>
              </a:spcBef>
              <a:spcAft>
                <a:spcPts val="0"/>
              </a:spcAft>
              <a:buSzPts val="1100"/>
              <a:buChar char="-"/>
            </a:pPr>
            <a:r>
              <a:rPr lang="nl"/>
              <a:t>ICT</a:t>
            </a:r>
            <a:endParaRPr/>
          </a:p>
          <a:p>
            <a:pPr indent="-298450" lvl="1" marL="914400" rtl="0" algn="l">
              <a:spcBef>
                <a:spcPts val="0"/>
              </a:spcBef>
              <a:spcAft>
                <a:spcPts val="0"/>
              </a:spcAft>
              <a:buSzPts val="1100"/>
              <a:buChar char="-"/>
            </a:pPr>
            <a:r>
              <a:rPr lang="nl"/>
              <a:t>papieren en formulieren</a:t>
            </a:r>
            <a:endParaRPr/>
          </a:p>
          <a:p>
            <a:pPr indent="-298450" lvl="1" marL="914400" rtl="0" algn="l">
              <a:spcBef>
                <a:spcPts val="0"/>
              </a:spcBef>
              <a:spcAft>
                <a:spcPts val="0"/>
              </a:spcAft>
              <a:buSzPts val="1100"/>
              <a:buChar char="-"/>
            </a:pPr>
            <a:r>
              <a:rPr lang="nl"/>
              <a:t>budgetbeheer</a:t>
            </a:r>
            <a:endParaRPr/>
          </a:p>
          <a:p>
            <a:pPr indent="-298450" lvl="1" marL="914400" rtl="0" algn="l">
              <a:spcBef>
                <a:spcPts val="0"/>
              </a:spcBef>
              <a:spcAft>
                <a:spcPts val="0"/>
              </a:spcAft>
              <a:buSzPts val="1100"/>
              <a:buChar char="-"/>
            </a:pPr>
            <a:r>
              <a:rPr lang="nl"/>
              <a:t>via contractwerk: opleiding voor chauffeurs die elke dag een route krijgen op de tablet, foto’s moeten uploaden van opgehaalde spullen,...</a:t>
            </a:r>
            <a:endParaRPr/>
          </a:p>
          <a:p>
            <a:pPr indent="-298450" lvl="1" marL="914400" rtl="0" algn="l">
              <a:spcBef>
                <a:spcPts val="0"/>
              </a:spcBef>
              <a:spcAft>
                <a:spcPts val="0"/>
              </a:spcAft>
              <a:buSzPts val="1100"/>
              <a:buChar char="-"/>
            </a:pPr>
            <a:r>
              <a:rPr lang="nl"/>
              <a:t>+ doorstroom naar wiskunde groep in open aanbod</a:t>
            </a:r>
            <a:endParaRPr/>
          </a:p>
          <a:p>
            <a:pPr indent="-298450" lvl="0" marL="457200" rtl="0" algn="l">
              <a:spcBef>
                <a:spcPts val="0"/>
              </a:spcBef>
              <a:spcAft>
                <a:spcPts val="0"/>
              </a:spcAft>
              <a:buSzPts val="1100"/>
              <a:buChar char="-"/>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c260a35a1a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c260a35a1a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Tijd om contacten te kunnen leggen + om vertrouwen te winnen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c260a35a1a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c260a35a1a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c0e53e682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c0e53e682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c0e53e682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c0e53e682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sz="1200">
                <a:solidFill>
                  <a:srgbClr val="184658"/>
                </a:solidFill>
              </a:rPr>
              <a:t>Ligo, Centra voor Basiseducatie is een netwerk van </a:t>
            </a:r>
            <a:r>
              <a:rPr b="1" lang="nl" sz="1200">
                <a:solidFill>
                  <a:srgbClr val="184658"/>
                </a:solidFill>
              </a:rPr>
              <a:t>13 pluralistische centra </a:t>
            </a:r>
            <a:r>
              <a:rPr lang="nl" sz="1200">
                <a:solidFill>
                  <a:srgbClr val="184658"/>
                </a:solidFill>
              </a:rPr>
              <a:t>in Vlaanderen en Brussel. Ligo zet in op de </a:t>
            </a:r>
            <a:r>
              <a:rPr b="1" lang="nl" sz="1200">
                <a:solidFill>
                  <a:srgbClr val="184658"/>
                </a:solidFill>
              </a:rPr>
              <a:t>meest kwetsbare cursisten</a:t>
            </a:r>
            <a:r>
              <a:rPr lang="nl" sz="1200">
                <a:solidFill>
                  <a:srgbClr val="184658"/>
                </a:solidFill>
              </a:rPr>
              <a:t>. Onze centra bereiken met diverse opleidingen </a:t>
            </a:r>
            <a:r>
              <a:rPr b="1" lang="nl" sz="1200">
                <a:solidFill>
                  <a:srgbClr val="184658"/>
                </a:solidFill>
              </a:rPr>
              <a:t>kortgeschoolde, laaggeletterde volwassenen</a:t>
            </a:r>
            <a:r>
              <a:rPr lang="nl" sz="1200">
                <a:solidFill>
                  <a:srgbClr val="184658"/>
                </a:solidFill>
              </a:rPr>
              <a:t>, ongeacht hun moedertaal. Via ons aanbod willen we voor hen het verschil maken door </a:t>
            </a:r>
            <a:r>
              <a:rPr b="1" lang="nl" sz="1200">
                <a:solidFill>
                  <a:srgbClr val="184658"/>
                </a:solidFill>
              </a:rPr>
              <a:t>hun kansen in de maatschappij te verhogen</a:t>
            </a:r>
            <a:r>
              <a:rPr lang="nl" sz="1200">
                <a:solidFill>
                  <a:srgbClr val="184658"/>
                </a:solidFill>
              </a:rPr>
              <a:t>. </a:t>
            </a:r>
            <a:endParaRPr sz="1200">
              <a:solidFill>
                <a:srgbClr val="184658"/>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nl" sz="1200">
                <a:solidFill>
                  <a:srgbClr val="184658"/>
                </a:solidFill>
              </a:rPr>
              <a:t>Ligo heeft de </a:t>
            </a:r>
            <a:r>
              <a:rPr b="1" lang="nl" sz="1200">
                <a:solidFill>
                  <a:srgbClr val="184658"/>
                </a:solidFill>
              </a:rPr>
              <a:t>ambitie om effect te bereiken in de samenleving</a:t>
            </a:r>
            <a:r>
              <a:rPr lang="nl" sz="1200">
                <a:solidFill>
                  <a:srgbClr val="184658"/>
                </a:solidFill>
              </a:rPr>
              <a:t>. Met ons aanbod streven we vijf prioritaire impacten na:</a:t>
            </a:r>
            <a:endParaRPr sz="1200">
              <a:solidFill>
                <a:srgbClr val="184658"/>
              </a:solidFill>
            </a:endParaRPr>
          </a:p>
          <a:p>
            <a:pPr indent="0" lvl="0" marL="0" rtl="0" algn="l">
              <a:spcBef>
                <a:spcPts val="0"/>
              </a:spcBef>
              <a:spcAft>
                <a:spcPts val="0"/>
              </a:spcAft>
              <a:buClr>
                <a:schemeClr val="dk1"/>
              </a:buClr>
              <a:buSzPts val="1100"/>
              <a:buFont typeface="Arial"/>
              <a:buNone/>
            </a:pPr>
            <a:r>
              <a:rPr lang="nl" sz="1200">
                <a:solidFill>
                  <a:srgbClr val="184658"/>
                </a:solidFill>
              </a:rPr>
              <a:t>1. De cursist heeft meer kans om werk te vinden en staat sterker op de arbeidsmarkt.</a:t>
            </a:r>
            <a:endParaRPr sz="1200">
              <a:solidFill>
                <a:srgbClr val="184658"/>
              </a:solidFill>
            </a:endParaRPr>
          </a:p>
          <a:p>
            <a:pPr indent="0" lvl="0" marL="0" rtl="0" algn="l">
              <a:spcBef>
                <a:spcPts val="0"/>
              </a:spcBef>
              <a:spcAft>
                <a:spcPts val="0"/>
              </a:spcAft>
              <a:buClr>
                <a:schemeClr val="dk1"/>
              </a:buClr>
              <a:buSzPts val="1100"/>
              <a:buFont typeface="Arial"/>
              <a:buNone/>
            </a:pPr>
            <a:r>
              <a:rPr lang="nl" sz="1200">
                <a:solidFill>
                  <a:srgbClr val="184658"/>
                </a:solidFill>
              </a:rPr>
              <a:t>2. De cursist staat sterker in functie van de opvoeding en het onderwijs van de kinderen.</a:t>
            </a:r>
            <a:endParaRPr sz="1200">
              <a:solidFill>
                <a:srgbClr val="184658"/>
              </a:solidFill>
            </a:endParaRPr>
          </a:p>
          <a:p>
            <a:pPr indent="0" lvl="0" marL="0" rtl="0" algn="l">
              <a:spcBef>
                <a:spcPts val="0"/>
              </a:spcBef>
              <a:spcAft>
                <a:spcPts val="0"/>
              </a:spcAft>
              <a:buClr>
                <a:schemeClr val="dk1"/>
              </a:buClr>
              <a:buSzPts val="1100"/>
              <a:buFont typeface="Arial"/>
              <a:buNone/>
            </a:pPr>
            <a:r>
              <a:rPr lang="nl" sz="1200">
                <a:solidFill>
                  <a:srgbClr val="184658"/>
                </a:solidFill>
              </a:rPr>
              <a:t>3. De cursist kan zijn dagelijks leven organiseren.</a:t>
            </a:r>
            <a:endParaRPr sz="1200">
              <a:solidFill>
                <a:srgbClr val="184658"/>
              </a:solidFill>
            </a:endParaRPr>
          </a:p>
          <a:p>
            <a:pPr indent="0" lvl="0" marL="0" rtl="0" algn="l">
              <a:spcBef>
                <a:spcPts val="0"/>
              </a:spcBef>
              <a:spcAft>
                <a:spcPts val="0"/>
              </a:spcAft>
              <a:buClr>
                <a:schemeClr val="dk1"/>
              </a:buClr>
              <a:buSzPts val="1100"/>
              <a:buFont typeface="Arial"/>
              <a:buNone/>
            </a:pPr>
            <a:r>
              <a:rPr lang="nl" sz="1200">
                <a:solidFill>
                  <a:srgbClr val="184658"/>
                </a:solidFill>
              </a:rPr>
              <a:t>4. De cursist is een kritische en zelfbewuste burger.</a:t>
            </a:r>
            <a:endParaRPr sz="1200">
              <a:solidFill>
                <a:srgbClr val="184658"/>
              </a:solidFill>
            </a:endParaRPr>
          </a:p>
          <a:p>
            <a:pPr indent="0" lvl="0" marL="0" rtl="0" algn="l">
              <a:spcBef>
                <a:spcPts val="0"/>
              </a:spcBef>
              <a:spcAft>
                <a:spcPts val="0"/>
              </a:spcAft>
              <a:buClr>
                <a:schemeClr val="dk1"/>
              </a:buClr>
              <a:buSzPts val="1100"/>
              <a:buFont typeface="Arial"/>
              <a:buNone/>
            </a:pPr>
            <a:r>
              <a:rPr lang="nl" sz="1200">
                <a:solidFill>
                  <a:srgbClr val="184658"/>
                </a:solidFill>
              </a:rPr>
              <a:t>5. De cursist staat sterk als consument.</a:t>
            </a:r>
            <a:endParaRPr sz="1200">
              <a:solidFill>
                <a:srgbClr val="184658"/>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nl" sz="1200">
                <a:solidFill>
                  <a:srgbClr val="184658"/>
                </a:solidFill>
              </a:rPr>
              <a:t>Om deze impacten te realiseren is een </a:t>
            </a:r>
            <a:r>
              <a:rPr b="1" lang="nl" sz="1200">
                <a:solidFill>
                  <a:srgbClr val="184658"/>
                </a:solidFill>
              </a:rPr>
              <a:t>geïntegreerd en functioneel aanbod</a:t>
            </a:r>
            <a:r>
              <a:rPr lang="nl" sz="1200">
                <a:solidFill>
                  <a:srgbClr val="184658"/>
                </a:solidFill>
              </a:rPr>
              <a:t> essentieel. Daarbij werken we aan leervaardigheden, communicatieve, numerieke en digitale vaardigheden. We vertrekken van de leernoden van elke cursist en van zijn dagelijks leven. </a:t>
            </a:r>
            <a:r>
              <a:rPr b="1" lang="nl" sz="1200">
                <a:solidFill>
                  <a:srgbClr val="184658"/>
                </a:solidFill>
              </a:rPr>
              <a:t>Samenwerking met verschillende partners</a:t>
            </a:r>
            <a:r>
              <a:rPr lang="nl" sz="1200">
                <a:solidFill>
                  <a:srgbClr val="184658"/>
                </a:solidFill>
              </a:rPr>
              <a:t> ligt dan ook voor de hand.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c16a1ca223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c16a1ca223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nl">
                <a:solidFill>
                  <a:schemeClr val="dk1"/>
                </a:solidFill>
              </a:rPr>
              <a:t>Als we de resultaten van het gevoerd onderzoek en de gevoerde gesprekken naar aanleiding van de regioscan in West-Vlaanderen samenleggen, kunnen we volgende conclusies formuleren:</a:t>
            </a:r>
            <a:endParaRPr>
              <a:solidFill>
                <a:schemeClr val="dk1"/>
              </a:solidFill>
            </a:endParaRPr>
          </a:p>
          <a:p>
            <a:pPr indent="0" lvl="0" marL="457200" rtl="0" algn="l">
              <a:lnSpc>
                <a:spcPct val="115000"/>
              </a:lnSpc>
              <a:spcBef>
                <a:spcPts val="1200"/>
              </a:spcBef>
              <a:spcAft>
                <a:spcPts val="0"/>
              </a:spcAft>
              <a:buClr>
                <a:schemeClr val="dk1"/>
              </a:buClr>
              <a:buSzPts val="1100"/>
              <a:buFont typeface="Arial"/>
              <a:buNone/>
            </a:pPr>
            <a:r>
              <a:rPr lang="nl">
                <a:solidFill>
                  <a:schemeClr val="dk1"/>
                </a:solidFill>
              </a:rPr>
              <a:t> ●</a:t>
            </a:r>
            <a:r>
              <a:rPr lang="nl" sz="700">
                <a:solidFill>
                  <a:schemeClr val="dk1"/>
                </a:solidFill>
              </a:rPr>
              <a:t>       </a:t>
            </a:r>
            <a:r>
              <a:rPr lang="nl">
                <a:solidFill>
                  <a:schemeClr val="dk1"/>
                </a:solidFill>
              </a:rPr>
              <a:t>het </a:t>
            </a:r>
            <a:r>
              <a:rPr b="1" lang="nl">
                <a:solidFill>
                  <a:schemeClr val="dk1"/>
                </a:solidFill>
              </a:rPr>
              <a:t>volwassenenonderwijs is te weinig gekend</a:t>
            </a:r>
            <a:r>
              <a:rPr lang="nl">
                <a:solidFill>
                  <a:schemeClr val="dk1"/>
                </a:solidFill>
              </a:rPr>
              <a:t>: ons opleidingsaanbod is te weinig gekend door potentiële cursisten en partners. Maar ook binnen het volwassenenonderwijs zijn we te weinig op de hoogte van elkaars mogelijkheden tot samenwerking.</a:t>
            </a:r>
            <a:endParaRPr>
              <a:solidFill>
                <a:schemeClr val="dk1"/>
              </a:solidFill>
            </a:endParaRPr>
          </a:p>
          <a:p>
            <a:pPr indent="0" lvl="0" marL="457200" rtl="0" algn="l">
              <a:lnSpc>
                <a:spcPct val="115000"/>
              </a:lnSpc>
              <a:spcBef>
                <a:spcPts val="1200"/>
              </a:spcBef>
              <a:spcAft>
                <a:spcPts val="0"/>
              </a:spcAft>
              <a:buClr>
                <a:schemeClr val="dk1"/>
              </a:buClr>
              <a:buSzPts val="1100"/>
              <a:buFont typeface="Arial"/>
              <a:buNone/>
            </a:pPr>
            <a:r>
              <a:rPr lang="nl">
                <a:solidFill>
                  <a:schemeClr val="dk1"/>
                </a:solidFill>
              </a:rPr>
              <a:t> ●</a:t>
            </a:r>
            <a:r>
              <a:rPr lang="nl" sz="700">
                <a:solidFill>
                  <a:schemeClr val="dk1"/>
                </a:solidFill>
              </a:rPr>
              <a:t>       </a:t>
            </a:r>
            <a:r>
              <a:rPr lang="nl">
                <a:solidFill>
                  <a:schemeClr val="dk1"/>
                </a:solidFill>
              </a:rPr>
              <a:t>er is een grote </a:t>
            </a:r>
            <a:r>
              <a:rPr b="1" lang="nl">
                <a:solidFill>
                  <a:schemeClr val="dk1"/>
                </a:solidFill>
              </a:rPr>
              <a:t>nood aan outreachend werken</a:t>
            </a:r>
            <a:r>
              <a:rPr lang="nl">
                <a:solidFill>
                  <a:schemeClr val="dk1"/>
                </a:solidFill>
              </a:rPr>
              <a:t>: de meest kwetsbare doelgroep kent het volwassenenonderwijs onvoldoende en daarnaast blijkt de drempel om tot een Ligo-centrum te komen met hun leervragen te groot. We willen daarom nog meer drempelverlagend werken door aanwezig te zijn op die plaatsen waar de doelgroep ook aanwezig is.</a:t>
            </a:r>
            <a:endParaRPr>
              <a:solidFill>
                <a:schemeClr val="dk1"/>
              </a:solidFill>
            </a:endParaRPr>
          </a:p>
          <a:p>
            <a:pPr indent="0" lvl="0" marL="457200" rtl="0" algn="l">
              <a:lnSpc>
                <a:spcPct val="115000"/>
              </a:lnSpc>
              <a:spcBef>
                <a:spcPts val="1200"/>
              </a:spcBef>
              <a:spcAft>
                <a:spcPts val="0"/>
              </a:spcAft>
              <a:buClr>
                <a:schemeClr val="dk1"/>
              </a:buClr>
              <a:buSzPts val="1100"/>
              <a:buFont typeface="Arial"/>
              <a:buNone/>
            </a:pPr>
            <a:r>
              <a:rPr lang="nl">
                <a:solidFill>
                  <a:schemeClr val="dk1"/>
                </a:solidFill>
              </a:rPr>
              <a:t> ●</a:t>
            </a:r>
            <a:r>
              <a:rPr lang="nl" sz="700">
                <a:solidFill>
                  <a:schemeClr val="dk1"/>
                </a:solidFill>
              </a:rPr>
              <a:t>       </a:t>
            </a:r>
            <a:r>
              <a:rPr lang="nl">
                <a:solidFill>
                  <a:schemeClr val="dk1"/>
                </a:solidFill>
              </a:rPr>
              <a:t>er is </a:t>
            </a:r>
            <a:r>
              <a:rPr b="1" lang="nl">
                <a:solidFill>
                  <a:schemeClr val="dk1"/>
                </a:solidFill>
              </a:rPr>
              <a:t>nood aan aanbod op maat: </a:t>
            </a:r>
            <a:r>
              <a:rPr lang="nl">
                <a:solidFill>
                  <a:schemeClr val="dk1"/>
                </a:solidFill>
              </a:rPr>
              <a:t>de regioscan geeft aan dat we nieuwe partnerschappen moeten aangaan om tegemoet te komen aan de actuele noden die worden gesignaleerd.</a:t>
            </a:r>
            <a:endParaRPr>
              <a:solidFill>
                <a:schemeClr val="dk1"/>
              </a:solidFill>
            </a:endParaRPr>
          </a:p>
          <a:p>
            <a:pPr indent="0" lvl="0" marL="0" rtl="0" algn="l">
              <a:lnSpc>
                <a:spcPct val="115000"/>
              </a:lnSpc>
              <a:spcBef>
                <a:spcPts val="1200"/>
              </a:spcBef>
              <a:spcAft>
                <a:spcPts val="0"/>
              </a:spcAft>
              <a:buNone/>
            </a:pPr>
            <a:r>
              <a:rPr lang="nl">
                <a:solidFill>
                  <a:schemeClr val="dk1"/>
                </a:solidFill>
              </a:rPr>
              <a:t>             ●</a:t>
            </a:r>
            <a:r>
              <a:rPr lang="nl" sz="700">
                <a:solidFill>
                  <a:schemeClr val="dk1"/>
                </a:solidFill>
              </a:rPr>
              <a:t>       </a:t>
            </a:r>
            <a:r>
              <a:rPr lang="nl">
                <a:solidFill>
                  <a:schemeClr val="dk1"/>
                </a:solidFill>
              </a:rPr>
              <a:t>om de </a:t>
            </a:r>
            <a:r>
              <a:rPr b="1" lang="nl">
                <a:solidFill>
                  <a:schemeClr val="dk1"/>
                </a:solidFill>
              </a:rPr>
              <a:t>arbeidsmarktkansen van onze doelgroep te verhogen</a:t>
            </a:r>
            <a:r>
              <a:rPr lang="nl">
                <a:solidFill>
                  <a:schemeClr val="dk1"/>
                </a:solidFill>
              </a:rPr>
              <a:t> zullen we moeten inzetten op meer geïntegreerde trajecten en 21e-eeuwse vaardigheden. </a:t>
            </a:r>
            <a:endParaRPr>
              <a:solidFill>
                <a:schemeClr val="dk1"/>
              </a:solidFill>
            </a:endParaRPr>
          </a:p>
          <a:p>
            <a:pPr indent="0" lvl="0" marL="0" rtl="0" algn="l">
              <a:lnSpc>
                <a:spcPct val="115000"/>
              </a:lnSpc>
              <a:spcBef>
                <a:spcPts val="1200"/>
              </a:spcBef>
              <a:spcAft>
                <a:spcPts val="1200"/>
              </a:spcAft>
              <a:buNone/>
            </a:pPr>
            <a:r>
              <a:t/>
            </a:r>
            <a:endParaRPr>
              <a:solidFill>
                <a:srgbClr val="E06025"/>
              </a:solidFill>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c16a1ca22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c16a1ca22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Clr>
                <a:schemeClr val="dk1"/>
              </a:buClr>
              <a:buSzPts val="1100"/>
              <a:buFont typeface="Arial"/>
              <a:buNone/>
            </a:pPr>
            <a:r>
              <a:rPr b="1" lang="nl">
                <a:solidFill>
                  <a:schemeClr val="dk1"/>
                </a:solidFill>
              </a:rPr>
              <a:t>Via outreachende methodieken, in samenwerking met onze partners én met de meest kwetsbare laaggeletterde (kandidaat-)cursist voor ogen</a:t>
            </a:r>
            <a:r>
              <a:rPr lang="nl">
                <a:solidFill>
                  <a:schemeClr val="dk1"/>
                </a:solidFill>
              </a:rPr>
              <a:t>, beogen we met dit project resultaten op verschillende vlakken. Dit steeds vanuit onze agogische visie: leren - verbinden - versterken.</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rPr b="1" lang="nl">
                <a:solidFill>
                  <a:schemeClr val="dk1"/>
                </a:solidFill>
              </a:rPr>
              <a:t> Verhoogde deelname:</a:t>
            </a:r>
            <a:endParaRPr b="1">
              <a:solidFill>
                <a:schemeClr val="dk1"/>
              </a:solidFill>
            </a:endParaRPr>
          </a:p>
          <a:p>
            <a:pPr indent="-228600" lvl="0" marL="457200" rtl="0" algn="l">
              <a:lnSpc>
                <a:spcPct val="100000"/>
              </a:lnSpc>
              <a:spcBef>
                <a:spcPts val="1200"/>
              </a:spcBef>
              <a:spcAft>
                <a:spcPts val="0"/>
              </a:spcAft>
              <a:buClr>
                <a:schemeClr val="dk1"/>
              </a:buClr>
              <a:buSzPts val="1100"/>
              <a:buFont typeface="Arial"/>
              <a:buNone/>
            </a:pPr>
            <a:r>
              <a:rPr lang="nl">
                <a:solidFill>
                  <a:schemeClr val="dk1"/>
                </a:solidFill>
              </a:rPr>
              <a:t>●</a:t>
            </a:r>
            <a:r>
              <a:rPr lang="nl" sz="700">
                <a:solidFill>
                  <a:schemeClr val="dk1"/>
                </a:solidFill>
                <a:latin typeface="Times New Roman"/>
                <a:ea typeface="Times New Roman"/>
                <a:cs typeface="Times New Roman"/>
                <a:sym typeface="Times New Roman"/>
              </a:rPr>
              <a:t>       </a:t>
            </a:r>
            <a:r>
              <a:rPr lang="nl">
                <a:solidFill>
                  <a:schemeClr val="dk1"/>
                </a:solidFill>
              </a:rPr>
              <a:t>Bekendmaking van ons aanbod en de eigenheid van CBE Ligo BOW bij partners en potentiële cursisten</a:t>
            </a:r>
            <a:endParaRPr>
              <a:solidFill>
                <a:schemeClr val="dk1"/>
              </a:solidFill>
            </a:endParaRPr>
          </a:p>
          <a:p>
            <a:pPr indent="-228600" lvl="0" marL="457200" rtl="0" algn="l">
              <a:lnSpc>
                <a:spcPct val="100000"/>
              </a:lnSpc>
              <a:spcBef>
                <a:spcPts val="1200"/>
              </a:spcBef>
              <a:spcAft>
                <a:spcPts val="0"/>
              </a:spcAft>
              <a:buClr>
                <a:schemeClr val="dk1"/>
              </a:buClr>
              <a:buSzPts val="1100"/>
              <a:buFont typeface="Arial"/>
              <a:buNone/>
            </a:pPr>
            <a:r>
              <a:rPr lang="nl">
                <a:solidFill>
                  <a:schemeClr val="dk1"/>
                </a:solidFill>
              </a:rPr>
              <a:t>●</a:t>
            </a:r>
            <a:r>
              <a:rPr lang="nl" sz="700">
                <a:solidFill>
                  <a:schemeClr val="dk1"/>
                </a:solidFill>
              </a:rPr>
              <a:t>       </a:t>
            </a:r>
            <a:r>
              <a:rPr lang="nl">
                <a:solidFill>
                  <a:schemeClr val="dk1"/>
                </a:solidFill>
              </a:rPr>
              <a:t>Een verhoogde deelname aan Ligo-aanbod van de meest kwetsbare laaggeletterde volwassenen</a:t>
            </a:r>
            <a:endParaRPr>
              <a:solidFill>
                <a:schemeClr val="dk1"/>
              </a:solidFill>
            </a:endParaRPr>
          </a:p>
          <a:p>
            <a:pPr indent="-228600" lvl="0" marL="457200" rtl="0" algn="l">
              <a:lnSpc>
                <a:spcPct val="100000"/>
              </a:lnSpc>
              <a:spcBef>
                <a:spcPts val="1200"/>
              </a:spcBef>
              <a:spcAft>
                <a:spcPts val="0"/>
              </a:spcAft>
              <a:buClr>
                <a:schemeClr val="dk1"/>
              </a:buClr>
              <a:buSzPts val="1100"/>
              <a:buFont typeface="Arial"/>
              <a:buNone/>
            </a:pPr>
            <a:r>
              <a:rPr lang="nl">
                <a:solidFill>
                  <a:schemeClr val="dk1"/>
                </a:solidFill>
              </a:rPr>
              <a:t>●</a:t>
            </a:r>
            <a:r>
              <a:rPr lang="nl" sz="700">
                <a:solidFill>
                  <a:schemeClr val="dk1"/>
                </a:solidFill>
              </a:rPr>
              <a:t>       </a:t>
            </a:r>
            <a:r>
              <a:rPr lang="nl">
                <a:solidFill>
                  <a:schemeClr val="dk1"/>
                </a:solidFill>
              </a:rPr>
              <a:t>Een verhoogde doorstroom naar ons open aanbod door oa laagdrempelig proevertjesaanbod</a:t>
            </a:r>
            <a:endParaRPr>
              <a:solidFill>
                <a:schemeClr val="dk1"/>
              </a:solidFill>
            </a:endParaRPr>
          </a:p>
          <a:p>
            <a:pPr indent="-228600" lvl="0" marL="457200" rtl="0" algn="l">
              <a:lnSpc>
                <a:spcPct val="100000"/>
              </a:lnSpc>
              <a:spcBef>
                <a:spcPts val="1200"/>
              </a:spcBef>
              <a:spcAft>
                <a:spcPts val="0"/>
              </a:spcAft>
              <a:buClr>
                <a:schemeClr val="dk1"/>
              </a:buClr>
              <a:buSzPts val="1100"/>
              <a:buFont typeface="Arial"/>
              <a:buNone/>
            </a:pPr>
            <a:r>
              <a:rPr lang="nl">
                <a:solidFill>
                  <a:schemeClr val="dk1"/>
                </a:solidFill>
              </a:rPr>
              <a:t>●</a:t>
            </a:r>
            <a:r>
              <a:rPr lang="nl" sz="700">
                <a:solidFill>
                  <a:schemeClr val="dk1"/>
                </a:solidFill>
                <a:latin typeface="Times New Roman"/>
                <a:ea typeface="Times New Roman"/>
                <a:cs typeface="Times New Roman"/>
                <a:sym typeface="Times New Roman"/>
              </a:rPr>
              <a:t>       </a:t>
            </a:r>
            <a:r>
              <a:rPr lang="nl">
                <a:solidFill>
                  <a:schemeClr val="dk1"/>
                </a:solidFill>
              </a:rPr>
              <a:t>De instapdrempel naar een (vervolg)opleiding  voor laaggeletterden wordt verlaagd en de slaagkansen voor laaggeletterden in die opleiding worden verhoogd</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nl">
                <a:solidFill>
                  <a:schemeClr val="dk1"/>
                </a:solidFill>
              </a:rPr>
              <a:t> </a:t>
            </a:r>
            <a:r>
              <a:rPr b="1" lang="nl">
                <a:solidFill>
                  <a:schemeClr val="dk1"/>
                </a:solidFill>
              </a:rPr>
              <a:t>Leervragen en leernoden:</a:t>
            </a:r>
            <a:endParaRPr b="1">
              <a:solidFill>
                <a:schemeClr val="dk1"/>
              </a:solidFill>
            </a:endParaRPr>
          </a:p>
          <a:p>
            <a:pPr indent="-228600" lvl="0" marL="457200" rtl="0" algn="l">
              <a:lnSpc>
                <a:spcPct val="100000"/>
              </a:lnSpc>
              <a:spcBef>
                <a:spcPts val="1200"/>
              </a:spcBef>
              <a:spcAft>
                <a:spcPts val="0"/>
              </a:spcAft>
              <a:buClr>
                <a:schemeClr val="dk1"/>
              </a:buClr>
              <a:buSzPts val="1100"/>
              <a:buFont typeface="Arial"/>
              <a:buNone/>
            </a:pPr>
            <a:r>
              <a:rPr lang="nl">
                <a:solidFill>
                  <a:schemeClr val="dk1"/>
                </a:solidFill>
              </a:rPr>
              <a:t>●</a:t>
            </a:r>
            <a:r>
              <a:rPr lang="nl" sz="700">
                <a:solidFill>
                  <a:schemeClr val="dk1"/>
                </a:solidFill>
                <a:latin typeface="Times New Roman"/>
                <a:ea typeface="Times New Roman"/>
                <a:cs typeface="Times New Roman"/>
                <a:sym typeface="Times New Roman"/>
              </a:rPr>
              <a:t>       </a:t>
            </a:r>
            <a:r>
              <a:rPr lang="nl">
                <a:solidFill>
                  <a:schemeClr val="dk1"/>
                </a:solidFill>
              </a:rPr>
              <a:t>Een beter zicht op de leervragen en leernoden van de meest kwetsbare laaggeletterde volwassenen</a:t>
            </a:r>
            <a:endParaRPr>
              <a:solidFill>
                <a:schemeClr val="dk1"/>
              </a:solidFill>
            </a:endParaRPr>
          </a:p>
          <a:p>
            <a:pPr indent="-228600" lvl="0" marL="457200" rtl="0" algn="l">
              <a:lnSpc>
                <a:spcPct val="100000"/>
              </a:lnSpc>
              <a:spcBef>
                <a:spcPts val="1200"/>
              </a:spcBef>
              <a:spcAft>
                <a:spcPts val="0"/>
              </a:spcAft>
              <a:buClr>
                <a:schemeClr val="dk1"/>
              </a:buClr>
              <a:buSzPts val="1100"/>
              <a:buFont typeface="Arial"/>
              <a:buNone/>
            </a:pPr>
            <a:r>
              <a:rPr lang="nl">
                <a:solidFill>
                  <a:schemeClr val="dk1"/>
                </a:solidFill>
              </a:rPr>
              <a:t>●</a:t>
            </a:r>
            <a:r>
              <a:rPr lang="nl" sz="700">
                <a:solidFill>
                  <a:schemeClr val="dk1"/>
                </a:solidFill>
                <a:latin typeface="Times New Roman"/>
                <a:ea typeface="Times New Roman"/>
                <a:cs typeface="Times New Roman"/>
                <a:sym typeface="Times New Roman"/>
              </a:rPr>
              <a:t>       </a:t>
            </a:r>
            <a:r>
              <a:rPr lang="nl">
                <a:solidFill>
                  <a:schemeClr val="dk1"/>
                </a:solidFill>
              </a:rPr>
              <a:t>Daardoor zijn ons aanbod en de cursusinhouden beter afgestemd op hun leervragen en leernoden</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nl">
                <a:solidFill>
                  <a:schemeClr val="dk1"/>
                </a:solidFill>
              </a:rPr>
              <a:t> </a:t>
            </a:r>
            <a:r>
              <a:rPr b="1" lang="nl">
                <a:solidFill>
                  <a:schemeClr val="dk1"/>
                </a:solidFill>
              </a:rPr>
              <a:t>Versterken:</a:t>
            </a:r>
            <a:endParaRPr b="1">
              <a:solidFill>
                <a:schemeClr val="dk1"/>
              </a:solidFill>
            </a:endParaRPr>
          </a:p>
          <a:p>
            <a:pPr indent="-228600" lvl="0" marL="457200" rtl="0" algn="l">
              <a:lnSpc>
                <a:spcPct val="100000"/>
              </a:lnSpc>
              <a:spcBef>
                <a:spcPts val="1200"/>
              </a:spcBef>
              <a:spcAft>
                <a:spcPts val="0"/>
              </a:spcAft>
              <a:buClr>
                <a:schemeClr val="dk1"/>
              </a:buClr>
              <a:buSzPts val="1100"/>
              <a:buFont typeface="Arial"/>
              <a:buNone/>
            </a:pPr>
            <a:r>
              <a:rPr lang="nl">
                <a:solidFill>
                  <a:schemeClr val="dk1"/>
                </a:solidFill>
              </a:rPr>
              <a:t>●</a:t>
            </a:r>
            <a:r>
              <a:rPr lang="nl" sz="700">
                <a:solidFill>
                  <a:schemeClr val="dk1"/>
                </a:solidFill>
                <a:latin typeface="Times New Roman"/>
                <a:ea typeface="Times New Roman"/>
                <a:cs typeface="Times New Roman"/>
                <a:sym typeface="Times New Roman"/>
              </a:rPr>
              <a:t>       </a:t>
            </a:r>
            <a:r>
              <a:rPr lang="nl">
                <a:solidFill>
                  <a:schemeClr val="dk1"/>
                </a:solidFill>
              </a:rPr>
              <a:t>Bewustzijn (awareness) creëren: partners en potentiële cursisten zijn zich bewust van het belang van levenslang leren</a:t>
            </a:r>
            <a:endParaRPr>
              <a:solidFill>
                <a:schemeClr val="dk1"/>
              </a:solidFill>
            </a:endParaRPr>
          </a:p>
          <a:p>
            <a:pPr indent="-228600" lvl="0" marL="457200" rtl="0" algn="l">
              <a:lnSpc>
                <a:spcPct val="100000"/>
              </a:lnSpc>
              <a:spcBef>
                <a:spcPts val="1200"/>
              </a:spcBef>
              <a:spcAft>
                <a:spcPts val="0"/>
              </a:spcAft>
              <a:buClr>
                <a:schemeClr val="dk1"/>
              </a:buClr>
              <a:buSzPts val="1100"/>
              <a:buFont typeface="Arial"/>
              <a:buNone/>
            </a:pPr>
            <a:r>
              <a:rPr lang="nl">
                <a:solidFill>
                  <a:schemeClr val="dk1"/>
                </a:solidFill>
              </a:rPr>
              <a:t>●</a:t>
            </a:r>
            <a:r>
              <a:rPr lang="nl" sz="700">
                <a:solidFill>
                  <a:schemeClr val="dk1"/>
                </a:solidFill>
                <a:latin typeface="Times New Roman"/>
                <a:ea typeface="Times New Roman"/>
                <a:cs typeface="Times New Roman"/>
                <a:sym typeface="Times New Roman"/>
              </a:rPr>
              <a:t>       </a:t>
            </a:r>
            <a:r>
              <a:rPr lang="nl">
                <a:solidFill>
                  <a:schemeClr val="dk1"/>
                </a:solidFill>
              </a:rPr>
              <a:t>Bereiken van verschillende kleine, positieve leerervaringen bij deze doelgroep die op termijn leiden tot meer zelfvertrouwen om te leren (in CBE Ligo BOW en/of  andere settings)</a:t>
            </a:r>
            <a:endParaRPr>
              <a:solidFill>
                <a:schemeClr val="dk1"/>
              </a:solidFill>
            </a:endParaRPr>
          </a:p>
          <a:p>
            <a:pPr indent="-228600" lvl="0" marL="457200" rtl="0" algn="l">
              <a:lnSpc>
                <a:spcPct val="100000"/>
              </a:lnSpc>
              <a:spcBef>
                <a:spcPts val="1200"/>
              </a:spcBef>
              <a:spcAft>
                <a:spcPts val="0"/>
              </a:spcAft>
              <a:buClr>
                <a:schemeClr val="dk1"/>
              </a:buClr>
              <a:buSzPts val="1100"/>
              <a:buFont typeface="Arial"/>
              <a:buNone/>
            </a:pPr>
            <a:r>
              <a:rPr lang="nl">
                <a:solidFill>
                  <a:schemeClr val="dk1"/>
                </a:solidFill>
              </a:rPr>
              <a:t>●</a:t>
            </a:r>
            <a:r>
              <a:rPr lang="nl" sz="700">
                <a:solidFill>
                  <a:schemeClr val="dk1"/>
                </a:solidFill>
                <a:latin typeface="Times New Roman"/>
                <a:ea typeface="Times New Roman"/>
                <a:cs typeface="Times New Roman"/>
                <a:sym typeface="Times New Roman"/>
              </a:rPr>
              <a:t>       </a:t>
            </a:r>
            <a:r>
              <a:rPr lang="nl">
                <a:solidFill>
                  <a:schemeClr val="dk1"/>
                </a:solidFill>
              </a:rPr>
              <a:t>Versterken van de geletterdheidscompetenties van de meest kwetsbare laaggeletterde volwassenen in hun rol als ouder, werknemer, burger, cursist…</a:t>
            </a:r>
            <a:endParaRPr>
              <a:solidFill>
                <a:schemeClr val="dk1"/>
              </a:solidFill>
            </a:endParaRPr>
          </a:p>
          <a:p>
            <a:pPr indent="0" lvl="0" marL="457200" rtl="0" algn="l">
              <a:lnSpc>
                <a:spcPct val="100000"/>
              </a:lnSpc>
              <a:spcBef>
                <a:spcPts val="1200"/>
              </a:spcBef>
              <a:spcAft>
                <a:spcPts val="0"/>
              </a:spcAft>
              <a:buClr>
                <a:schemeClr val="dk1"/>
              </a:buClr>
              <a:buSzPts val="1100"/>
              <a:buFont typeface="Arial"/>
              <a:buNone/>
            </a:pPr>
            <a:r>
              <a:rPr lang="nl">
                <a:solidFill>
                  <a:schemeClr val="dk1"/>
                </a:solidFill>
              </a:rPr>
              <a:t>Dit versterkt hen niet alleen binnen de opleiding maar ook bij hun participatie aan het maatschappelijk leven</a:t>
            </a:r>
            <a:endParaRPr>
              <a:solidFill>
                <a:schemeClr val="dk1"/>
              </a:solidFill>
            </a:endParaRPr>
          </a:p>
          <a:p>
            <a:pPr indent="-228600" lvl="0" marL="457200" rtl="0" algn="l">
              <a:lnSpc>
                <a:spcPct val="100000"/>
              </a:lnSpc>
              <a:spcBef>
                <a:spcPts val="1200"/>
              </a:spcBef>
              <a:spcAft>
                <a:spcPts val="0"/>
              </a:spcAft>
              <a:buClr>
                <a:schemeClr val="dk1"/>
              </a:buClr>
              <a:buSzPts val="1100"/>
              <a:buFont typeface="Arial"/>
              <a:buNone/>
            </a:pPr>
            <a:r>
              <a:rPr lang="nl">
                <a:solidFill>
                  <a:schemeClr val="dk1"/>
                </a:solidFill>
              </a:rPr>
              <a:t>●</a:t>
            </a:r>
            <a:r>
              <a:rPr lang="nl" sz="700">
                <a:solidFill>
                  <a:schemeClr val="dk1"/>
                </a:solidFill>
                <a:latin typeface="Times New Roman"/>
                <a:ea typeface="Times New Roman"/>
                <a:cs typeface="Times New Roman"/>
                <a:sym typeface="Times New Roman"/>
              </a:rPr>
              <a:t>       </a:t>
            </a:r>
            <a:r>
              <a:rPr lang="nl">
                <a:solidFill>
                  <a:schemeClr val="dk1"/>
                </a:solidFill>
              </a:rPr>
              <a:t>Competentieverhoging bij onze partners: kennis van laaggeletterdheid, klare taal, expertise in geletterdheidsdidactiek… Bijvoorbeeld: samenwerking met een bedrijf: op korte termijn zullen er minder fouten op de werkvloer gebeuren omdat medewerkers een aantal zaken beter begrijpen (instructies, veiligheidsprocedures, correcte foutenanalyse) en daarnaast zal er ook meer en betere communicatie én tijdswinst ontstaan. Op langere termijn kan een samenwerking tussen CBE Ligo BOW en bedrijven er voor zorgen dat laaggeletterde werknemers duurzamer tewerkgesteld worden en dat er minder personeelsverloop is. Daarnaast zal het werk ook efficiënter en veiliger gebeuren.</a:t>
            </a:r>
            <a:endParaRPr>
              <a:solidFill>
                <a:schemeClr val="dk1"/>
              </a:solidFill>
            </a:endParaRPr>
          </a:p>
          <a:p>
            <a:pPr indent="-228600" lvl="0" marL="457200" rtl="0" algn="l">
              <a:lnSpc>
                <a:spcPct val="100000"/>
              </a:lnSpc>
              <a:spcBef>
                <a:spcPts val="1200"/>
              </a:spcBef>
              <a:spcAft>
                <a:spcPts val="0"/>
              </a:spcAft>
              <a:buClr>
                <a:schemeClr val="dk1"/>
              </a:buClr>
              <a:buSzPts val="1100"/>
              <a:buFont typeface="Arial"/>
              <a:buNone/>
            </a:pPr>
            <a:r>
              <a:rPr lang="nl">
                <a:solidFill>
                  <a:schemeClr val="dk1"/>
                </a:solidFill>
              </a:rPr>
              <a:t>●</a:t>
            </a:r>
            <a:r>
              <a:rPr lang="nl" sz="700">
                <a:solidFill>
                  <a:schemeClr val="dk1"/>
                </a:solidFill>
                <a:latin typeface="Times New Roman"/>
                <a:ea typeface="Times New Roman"/>
                <a:cs typeface="Times New Roman"/>
                <a:sym typeface="Times New Roman"/>
              </a:rPr>
              <a:t>       </a:t>
            </a:r>
            <a:r>
              <a:rPr lang="nl">
                <a:solidFill>
                  <a:schemeClr val="dk1"/>
                </a:solidFill>
              </a:rPr>
              <a:t>Competentieverhoging bij leraars in het volwassenenonderwijs: bewuster omgaan met laaggeletterde cursisten in hun groep</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rPr b="1" lang="nl">
                <a:solidFill>
                  <a:schemeClr val="dk1"/>
                </a:solidFill>
              </a:rPr>
              <a:t>Verbinden - partnerschappen en samenwerkingen:</a:t>
            </a:r>
            <a:endParaRPr b="1">
              <a:solidFill>
                <a:schemeClr val="dk1"/>
              </a:solidFill>
            </a:endParaRPr>
          </a:p>
          <a:p>
            <a:pPr indent="-228600" lvl="0" marL="457200" rtl="0" algn="l">
              <a:lnSpc>
                <a:spcPct val="100000"/>
              </a:lnSpc>
              <a:spcBef>
                <a:spcPts val="1200"/>
              </a:spcBef>
              <a:spcAft>
                <a:spcPts val="0"/>
              </a:spcAft>
              <a:buClr>
                <a:schemeClr val="dk1"/>
              </a:buClr>
              <a:buSzPts val="1100"/>
              <a:buFont typeface="Arial"/>
              <a:buNone/>
            </a:pPr>
            <a:r>
              <a:rPr lang="nl">
                <a:solidFill>
                  <a:schemeClr val="dk1"/>
                </a:solidFill>
              </a:rPr>
              <a:t>●</a:t>
            </a:r>
            <a:r>
              <a:rPr lang="nl" sz="700">
                <a:solidFill>
                  <a:schemeClr val="dk1"/>
                </a:solidFill>
                <a:latin typeface="Times New Roman"/>
                <a:ea typeface="Times New Roman"/>
                <a:cs typeface="Times New Roman"/>
                <a:sym typeface="Times New Roman"/>
              </a:rPr>
              <a:t>       </a:t>
            </a:r>
            <a:r>
              <a:rPr lang="nl">
                <a:solidFill>
                  <a:schemeClr val="dk1"/>
                </a:solidFill>
              </a:rPr>
              <a:t>Het verhogen van het aantal samenwerkingen met partners die doelgroep cursisten bereiken</a:t>
            </a:r>
            <a:endParaRPr>
              <a:solidFill>
                <a:schemeClr val="dk1"/>
              </a:solidFill>
            </a:endParaRPr>
          </a:p>
          <a:p>
            <a:pPr indent="-228600" lvl="0" marL="457200" rtl="0" algn="l">
              <a:lnSpc>
                <a:spcPct val="100000"/>
              </a:lnSpc>
              <a:spcBef>
                <a:spcPts val="1200"/>
              </a:spcBef>
              <a:spcAft>
                <a:spcPts val="0"/>
              </a:spcAft>
              <a:buClr>
                <a:schemeClr val="dk1"/>
              </a:buClr>
              <a:buSzPts val="1100"/>
              <a:buFont typeface="Arial"/>
              <a:buNone/>
            </a:pPr>
            <a:r>
              <a:rPr lang="nl">
                <a:solidFill>
                  <a:schemeClr val="dk1"/>
                </a:solidFill>
              </a:rPr>
              <a:t>●</a:t>
            </a:r>
            <a:r>
              <a:rPr lang="nl" sz="700">
                <a:solidFill>
                  <a:schemeClr val="dk1"/>
                </a:solidFill>
                <a:latin typeface="Times New Roman"/>
                <a:ea typeface="Times New Roman"/>
                <a:cs typeface="Times New Roman"/>
                <a:sym typeface="Times New Roman"/>
              </a:rPr>
              <a:t>       </a:t>
            </a:r>
            <a:r>
              <a:rPr lang="nl">
                <a:solidFill>
                  <a:schemeClr val="dk1"/>
                </a:solidFill>
              </a:rPr>
              <a:t>Partners beschouwen CBE Ligo BOW als dé leerpartner in basiscompetenties voor alle laaggeletterde volwassenen die het nodig hebben en we kunnen nadien blijvend samenwerken voor toeleiding, doorverwijzing en een geletterdheidsaanbod op maat van hun doelgroep en organisatie</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nl" sz="1200">
                <a:solidFill>
                  <a:schemeClr val="dk1"/>
                </a:solidFill>
                <a:latin typeface="Times New Roman"/>
                <a:ea typeface="Times New Roman"/>
                <a:cs typeface="Times New Roman"/>
                <a:sym typeface="Times New Roman"/>
              </a:rPr>
              <a:t> </a:t>
            </a:r>
            <a:r>
              <a:rPr b="1" lang="nl">
                <a:solidFill>
                  <a:schemeClr val="dk1"/>
                </a:solidFill>
              </a:rPr>
              <a:t>Sensibilisering:</a:t>
            </a:r>
            <a:endParaRPr b="1">
              <a:solidFill>
                <a:schemeClr val="dk1"/>
              </a:solidFill>
            </a:endParaRPr>
          </a:p>
          <a:p>
            <a:pPr indent="-228600" lvl="0" marL="457200" rtl="0" algn="l">
              <a:lnSpc>
                <a:spcPct val="100000"/>
              </a:lnSpc>
              <a:spcBef>
                <a:spcPts val="1200"/>
              </a:spcBef>
              <a:spcAft>
                <a:spcPts val="0"/>
              </a:spcAft>
              <a:buClr>
                <a:schemeClr val="dk1"/>
              </a:buClr>
              <a:buSzPts val="1100"/>
              <a:buFont typeface="Arial"/>
              <a:buNone/>
            </a:pPr>
            <a:r>
              <a:rPr lang="nl">
                <a:solidFill>
                  <a:schemeClr val="dk1"/>
                </a:solidFill>
              </a:rPr>
              <a:t>●</a:t>
            </a:r>
            <a:r>
              <a:rPr lang="nl" sz="700">
                <a:solidFill>
                  <a:schemeClr val="dk1"/>
                </a:solidFill>
                <a:latin typeface="Times New Roman"/>
                <a:ea typeface="Times New Roman"/>
                <a:cs typeface="Times New Roman"/>
                <a:sym typeface="Times New Roman"/>
              </a:rPr>
              <a:t>       </a:t>
            </a:r>
            <a:r>
              <a:rPr lang="nl">
                <a:solidFill>
                  <a:schemeClr val="dk1"/>
                </a:solidFill>
              </a:rPr>
              <a:t>Verhoogd inzicht in het begrip laaggeletterdheid</a:t>
            </a:r>
            <a:endParaRPr>
              <a:solidFill>
                <a:schemeClr val="dk1"/>
              </a:solidFill>
            </a:endParaRPr>
          </a:p>
          <a:p>
            <a:pPr indent="-228600" lvl="0" marL="457200" rtl="0" algn="l">
              <a:lnSpc>
                <a:spcPct val="100000"/>
              </a:lnSpc>
              <a:spcBef>
                <a:spcPts val="1200"/>
              </a:spcBef>
              <a:spcAft>
                <a:spcPts val="0"/>
              </a:spcAft>
              <a:buNone/>
            </a:pPr>
            <a:r>
              <a:rPr lang="nl">
                <a:solidFill>
                  <a:schemeClr val="dk1"/>
                </a:solidFill>
              </a:rPr>
              <a:t>●</a:t>
            </a:r>
            <a:r>
              <a:rPr lang="nl" sz="700">
                <a:solidFill>
                  <a:schemeClr val="dk1"/>
                </a:solidFill>
                <a:latin typeface="Times New Roman"/>
                <a:ea typeface="Times New Roman"/>
                <a:cs typeface="Times New Roman"/>
                <a:sym typeface="Times New Roman"/>
              </a:rPr>
              <a:t>       </a:t>
            </a:r>
            <a:r>
              <a:rPr lang="nl">
                <a:solidFill>
                  <a:schemeClr val="dk1"/>
                </a:solidFill>
              </a:rPr>
              <a:t>Partners gaan bewust om met hun (digitaal) geletterdheidsbeleid. Ze proberen drempels weg te werken en ondernemen concrete acties om tegemoet te komen aan de problemen die laaggeletterden ervaren. </a:t>
            </a:r>
            <a:endParaRPr>
              <a:solidFill>
                <a:schemeClr val="dk1"/>
              </a:solidFill>
            </a:endParaRPr>
          </a:p>
          <a:p>
            <a:pPr indent="-298450" lvl="0" marL="457200" rtl="0" algn="l">
              <a:lnSpc>
                <a:spcPct val="100000"/>
              </a:lnSpc>
              <a:spcBef>
                <a:spcPts val="1200"/>
              </a:spcBef>
              <a:spcAft>
                <a:spcPts val="0"/>
              </a:spcAft>
              <a:buClr>
                <a:schemeClr val="dk1"/>
              </a:buClr>
              <a:buSzPts val="1100"/>
              <a:buChar char="●"/>
            </a:pPr>
            <a:r>
              <a:rPr lang="nl">
                <a:solidFill>
                  <a:schemeClr val="dk1"/>
                </a:solidFill>
              </a:rPr>
              <a:t>De cliënten/klanten/gebruikers/burgers ervaren deze geletterdheidsvriendelijke dienstverlening ook effectief</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c16a1ca223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c16a1ca223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nl">
                <a:solidFill>
                  <a:schemeClr val="dk1"/>
                </a:solidFill>
              </a:rPr>
              <a:t>Dit project wil verschillende doelgroepen bereiken: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nl">
                <a:solidFill>
                  <a:schemeClr val="dk1"/>
                </a:solidFill>
              </a:rPr>
              <a:t> ●</a:t>
            </a:r>
            <a:r>
              <a:rPr lang="nl" sz="700">
                <a:solidFill>
                  <a:schemeClr val="dk1"/>
                </a:solidFill>
                <a:latin typeface="Times New Roman"/>
                <a:ea typeface="Times New Roman"/>
                <a:cs typeface="Times New Roman"/>
                <a:sym typeface="Times New Roman"/>
              </a:rPr>
              <a:t>       </a:t>
            </a:r>
            <a:r>
              <a:rPr b="1" lang="nl">
                <a:solidFill>
                  <a:schemeClr val="dk1"/>
                </a:solidFill>
              </a:rPr>
              <a:t>iedereen die nu of later in aanraking komt met laaggeletterden</a:t>
            </a:r>
            <a:endParaRPr b="1">
              <a:solidFill>
                <a:schemeClr val="dk1"/>
              </a:solidFill>
            </a:endParaRPr>
          </a:p>
          <a:p>
            <a:pPr indent="-228600" lvl="0" marL="901700" rtl="0" algn="l">
              <a:lnSpc>
                <a:spcPct val="115000"/>
              </a:lnSpc>
              <a:spcBef>
                <a:spcPts val="1200"/>
              </a:spcBef>
              <a:spcAft>
                <a:spcPts val="0"/>
              </a:spcAft>
              <a:buClr>
                <a:schemeClr val="dk1"/>
              </a:buClr>
              <a:buSzPts val="1100"/>
              <a:buFont typeface="Arial"/>
              <a:buNone/>
            </a:pPr>
            <a:r>
              <a:rPr lang="nl">
                <a:solidFill>
                  <a:schemeClr val="dk1"/>
                </a:solidFill>
              </a:rPr>
              <a:t>-</a:t>
            </a:r>
            <a:r>
              <a:rPr lang="nl" sz="700">
                <a:solidFill>
                  <a:schemeClr val="dk1"/>
                </a:solidFill>
              </a:rPr>
              <a:t>         </a:t>
            </a:r>
            <a:r>
              <a:rPr lang="nl">
                <a:solidFill>
                  <a:schemeClr val="dk1"/>
                </a:solidFill>
              </a:rPr>
              <a:t>medewerkers van organisaties die laaggeletterden bereiken (maatschappelijk werkers, leerkrachten, thuiszorg, artsen en verpleegkundigen, …)</a:t>
            </a:r>
            <a:endParaRPr>
              <a:solidFill>
                <a:schemeClr val="dk1"/>
              </a:solidFill>
            </a:endParaRPr>
          </a:p>
          <a:p>
            <a:pPr indent="-228600" lvl="0" marL="901700" rtl="0" algn="l">
              <a:lnSpc>
                <a:spcPct val="115000"/>
              </a:lnSpc>
              <a:spcBef>
                <a:spcPts val="1200"/>
              </a:spcBef>
              <a:spcAft>
                <a:spcPts val="0"/>
              </a:spcAft>
              <a:buClr>
                <a:schemeClr val="dk1"/>
              </a:buClr>
              <a:buSzPts val="1100"/>
              <a:buFont typeface="Arial"/>
              <a:buNone/>
            </a:pPr>
            <a:r>
              <a:rPr lang="nl">
                <a:solidFill>
                  <a:schemeClr val="dk1"/>
                </a:solidFill>
              </a:rPr>
              <a:t>-</a:t>
            </a:r>
            <a:r>
              <a:rPr lang="nl" sz="700">
                <a:solidFill>
                  <a:schemeClr val="dk1"/>
                </a:solidFill>
              </a:rPr>
              <a:t>         </a:t>
            </a:r>
            <a:r>
              <a:rPr lang="nl">
                <a:solidFill>
                  <a:schemeClr val="dk1"/>
                </a:solidFill>
              </a:rPr>
              <a:t>studenten in de opleiding bachelor onderwijs, bachelor maatschappelijk werk,... ook zij moeten doordrongen zijn van het begrip laaggeletterdheid</a:t>
            </a:r>
            <a:endParaRPr>
              <a:solidFill>
                <a:schemeClr val="dk1"/>
              </a:solidFill>
            </a:endParaRPr>
          </a:p>
          <a:p>
            <a:pPr indent="-228600" lvl="0" marL="901700" rtl="0" algn="l">
              <a:lnSpc>
                <a:spcPct val="115000"/>
              </a:lnSpc>
              <a:spcBef>
                <a:spcPts val="1200"/>
              </a:spcBef>
              <a:spcAft>
                <a:spcPts val="0"/>
              </a:spcAft>
              <a:buClr>
                <a:schemeClr val="dk1"/>
              </a:buClr>
              <a:buSzPts val="1100"/>
              <a:buFont typeface="Arial"/>
              <a:buNone/>
            </a:pPr>
            <a:r>
              <a:rPr lang="nl">
                <a:solidFill>
                  <a:schemeClr val="dk1"/>
                </a:solidFill>
              </a:rPr>
              <a:t>-     netwerken van professionals die met laaggeletterden in contact komen: ELZ: netwerk van eerstelijnsaanbieders in een geografisch afgebakend gebied. Zij wisselen kennis en informatie met elkaar uit en stemmen de werking op elkaar af. Zij kijken ook naar de lokale zorg- en welzijnsnoden om de kwaliteit van de gezondheidszorg te verbeteren.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nl">
                <a:solidFill>
                  <a:schemeClr val="dk1"/>
                </a:solidFill>
              </a:rPr>
              <a:t> ●</a:t>
            </a:r>
            <a:r>
              <a:rPr lang="nl" sz="700">
                <a:solidFill>
                  <a:schemeClr val="dk1"/>
                </a:solidFill>
                <a:latin typeface="Times New Roman"/>
                <a:ea typeface="Times New Roman"/>
                <a:cs typeface="Times New Roman"/>
                <a:sym typeface="Times New Roman"/>
              </a:rPr>
              <a:t>       </a:t>
            </a:r>
            <a:r>
              <a:rPr b="1" lang="nl">
                <a:solidFill>
                  <a:schemeClr val="dk1"/>
                </a:solidFill>
              </a:rPr>
              <a:t>laaggeletterden zelf</a:t>
            </a:r>
            <a:endParaRPr b="1">
              <a:solidFill>
                <a:schemeClr val="dk1"/>
              </a:solidFill>
            </a:endParaRPr>
          </a:p>
          <a:p>
            <a:pPr indent="0" lvl="0" marL="444500" rtl="0" algn="l">
              <a:lnSpc>
                <a:spcPct val="115000"/>
              </a:lnSpc>
              <a:spcBef>
                <a:spcPts val="1200"/>
              </a:spcBef>
              <a:spcAft>
                <a:spcPts val="0"/>
              </a:spcAft>
              <a:buClr>
                <a:schemeClr val="dk1"/>
              </a:buClr>
              <a:buSzPts val="1100"/>
              <a:buFont typeface="Arial"/>
              <a:buNone/>
            </a:pPr>
            <a:r>
              <a:rPr lang="nl">
                <a:solidFill>
                  <a:schemeClr val="dk1"/>
                </a:solidFill>
              </a:rPr>
              <a:t>Laaggeletterden ervaren heel wat </a:t>
            </a:r>
            <a:r>
              <a:rPr b="1" lang="nl">
                <a:solidFill>
                  <a:schemeClr val="dk1"/>
                </a:solidFill>
              </a:rPr>
              <a:t>drempels </a:t>
            </a:r>
            <a:r>
              <a:rPr lang="nl">
                <a:solidFill>
                  <a:schemeClr val="dk1"/>
                </a:solidFill>
              </a:rPr>
              <a:t>om de stap naar een formeel leeraanbod te zetten:</a:t>
            </a:r>
            <a:endParaRPr>
              <a:solidFill>
                <a:schemeClr val="dk1"/>
              </a:solidFill>
            </a:endParaRPr>
          </a:p>
          <a:p>
            <a:pPr indent="-228600" lvl="0" marL="914400" rtl="0" algn="l">
              <a:lnSpc>
                <a:spcPct val="115000"/>
              </a:lnSpc>
              <a:spcBef>
                <a:spcPts val="1200"/>
              </a:spcBef>
              <a:spcAft>
                <a:spcPts val="0"/>
              </a:spcAft>
              <a:buClr>
                <a:schemeClr val="dk1"/>
              </a:buClr>
              <a:buSzPts val="1100"/>
              <a:buFont typeface="Arial"/>
              <a:buNone/>
            </a:pPr>
            <a:r>
              <a:rPr lang="nl">
                <a:solidFill>
                  <a:schemeClr val="dk1"/>
                </a:solidFill>
              </a:rPr>
              <a:t>-</a:t>
            </a:r>
            <a:r>
              <a:rPr lang="nl" sz="700">
                <a:solidFill>
                  <a:schemeClr val="dk1"/>
                </a:solidFill>
              </a:rPr>
              <a:t>         </a:t>
            </a:r>
            <a:r>
              <a:rPr lang="nl">
                <a:solidFill>
                  <a:schemeClr val="dk1"/>
                </a:solidFill>
              </a:rPr>
              <a:t>ze kampen vaak met faalangst en schaamte (omwille van vroegere negatieve schoolervaringen)</a:t>
            </a:r>
            <a:endParaRPr>
              <a:solidFill>
                <a:schemeClr val="dk1"/>
              </a:solidFill>
            </a:endParaRPr>
          </a:p>
          <a:p>
            <a:pPr indent="-228600" lvl="0" marL="914400" rtl="0" algn="l">
              <a:lnSpc>
                <a:spcPct val="115000"/>
              </a:lnSpc>
              <a:spcBef>
                <a:spcPts val="1200"/>
              </a:spcBef>
              <a:spcAft>
                <a:spcPts val="0"/>
              </a:spcAft>
              <a:buClr>
                <a:schemeClr val="dk1"/>
              </a:buClr>
              <a:buSzPts val="1100"/>
              <a:buFont typeface="Arial"/>
              <a:buNone/>
            </a:pPr>
            <a:r>
              <a:rPr lang="nl">
                <a:solidFill>
                  <a:schemeClr val="dk1"/>
                </a:solidFill>
              </a:rPr>
              <a:t>-</a:t>
            </a:r>
            <a:r>
              <a:rPr lang="nl" sz="700">
                <a:solidFill>
                  <a:schemeClr val="dk1"/>
                </a:solidFill>
              </a:rPr>
              <a:t>         </a:t>
            </a:r>
            <a:r>
              <a:rPr lang="nl">
                <a:solidFill>
                  <a:schemeClr val="dk1"/>
                </a:solidFill>
              </a:rPr>
              <a:t>ze hebben nood aan een veilige, vertrouwde omgeving om tot leren te komen</a:t>
            </a:r>
            <a:endParaRPr>
              <a:solidFill>
                <a:schemeClr val="dk1"/>
              </a:solidFill>
            </a:endParaRPr>
          </a:p>
          <a:p>
            <a:pPr indent="-228600" lvl="0" marL="914400" rtl="0" algn="l">
              <a:lnSpc>
                <a:spcPct val="115000"/>
              </a:lnSpc>
              <a:spcBef>
                <a:spcPts val="1200"/>
              </a:spcBef>
              <a:spcAft>
                <a:spcPts val="0"/>
              </a:spcAft>
              <a:buClr>
                <a:schemeClr val="dk1"/>
              </a:buClr>
              <a:buSzPts val="1100"/>
              <a:buFont typeface="Arial"/>
              <a:buNone/>
            </a:pPr>
            <a:r>
              <a:rPr lang="nl">
                <a:solidFill>
                  <a:schemeClr val="dk1"/>
                </a:solidFill>
              </a:rPr>
              <a:t>-</a:t>
            </a:r>
            <a:r>
              <a:rPr lang="nl" sz="700">
                <a:solidFill>
                  <a:schemeClr val="dk1"/>
                </a:solidFill>
              </a:rPr>
              <a:t>         </a:t>
            </a:r>
            <a:r>
              <a:rPr lang="nl">
                <a:solidFill>
                  <a:schemeClr val="dk1"/>
                </a:solidFill>
              </a:rPr>
              <a:t>sterke relatie met armoede: door onzekere leefomstandigheden hebben ze het moeilijk om zich voor langere tijd te engageren</a:t>
            </a:r>
            <a:endParaRPr>
              <a:solidFill>
                <a:schemeClr val="dk1"/>
              </a:solidFill>
            </a:endParaRPr>
          </a:p>
          <a:p>
            <a:pPr indent="-228600" lvl="0" marL="914400" rtl="0" algn="l">
              <a:lnSpc>
                <a:spcPct val="115000"/>
              </a:lnSpc>
              <a:spcBef>
                <a:spcPts val="1200"/>
              </a:spcBef>
              <a:spcAft>
                <a:spcPts val="0"/>
              </a:spcAft>
              <a:buClr>
                <a:schemeClr val="dk1"/>
              </a:buClr>
              <a:buSzPts val="1100"/>
              <a:buFont typeface="Arial"/>
              <a:buNone/>
            </a:pPr>
            <a:r>
              <a:rPr lang="nl">
                <a:solidFill>
                  <a:schemeClr val="dk1"/>
                </a:solidFill>
              </a:rPr>
              <a:t>-</a:t>
            </a:r>
            <a:r>
              <a:rPr lang="nl" sz="700">
                <a:solidFill>
                  <a:schemeClr val="dk1"/>
                </a:solidFill>
              </a:rPr>
              <a:t>         </a:t>
            </a:r>
            <a:r>
              <a:rPr lang="nl">
                <a:solidFill>
                  <a:schemeClr val="dk1"/>
                </a:solidFill>
              </a:rPr>
              <a:t>ze zijn weinig op de hoogte van het aanbod</a:t>
            </a:r>
            <a:endParaRPr>
              <a:solidFill>
                <a:schemeClr val="dk1"/>
              </a:solidFill>
            </a:endParaRPr>
          </a:p>
          <a:p>
            <a:pPr indent="-228600" lvl="0" marL="914400" rtl="0" algn="l">
              <a:lnSpc>
                <a:spcPct val="115000"/>
              </a:lnSpc>
              <a:spcBef>
                <a:spcPts val="1200"/>
              </a:spcBef>
              <a:spcAft>
                <a:spcPts val="0"/>
              </a:spcAft>
              <a:buClr>
                <a:schemeClr val="dk1"/>
              </a:buClr>
              <a:buSzPts val="1100"/>
              <a:buFont typeface="Arial"/>
              <a:buNone/>
            </a:pPr>
            <a:r>
              <a:rPr lang="nl">
                <a:solidFill>
                  <a:schemeClr val="dk1"/>
                </a:solidFill>
              </a:rPr>
              <a:t>-</a:t>
            </a:r>
            <a:r>
              <a:rPr lang="nl" sz="700">
                <a:solidFill>
                  <a:schemeClr val="dk1"/>
                </a:solidFill>
              </a:rPr>
              <a:t>         </a:t>
            </a:r>
            <a:r>
              <a:rPr lang="nl">
                <a:solidFill>
                  <a:schemeClr val="dk1"/>
                </a:solidFill>
              </a:rPr>
              <a:t>verplaatsingen buiten de buurt en de gekende omgeving zijn problematisch</a:t>
            </a:r>
            <a:endParaRPr>
              <a:solidFill>
                <a:schemeClr val="dk1"/>
              </a:solidFill>
            </a:endParaRPr>
          </a:p>
          <a:p>
            <a:pPr indent="0" lvl="0" marL="444500" rtl="0" algn="l">
              <a:lnSpc>
                <a:spcPct val="115000"/>
              </a:lnSpc>
              <a:spcBef>
                <a:spcPts val="1200"/>
              </a:spcBef>
              <a:spcAft>
                <a:spcPts val="0"/>
              </a:spcAft>
              <a:buClr>
                <a:schemeClr val="dk1"/>
              </a:buClr>
              <a:buSzPts val="1100"/>
              <a:buFont typeface="Arial"/>
              <a:buNone/>
            </a:pPr>
            <a:r>
              <a:rPr lang="nl" sz="1200">
                <a:solidFill>
                  <a:schemeClr val="dk1"/>
                </a:solidFill>
                <a:latin typeface="Times New Roman"/>
                <a:ea typeface="Times New Roman"/>
                <a:cs typeface="Times New Roman"/>
                <a:sym typeface="Times New Roman"/>
              </a:rPr>
              <a:t> </a:t>
            </a:r>
            <a:r>
              <a:rPr lang="nl">
                <a:solidFill>
                  <a:schemeClr val="dk1"/>
                </a:solidFill>
              </a:rPr>
              <a:t>Om die drempels weg te werken is het belangrijk om mensen alle kansen te geven tot leren in een vertrouwde omgeving zoals een vereniging waar armen het woord nemen, welzijnsschakels, lokaal dienstencentrum, de school van de kinderen…  CBE Ligo BOW gaat hier dus </a:t>
            </a:r>
            <a:r>
              <a:rPr b="1" lang="nl">
                <a:solidFill>
                  <a:schemeClr val="dk1"/>
                </a:solidFill>
              </a:rPr>
              <a:t>outreachend </a:t>
            </a:r>
            <a:r>
              <a:rPr lang="nl">
                <a:solidFill>
                  <a:schemeClr val="dk1"/>
                </a:solidFill>
              </a:rPr>
              <a:t>aan de slag en werkt een </a:t>
            </a:r>
            <a:r>
              <a:rPr b="1" lang="nl">
                <a:solidFill>
                  <a:schemeClr val="dk1"/>
                </a:solidFill>
              </a:rPr>
              <a:t>passend aanbod</a:t>
            </a:r>
            <a:r>
              <a:rPr lang="nl">
                <a:solidFill>
                  <a:schemeClr val="dk1"/>
                </a:solidFill>
              </a:rPr>
              <a:t> uit </a:t>
            </a:r>
            <a:r>
              <a:rPr b="1" lang="nl">
                <a:solidFill>
                  <a:schemeClr val="dk1"/>
                </a:solidFill>
              </a:rPr>
              <a:t>in nauwe samenwerking met partners</a:t>
            </a:r>
            <a:r>
              <a:rPr lang="nl">
                <a:solidFill>
                  <a:schemeClr val="dk1"/>
                </a:solidFill>
              </a:rPr>
              <a:t>, in eerste instantie met onze </a:t>
            </a:r>
            <a:r>
              <a:rPr b="1" lang="nl">
                <a:solidFill>
                  <a:schemeClr val="dk1"/>
                </a:solidFill>
              </a:rPr>
              <a:t>‘focus’ partners</a:t>
            </a:r>
            <a:r>
              <a:rPr lang="nl">
                <a:solidFill>
                  <a:schemeClr val="dk1"/>
                </a:solidFill>
              </a:rPr>
              <a:t>.</a:t>
            </a:r>
            <a:endParaRPr>
              <a:solidFill>
                <a:schemeClr val="dk1"/>
              </a:solidFill>
            </a:endParaRPr>
          </a:p>
          <a:p>
            <a:pPr indent="0" lvl="0" marL="444500" rtl="0" algn="l">
              <a:lnSpc>
                <a:spcPct val="115000"/>
              </a:lnSpc>
              <a:spcBef>
                <a:spcPts val="1200"/>
              </a:spcBef>
              <a:spcAft>
                <a:spcPts val="0"/>
              </a:spcAft>
              <a:buClr>
                <a:schemeClr val="dk1"/>
              </a:buClr>
              <a:buSzPts val="1100"/>
              <a:buFont typeface="Arial"/>
              <a:buNone/>
            </a:pPr>
            <a:r>
              <a:rPr lang="nl">
                <a:solidFill>
                  <a:schemeClr val="dk1"/>
                </a:solidFill>
              </a:rPr>
              <a:t>Onze ‘focus’ partners (zie vraag 19) acteren op verschillende domeinen, en passen binnen de eigenheid van dit project: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nl">
                <a:solidFill>
                  <a:schemeClr val="dk1"/>
                </a:solidFill>
              </a:rPr>
              <a:t>  ●</a:t>
            </a:r>
            <a:r>
              <a:rPr lang="nl" sz="700">
                <a:solidFill>
                  <a:schemeClr val="dk1"/>
                </a:solidFill>
              </a:rPr>
              <a:t>       </a:t>
            </a:r>
            <a:r>
              <a:rPr b="1" lang="nl">
                <a:solidFill>
                  <a:schemeClr val="dk1"/>
                </a:solidFill>
              </a:rPr>
              <a:t>armoede</a:t>
            </a:r>
            <a:endParaRPr b="1">
              <a:solidFill>
                <a:schemeClr val="dk1"/>
              </a:solidFill>
            </a:endParaRPr>
          </a:p>
          <a:p>
            <a:pPr indent="0" lvl="0" marL="444500" rtl="0" algn="l">
              <a:lnSpc>
                <a:spcPct val="115000"/>
              </a:lnSpc>
              <a:spcBef>
                <a:spcPts val="1200"/>
              </a:spcBef>
              <a:spcAft>
                <a:spcPts val="0"/>
              </a:spcAft>
              <a:buClr>
                <a:schemeClr val="dk1"/>
              </a:buClr>
              <a:buSzPts val="1100"/>
              <a:buFont typeface="Arial"/>
              <a:buNone/>
            </a:pPr>
            <a:r>
              <a:rPr lang="nl">
                <a:solidFill>
                  <a:schemeClr val="dk1"/>
                </a:solidFill>
              </a:rPr>
              <a:t>Uit internationaal onderzoek blijkt dat laaggeletterdheid en armoede sterk met elkaar gerelateerd zijn. Mensen die in armoede leven, hebben meer kans om geletterdheidsnoden te ondervinden, en anderzijds hebben laaggeletterden meer kans om in armoede terecht te komen. Beide factoren beïnvloeden en versterken elkaar.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nl" sz="1200">
                <a:solidFill>
                  <a:schemeClr val="dk1"/>
                </a:solidFill>
                <a:latin typeface="Times New Roman"/>
                <a:ea typeface="Times New Roman"/>
                <a:cs typeface="Times New Roman"/>
                <a:sym typeface="Times New Roman"/>
              </a:rPr>
              <a:t> </a:t>
            </a:r>
            <a:r>
              <a:rPr lang="nl">
                <a:solidFill>
                  <a:schemeClr val="dk1"/>
                </a:solidFill>
              </a:rPr>
              <a:t>●</a:t>
            </a:r>
            <a:r>
              <a:rPr lang="nl" sz="700">
                <a:solidFill>
                  <a:schemeClr val="dk1"/>
                </a:solidFill>
              </a:rPr>
              <a:t>       </a:t>
            </a:r>
            <a:r>
              <a:rPr b="1" lang="nl">
                <a:solidFill>
                  <a:schemeClr val="dk1"/>
                </a:solidFill>
              </a:rPr>
              <a:t>(kandidaat)cursisten CVO’s en andere opleidingsverstrekkers</a:t>
            </a:r>
            <a:endParaRPr b="1">
              <a:solidFill>
                <a:schemeClr val="dk1"/>
              </a:solidFill>
            </a:endParaRPr>
          </a:p>
          <a:p>
            <a:pPr indent="0" lvl="0" marL="444500" rtl="0" algn="l">
              <a:lnSpc>
                <a:spcPct val="115000"/>
              </a:lnSpc>
              <a:spcBef>
                <a:spcPts val="1200"/>
              </a:spcBef>
              <a:spcAft>
                <a:spcPts val="0"/>
              </a:spcAft>
              <a:buClr>
                <a:schemeClr val="dk1"/>
              </a:buClr>
              <a:buSzPts val="1100"/>
              <a:buFont typeface="Arial"/>
              <a:buNone/>
            </a:pPr>
            <a:r>
              <a:rPr lang="nl">
                <a:solidFill>
                  <a:schemeClr val="dk1"/>
                </a:solidFill>
              </a:rPr>
              <a:t>Voor mensen met minder geletterdheidsvaardigheden is het niet evident om een intensieve opleiding aan te vatten en succesvol af te werken. Leren is voor hen niet vanzelfsprekend omdat ze vaak over onvoldoende competenties beschikken om zelfstandig informatie te verwerven, te verwerken en gericht te gebruiken. Om hen alle kansen te geven in een kwalificerende opleiding, is het belangrijk geletterdheidsdrempels naar en in opleidingen weg te werken en deze cursisten voldoende te ondersteunen in het volwassenenonderwijs. CBE Ligo BOW wil als leerpartner optreden en via co-teaching geïntegreerde trajecten aanbieden binnen CVO’s, bijvoorbeeld via een module leren leren. CBE Ligo BOW wil ook voortrekker zijn in het versterken van kandidaat-cursisten binnen voortrajecten.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nl">
                <a:solidFill>
                  <a:schemeClr val="dk1"/>
                </a:solidFill>
              </a:rPr>
              <a:t>  ●</a:t>
            </a:r>
            <a:r>
              <a:rPr lang="nl" sz="700">
                <a:solidFill>
                  <a:schemeClr val="dk1"/>
                </a:solidFill>
              </a:rPr>
              <a:t>       </a:t>
            </a:r>
            <a:r>
              <a:rPr b="1" lang="nl">
                <a:solidFill>
                  <a:schemeClr val="dk1"/>
                </a:solidFill>
              </a:rPr>
              <a:t>(kandidaat-)werknemers en bedrijfsleiders</a:t>
            </a:r>
            <a:endParaRPr b="1">
              <a:solidFill>
                <a:schemeClr val="dk1"/>
              </a:solidFill>
            </a:endParaRPr>
          </a:p>
          <a:p>
            <a:pPr indent="0" lvl="0" marL="444500" rtl="0" algn="l">
              <a:lnSpc>
                <a:spcPct val="115000"/>
              </a:lnSpc>
              <a:spcBef>
                <a:spcPts val="1200"/>
              </a:spcBef>
              <a:spcAft>
                <a:spcPts val="0"/>
              </a:spcAft>
              <a:buClr>
                <a:schemeClr val="dk1"/>
              </a:buClr>
              <a:buSzPts val="1100"/>
              <a:buFont typeface="Arial"/>
              <a:buNone/>
            </a:pPr>
            <a:r>
              <a:rPr lang="nl">
                <a:solidFill>
                  <a:schemeClr val="dk1"/>
                </a:solidFill>
              </a:rPr>
              <a:t>De PIAAC-resultaten</a:t>
            </a:r>
            <a:r>
              <a:rPr baseline="30000" lang="nl" sz="1700">
                <a:solidFill>
                  <a:schemeClr val="dk1"/>
                </a:solidFill>
                <a:latin typeface="Calibri"/>
                <a:ea typeface="Calibri"/>
                <a:cs typeface="Calibri"/>
                <a:sym typeface="Calibri"/>
              </a:rPr>
              <a:t>[1]</a:t>
            </a:r>
            <a:r>
              <a:rPr lang="nl">
                <a:solidFill>
                  <a:schemeClr val="dk1"/>
                </a:solidFill>
              </a:rPr>
              <a:t> toonden aan dat 12% van alle mensen die actief zijn op de arbeidsmarkt kampen met geletterdheidsuitdagingen. Daarom is het belangrijk om ook op en naast de werkvloer in te zetten op geletterdheidsprogramma’s. Dit kan leiden tot een groter welbevinden van het personeel, productiviteits- en efficiëntiewinst, verhoogd gebruik van nieuwe technologie en het terugdringen van personeelsverloop </a:t>
            </a:r>
            <a:r>
              <a:rPr i="1" lang="nl">
                <a:solidFill>
                  <a:schemeClr val="dk1"/>
                </a:solidFill>
              </a:rPr>
              <a:t>(speerpunt 2)</a:t>
            </a:r>
            <a:r>
              <a:rPr lang="nl">
                <a:solidFill>
                  <a:schemeClr val="dk1"/>
                </a:solidFill>
              </a:rPr>
              <a:t>.</a:t>
            </a:r>
            <a:endParaRPr>
              <a:solidFill>
                <a:schemeClr val="dk1"/>
              </a:solidFill>
            </a:endParaRPr>
          </a:p>
          <a:p>
            <a:pPr indent="-228600" lvl="0" marL="990600" rtl="0" algn="l">
              <a:lnSpc>
                <a:spcPct val="115000"/>
              </a:lnSpc>
              <a:spcBef>
                <a:spcPts val="1200"/>
              </a:spcBef>
              <a:spcAft>
                <a:spcPts val="0"/>
              </a:spcAft>
              <a:buClr>
                <a:schemeClr val="dk1"/>
              </a:buClr>
              <a:buSzPts val="1100"/>
              <a:buFont typeface="Arial"/>
              <a:buNone/>
            </a:pPr>
            <a:r>
              <a:rPr lang="nl">
                <a:solidFill>
                  <a:schemeClr val="dk1"/>
                </a:solidFill>
              </a:rPr>
              <a:t>-</a:t>
            </a:r>
            <a:r>
              <a:rPr lang="nl" sz="700">
                <a:solidFill>
                  <a:schemeClr val="dk1"/>
                </a:solidFill>
              </a:rPr>
              <a:t>         </a:t>
            </a:r>
            <a:r>
              <a:rPr lang="nl">
                <a:solidFill>
                  <a:schemeClr val="dk1"/>
                </a:solidFill>
              </a:rPr>
              <a:t>we zetten in op sensibilisering van </a:t>
            </a:r>
            <a:r>
              <a:rPr b="1" lang="nl">
                <a:solidFill>
                  <a:schemeClr val="dk1"/>
                </a:solidFill>
              </a:rPr>
              <a:t>bedrijfsleiders </a:t>
            </a:r>
            <a:r>
              <a:rPr lang="nl">
                <a:solidFill>
                  <a:schemeClr val="dk1"/>
                </a:solidFill>
              </a:rPr>
              <a:t>(cf. week van de geletterdheid 2022): we overtuigen hen van het belang van geletterdheid, motiveren hen om arbeidsmarktkansen van hun werknemers te verhogen en overtuigen hen om samen met CBE Ligo BOW in te zetten op geletterdheid op de werkvloer. Daarnaast krijgen zij ook ondersteuning om meer potentieel uit hun werknemers te halen of hun werking af te stemmen op laaggeletterden waardoor hun kansen op duurzame tewerkstelling verhogen. Maatwerkbedrijven benoemen we hier expliciet als onze ‘focus’ partners.</a:t>
            </a:r>
            <a:endParaRPr>
              <a:solidFill>
                <a:schemeClr val="dk1"/>
              </a:solidFill>
            </a:endParaRPr>
          </a:p>
          <a:p>
            <a:pPr indent="-228600" lvl="0" marL="990600" rtl="0" algn="l">
              <a:lnSpc>
                <a:spcPct val="115000"/>
              </a:lnSpc>
              <a:spcBef>
                <a:spcPts val="1200"/>
              </a:spcBef>
              <a:spcAft>
                <a:spcPts val="0"/>
              </a:spcAft>
              <a:buClr>
                <a:schemeClr val="dk1"/>
              </a:buClr>
              <a:buSzPts val="1100"/>
              <a:buFont typeface="Arial"/>
              <a:buNone/>
            </a:pPr>
            <a:r>
              <a:rPr lang="nl">
                <a:solidFill>
                  <a:schemeClr val="dk1"/>
                </a:solidFill>
              </a:rPr>
              <a:t>-</a:t>
            </a:r>
            <a:r>
              <a:rPr lang="nl" sz="700">
                <a:solidFill>
                  <a:schemeClr val="dk1"/>
                </a:solidFill>
              </a:rPr>
              <a:t>         </a:t>
            </a:r>
            <a:r>
              <a:rPr lang="nl">
                <a:solidFill>
                  <a:schemeClr val="dk1"/>
                </a:solidFill>
              </a:rPr>
              <a:t>we versterken</a:t>
            </a:r>
            <a:r>
              <a:rPr b="1" lang="nl">
                <a:solidFill>
                  <a:schemeClr val="dk1"/>
                </a:solidFill>
              </a:rPr>
              <a:t> (kandidaat-) werknemers</a:t>
            </a:r>
            <a:r>
              <a:rPr lang="nl">
                <a:solidFill>
                  <a:schemeClr val="dk1"/>
                </a:solidFill>
              </a:rPr>
              <a:t>: zijzelf, maar ook hun ploegbazen, afdelingsverantwoordelijken, personeelsverantwoordelijken kunnen leernoden aangeven waarop het project kan inzetten.  Werknemers van maatwerkbedrijven benoemen we hier ook expliciet.</a:t>
            </a:r>
            <a:endParaRPr>
              <a:solidFill>
                <a:schemeClr val="dk1"/>
              </a:solidFill>
            </a:endParaRPr>
          </a:p>
          <a:p>
            <a:pPr indent="0" lvl="0" marL="0" rtl="0" algn="l">
              <a:spcBef>
                <a:spcPts val="1200"/>
              </a:spcBef>
              <a:spcAft>
                <a:spcPts val="0"/>
              </a:spcAft>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c0e53e682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c0e53e682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c16a1ca22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c16a1ca22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311708" y="873728"/>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100"/>
              <a:buNone/>
              <a:defRPr sz="4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2963278"/>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09B9BB"/>
              </a:buClr>
              <a:buSzPts val="2800"/>
              <a:buNone/>
              <a:defRPr sz="2800">
                <a:solidFill>
                  <a:srgbClr val="09B9BB"/>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pic>
        <p:nvPicPr>
          <p:cNvPr id="14" name="Google Shape;14;p2"/>
          <p:cNvPicPr preferRelativeResize="0"/>
          <p:nvPr/>
        </p:nvPicPr>
        <p:blipFill rotWithShape="1">
          <a:blip r:embed="rId2">
            <a:alphaModFix/>
          </a:blip>
          <a:srcRect b="0" l="12610" r="0" t="18453"/>
          <a:stretch/>
        </p:blipFill>
        <p:spPr>
          <a:xfrm>
            <a:off x="0" y="0"/>
            <a:ext cx="2159474" cy="1673751"/>
          </a:xfrm>
          <a:prstGeom prst="rect">
            <a:avLst/>
          </a:prstGeom>
          <a:noFill/>
          <a:ln>
            <a:noFill/>
          </a:ln>
        </p:spPr>
      </p:pic>
      <p:pic>
        <p:nvPicPr>
          <p:cNvPr id="15" name="Google Shape;15;p2"/>
          <p:cNvPicPr preferRelativeResize="0"/>
          <p:nvPr/>
        </p:nvPicPr>
        <p:blipFill>
          <a:blip r:embed="rId3">
            <a:alphaModFix/>
          </a:blip>
          <a:stretch>
            <a:fillRect/>
          </a:stretch>
        </p:blipFill>
        <p:spPr>
          <a:xfrm>
            <a:off x="0" y="0"/>
            <a:ext cx="1894099" cy="15759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titel en beschrijving 1 1">
  <p:cSld name="SECTION_TITLE_AND_DESCRIPTION_1_1">
    <p:spTree>
      <p:nvGrpSpPr>
        <p:cNvPr id="50" name="Shape 50"/>
        <p:cNvGrpSpPr/>
        <p:nvPr/>
      </p:nvGrpSpPr>
      <p:grpSpPr>
        <a:xfrm>
          <a:off x="0" y="0"/>
          <a:ext cx="0" cy="0"/>
          <a:chOff x="0" y="0"/>
          <a:chExt cx="0" cy="0"/>
        </a:xfrm>
      </p:grpSpPr>
      <p:sp>
        <p:nvSpPr>
          <p:cNvPr id="51" name="Google Shape;51;p11"/>
          <p:cNvSpPr/>
          <p:nvPr/>
        </p:nvSpPr>
        <p:spPr>
          <a:xfrm>
            <a:off x="4572000" y="-125"/>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1"/>
          <p:cNvSpPr txBox="1"/>
          <p:nvPr>
            <p:ph type="title"/>
          </p:nvPr>
        </p:nvSpPr>
        <p:spPr>
          <a:xfrm>
            <a:off x="4682529" y="1629261"/>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3" name="Google Shape;53;p11"/>
          <p:cNvSpPr txBox="1"/>
          <p:nvPr>
            <p:ph idx="1" type="subTitle"/>
          </p:nvPr>
        </p:nvSpPr>
        <p:spPr>
          <a:xfrm>
            <a:off x="4682529" y="3371361"/>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E06025"/>
              </a:buClr>
              <a:buSzPts val="2100"/>
              <a:buNone/>
              <a:defRPr sz="2100">
                <a:solidFill>
                  <a:srgbClr val="E06025"/>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4" name="Google Shape;54;p11"/>
          <p:cNvSpPr txBox="1"/>
          <p:nvPr>
            <p:ph idx="12" type="sldNum"/>
          </p:nvPr>
        </p:nvSpPr>
        <p:spPr>
          <a:xfrm>
            <a:off x="8472458" y="514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pic>
        <p:nvPicPr>
          <p:cNvPr id="55" name="Google Shape;55;p11"/>
          <p:cNvPicPr preferRelativeResize="0"/>
          <p:nvPr/>
        </p:nvPicPr>
        <p:blipFill rotWithShape="1">
          <a:blip r:embed="rId2">
            <a:alphaModFix/>
          </a:blip>
          <a:srcRect b="0" l="17885" r="16333" t="0"/>
          <a:stretch/>
        </p:blipFill>
        <p:spPr>
          <a:xfrm>
            <a:off x="452825" y="1090375"/>
            <a:ext cx="3874851" cy="34127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6" name="Shape 56"/>
        <p:cNvGrpSpPr/>
        <p:nvPr/>
      </p:nvGrpSpPr>
      <p:grpSpPr>
        <a:xfrm>
          <a:off x="0" y="0"/>
          <a:ext cx="0" cy="0"/>
          <a:chOff x="0" y="0"/>
          <a:chExt cx="0" cy="0"/>
        </a:xfrm>
      </p:grpSpPr>
      <p:sp>
        <p:nvSpPr>
          <p:cNvPr id="57" name="Google Shape;57;p1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rgbClr val="E06025"/>
              </a:buClr>
              <a:buSzPts val="2000"/>
              <a:buNone/>
              <a:defRPr b="1" sz="2000">
                <a:solidFill>
                  <a:srgbClr val="E06025"/>
                </a:solidFill>
              </a:defRPr>
            </a:lvl1pPr>
          </a:lstStyle>
          <a:p/>
        </p:txBody>
      </p:sp>
      <p:sp>
        <p:nvSpPr>
          <p:cNvPr id="58" name="Google Shape;58;p12"/>
          <p:cNvSpPr txBox="1"/>
          <p:nvPr>
            <p:ph idx="12" type="sldNum"/>
          </p:nvPr>
        </p:nvSpPr>
        <p:spPr>
          <a:xfrm>
            <a:off x="8472458" y="514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9" name="Shape 59"/>
        <p:cNvGrpSpPr/>
        <p:nvPr/>
      </p:nvGrpSpPr>
      <p:grpSpPr>
        <a:xfrm>
          <a:off x="0" y="0"/>
          <a:ext cx="0" cy="0"/>
          <a:chOff x="0" y="0"/>
          <a:chExt cx="0" cy="0"/>
        </a:xfrm>
      </p:grpSpPr>
      <p:sp>
        <p:nvSpPr>
          <p:cNvPr id="60" name="Google Shape;60;p1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1" name="Google Shape;61;p1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2" name="Google Shape;62;p13"/>
          <p:cNvSpPr txBox="1"/>
          <p:nvPr>
            <p:ph idx="12" type="sldNum"/>
          </p:nvPr>
        </p:nvSpPr>
        <p:spPr>
          <a:xfrm>
            <a:off x="8472458" y="514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 name="Shape 63"/>
        <p:cNvGrpSpPr/>
        <p:nvPr/>
      </p:nvGrpSpPr>
      <p:grpSpPr>
        <a:xfrm>
          <a:off x="0" y="0"/>
          <a:ext cx="0" cy="0"/>
          <a:chOff x="0" y="0"/>
          <a:chExt cx="0" cy="0"/>
        </a:xfrm>
      </p:grpSpPr>
      <p:sp>
        <p:nvSpPr>
          <p:cNvPr id="64" name="Google Shape;64;p14"/>
          <p:cNvSpPr txBox="1"/>
          <p:nvPr>
            <p:ph idx="12" type="sldNum"/>
          </p:nvPr>
        </p:nvSpPr>
        <p:spPr>
          <a:xfrm>
            <a:off x="8472458" y="514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1">
  <p:cSld name="BLANK_1">
    <p:spTree>
      <p:nvGrpSpPr>
        <p:cNvPr id="65" name="Shape 65"/>
        <p:cNvGrpSpPr/>
        <p:nvPr/>
      </p:nvGrpSpPr>
      <p:grpSpPr>
        <a:xfrm>
          <a:off x="0" y="0"/>
          <a:ext cx="0" cy="0"/>
          <a:chOff x="0" y="0"/>
          <a:chExt cx="0" cy="0"/>
        </a:xfrm>
      </p:grpSpPr>
      <p:sp>
        <p:nvSpPr>
          <p:cNvPr id="66" name="Google Shape;66;p15"/>
          <p:cNvSpPr txBox="1"/>
          <p:nvPr>
            <p:ph idx="12" type="sldNum"/>
          </p:nvPr>
        </p:nvSpPr>
        <p:spPr>
          <a:xfrm>
            <a:off x="8472458" y="514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pic>
        <p:nvPicPr>
          <p:cNvPr id="67" name="Google Shape;67;p15"/>
          <p:cNvPicPr preferRelativeResize="0"/>
          <p:nvPr/>
        </p:nvPicPr>
        <p:blipFill>
          <a:blip r:embed="rId2">
            <a:alphaModFix/>
          </a:blip>
          <a:stretch>
            <a:fillRect/>
          </a:stretch>
        </p:blipFill>
        <p:spPr>
          <a:xfrm>
            <a:off x="1409100" y="152400"/>
            <a:ext cx="6325794" cy="48387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_2">
  <p:cSld name="MAIN_POINT_2">
    <p:spTree>
      <p:nvGrpSpPr>
        <p:cNvPr id="68" name="Shape 68"/>
        <p:cNvGrpSpPr/>
        <p:nvPr/>
      </p:nvGrpSpPr>
      <p:grpSpPr>
        <a:xfrm>
          <a:off x="0" y="0"/>
          <a:ext cx="0" cy="0"/>
          <a:chOff x="0" y="0"/>
          <a:chExt cx="0" cy="0"/>
        </a:xfrm>
      </p:grpSpPr>
      <p:pic>
        <p:nvPicPr>
          <p:cNvPr id="69" name="Google Shape;69;p16"/>
          <p:cNvPicPr preferRelativeResize="0"/>
          <p:nvPr/>
        </p:nvPicPr>
        <p:blipFill rotWithShape="1">
          <a:blip r:embed="rId2">
            <a:alphaModFix/>
          </a:blip>
          <a:srcRect b="0" l="0" r="0" t="0"/>
          <a:stretch/>
        </p:blipFill>
        <p:spPr>
          <a:xfrm>
            <a:off x="0" y="0"/>
            <a:ext cx="9144000" cy="5143490"/>
          </a:xfrm>
          <a:prstGeom prst="rect">
            <a:avLst/>
          </a:prstGeom>
          <a:noFill/>
          <a:ln>
            <a:noFill/>
          </a:ln>
        </p:spPr>
      </p:pic>
      <p:sp>
        <p:nvSpPr>
          <p:cNvPr id="70" name="Google Shape;70;p16"/>
          <p:cNvSpPr txBox="1"/>
          <p:nvPr>
            <p:ph idx="12" type="sldNum"/>
          </p:nvPr>
        </p:nvSpPr>
        <p:spPr>
          <a:xfrm>
            <a:off x="8472458" y="514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
        <p:nvSpPr>
          <p:cNvPr id="71" name="Google Shape;71;p16"/>
          <p:cNvSpPr txBox="1"/>
          <p:nvPr>
            <p:ph type="title"/>
          </p:nvPr>
        </p:nvSpPr>
        <p:spPr>
          <a:xfrm>
            <a:off x="1388100" y="445025"/>
            <a:ext cx="6367800" cy="4090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E06025"/>
              </a:buClr>
              <a:buSzPts val="2100"/>
              <a:buNone/>
              <a:defRPr sz="2100">
                <a:solidFill>
                  <a:srgbClr val="E06025"/>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_2 1">
  <p:cSld name="MAIN_POINT_2_1">
    <p:spTree>
      <p:nvGrpSpPr>
        <p:cNvPr id="72" name="Shape 72"/>
        <p:cNvGrpSpPr/>
        <p:nvPr/>
      </p:nvGrpSpPr>
      <p:grpSpPr>
        <a:xfrm>
          <a:off x="0" y="0"/>
          <a:ext cx="0" cy="0"/>
          <a:chOff x="0" y="0"/>
          <a:chExt cx="0" cy="0"/>
        </a:xfrm>
      </p:grpSpPr>
      <p:sp>
        <p:nvSpPr>
          <p:cNvPr id="73" name="Google Shape;73;p17"/>
          <p:cNvSpPr txBox="1"/>
          <p:nvPr>
            <p:ph idx="12" type="sldNum"/>
          </p:nvPr>
        </p:nvSpPr>
        <p:spPr>
          <a:xfrm>
            <a:off x="8472458" y="514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pic>
        <p:nvPicPr>
          <p:cNvPr id="74" name="Google Shape;74;p17"/>
          <p:cNvPicPr preferRelativeResize="0"/>
          <p:nvPr/>
        </p:nvPicPr>
        <p:blipFill rotWithShape="1">
          <a:blip r:embed="rId2">
            <a:alphaModFix/>
          </a:blip>
          <a:srcRect b="0" l="0" r="0" t="0"/>
          <a:stretch/>
        </p:blipFill>
        <p:spPr>
          <a:xfrm>
            <a:off x="0" y="0"/>
            <a:ext cx="9144000" cy="5143505"/>
          </a:xfrm>
          <a:prstGeom prst="rect">
            <a:avLst/>
          </a:prstGeom>
          <a:noFill/>
          <a:ln>
            <a:noFill/>
          </a:ln>
        </p:spPr>
      </p:pic>
      <p:sp>
        <p:nvSpPr>
          <p:cNvPr id="75" name="Google Shape;75;p17"/>
          <p:cNvSpPr txBox="1"/>
          <p:nvPr>
            <p:ph type="title"/>
          </p:nvPr>
        </p:nvSpPr>
        <p:spPr>
          <a:xfrm>
            <a:off x="1388100" y="445025"/>
            <a:ext cx="6367800" cy="4090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2100"/>
              <a:buNone/>
              <a:defRPr sz="2100">
                <a:solidFill>
                  <a:schemeClr val="lt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_2 1 1">
  <p:cSld name="MAIN_POINT_2_1_1">
    <p:spTree>
      <p:nvGrpSpPr>
        <p:cNvPr id="76" name="Shape 76"/>
        <p:cNvGrpSpPr/>
        <p:nvPr/>
      </p:nvGrpSpPr>
      <p:grpSpPr>
        <a:xfrm>
          <a:off x="0" y="0"/>
          <a:ext cx="0" cy="0"/>
          <a:chOff x="0" y="0"/>
          <a:chExt cx="0" cy="0"/>
        </a:xfrm>
      </p:grpSpPr>
      <p:sp>
        <p:nvSpPr>
          <p:cNvPr id="77" name="Google Shape;77;p18"/>
          <p:cNvSpPr txBox="1"/>
          <p:nvPr>
            <p:ph idx="12" type="sldNum"/>
          </p:nvPr>
        </p:nvSpPr>
        <p:spPr>
          <a:xfrm>
            <a:off x="8472458" y="514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pic>
        <p:nvPicPr>
          <p:cNvPr id="78" name="Google Shape;78;p18"/>
          <p:cNvPicPr preferRelativeResize="0"/>
          <p:nvPr/>
        </p:nvPicPr>
        <p:blipFill rotWithShape="1">
          <a:blip r:embed="rId2">
            <a:alphaModFix/>
          </a:blip>
          <a:srcRect b="0" l="0" r="0" t="0"/>
          <a:stretch/>
        </p:blipFill>
        <p:spPr>
          <a:xfrm>
            <a:off x="0" y="0"/>
            <a:ext cx="9144000" cy="5143494"/>
          </a:xfrm>
          <a:prstGeom prst="rect">
            <a:avLst/>
          </a:prstGeom>
          <a:noFill/>
          <a:ln>
            <a:noFill/>
          </a:ln>
        </p:spPr>
      </p:pic>
      <p:sp>
        <p:nvSpPr>
          <p:cNvPr id="79" name="Google Shape;79;p18"/>
          <p:cNvSpPr txBox="1"/>
          <p:nvPr>
            <p:ph type="title"/>
          </p:nvPr>
        </p:nvSpPr>
        <p:spPr>
          <a:xfrm>
            <a:off x="180825" y="103325"/>
            <a:ext cx="4201800" cy="21699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100"/>
              <a:buNone/>
              <a:defRPr sz="21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ymbolen rechterbenedenhoek">
  <p:cSld name="1_Title and Content">
    <p:spTree>
      <p:nvGrpSpPr>
        <p:cNvPr id="80" name="Shape 80"/>
        <p:cNvGrpSpPr/>
        <p:nvPr/>
      </p:nvGrpSpPr>
      <p:grpSpPr>
        <a:xfrm>
          <a:off x="0" y="0"/>
          <a:ext cx="0" cy="0"/>
          <a:chOff x="0" y="0"/>
          <a:chExt cx="0" cy="0"/>
        </a:xfrm>
      </p:grpSpPr>
      <p:pic>
        <p:nvPicPr>
          <p:cNvPr id="81" name="Google Shape;81;p19"/>
          <p:cNvPicPr preferRelativeResize="0"/>
          <p:nvPr/>
        </p:nvPicPr>
        <p:blipFill>
          <a:blip r:embed="rId2">
            <a:alphaModFix/>
          </a:blip>
          <a:stretch>
            <a:fillRect/>
          </a:stretch>
        </p:blipFill>
        <p:spPr>
          <a:xfrm>
            <a:off x="0" y="0"/>
            <a:ext cx="9144001" cy="514811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2">
  <p:cSld name="BLANK_2">
    <p:spTree>
      <p:nvGrpSpPr>
        <p:cNvPr id="82" name="Shape 82"/>
        <p:cNvGrpSpPr/>
        <p:nvPr/>
      </p:nvGrpSpPr>
      <p:grpSpPr>
        <a:xfrm>
          <a:off x="0" y="0"/>
          <a:ext cx="0" cy="0"/>
          <a:chOff x="0" y="0"/>
          <a:chExt cx="0" cy="0"/>
        </a:xfrm>
      </p:grpSpPr>
      <p:pic>
        <p:nvPicPr>
          <p:cNvPr id="83" name="Google Shape;83;p20"/>
          <p:cNvPicPr preferRelativeResize="0"/>
          <p:nvPr/>
        </p:nvPicPr>
        <p:blipFill>
          <a:blip r:embed="rId2">
            <a:alphaModFix/>
          </a:blip>
          <a:stretch>
            <a:fillRect/>
          </a:stretch>
        </p:blipFill>
        <p:spPr>
          <a:xfrm>
            <a:off x="7351525" y="3394150"/>
            <a:ext cx="1792474" cy="17493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rgbClr val="E06025"/>
              </a:buClr>
              <a:buSzPts val="3600"/>
              <a:buNone/>
              <a:defRPr b="1" sz="3600">
                <a:solidFill>
                  <a:srgbClr val="E06025"/>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514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ymbolen verspreid">
  <p:cSld name="Title and Content">
    <p:spTree>
      <p:nvGrpSpPr>
        <p:cNvPr id="84" name="Shape 84"/>
        <p:cNvGrpSpPr/>
        <p:nvPr/>
      </p:nvGrpSpPr>
      <p:grpSpPr>
        <a:xfrm>
          <a:off x="0" y="0"/>
          <a:ext cx="0" cy="0"/>
          <a:chOff x="0" y="0"/>
          <a:chExt cx="0" cy="0"/>
        </a:xfrm>
      </p:grpSpPr>
      <p:pic>
        <p:nvPicPr>
          <p:cNvPr id="85" name="Google Shape;85;p21"/>
          <p:cNvPicPr preferRelativeResize="0"/>
          <p:nvPr/>
        </p:nvPicPr>
        <p:blipFill>
          <a:blip r:embed="rId2">
            <a:alphaModFix/>
          </a:blip>
          <a:stretch>
            <a:fillRect/>
          </a:stretch>
        </p:blipFill>
        <p:spPr>
          <a:xfrm>
            <a:off x="-31900" y="0"/>
            <a:ext cx="9207796" cy="51435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tekst - zonder Ligo logo">
  <p:cSld name="BLANK_1_1_1">
    <p:spTree>
      <p:nvGrpSpPr>
        <p:cNvPr id="86" name="Shape 86"/>
        <p:cNvGrpSpPr/>
        <p:nvPr/>
      </p:nvGrpSpPr>
      <p:grpSpPr>
        <a:xfrm>
          <a:off x="0" y="0"/>
          <a:ext cx="0" cy="0"/>
          <a:chOff x="0" y="0"/>
          <a:chExt cx="0" cy="0"/>
        </a:xfrm>
      </p:grpSpPr>
      <p:sp>
        <p:nvSpPr>
          <p:cNvPr id="87" name="Google Shape;87;p22"/>
          <p:cNvSpPr txBox="1"/>
          <p:nvPr>
            <p:ph idx="12" type="sldNum"/>
          </p:nvPr>
        </p:nvSpPr>
        <p:spPr>
          <a:xfrm>
            <a:off x="8472458" y="514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pic>
        <p:nvPicPr>
          <p:cNvPr id="88" name="Google Shape;88;p22"/>
          <p:cNvPicPr preferRelativeResize="0"/>
          <p:nvPr/>
        </p:nvPicPr>
        <p:blipFill rotWithShape="1">
          <a:blip r:embed="rId2">
            <a:alphaModFix/>
          </a:blip>
          <a:srcRect b="0" l="0" r="0" t="0"/>
          <a:stretch/>
        </p:blipFill>
        <p:spPr>
          <a:xfrm>
            <a:off x="-12" y="-12"/>
            <a:ext cx="4714875" cy="1095375"/>
          </a:xfrm>
          <a:prstGeom prst="rect">
            <a:avLst/>
          </a:prstGeom>
          <a:noFill/>
          <a:ln>
            <a:noFill/>
          </a:ln>
        </p:spPr>
      </p:pic>
      <p:pic>
        <p:nvPicPr>
          <p:cNvPr id="89" name="Google Shape;89;p22"/>
          <p:cNvPicPr preferRelativeResize="0"/>
          <p:nvPr/>
        </p:nvPicPr>
        <p:blipFill rotWithShape="1">
          <a:blip r:embed="rId3">
            <a:alphaModFix/>
          </a:blip>
          <a:srcRect b="0" l="0" r="0" t="0"/>
          <a:stretch/>
        </p:blipFill>
        <p:spPr>
          <a:xfrm>
            <a:off x="6827925" y="3411348"/>
            <a:ext cx="2193230" cy="1646652"/>
          </a:xfrm>
          <a:prstGeom prst="rect">
            <a:avLst/>
          </a:prstGeom>
          <a:noFill/>
          <a:ln>
            <a:noFill/>
          </a:ln>
        </p:spPr>
      </p:pic>
      <p:sp>
        <p:nvSpPr>
          <p:cNvPr id="90" name="Google Shape;90;p22"/>
          <p:cNvSpPr txBox="1"/>
          <p:nvPr/>
        </p:nvSpPr>
        <p:spPr>
          <a:xfrm>
            <a:off x="465225" y="693200"/>
            <a:ext cx="62001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0" i="0" lang="nl" sz="2500" u="none" cap="none" strike="noStrike">
                <a:solidFill>
                  <a:srgbClr val="056181"/>
                </a:solidFill>
                <a:latin typeface="Calibri"/>
                <a:ea typeface="Calibri"/>
                <a:cs typeface="Calibri"/>
                <a:sym typeface="Calibri"/>
              </a:rPr>
              <a:t>Titel</a:t>
            </a:r>
            <a:endParaRPr b="0" i="0" sz="2500" u="none" cap="none" strike="noStrike">
              <a:solidFill>
                <a:srgbClr val="056181"/>
              </a:solidFill>
              <a:latin typeface="Calibri"/>
              <a:ea typeface="Calibri"/>
              <a:cs typeface="Calibri"/>
              <a:sym typeface="Calibri"/>
            </a:endParaRPr>
          </a:p>
        </p:txBody>
      </p:sp>
      <p:sp>
        <p:nvSpPr>
          <p:cNvPr id="91" name="Google Shape;91;p22"/>
          <p:cNvSpPr txBox="1"/>
          <p:nvPr/>
        </p:nvSpPr>
        <p:spPr>
          <a:xfrm>
            <a:off x="465225" y="1388300"/>
            <a:ext cx="7812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nl" sz="1800" u="none" cap="none" strike="noStrike">
                <a:solidFill>
                  <a:srgbClr val="E06025"/>
                </a:solidFill>
                <a:highlight>
                  <a:schemeClr val="lt1"/>
                </a:highlight>
                <a:latin typeface="Calibri"/>
                <a:ea typeface="Calibri"/>
                <a:cs typeface="Calibri"/>
                <a:sym typeface="Calibri"/>
              </a:rPr>
              <a:t>tekst</a:t>
            </a:r>
            <a:endParaRPr b="0" i="0" sz="1800" u="none" cap="none" strike="noStrike">
              <a:solidFill>
                <a:srgbClr val="E06025"/>
              </a:solidFill>
              <a:highlight>
                <a:schemeClr val="lt1"/>
              </a:highlight>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ymbolen verspreid">
  <p:cSld name="Title and Content">
    <p:spTree>
      <p:nvGrpSpPr>
        <p:cNvPr id="93" name="Shape 93"/>
        <p:cNvGrpSpPr/>
        <p:nvPr/>
      </p:nvGrpSpPr>
      <p:grpSpPr>
        <a:xfrm>
          <a:off x="0" y="0"/>
          <a:ext cx="0" cy="0"/>
          <a:chOff x="0" y="0"/>
          <a:chExt cx="0" cy="0"/>
        </a:xfrm>
      </p:grpSpPr>
      <p:pic>
        <p:nvPicPr>
          <p:cNvPr id="94" name="Google Shape;94;p24"/>
          <p:cNvPicPr preferRelativeResize="0"/>
          <p:nvPr/>
        </p:nvPicPr>
        <p:blipFill rotWithShape="1">
          <a:blip r:embed="rId2">
            <a:alphaModFix/>
          </a:blip>
          <a:srcRect b="0" l="0" r="0" t="0"/>
          <a:stretch/>
        </p:blipFill>
        <p:spPr>
          <a:xfrm>
            <a:off x="0" y="0"/>
            <a:ext cx="9144000" cy="514350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_2 1">
  <p:cSld name="MAIN_POINT_2_1">
    <p:spTree>
      <p:nvGrpSpPr>
        <p:cNvPr id="95" name="Shape 95"/>
        <p:cNvGrpSpPr/>
        <p:nvPr/>
      </p:nvGrpSpPr>
      <p:grpSpPr>
        <a:xfrm>
          <a:off x="0" y="0"/>
          <a:ext cx="0" cy="0"/>
          <a:chOff x="0" y="0"/>
          <a:chExt cx="0" cy="0"/>
        </a:xfrm>
      </p:grpSpPr>
      <p:sp>
        <p:nvSpPr>
          <p:cNvPr id="96" name="Google Shape;96;p25"/>
          <p:cNvSpPr txBox="1"/>
          <p:nvPr>
            <p:ph idx="12" type="sldNum"/>
          </p:nvPr>
        </p:nvSpPr>
        <p:spPr>
          <a:xfrm>
            <a:off x="8472458" y="514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
              <a:t>‹#›</a:t>
            </a:fld>
            <a:endParaRPr/>
          </a:p>
        </p:txBody>
      </p:sp>
      <p:pic>
        <p:nvPicPr>
          <p:cNvPr id="97" name="Google Shape;97;p25"/>
          <p:cNvPicPr preferRelativeResize="0"/>
          <p:nvPr/>
        </p:nvPicPr>
        <p:blipFill rotWithShape="1">
          <a:blip r:embed="rId2">
            <a:alphaModFix/>
          </a:blip>
          <a:srcRect b="0" l="0" r="0" t="0"/>
          <a:stretch/>
        </p:blipFill>
        <p:spPr>
          <a:xfrm>
            <a:off x="0" y="0"/>
            <a:ext cx="9144000" cy="5143505"/>
          </a:xfrm>
          <a:prstGeom prst="rect">
            <a:avLst/>
          </a:prstGeom>
          <a:noFill/>
          <a:ln>
            <a:noFill/>
          </a:ln>
        </p:spPr>
      </p:pic>
      <p:sp>
        <p:nvSpPr>
          <p:cNvPr id="98" name="Google Shape;98;p25"/>
          <p:cNvSpPr txBox="1"/>
          <p:nvPr>
            <p:ph type="title"/>
          </p:nvPr>
        </p:nvSpPr>
        <p:spPr>
          <a:xfrm>
            <a:off x="1388100" y="445025"/>
            <a:ext cx="6367800" cy="4090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2100"/>
              <a:buFont typeface="Arial"/>
              <a:buChar char="●"/>
              <a:defRPr b="0" i="0" sz="21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9" name="Shape 99"/>
        <p:cNvGrpSpPr/>
        <p:nvPr/>
      </p:nvGrpSpPr>
      <p:grpSpPr>
        <a:xfrm>
          <a:off x="0" y="0"/>
          <a:ext cx="0" cy="0"/>
          <a:chOff x="0" y="0"/>
          <a:chExt cx="0" cy="0"/>
        </a:xfrm>
      </p:grpSpPr>
      <p:sp>
        <p:nvSpPr>
          <p:cNvPr id="100" name="Google Shape;100;p26"/>
          <p:cNvSpPr txBox="1"/>
          <p:nvPr>
            <p:ph type="title"/>
          </p:nvPr>
        </p:nvSpPr>
        <p:spPr>
          <a:xfrm>
            <a:off x="311700" y="668889"/>
            <a:ext cx="85206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01" name="Google Shape;101;p26"/>
          <p:cNvSpPr txBox="1"/>
          <p:nvPr>
            <p:ph idx="12" type="sldNum"/>
          </p:nvPr>
        </p:nvSpPr>
        <p:spPr>
          <a:xfrm>
            <a:off x="8472458" y="514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2">
    <p:spTree>
      <p:nvGrpSpPr>
        <p:cNvPr id="102" name="Shape 102"/>
        <p:cNvGrpSpPr/>
        <p:nvPr/>
      </p:nvGrpSpPr>
      <p:grpSpPr>
        <a:xfrm>
          <a:off x="0" y="0"/>
          <a:ext cx="0" cy="0"/>
          <a:chOff x="0" y="0"/>
          <a:chExt cx="0" cy="0"/>
        </a:xfrm>
      </p:grpSpPr>
      <p:pic>
        <p:nvPicPr>
          <p:cNvPr id="103" name="Google Shape;103;p27"/>
          <p:cNvPicPr preferRelativeResize="0"/>
          <p:nvPr/>
        </p:nvPicPr>
        <p:blipFill rotWithShape="1">
          <a:blip r:embed="rId2">
            <a:alphaModFix/>
          </a:blip>
          <a:srcRect b="0" l="0" r="0" t="0"/>
          <a:stretch/>
        </p:blipFill>
        <p:spPr>
          <a:xfrm>
            <a:off x="0" y="0"/>
            <a:ext cx="9144000" cy="5143501"/>
          </a:xfrm>
          <a:prstGeom prst="rect">
            <a:avLst/>
          </a:prstGeom>
          <a:noFill/>
          <a:ln>
            <a:noFill/>
          </a:ln>
        </p:spPr>
      </p:pic>
      <p:sp>
        <p:nvSpPr>
          <p:cNvPr id="104" name="Google Shape;104;p27"/>
          <p:cNvSpPr txBox="1"/>
          <p:nvPr>
            <p:ph type="title"/>
          </p:nvPr>
        </p:nvSpPr>
        <p:spPr>
          <a:xfrm>
            <a:off x="804999" y="666205"/>
            <a:ext cx="7886700" cy="4296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0D5D7E"/>
              </a:buClr>
              <a:buSzPts val="1800"/>
              <a:buFont typeface="Calibri"/>
              <a:buNone/>
              <a:defRPr b="1" i="0" sz="1100" u="none" cap="none" strike="noStrike">
                <a:solidFill>
                  <a:srgbClr val="0D5D7E"/>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05" name="Google Shape;105;p27"/>
          <p:cNvSpPr txBox="1"/>
          <p:nvPr>
            <p:ph idx="1" type="body"/>
          </p:nvPr>
        </p:nvSpPr>
        <p:spPr>
          <a:xfrm>
            <a:off x="804999" y="1636124"/>
            <a:ext cx="6444900" cy="2449500"/>
          </a:xfrm>
          <a:prstGeom prst="rect">
            <a:avLst/>
          </a:prstGeom>
          <a:noFill/>
          <a:ln>
            <a:noFill/>
          </a:ln>
        </p:spPr>
        <p:txBody>
          <a:bodyPr anchorCtr="0" anchor="t" bIns="0" lIns="0" spcFirstLastPara="1" rIns="0" wrap="square" tIns="0">
            <a:noAutofit/>
          </a:bodyPr>
          <a:lstStyle>
            <a:lvl1pPr indent="-361950" lvl="0" marL="457200" marR="0" rtl="0" algn="l">
              <a:lnSpc>
                <a:spcPct val="90000"/>
              </a:lnSpc>
              <a:spcBef>
                <a:spcPts val="600"/>
              </a:spcBef>
              <a:spcAft>
                <a:spcPts val="0"/>
              </a:spcAft>
              <a:buClr>
                <a:srgbClr val="7F7F7F"/>
              </a:buClr>
              <a:buSzPts val="2100"/>
              <a:buFont typeface="Arial"/>
              <a:buChar char="•"/>
              <a:defRPr b="0" i="0" sz="1100" u="none" cap="none" strike="noStrike">
                <a:solidFill>
                  <a:srgbClr val="7F7F7F"/>
                </a:solidFill>
                <a:latin typeface="Arial"/>
                <a:ea typeface="Arial"/>
                <a:cs typeface="Arial"/>
                <a:sym typeface="Arial"/>
              </a:defRPr>
            </a:lvl1pPr>
            <a:lvl2pPr indent="-342900" lvl="1" marL="914400" marR="0" rtl="0" algn="l">
              <a:lnSpc>
                <a:spcPct val="90000"/>
              </a:lnSpc>
              <a:spcBef>
                <a:spcPts val="300"/>
              </a:spcBef>
              <a:spcAft>
                <a:spcPts val="0"/>
              </a:spcAft>
              <a:buClr>
                <a:srgbClr val="7F7F7F"/>
              </a:buClr>
              <a:buSzPts val="1800"/>
              <a:buFont typeface="Arial"/>
              <a:buChar char="•"/>
              <a:defRPr b="0" i="0" sz="1100" u="none" cap="none" strike="noStrike">
                <a:solidFill>
                  <a:srgbClr val="7F7F7F"/>
                </a:solidFill>
                <a:latin typeface="Arial"/>
                <a:ea typeface="Arial"/>
                <a:cs typeface="Arial"/>
                <a:sym typeface="Arial"/>
              </a:defRPr>
            </a:lvl2pPr>
            <a:lvl3pPr indent="-323850" lvl="2" marL="1371600" marR="0" rtl="0" algn="l">
              <a:lnSpc>
                <a:spcPct val="90000"/>
              </a:lnSpc>
              <a:spcBef>
                <a:spcPts val="300"/>
              </a:spcBef>
              <a:spcAft>
                <a:spcPts val="0"/>
              </a:spcAft>
              <a:buClr>
                <a:srgbClr val="7F7F7F"/>
              </a:buClr>
              <a:buSzPts val="1500"/>
              <a:buFont typeface="Arial"/>
              <a:buChar char="•"/>
              <a:defRPr b="0" i="0" sz="1100" u="none" cap="none" strike="noStrike">
                <a:solidFill>
                  <a:srgbClr val="7F7F7F"/>
                </a:solidFill>
                <a:latin typeface="Arial"/>
                <a:ea typeface="Arial"/>
                <a:cs typeface="Arial"/>
                <a:sym typeface="Arial"/>
              </a:defRPr>
            </a:lvl3pPr>
            <a:lvl4pPr indent="-317500" lvl="3" marL="1828800" marR="0" rtl="0" algn="l">
              <a:lnSpc>
                <a:spcPct val="90000"/>
              </a:lnSpc>
              <a:spcBef>
                <a:spcPts val="300"/>
              </a:spcBef>
              <a:spcAft>
                <a:spcPts val="0"/>
              </a:spcAft>
              <a:buClr>
                <a:srgbClr val="7F7F7F"/>
              </a:buClr>
              <a:buSzPts val="1400"/>
              <a:buFont typeface="Arial"/>
              <a:buChar char="•"/>
              <a:defRPr b="0" i="0" sz="1100" u="none" cap="none" strike="noStrike">
                <a:solidFill>
                  <a:srgbClr val="7F7F7F"/>
                </a:solidFill>
                <a:latin typeface="Arial"/>
                <a:ea typeface="Arial"/>
                <a:cs typeface="Arial"/>
                <a:sym typeface="Arial"/>
              </a:defRPr>
            </a:lvl4pPr>
            <a:lvl5pPr indent="-317500" lvl="4" marL="2286000" marR="0" rtl="0" algn="l">
              <a:lnSpc>
                <a:spcPct val="90000"/>
              </a:lnSpc>
              <a:spcBef>
                <a:spcPts val="300"/>
              </a:spcBef>
              <a:spcAft>
                <a:spcPts val="0"/>
              </a:spcAft>
              <a:buClr>
                <a:srgbClr val="7F7F7F"/>
              </a:buClr>
              <a:buSzPts val="1400"/>
              <a:buFont typeface="Arial"/>
              <a:buChar char="•"/>
              <a:defRPr b="0" i="0" sz="1100" u="none" cap="none" strike="noStrike">
                <a:solidFill>
                  <a:srgbClr val="7F7F7F"/>
                </a:solidFill>
                <a:latin typeface="Arial"/>
                <a:ea typeface="Arial"/>
                <a:cs typeface="Arial"/>
                <a:sym typeface="Arial"/>
              </a:defRPr>
            </a:lvl5pPr>
            <a:lvl6pPr indent="-317500" lvl="5" marL="2743200" marR="0" rtl="0" algn="l">
              <a:lnSpc>
                <a:spcPct val="9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9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9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9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ymbolen rechterbenedenhoek">
  <p:cSld name="1_Title and Content">
    <p:spTree>
      <p:nvGrpSpPr>
        <p:cNvPr id="106" name="Shape 106"/>
        <p:cNvGrpSpPr/>
        <p:nvPr/>
      </p:nvGrpSpPr>
      <p:grpSpPr>
        <a:xfrm>
          <a:off x="0" y="0"/>
          <a:ext cx="0" cy="0"/>
          <a:chOff x="0" y="0"/>
          <a:chExt cx="0" cy="0"/>
        </a:xfrm>
      </p:grpSpPr>
      <p:pic>
        <p:nvPicPr>
          <p:cNvPr id="107" name="Google Shape;107;p28"/>
          <p:cNvPicPr preferRelativeResize="0"/>
          <p:nvPr/>
        </p:nvPicPr>
        <p:blipFill rotWithShape="1">
          <a:blip r:embed="rId2">
            <a:alphaModFix/>
          </a:blip>
          <a:srcRect b="0" l="0" r="0" t="0"/>
          <a:stretch/>
        </p:blipFill>
        <p:spPr>
          <a:xfrm flipH="1" rot="10800000">
            <a:off x="0" y="-1"/>
            <a:ext cx="9144000" cy="514350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8" name="Shape 108"/>
        <p:cNvGrpSpPr/>
        <p:nvPr/>
      </p:nvGrpSpPr>
      <p:grpSpPr>
        <a:xfrm>
          <a:off x="0" y="0"/>
          <a:ext cx="0" cy="0"/>
          <a:chOff x="0" y="0"/>
          <a:chExt cx="0" cy="0"/>
        </a:xfrm>
      </p:grpSpPr>
      <p:sp>
        <p:nvSpPr>
          <p:cNvPr id="109" name="Google Shape;109;p29"/>
          <p:cNvSpPr txBox="1"/>
          <p:nvPr>
            <p:ph type="ctrTitle"/>
          </p:nvPr>
        </p:nvSpPr>
        <p:spPr>
          <a:xfrm>
            <a:off x="0" y="1057309"/>
            <a:ext cx="9144000" cy="1790700"/>
          </a:xfrm>
          <a:prstGeom prst="rect">
            <a:avLst/>
          </a:prstGeom>
          <a:noFill/>
          <a:ln>
            <a:noFill/>
          </a:ln>
        </p:spPr>
        <p:txBody>
          <a:bodyPr anchorCtr="0" anchor="b" bIns="0" lIns="0" spcFirstLastPara="1" rIns="0" wrap="square" tIns="0">
            <a:noAutofit/>
          </a:bodyPr>
          <a:lstStyle>
            <a:lvl1pPr lvl="0" marR="0" rtl="0" algn="ctr">
              <a:lnSpc>
                <a:spcPct val="90000"/>
              </a:lnSpc>
              <a:spcBef>
                <a:spcPts val="0"/>
              </a:spcBef>
              <a:spcAft>
                <a:spcPts val="0"/>
              </a:spcAft>
              <a:buClr>
                <a:schemeClr val="lt1"/>
              </a:buClr>
              <a:buSzPts val="4500"/>
              <a:buFont typeface="Calibri"/>
              <a:buChar char="●"/>
              <a:defRPr b="1" i="0" sz="45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10" name="Google Shape;110;p29"/>
          <p:cNvSpPr txBox="1"/>
          <p:nvPr>
            <p:ph idx="1" type="subTitle"/>
          </p:nvPr>
        </p:nvSpPr>
        <p:spPr>
          <a:xfrm>
            <a:off x="1143000" y="2917065"/>
            <a:ext cx="6858000" cy="1241700"/>
          </a:xfrm>
          <a:prstGeom prst="rect">
            <a:avLst/>
          </a:prstGeom>
          <a:noFill/>
          <a:ln>
            <a:noFill/>
          </a:ln>
        </p:spPr>
        <p:txBody>
          <a:bodyPr anchorCtr="0" anchor="t" bIns="0" lIns="0" spcFirstLastPara="1" rIns="0" wrap="square" tIns="0">
            <a:noAutofit/>
          </a:bodyPr>
          <a:lstStyle>
            <a:lvl1pPr lvl="0" marR="0" rtl="0" algn="ctr">
              <a:lnSpc>
                <a:spcPct val="90000"/>
              </a:lnSpc>
              <a:spcBef>
                <a:spcPts val="8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1pPr>
            <a:lvl2pPr lvl="1" marR="0" rtl="0" algn="ctr">
              <a:lnSpc>
                <a:spcPct val="90000"/>
              </a:lnSpc>
              <a:spcBef>
                <a:spcPts val="400"/>
              </a:spcBef>
              <a:spcAft>
                <a:spcPts val="0"/>
              </a:spcAft>
              <a:buClr>
                <a:srgbClr val="7F7F7F"/>
              </a:buClr>
              <a:buSzPts val="1500"/>
              <a:buFont typeface="Arial"/>
              <a:buNone/>
              <a:defRPr b="0" i="0" sz="1500" u="none" cap="none" strike="noStrike">
                <a:solidFill>
                  <a:srgbClr val="000000"/>
                </a:solidFill>
                <a:latin typeface="Arial"/>
                <a:ea typeface="Arial"/>
                <a:cs typeface="Arial"/>
                <a:sym typeface="Arial"/>
              </a:defRPr>
            </a:lvl2pPr>
            <a:lvl3pPr lvl="2" marR="0" rtl="0" algn="ctr">
              <a:lnSpc>
                <a:spcPct val="90000"/>
              </a:lnSpc>
              <a:spcBef>
                <a:spcPts val="400"/>
              </a:spcBef>
              <a:spcAft>
                <a:spcPts val="0"/>
              </a:spcAft>
              <a:buClr>
                <a:srgbClr val="7F7F7F"/>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90000"/>
              </a:lnSpc>
              <a:spcBef>
                <a:spcPts val="400"/>
              </a:spcBef>
              <a:spcAft>
                <a:spcPts val="0"/>
              </a:spcAft>
              <a:buClr>
                <a:srgbClr val="7F7F7F"/>
              </a:buClr>
              <a:buSzPts val="1200"/>
              <a:buFont typeface="Arial"/>
              <a:buNone/>
              <a:defRPr b="0" i="0" sz="1200" u="none" cap="none" strike="noStrike">
                <a:solidFill>
                  <a:srgbClr val="000000"/>
                </a:solidFill>
                <a:latin typeface="Arial"/>
                <a:ea typeface="Arial"/>
                <a:cs typeface="Arial"/>
                <a:sym typeface="Arial"/>
              </a:defRPr>
            </a:lvl4pPr>
            <a:lvl5pPr lvl="4" marR="0" rtl="0" algn="ctr">
              <a:lnSpc>
                <a:spcPct val="90000"/>
              </a:lnSpc>
              <a:spcBef>
                <a:spcPts val="400"/>
              </a:spcBef>
              <a:spcAft>
                <a:spcPts val="0"/>
              </a:spcAft>
              <a:buClr>
                <a:srgbClr val="7F7F7F"/>
              </a:buClr>
              <a:buSzPts val="1200"/>
              <a:buFont typeface="Arial"/>
              <a:buNone/>
              <a:defRPr b="0" i="0" sz="1200" u="none" cap="none" strike="noStrike">
                <a:solidFill>
                  <a:srgbClr val="000000"/>
                </a:solidFill>
                <a:latin typeface="Arial"/>
                <a:ea typeface="Arial"/>
                <a:cs typeface="Arial"/>
                <a:sym typeface="Arial"/>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rgbClr val="000000"/>
                </a:solidFill>
                <a:latin typeface="Arial"/>
                <a:ea typeface="Arial"/>
                <a:cs typeface="Arial"/>
                <a:sym typeface="Arial"/>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rgbClr val="000000"/>
                </a:solidFill>
                <a:latin typeface="Arial"/>
                <a:ea typeface="Arial"/>
                <a:cs typeface="Arial"/>
                <a:sym typeface="Arial"/>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rgbClr val="000000"/>
                </a:solidFill>
                <a:latin typeface="Arial"/>
                <a:ea typeface="Arial"/>
                <a:cs typeface="Arial"/>
                <a:sym typeface="Arial"/>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ymbolen rechterbenedenhoek 1">
  <p:cSld name="1_Title and Content_1">
    <p:spTree>
      <p:nvGrpSpPr>
        <p:cNvPr id="111" name="Shape 111"/>
        <p:cNvGrpSpPr/>
        <p:nvPr/>
      </p:nvGrpSpPr>
      <p:grpSpPr>
        <a:xfrm>
          <a:off x="0" y="0"/>
          <a:ext cx="0" cy="0"/>
          <a:chOff x="0" y="0"/>
          <a:chExt cx="0" cy="0"/>
        </a:xfrm>
      </p:grpSpPr>
      <p:pic>
        <p:nvPicPr>
          <p:cNvPr id="112" name="Google Shape;112;p30"/>
          <p:cNvPicPr preferRelativeResize="0"/>
          <p:nvPr/>
        </p:nvPicPr>
        <p:blipFill rotWithShape="1">
          <a:blip r:embed="rId2">
            <a:alphaModFix/>
          </a:blip>
          <a:srcRect b="0" l="0" r="0" t="0"/>
          <a:stretch/>
        </p:blipFill>
        <p:spPr>
          <a:xfrm flipH="1" rot="10800000">
            <a:off x="0" y="-1"/>
            <a:ext cx="9144000" cy="514350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ymbolen verspreid 2">
  <p:cSld name="Title and Content_3">
    <p:spTree>
      <p:nvGrpSpPr>
        <p:cNvPr id="113" name="Shape 113"/>
        <p:cNvGrpSpPr/>
        <p:nvPr/>
      </p:nvGrpSpPr>
      <p:grpSpPr>
        <a:xfrm>
          <a:off x="0" y="0"/>
          <a:ext cx="0" cy="0"/>
          <a:chOff x="0" y="0"/>
          <a:chExt cx="0" cy="0"/>
        </a:xfrm>
      </p:grpSpPr>
      <p:pic>
        <p:nvPicPr>
          <p:cNvPr id="114" name="Google Shape;114;p31"/>
          <p:cNvPicPr preferRelativeResize="0"/>
          <p:nvPr/>
        </p:nvPicPr>
        <p:blipFill rotWithShape="1">
          <a:blip r:embed="rId2">
            <a:alphaModFix/>
          </a:blip>
          <a:srcRect b="0" l="0" r="0" t="0"/>
          <a:stretch/>
        </p:blipFill>
        <p:spPr>
          <a:xfrm>
            <a:off x="0" y="0"/>
            <a:ext cx="9144000" cy="51435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668889"/>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72458" y="514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ymbolen rechterbenedenhoek 3">
  <p:cSld name="1_Title and Content_4">
    <p:spTree>
      <p:nvGrpSpPr>
        <p:cNvPr id="115" name="Shape 115"/>
        <p:cNvGrpSpPr/>
        <p:nvPr/>
      </p:nvGrpSpPr>
      <p:grpSpPr>
        <a:xfrm>
          <a:off x="0" y="0"/>
          <a:ext cx="0" cy="0"/>
          <a:chOff x="0" y="0"/>
          <a:chExt cx="0" cy="0"/>
        </a:xfrm>
      </p:grpSpPr>
      <p:pic>
        <p:nvPicPr>
          <p:cNvPr id="116" name="Google Shape;116;p32"/>
          <p:cNvPicPr preferRelativeResize="0"/>
          <p:nvPr/>
        </p:nvPicPr>
        <p:blipFill rotWithShape="1">
          <a:blip r:embed="rId2">
            <a:alphaModFix/>
          </a:blip>
          <a:srcRect b="0" l="0" r="0" t="0"/>
          <a:stretch/>
        </p:blipFill>
        <p:spPr>
          <a:xfrm flipH="1" rot="10800000">
            <a:off x="0" y="-1"/>
            <a:ext cx="9144000" cy="5143501"/>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_5">
    <p:spTree>
      <p:nvGrpSpPr>
        <p:cNvPr id="117" name="Shape 117"/>
        <p:cNvGrpSpPr/>
        <p:nvPr/>
      </p:nvGrpSpPr>
      <p:grpSpPr>
        <a:xfrm>
          <a:off x="0" y="0"/>
          <a:ext cx="0" cy="0"/>
          <a:chOff x="0" y="0"/>
          <a:chExt cx="0" cy="0"/>
        </a:xfrm>
      </p:grpSpPr>
      <p:pic>
        <p:nvPicPr>
          <p:cNvPr id="118" name="Google Shape;118;p33"/>
          <p:cNvPicPr preferRelativeResize="0"/>
          <p:nvPr/>
        </p:nvPicPr>
        <p:blipFill rotWithShape="1">
          <a:blip r:embed="rId2">
            <a:alphaModFix/>
          </a:blip>
          <a:srcRect b="0" l="0" r="0" t="0"/>
          <a:stretch/>
        </p:blipFill>
        <p:spPr>
          <a:xfrm>
            <a:off x="0" y="0"/>
            <a:ext cx="9144000" cy="5143501"/>
          </a:xfrm>
          <a:prstGeom prst="rect">
            <a:avLst/>
          </a:prstGeom>
          <a:noFill/>
          <a:ln>
            <a:noFill/>
          </a:ln>
        </p:spPr>
      </p:pic>
      <p:sp>
        <p:nvSpPr>
          <p:cNvPr id="119" name="Google Shape;119;p33"/>
          <p:cNvSpPr txBox="1"/>
          <p:nvPr>
            <p:ph type="title"/>
          </p:nvPr>
        </p:nvSpPr>
        <p:spPr>
          <a:xfrm>
            <a:off x="804999" y="666205"/>
            <a:ext cx="7886700" cy="4296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0D5D7E"/>
              </a:buClr>
              <a:buSzPts val="1800"/>
              <a:buFont typeface="Calibri"/>
              <a:buNone/>
              <a:defRPr b="1" i="0" sz="1100" u="none" cap="none" strike="noStrike">
                <a:solidFill>
                  <a:srgbClr val="0D5D7E"/>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20" name="Google Shape;120;p33"/>
          <p:cNvSpPr txBox="1"/>
          <p:nvPr>
            <p:ph idx="1" type="body"/>
          </p:nvPr>
        </p:nvSpPr>
        <p:spPr>
          <a:xfrm>
            <a:off x="804999" y="1636124"/>
            <a:ext cx="6444900" cy="2449500"/>
          </a:xfrm>
          <a:prstGeom prst="rect">
            <a:avLst/>
          </a:prstGeom>
          <a:noFill/>
          <a:ln>
            <a:noFill/>
          </a:ln>
        </p:spPr>
        <p:txBody>
          <a:bodyPr anchorCtr="0" anchor="t" bIns="0" lIns="0" spcFirstLastPara="1" rIns="0" wrap="square" tIns="0">
            <a:noAutofit/>
          </a:bodyPr>
          <a:lstStyle>
            <a:lvl1pPr indent="-361950" lvl="0" marL="457200" marR="0" rtl="0" algn="l">
              <a:lnSpc>
                <a:spcPct val="90000"/>
              </a:lnSpc>
              <a:spcBef>
                <a:spcPts val="800"/>
              </a:spcBef>
              <a:spcAft>
                <a:spcPts val="0"/>
              </a:spcAft>
              <a:buClr>
                <a:srgbClr val="7F7F7F"/>
              </a:buClr>
              <a:buSzPts val="2100"/>
              <a:buFont typeface="Arial"/>
              <a:buChar char="•"/>
              <a:defRPr b="0" i="0" sz="1100" u="none" cap="none" strike="noStrike">
                <a:solidFill>
                  <a:srgbClr val="7F7F7F"/>
                </a:solidFill>
                <a:latin typeface="Arial"/>
                <a:ea typeface="Arial"/>
                <a:cs typeface="Arial"/>
                <a:sym typeface="Arial"/>
              </a:defRPr>
            </a:lvl1pPr>
            <a:lvl2pPr indent="-342900" lvl="1" marL="914400" marR="0" rtl="0" algn="l">
              <a:lnSpc>
                <a:spcPct val="90000"/>
              </a:lnSpc>
              <a:spcBef>
                <a:spcPts val="400"/>
              </a:spcBef>
              <a:spcAft>
                <a:spcPts val="0"/>
              </a:spcAft>
              <a:buClr>
                <a:srgbClr val="7F7F7F"/>
              </a:buClr>
              <a:buSzPts val="1800"/>
              <a:buFont typeface="Arial"/>
              <a:buChar char="•"/>
              <a:defRPr b="0" i="0" sz="1100" u="none" cap="none" strike="noStrike">
                <a:solidFill>
                  <a:srgbClr val="7F7F7F"/>
                </a:solidFill>
                <a:latin typeface="Arial"/>
                <a:ea typeface="Arial"/>
                <a:cs typeface="Arial"/>
                <a:sym typeface="Arial"/>
              </a:defRPr>
            </a:lvl2pPr>
            <a:lvl3pPr indent="-323850" lvl="2" marL="1371600" marR="0" rtl="0" algn="l">
              <a:lnSpc>
                <a:spcPct val="90000"/>
              </a:lnSpc>
              <a:spcBef>
                <a:spcPts val="400"/>
              </a:spcBef>
              <a:spcAft>
                <a:spcPts val="0"/>
              </a:spcAft>
              <a:buClr>
                <a:srgbClr val="7F7F7F"/>
              </a:buClr>
              <a:buSzPts val="1500"/>
              <a:buFont typeface="Arial"/>
              <a:buChar char="•"/>
              <a:defRPr b="0" i="0" sz="1100" u="none" cap="none" strike="noStrike">
                <a:solidFill>
                  <a:srgbClr val="7F7F7F"/>
                </a:solidFill>
                <a:latin typeface="Arial"/>
                <a:ea typeface="Arial"/>
                <a:cs typeface="Arial"/>
                <a:sym typeface="Arial"/>
              </a:defRPr>
            </a:lvl3pPr>
            <a:lvl4pPr indent="-317500" lvl="3" marL="1828800" marR="0" rtl="0" algn="l">
              <a:lnSpc>
                <a:spcPct val="90000"/>
              </a:lnSpc>
              <a:spcBef>
                <a:spcPts val="400"/>
              </a:spcBef>
              <a:spcAft>
                <a:spcPts val="0"/>
              </a:spcAft>
              <a:buClr>
                <a:srgbClr val="7F7F7F"/>
              </a:buClr>
              <a:buSzPts val="1400"/>
              <a:buFont typeface="Arial"/>
              <a:buChar char="•"/>
              <a:defRPr b="0" i="0" sz="1100" u="none" cap="none" strike="noStrike">
                <a:solidFill>
                  <a:srgbClr val="7F7F7F"/>
                </a:solidFill>
                <a:latin typeface="Arial"/>
                <a:ea typeface="Arial"/>
                <a:cs typeface="Arial"/>
                <a:sym typeface="Arial"/>
              </a:defRPr>
            </a:lvl4pPr>
            <a:lvl5pPr indent="-317500" lvl="4" marL="2286000" marR="0" rtl="0" algn="l">
              <a:lnSpc>
                <a:spcPct val="90000"/>
              </a:lnSpc>
              <a:spcBef>
                <a:spcPts val="400"/>
              </a:spcBef>
              <a:spcAft>
                <a:spcPts val="0"/>
              </a:spcAft>
              <a:buClr>
                <a:srgbClr val="7F7F7F"/>
              </a:buClr>
              <a:buSzPts val="1400"/>
              <a:buFont typeface="Arial"/>
              <a:buChar char="•"/>
              <a:defRPr b="0" i="0" sz="1100" u="none" cap="none" strike="noStrike">
                <a:solidFill>
                  <a:srgbClr val="7F7F7F"/>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ymbolen rechterbenedenhoek 1 1">
  <p:cSld name="1_Title and Content_2">
    <p:spTree>
      <p:nvGrpSpPr>
        <p:cNvPr id="121" name="Shape 121"/>
        <p:cNvGrpSpPr/>
        <p:nvPr/>
      </p:nvGrpSpPr>
      <p:grpSpPr>
        <a:xfrm>
          <a:off x="0" y="0"/>
          <a:ext cx="0" cy="0"/>
          <a:chOff x="0" y="0"/>
          <a:chExt cx="0" cy="0"/>
        </a:xfrm>
      </p:grpSpPr>
      <p:pic>
        <p:nvPicPr>
          <p:cNvPr id="122" name="Google Shape;122;p34"/>
          <p:cNvPicPr preferRelativeResize="0"/>
          <p:nvPr/>
        </p:nvPicPr>
        <p:blipFill rotWithShape="1">
          <a:blip r:embed="rId2">
            <a:alphaModFix/>
          </a:blip>
          <a:srcRect b="0" l="0" r="0" t="0"/>
          <a:stretch/>
        </p:blipFill>
        <p:spPr>
          <a:xfrm flipH="1" rot="10800000">
            <a:off x="0" y="-1"/>
            <a:ext cx="9144000" cy="514350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ymbolen rechterbenedenhoek 5">
  <p:cSld name="1_Title and Content_6">
    <p:spTree>
      <p:nvGrpSpPr>
        <p:cNvPr id="123" name="Shape 123"/>
        <p:cNvGrpSpPr/>
        <p:nvPr/>
      </p:nvGrpSpPr>
      <p:grpSpPr>
        <a:xfrm>
          <a:off x="0" y="0"/>
          <a:ext cx="0" cy="0"/>
          <a:chOff x="0" y="0"/>
          <a:chExt cx="0" cy="0"/>
        </a:xfrm>
      </p:grpSpPr>
      <p:pic>
        <p:nvPicPr>
          <p:cNvPr id="124" name="Google Shape;124;p35"/>
          <p:cNvPicPr preferRelativeResize="0"/>
          <p:nvPr/>
        </p:nvPicPr>
        <p:blipFill rotWithShape="1">
          <a:blip r:embed="rId2">
            <a:alphaModFix/>
          </a:blip>
          <a:srcRect b="0" l="0" r="0" t="0"/>
          <a:stretch/>
        </p:blipFill>
        <p:spPr>
          <a:xfrm flipH="1" rot="10800000">
            <a:off x="0" y="-1"/>
            <a:ext cx="9144000" cy="514350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125" name="Shape 125"/>
        <p:cNvGrpSpPr/>
        <p:nvPr/>
      </p:nvGrpSpPr>
      <p:grpSpPr>
        <a:xfrm>
          <a:off x="0" y="0"/>
          <a:ext cx="0" cy="0"/>
          <a:chOff x="0" y="0"/>
          <a:chExt cx="0" cy="0"/>
        </a:xfrm>
      </p:grpSpPr>
      <p:sp>
        <p:nvSpPr>
          <p:cNvPr id="126" name="Google Shape;126;p36"/>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chemeClr val="dk1"/>
              </a:buClr>
              <a:buSzPts val="14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27" name="Google Shape;127;p36"/>
          <p:cNvSpPr txBox="1"/>
          <p:nvPr>
            <p:ph idx="1" type="body"/>
          </p:nvPr>
        </p:nvSpPr>
        <p:spPr>
          <a:xfrm>
            <a:off x="457200" y="1200150"/>
            <a:ext cx="8229600" cy="3394500"/>
          </a:xfrm>
          <a:prstGeom prst="rect">
            <a:avLst/>
          </a:prstGeom>
          <a:noFill/>
          <a:ln>
            <a:noFill/>
          </a:ln>
        </p:spPr>
        <p:txBody>
          <a:bodyPr anchorCtr="0" anchor="t" bIns="34275" lIns="68575" spcFirstLastPara="1" rIns="68575" wrap="square" tIns="34275">
            <a:noAutofit/>
          </a:bodyPr>
          <a:lstStyle>
            <a:lvl1pPr indent="-317500" lvl="0" marL="457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
        <p:nvSpPr>
          <p:cNvPr id="128" name="Google Shape;128;p36"/>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29" name="Google Shape;129;p36"/>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30" name="Google Shape;130;p36"/>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1" name="Shape 13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668889"/>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72458" y="514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668889"/>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514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12084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9641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72458" y="514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ofdpunt 1">
  <p:cSld name="MAIN_POINT_1">
    <p:spTree>
      <p:nvGrpSpPr>
        <p:cNvPr id="35" name="Shape 35"/>
        <p:cNvGrpSpPr/>
        <p:nvPr/>
      </p:nvGrpSpPr>
      <p:grpSpPr>
        <a:xfrm>
          <a:off x="0" y="0"/>
          <a:ext cx="0" cy="0"/>
          <a:chOff x="0" y="0"/>
          <a:chExt cx="0" cy="0"/>
        </a:xfrm>
      </p:grpSpPr>
      <p:sp>
        <p:nvSpPr>
          <p:cNvPr id="36" name="Google Shape;36;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E06025"/>
              </a:buClr>
              <a:buSzPts val="4800"/>
              <a:buNone/>
              <a:defRPr sz="4800">
                <a:solidFill>
                  <a:srgbClr val="E06025"/>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7" name="Google Shape;37;p8"/>
          <p:cNvSpPr txBox="1"/>
          <p:nvPr>
            <p:ph idx="12" type="sldNum"/>
          </p:nvPr>
        </p:nvSpPr>
        <p:spPr>
          <a:xfrm>
            <a:off x="8472458" y="514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9"/>
          <p:cNvSpPr txBox="1"/>
          <p:nvPr>
            <p:ph type="title"/>
          </p:nvPr>
        </p:nvSpPr>
        <p:spPr>
          <a:xfrm>
            <a:off x="265500" y="160342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1" name="Google Shape;41;p9"/>
          <p:cNvSpPr txBox="1"/>
          <p:nvPr>
            <p:ph idx="1" type="subTitle"/>
          </p:nvPr>
        </p:nvSpPr>
        <p:spPr>
          <a:xfrm>
            <a:off x="265500" y="334552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E06025"/>
              </a:buClr>
              <a:buSzPts val="2100"/>
              <a:buNone/>
              <a:defRPr sz="2100">
                <a:solidFill>
                  <a:srgbClr val="E06025"/>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3" name="Google Shape;43;p9"/>
          <p:cNvSpPr txBox="1"/>
          <p:nvPr>
            <p:ph idx="12" type="sldNum"/>
          </p:nvPr>
        </p:nvSpPr>
        <p:spPr>
          <a:xfrm>
            <a:off x="8472458" y="514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titel en beschrijving 1">
  <p:cSld name="SECTION_TITLE_AND_DESCRIPTION_1">
    <p:spTree>
      <p:nvGrpSpPr>
        <p:cNvPr id="44" name="Shape 44"/>
        <p:cNvGrpSpPr/>
        <p:nvPr/>
      </p:nvGrpSpPr>
      <p:grpSpPr>
        <a:xfrm>
          <a:off x="0" y="0"/>
          <a:ext cx="0" cy="0"/>
          <a:chOff x="0" y="0"/>
          <a:chExt cx="0" cy="0"/>
        </a:xfrm>
      </p:grpSpPr>
      <p:sp>
        <p:nvSpPr>
          <p:cNvPr id="45" name="Google Shape;45;p10"/>
          <p:cNvSpPr/>
          <p:nvPr/>
        </p:nvSpPr>
        <p:spPr>
          <a:xfrm>
            <a:off x="4572000" y="-125"/>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10"/>
          <p:cNvSpPr txBox="1"/>
          <p:nvPr>
            <p:ph type="title"/>
          </p:nvPr>
        </p:nvSpPr>
        <p:spPr>
          <a:xfrm>
            <a:off x="265500" y="160342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7" name="Google Shape;47;p10"/>
          <p:cNvSpPr txBox="1"/>
          <p:nvPr>
            <p:ph idx="1" type="subTitle"/>
          </p:nvPr>
        </p:nvSpPr>
        <p:spPr>
          <a:xfrm>
            <a:off x="265500" y="334552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E06025"/>
              </a:buClr>
              <a:buSzPts val="2100"/>
              <a:buNone/>
              <a:defRPr sz="2100">
                <a:solidFill>
                  <a:srgbClr val="E06025"/>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8" name="Google Shape;48;p10"/>
          <p:cNvSpPr txBox="1"/>
          <p:nvPr>
            <p:ph idx="12" type="sldNum"/>
          </p:nvPr>
        </p:nvSpPr>
        <p:spPr>
          <a:xfrm>
            <a:off x="8472458" y="514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pic>
        <p:nvPicPr>
          <p:cNvPr id="49" name="Google Shape;49;p10"/>
          <p:cNvPicPr preferRelativeResize="0"/>
          <p:nvPr/>
        </p:nvPicPr>
        <p:blipFill rotWithShape="1">
          <a:blip r:embed="rId2">
            <a:alphaModFix/>
          </a:blip>
          <a:srcRect b="0" l="27016" r="23809" t="8164"/>
          <a:stretch/>
        </p:blipFill>
        <p:spPr>
          <a:xfrm>
            <a:off x="5071412" y="349600"/>
            <a:ext cx="3573172" cy="444404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11" Type="http://schemas.openxmlformats.org/officeDocument/2006/relationships/slideLayout" Target="../slideLayouts/slideLayout9.xml"/><Relationship Id="rId22" Type="http://schemas.openxmlformats.org/officeDocument/2006/relationships/slideLayout" Target="../slideLayouts/slideLayout20.xml"/><Relationship Id="rId10" Type="http://schemas.openxmlformats.org/officeDocument/2006/relationships/slideLayout" Target="../slideLayouts/slideLayout8.xml"/><Relationship Id="rId21" Type="http://schemas.openxmlformats.org/officeDocument/2006/relationships/slideLayout" Target="../slideLayouts/slideLayout19.xml"/><Relationship Id="rId13" Type="http://schemas.openxmlformats.org/officeDocument/2006/relationships/slideLayout" Target="../slideLayouts/slideLayout11.xml"/><Relationship Id="rId24" Type="http://schemas.openxmlformats.org/officeDocument/2006/relationships/theme" Target="../theme/theme1.xml"/><Relationship Id="rId12" Type="http://schemas.openxmlformats.org/officeDocument/2006/relationships/slideLayout" Target="../slideLayouts/slideLayout10.xml"/><Relationship Id="rId23" Type="http://schemas.openxmlformats.org/officeDocument/2006/relationships/slideLayout" Target="../slideLayouts/slideLayout21.xml"/><Relationship Id="rId1" Type="http://schemas.openxmlformats.org/officeDocument/2006/relationships/image" Target="../media/image11.png"/><Relationship Id="rId2" Type="http://schemas.openxmlformats.org/officeDocument/2006/relationships/image" Target="../media/image19.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slideLayout" Target="../slideLayouts/slideLayout17.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slideLayout" Target="../slideLayouts/slideLayout34.xml"/><Relationship Id="rId12" Type="http://schemas.openxmlformats.org/officeDocument/2006/relationships/slideLayout" Target="../slideLayouts/slideLayout33.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5" Type="http://schemas.openxmlformats.org/officeDocument/2006/relationships/theme" Target="../theme/theme3.xml"/><Relationship Id="rId14" Type="http://schemas.openxmlformats.org/officeDocument/2006/relationships/slideLayout" Target="../slideLayouts/slideLayout3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668889"/>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056181"/>
              </a:buClr>
              <a:buSzPts val="2800"/>
              <a:buFont typeface="Calibri"/>
              <a:buNone/>
              <a:defRPr sz="2800">
                <a:solidFill>
                  <a:srgbClr val="056181"/>
                </a:solidFill>
                <a:latin typeface="Calibri"/>
                <a:ea typeface="Calibri"/>
                <a:cs typeface="Calibri"/>
                <a:sym typeface="Calibri"/>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rgbClr val="E06025"/>
              </a:buClr>
              <a:buSzPts val="1800"/>
              <a:buFont typeface="Calibri"/>
              <a:buChar char="●"/>
              <a:defRPr sz="1800">
                <a:solidFill>
                  <a:srgbClr val="E06025"/>
                </a:solidFill>
                <a:latin typeface="Calibri"/>
                <a:ea typeface="Calibri"/>
                <a:cs typeface="Calibri"/>
                <a:sym typeface="Calibri"/>
              </a:defRPr>
            </a:lvl1pPr>
            <a:lvl2pPr indent="-317500" lvl="1" marL="9144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2pPr>
            <a:lvl3pPr indent="-317500" lvl="2" marL="1371600">
              <a:lnSpc>
                <a:spcPct val="115000"/>
              </a:lnSpc>
              <a:spcBef>
                <a:spcPts val="0"/>
              </a:spcBef>
              <a:spcAft>
                <a:spcPts val="0"/>
              </a:spcAft>
              <a:buClr>
                <a:srgbClr val="056181"/>
              </a:buClr>
              <a:buSzPts val="1400"/>
              <a:buFont typeface="Calibri"/>
              <a:buChar char="■"/>
              <a:defRPr>
                <a:solidFill>
                  <a:srgbClr val="056181"/>
                </a:solidFill>
                <a:latin typeface="Calibri"/>
                <a:ea typeface="Calibri"/>
                <a:cs typeface="Calibri"/>
                <a:sym typeface="Calibri"/>
              </a:defRPr>
            </a:lvl3pPr>
            <a:lvl4pPr indent="-317500" lvl="3" marL="1828800">
              <a:lnSpc>
                <a:spcPct val="115000"/>
              </a:lnSpc>
              <a:spcBef>
                <a:spcPts val="0"/>
              </a:spcBef>
              <a:spcAft>
                <a:spcPts val="0"/>
              </a:spcAft>
              <a:buClr>
                <a:srgbClr val="09B9BB"/>
              </a:buClr>
              <a:buSzPts val="1400"/>
              <a:buFont typeface="Calibri"/>
              <a:buChar char="●"/>
              <a:defRPr>
                <a:solidFill>
                  <a:srgbClr val="09B9BB"/>
                </a:solidFill>
                <a:latin typeface="Calibri"/>
                <a:ea typeface="Calibri"/>
                <a:cs typeface="Calibri"/>
                <a:sym typeface="Calibri"/>
              </a:defRPr>
            </a:lvl4pPr>
            <a:lvl5pPr indent="-317500" lvl="4" marL="22860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5pPr>
            <a:lvl6pPr indent="-317500" lvl="5" marL="27432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6pPr>
            <a:lvl7pPr indent="-317500" lvl="6" marL="32004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7pPr>
            <a:lvl8pPr indent="-317500" lvl="7" marL="36576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8pPr>
            <a:lvl9pPr indent="-317500" lvl="8" marL="41148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9pPr>
          </a:lstStyle>
          <a:p/>
        </p:txBody>
      </p:sp>
      <p:pic>
        <p:nvPicPr>
          <p:cNvPr id="8" name="Google Shape;8;p1"/>
          <p:cNvPicPr preferRelativeResize="0"/>
          <p:nvPr/>
        </p:nvPicPr>
        <p:blipFill rotWithShape="1">
          <a:blip r:embed="rId1">
            <a:alphaModFix/>
          </a:blip>
          <a:srcRect b="0" l="50838" r="0" t="35325"/>
          <a:stretch/>
        </p:blipFill>
        <p:spPr>
          <a:xfrm>
            <a:off x="7207225" y="3340750"/>
            <a:ext cx="1936776" cy="1802751"/>
          </a:xfrm>
          <a:prstGeom prst="rect">
            <a:avLst/>
          </a:prstGeom>
          <a:noFill/>
          <a:ln>
            <a:noFill/>
          </a:ln>
        </p:spPr>
      </p:pic>
      <p:sp>
        <p:nvSpPr>
          <p:cNvPr id="9" name="Google Shape;9;p1"/>
          <p:cNvSpPr txBox="1"/>
          <p:nvPr>
            <p:ph idx="12" type="sldNum"/>
          </p:nvPr>
        </p:nvSpPr>
        <p:spPr>
          <a:xfrm>
            <a:off x="8472458" y="514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nl"/>
              <a:t>‹#›</a:t>
            </a:fld>
            <a:endParaRPr/>
          </a:p>
        </p:txBody>
      </p:sp>
      <p:pic>
        <p:nvPicPr>
          <p:cNvPr id="10" name="Google Shape;10;p1"/>
          <p:cNvPicPr preferRelativeResize="0"/>
          <p:nvPr/>
        </p:nvPicPr>
        <p:blipFill rotWithShape="1">
          <a:blip r:embed="rId2">
            <a:alphaModFix/>
          </a:blip>
          <a:srcRect b="21584" l="15537" r="16226" t="21940"/>
          <a:stretch/>
        </p:blipFill>
        <p:spPr>
          <a:xfrm>
            <a:off x="0" y="0"/>
            <a:ext cx="1222649" cy="77402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 name="Shape 9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4.png"/><Relationship Id="rId6"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49.jpg"/><Relationship Id="rId4" Type="http://schemas.openxmlformats.org/officeDocument/2006/relationships/hyperlink" Target="https://soundcloud.com/cbeligo" TargetMode="External"/><Relationship Id="rId5" Type="http://schemas.openxmlformats.org/officeDocument/2006/relationships/hyperlink" Target="https://open.spotify.com/show/7eXPlP1eiZ0r2H5bH02bE7" TargetMode="External"/><Relationship Id="rId6" Type="http://schemas.openxmlformats.org/officeDocument/2006/relationships/image" Target="../media/image33.png"/><Relationship Id="rId7"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hyperlink" Target="http://www.youtube.com/watch?v=Qm_Kt47Bb5w" TargetMode="External"/><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20" Type="http://schemas.openxmlformats.org/officeDocument/2006/relationships/image" Target="../media/image55.png"/><Relationship Id="rId11" Type="http://schemas.openxmlformats.org/officeDocument/2006/relationships/image" Target="../media/image38.png"/><Relationship Id="rId22" Type="http://schemas.openxmlformats.org/officeDocument/2006/relationships/image" Target="../media/image54.png"/><Relationship Id="rId10" Type="http://schemas.openxmlformats.org/officeDocument/2006/relationships/image" Target="../media/image35.png"/><Relationship Id="rId21" Type="http://schemas.openxmlformats.org/officeDocument/2006/relationships/image" Target="../media/image52.png"/><Relationship Id="rId13" Type="http://schemas.openxmlformats.org/officeDocument/2006/relationships/image" Target="../media/image53.png"/><Relationship Id="rId24" Type="http://schemas.openxmlformats.org/officeDocument/2006/relationships/image" Target="../media/image51.png"/><Relationship Id="rId12" Type="http://schemas.openxmlformats.org/officeDocument/2006/relationships/image" Target="../media/image45.png"/><Relationship Id="rId23" Type="http://schemas.openxmlformats.org/officeDocument/2006/relationships/image" Target="../media/image46.png"/><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41.png"/><Relationship Id="rId4" Type="http://schemas.openxmlformats.org/officeDocument/2006/relationships/image" Target="../media/image28.png"/><Relationship Id="rId9" Type="http://schemas.openxmlformats.org/officeDocument/2006/relationships/image" Target="../media/image47.png"/><Relationship Id="rId15" Type="http://schemas.openxmlformats.org/officeDocument/2006/relationships/image" Target="../media/image43.png"/><Relationship Id="rId14" Type="http://schemas.openxmlformats.org/officeDocument/2006/relationships/image" Target="../media/image40.png"/><Relationship Id="rId17" Type="http://schemas.openxmlformats.org/officeDocument/2006/relationships/image" Target="../media/image50.png"/><Relationship Id="rId16" Type="http://schemas.openxmlformats.org/officeDocument/2006/relationships/image" Target="../media/image60.png"/><Relationship Id="rId5" Type="http://schemas.openxmlformats.org/officeDocument/2006/relationships/image" Target="../media/image37.png"/><Relationship Id="rId19" Type="http://schemas.openxmlformats.org/officeDocument/2006/relationships/image" Target="../media/image48.png"/><Relationship Id="rId6" Type="http://schemas.openxmlformats.org/officeDocument/2006/relationships/image" Target="../media/image32.png"/><Relationship Id="rId18" Type="http://schemas.openxmlformats.org/officeDocument/2006/relationships/image" Target="../media/image42.png"/><Relationship Id="rId7" Type="http://schemas.openxmlformats.org/officeDocument/2006/relationships/image" Target="../media/image44.png"/><Relationship Id="rId8"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56.png"/><Relationship Id="rId4" Type="http://schemas.openxmlformats.org/officeDocument/2006/relationships/image" Target="../media/image63.png"/><Relationship Id="rId5" Type="http://schemas.openxmlformats.org/officeDocument/2006/relationships/image" Target="../media/image5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67.png"/><Relationship Id="rId4" Type="http://schemas.openxmlformats.org/officeDocument/2006/relationships/image" Target="../media/image73.png"/><Relationship Id="rId5" Type="http://schemas.openxmlformats.org/officeDocument/2006/relationships/image" Target="../media/image66.png"/><Relationship Id="rId6" Type="http://schemas.openxmlformats.org/officeDocument/2006/relationships/image" Target="../media/image7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58.png"/><Relationship Id="rId4" Type="http://schemas.openxmlformats.org/officeDocument/2006/relationships/image" Target="../media/image62.png"/><Relationship Id="rId5" Type="http://schemas.openxmlformats.org/officeDocument/2006/relationships/image" Target="../media/image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6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7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5.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youtube.com/watch?v=6jS0F-K-Ke4&amp;t=4s" TargetMode="External"/><Relationship Id="rId4" Type="http://schemas.openxmlformats.org/officeDocument/2006/relationships/image" Target="../media/image39.png"/><Relationship Id="rId5" Type="http://schemas.openxmlformats.org/officeDocument/2006/relationships/image" Target="../media/image25.png"/><Relationship Id="rId6"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38"/>
          <p:cNvSpPr txBox="1"/>
          <p:nvPr>
            <p:ph type="ctrTitle"/>
          </p:nvPr>
        </p:nvSpPr>
        <p:spPr>
          <a:xfrm>
            <a:off x="311700" y="3016077"/>
            <a:ext cx="8520600" cy="79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nl" sz="4200"/>
              <a:t>Leren - Verbinden - Versterken</a:t>
            </a:r>
            <a:endParaRPr b="1" sz="4200"/>
          </a:p>
        </p:txBody>
      </p:sp>
      <p:sp>
        <p:nvSpPr>
          <p:cNvPr id="137" name="Google Shape;137;p38"/>
          <p:cNvSpPr txBox="1"/>
          <p:nvPr>
            <p:ph idx="1" type="subTitle"/>
          </p:nvPr>
        </p:nvSpPr>
        <p:spPr>
          <a:xfrm>
            <a:off x="311700" y="3748803"/>
            <a:ext cx="8520600" cy="7926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nl" sz="1632"/>
              <a:t>Annelies Vandenberghe &amp; Melissa Meyns</a:t>
            </a:r>
            <a:endParaRPr sz="1632"/>
          </a:p>
          <a:p>
            <a:pPr indent="0" lvl="0" marL="0" rtl="0" algn="ctr">
              <a:spcBef>
                <a:spcPts val="0"/>
              </a:spcBef>
              <a:spcAft>
                <a:spcPts val="0"/>
              </a:spcAft>
              <a:buNone/>
            </a:pPr>
            <a:r>
              <a:t/>
            </a:r>
            <a:endParaRPr/>
          </a:p>
        </p:txBody>
      </p:sp>
      <p:pic>
        <p:nvPicPr>
          <p:cNvPr id="138" name="Google Shape;138;p38"/>
          <p:cNvPicPr preferRelativeResize="0"/>
          <p:nvPr/>
        </p:nvPicPr>
        <p:blipFill>
          <a:blip r:embed="rId3">
            <a:alphaModFix/>
          </a:blip>
          <a:stretch>
            <a:fillRect/>
          </a:stretch>
        </p:blipFill>
        <p:spPr>
          <a:xfrm>
            <a:off x="3219213" y="304800"/>
            <a:ext cx="2705568" cy="27112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47"/>
          <p:cNvSpPr txBox="1"/>
          <p:nvPr>
            <p:ph type="title"/>
          </p:nvPr>
        </p:nvSpPr>
        <p:spPr>
          <a:xfrm>
            <a:off x="311700" y="668889"/>
            <a:ext cx="8520600" cy="572700"/>
          </a:xfrm>
          <a:prstGeom prst="rect">
            <a:avLst/>
          </a:prstGeom>
        </p:spPr>
        <p:txBody>
          <a:bodyPr anchorCtr="0" anchor="t" bIns="91425" lIns="91425" spcFirstLastPara="1" rIns="91425" wrap="square" tIns="91425">
            <a:normAutofit fontScale="90000"/>
          </a:bodyPr>
          <a:lstStyle/>
          <a:p>
            <a:pPr indent="-388620" lvl="0" marL="457200" rtl="0" algn="l">
              <a:spcBef>
                <a:spcPts val="0"/>
              </a:spcBef>
              <a:spcAft>
                <a:spcPts val="0"/>
              </a:spcAft>
              <a:buSzPct val="100000"/>
              <a:buAutoNum type="arabicPeriod"/>
            </a:pPr>
            <a:r>
              <a:rPr lang="nl"/>
              <a:t>brede sensibilisering rond laaggeletterdheid</a:t>
            </a:r>
            <a:endParaRPr/>
          </a:p>
        </p:txBody>
      </p:sp>
      <p:sp>
        <p:nvSpPr>
          <p:cNvPr id="196" name="Google Shape;196;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nl"/>
              <a:t>Vorming over geletterdheid bij organisaties, in scholen, bedrijven,brede publiek,</a:t>
            </a:r>
            <a:r>
              <a:rPr lang="nl"/>
              <a:t>...</a:t>
            </a:r>
            <a:endParaRPr/>
          </a:p>
          <a:p>
            <a:pPr indent="-342900" lvl="0" marL="457200" rtl="0" algn="l">
              <a:spcBef>
                <a:spcPts val="0"/>
              </a:spcBef>
              <a:spcAft>
                <a:spcPts val="0"/>
              </a:spcAft>
              <a:buSzPts val="1800"/>
              <a:buChar char="●"/>
            </a:pPr>
            <a:r>
              <a:rPr lang="nl"/>
              <a:t>gericht inzetten op toekomstige </a:t>
            </a:r>
            <a:r>
              <a:rPr lang="nl"/>
              <a:t>leraars </a:t>
            </a:r>
            <a:r>
              <a:rPr lang="nl"/>
              <a:t>in alle onderwijsniveaus en sociaal/maatschappelijk werkers</a:t>
            </a:r>
            <a:endParaRPr/>
          </a:p>
          <a:p>
            <a:pPr indent="-342900" lvl="0" marL="457200" rtl="0" algn="l">
              <a:spcBef>
                <a:spcPts val="0"/>
              </a:spcBef>
              <a:spcAft>
                <a:spcPts val="0"/>
              </a:spcAft>
              <a:buSzPts val="1800"/>
              <a:buChar char="●"/>
            </a:pPr>
            <a:r>
              <a:rPr lang="nl"/>
              <a:t>thema geletterdheid meenemen bij elk overleg</a:t>
            </a:r>
            <a:endParaRPr/>
          </a:p>
          <a:p>
            <a:pPr indent="0" lvl="0" marL="457200" rtl="0" algn="l">
              <a:spcBef>
                <a:spcPts val="1200"/>
              </a:spcBef>
              <a:spcAft>
                <a:spcPts val="12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48"/>
          <p:cNvPicPr preferRelativeResize="0"/>
          <p:nvPr/>
        </p:nvPicPr>
        <p:blipFill>
          <a:blip r:embed="rId3">
            <a:alphaModFix/>
          </a:blip>
          <a:stretch>
            <a:fillRect/>
          </a:stretch>
        </p:blipFill>
        <p:spPr>
          <a:xfrm>
            <a:off x="609600" y="1018050"/>
            <a:ext cx="3962400" cy="1143000"/>
          </a:xfrm>
          <a:prstGeom prst="rect">
            <a:avLst/>
          </a:prstGeom>
          <a:noFill/>
          <a:ln>
            <a:noFill/>
          </a:ln>
        </p:spPr>
      </p:pic>
      <p:pic>
        <p:nvPicPr>
          <p:cNvPr id="202" name="Google Shape;202;p48"/>
          <p:cNvPicPr preferRelativeResize="0"/>
          <p:nvPr/>
        </p:nvPicPr>
        <p:blipFill>
          <a:blip r:embed="rId4">
            <a:alphaModFix/>
          </a:blip>
          <a:stretch>
            <a:fillRect/>
          </a:stretch>
        </p:blipFill>
        <p:spPr>
          <a:xfrm>
            <a:off x="992825" y="2397500"/>
            <a:ext cx="2143125" cy="2143125"/>
          </a:xfrm>
          <a:prstGeom prst="rect">
            <a:avLst/>
          </a:prstGeom>
          <a:noFill/>
          <a:ln>
            <a:noFill/>
          </a:ln>
        </p:spPr>
      </p:pic>
      <p:pic>
        <p:nvPicPr>
          <p:cNvPr id="203" name="Google Shape;203;p48"/>
          <p:cNvPicPr preferRelativeResize="0"/>
          <p:nvPr/>
        </p:nvPicPr>
        <p:blipFill>
          <a:blip r:embed="rId5">
            <a:alphaModFix/>
          </a:blip>
          <a:stretch>
            <a:fillRect/>
          </a:stretch>
        </p:blipFill>
        <p:spPr>
          <a:xfrm>
            <a:off x="3431225" y="2809300"/>
            <a:ext cx="4705350" cy="971550"/>
          </a:xfrm>
          <a:prstGeom prst="rect">
            <a:avLst/>
          </a:prstGeom>
          <a:noFill/>
          <a:ln>
            <a:noFill/>
          </a:ln>
        </p:spPr>
      </p:pic>
      <p:pic>
        <p:nvPicPr>
          <p:cNvPr id="204" name="Google Shape;204;p48"/>
          <p:cNvPicPr preferRelativeResize="0"/>
          <p:nvPr/>
        </p:nvPicPr>
        <p:blipFill>
          <a:blip r:embed="rId6">
            <a:alphaModFix/>
          </a:blip>
          <a:stretch>
            <a:fillRect/>
          </a:stretch>
        </p:blipFill>
        <p:spPr>
          <a:xfrm>
            <a:off x="4892475" y="1387850"/>
            <a:ext cx="3886200" cy="1057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49"/>
          <p:cNvPicPr preferRelativeResize="0"/>
          <p:nvPr/>
        </p:nvPicPr>
        <p:blipFill rotWithShape="1">
          <a:blip r:embed="rId3">
            <a:alphaModFix/>
          </a:blip>
          <a:srcRect b="0" l="21967" r="27180" t="0"/>
          <a:stretch/>
        </p:blipFill>
        <p:spPr>
          <a:xfrm>
            <a:off x="-1" y="0"/>
            <a:ext cx="3924301" cy="5143501"/>
          </a:xfrm>
          <a:prstGeom prst="rect">
            <a:avLst/>
          </a:prstGeom>
          <a:noFill/>
          <a:ln>
            <a:noFill/>
          </a:ln>
        </p:spPr>
      </p:pic>
      <p:sp>
        <p:nvSpPr>
          <p:cNvPr id="210" name="Google Shape;210;p49"/>
          <p:cNvSpPr txBox="1"/>
          <p:nvPr/>
        </p:nvSpPr>
        <p:spPr>
          <a:xfrm>
            <a:off x="4204950" y="774375"/>
            <a:ext cx="4530000" cy="255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800"/>
              <a:buFont typeface="Arial"/>
              <a:buNone/>
            </a:pPr>
            <a:r>
              <a:rPr b="1" lang="nl" sz="3200">
                <a:solidFill>
                  <a:srgbClr val="0D5D7E"/>
                </a:solidFill>
                <a:latin typeface="Calibri"/>
                <a:ea typeface="Calibri"/>
                <a:cs typeface="Calibri"/>
                <a:sym typeface="Calibri"/>
              </a:rPr>
              <a:t>Podcast</a:t>
            </a:r>
            <a:endParaRPr b="1" sz="3200">
              <a:solidFill>
                <a:srgbClr val="0D5D7E"/>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800"/>
              <a:buFont typeface="Arial"/>
              <a:buNone/>
            </a:pPr>
            <a:r>
              <a:rPr b="1" lang="nl" sz="3200">
                <a:solidFill>
                  <a:srgbClr val="09B9BB"/>
                </a:solidFill>
                <a:latin typeface="Calibri"/>
                <a:ea typeface="Calibri"/>
                <a:cs typeface="Calibri"/>
                <a:sym typeface="Calibri"/>
              </a:rPr>
              <a:t>Geletterdheid in </a:t>
            </a:r>
            <a:endParaRPr b="1" sz="3200">
              <a:solidFill>
                <a:srgbClr val="09B9B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800"/>
              <a:buFont typeface="Arial"/>
              <a:buNone/>
            </a:pPr>
            <a:r>
              <a:rPr b="1" lang="nl" sz="3200">
                <a:solidFill>
                  <a:srgbClr val="09B9BB"/>
                </a:solidFill>
                <a:latin typeface="Calibri"/>
                <a:ea typeface="Calibri"/>
                <a:cs typeface="Calibri"/>
                <a:sym typeface="Calibri"/>
              </a:rPr>
              <a:t>West-Vlaanderen</a:t>
            </a:r>
            <a:endParaRPr b="1" i="0" sz="3200" u="none" cap="none" strike="noStrike">
              <a:solidFill>
                <a:srgbClr val="09B9B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sz="3800">
              <a:solidFill>
                <a:srgbClr val="0D5D7E"/>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lang="nl" sz="2000" u="sng">
                <a:solidFill>
                  <a:schemeClr val="hlink"/>
                </a:solidFill>
                <a:latin typeface="Calibri"/>
                <a:ea typeface="Calibri"/>
                <a:cs typeface="Calibri"/>
                <a:sym typeface="Calibri"/>
                <a:hlinkClick r:id="rId4"/>
              </a:rPr>
              <a:t>Soundcloud</a:t>
            </a:r>
            <a:r>
              <a:rPr b="1" lang="nl" sz="2000">
                <a:solidFill>
                  <a:srgbClr val="0D5D7E"/>
                </a:solidFill>
                <a:latin typeface="Calibri"/>
                <a:ea typeface="Calibri"/>
                <a:cs typeface="Calibri"/>
                <a:sym typeface="Calibri"/>
              </a:rPr>
              <a:t> 	              </a:t>
            </a:r>
            <a:r>
              <a:rPr b="1" lang="nl" sz="2000" u="sng">
                <a:solidFill>
                  <a:schemeClr val="hlink"/>
                </a:solidFill>
                <a:latin typeface="Calibri"/>
                <a:ea typeface="Calibri"/>
                <a:cs typeface="Calibri"/>
                <a:sym typeface="Calibri"/>
                <a:hlinkClick r:id="rId5"/>
              </a:rPr>
              <a:t>Spotify</a:t>
            </a:r>
            <a:endParaRPr b="1" sz="2000">
              <a:solidFill>
                <a:srgbClr val="0D5D7E"/>
              </a:solidFill>
              <a:latin typeface="Calibri"/>
              <a:ea typeface="Calibri"/>
              <a:cs typeface="Calibri"/>
              <a:sym typeface="Calibri"/>
            </a:endParaRPr>
          </a:p>
        </p:txBody>
      </p:sp>
      <p:pic>
        <p:nvPicPr>
          <p:cNvPr id="211" name="Google Shape;211;p49"/>
          <p:cNvPicPr preferRelativeResize="0"/>
          <p:nvPr/>
        </p:nvPicPr>
        <p:blipFill>
          <a:blip r:embed="rId6">
            <a:alphaModFix/>
          </a:blip>
          <a:stretch>
            <a:fillRect/>
          </a:stretch>
        </p:blipFill>
        <p:spPr>
          <a:xfrm>
            <a:off x="4400550" y="3390450"/>
            <a:ext cx="665850" cy="679725"/>
          </a:xfrm>
          <a:prstGeom prst="rect">
            <a:avLst/>
          </a:prstGeom>
          <a:noFill/>
          <a:ln>
            <a:noFill/>
          </a:ln>
        </p:spPr>
      </p:pic>
      <p:pic>
        <p:nvPicPr>
          <p:cNvPr id="212" name="Google Shape;212;p49"/>
          <p:cNvPicPr preferRelativeResize="0"/>
          <p:nvPr/>
        </p:nvPicPr>
        <p:blipFill>
          <a:blip r:embed="rId7">
            <a:alphaModFix/>
          </a:blip>
          <a:stretch>
            <a:fillRect/>
          </a:stretch>
        </p:blipFill>
        <p:spPr>
          <a:xfrm>
            <a:off x="6466575" y="3405713"/>
            <a:ext cx="665850" cy="649199"/>
          </a:xfrm>
          <a:prstGeom prst="rect">
            <a:avLst/>
          </a:prstGeom>
          <a:noFill/>
          <a:ln>
            <a:noFill/>
          </a:ln>
        </p:spPr>
      </p:pic>
      <p:sp>
        <p:nvSpPr>
          <p:cNvPr id="213" name="Google Shape;213;p49"/>
          <p:cNvSpPr txBox="1"/>
          <p:nvPr/>
        </p:nvSpPr>
        <p:spPr>
          <a:xfrm>
            <a:off x="4263375" y="2318250"/>
            <a:ext cx="6964200" cy="39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nl" sz="900">
                <a:solidFill>
                  <a:srgbClr val="056181"/>
                </a:solidFill>
                <a:latin typeface="Calibri"/>
                <a:ea typeface="Calibri"/>
                <a:cs typeface="Calibri"/>
                <a:sym typeface="Calibri"/>
              </a:rPr>
              <a:t>5 korte afleveringen</a:t>
            </a:r>
            <a:br>
              <a:rPr lang="nl" sz="900">
                <a:solidFill>
                  <a:srgbClr val="056181"/>
                </a:solidFill>
                <a:latin typeface="Calibri"/>
                <a:ea typeface="Calibri"/>
                <a:cs typeface="Calibri"/>
                <a:sym typeface="Calibri"/>
              </a:rPr>
            </a:br>
            <a:r>
              <a:rPr lang="nl" sz="900">
                <a:solidFill>
                  <a:srgbClr val="056181"/>
                </a:solidFill>
                <a:latin typeface="Calibri"/>
                <a:ea typeface="Calibri"/>
                <a:cs typeface="Calibri"/>
                <a:sym typeface="Calibri"/>
              </a:rPr>
              <a:t>Wat is geletterdheid - Werk - Opvoeden - Digitalisering - Samen werken aan geletterdheid</a:t>
            </a:r>
            <a:endParaRPr b="1" sz="1200">
              <a:solidFill>
                <a:srgbClr val="05618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50"/>
          <p:cNvSpPr txBox="1"/>
          <p:nvPr>
            <p:ph type="title"/>
          </p:nvPr>
        </p:nvSpPr>
        <p:spPr>
          <a:xfrm>
            <a:off x="311700" y="668906"/>
            <a:ext cx="8520600" cy="900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l"/>
              <a:t>2. Ons geletterdheidsaanbod kenbaar maken en inzetten op gerichte </a:t>
            </a:r>
            <a:r>
              <a:rPr lang="nl"/>
              <a:t>doorverwijzing</a:t>
            </a:r>
            <a:endParaRPr/>
          </a:p>
        </p:txBody>
      </p:sp>
      <p:sp>
        <p:nvSpPr>
          <p:cNvPr id="219" name="Google Shape;219;p50"/>
          <p:cNvSpPr txBox="1"/>
          <p:nvPr>
            <p:ph idx="1" type="body"/>
          </p:nvPr>
        </p:nvSpPr>
        <p:spPr>
          <a:xfrm>
            <a:off x="311700" y="1666200"/>
            <a:ext cx="8520600" cy="2902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nl"/>
              <a:t>In gesprek gaan met potentiële nieuwe partners om noden en behoeften te kennen</a:t>
            </a:r>
            <a:endParaRPr/>
          </a:p>
          <a:p>
            <a:pPr indent="-342900" lvl="0" marL="457200" rtl="0" algn="l">
              <a:spcBef>
                <a:spcPts val="0"/>
              </a:spcBef>
              <a:spcAft>
                <a:spcPts val="0"/>
              </a:spcAft>
              <a:buSzPts val="1800"/>
              <a:buChar char="●"/>
            </a:pPr>
            <a:r>
              <a:rPr lang="nl"/>
              <a:t>Handvatten aanreiken om cursisten toe te leiden</a:t>
            </a:r>
            <a:endParaRPr/>
          </a:p>
          <a:p>
            <a:pPr indent="-342900" lvl="0" marL="457200" rtl="0" algn="l">
              <a:spcBef>
                <a:spcPts val="0"/>
              </a:spcBef>
              <a:spcAft>
                <a:spcPts val="0"/>
              </a:spcAft>
              <a:buSzPts val="1800"/>
              <a:buChar char="●"/>
            </a:pPr>
            <a:r>
              <a:rPr lang="nl"/>
              <a:t>Deelnemen aan bestaande en nieuwe overlegstructuren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51"/>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descr="Zin om samen te werken?&#10;Ligo heeft een uitgebreid netwerk aan partners. Zo werken we samen met steden en gemeenten, OCMW, VDAB, bedrijven, verenigingen waar armen het woord nemen, Huis van het Kind, Agentschap Integratie en Inburgering, gevangenis, Tweedekansonderwijs…&#10;&#10;Organisaties of bedrijven kunnen cursisten doorverwijzen naar ons open aanbod, maar we leveren ook aanbod op maat: cursussen in samenwerking met partners of op maat binnen een organisatie. We passen de inhoud aan de behoefte van de partner en de beoogde doelgroep aan. Klik hier voor meer informatie.&#10;&#10;Regio Brugge: Marlies Uleyn - marlies.uleyn@ligo-regiobow.be - 050 34 15 15 &#10;Regio Oostende: Annemie De Leyn - annemie.deleyn@ligo-regiobow.be - 059 80 18 83 &#10;Regio Westhoek: Annelies Vandenberghe - annelies.vandenberghe@ligo-regiobow.be - 051 50 09 69" id="225" name="Google Shape;225;p51" title="Ligo samenwerking Bridgestone 2023">
            <a:hlinkClick r:id="rId3"/>
          </p:cNvPr>
          <p:cNvPicPr preferRelativeResize="0"/>
          <p:nvPr/>
        </p:nvPicPr>
        <p:blipFill>
          <a:blip r:embed="rId4">
            <a:alphaModFix/>
          </a:blip>
          <a:stretch>
            <a:fillRect/>
          </a:stretch>
        </p:blipFill>
        <p:spPr>
          <a:xfrm>
            <a:off x="1779200" y="1349825"/>
            <a:ext cx="5399550" cy="3037250"/>
          </a:xfrm>
          <a:prstGeom prst="rect">
            <a:avLst/>
          </a:prstGeom>
          <a:noFill/>
          <a:ln>
            <a:noFill/>
          </a:ln>
        </p:spPr>
      </p:pic>
      <p:sp>
        <p:nvSpPr>
          <p:cNvPr id="226" name="Google Shape;226;p51"/>
          <p:cNvSpPr txBox="1"/>
          <p:nvPr/>
        </p:nvSpPr>
        <p:spPr>
          <a:xfrm>
            <a:off x="766800" y="638763"/>
            <a:ext cx="5830200" cy="47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3200">
                <a:solidFill>
                  <a:srgbClr val="09B9BB"/>
                </a:solidFill>
                <a:latin typeface="Calibri"/>
                <a:ea typeface="Calibri"/>
                <a:cs typeface="Calibri"/>
                <a:sym typeface="Calibri"/>
              </a:rPr>
              <a:t>Bridgestone NV </a:t>
            </a:r>
            <a:endParaRPr b="1" sz="3200">
              <a:solidFill>
                <a:srgbClr val="09B9BB"/>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52"/>
          <p:cNvPicPr preferRelativeResize="0"/>
          <p:nvPr/>
        </p:nvPicPr>
        <p:blipFill>
          <a:blip r:embed="rId3">
            <a:alphaModFix/>
          </a:blip>
          <a:stretch>
            <a:fillRect/>
          </a:stretch>
        </p:blipFill>
        <p:spPr>
          <a:xfrm>
            <a:off x="4441651" y="2830848"/>
            <a:ext cx="754575" cy="684321"/>
          </a:xfrm>
          <a:prstGeom prst="rect">
            <a:avLst/>
          </a:prstGeom>
          <a:noFill/>
          <a:ln>
            <a:noFill/>
          </a:ln>
        </p:spPr>
      </p:pic>
      <p:pic>
        <p:nvPicPr>
          <p:cNvPr id="232" name="Google Shape;232;p52"/>
          <p:cNvPicPr preferRelativeResize="0"/>
          <p:nvPr/>
        </p:nvPicPr>
        <p:blipFill>
          <a:blip r:embed="rId4">
            <a:alphaModFix/>
          </a:blip>
          <a:stretch>
            <a:fillRect/>
          </a:stretch>
        </p:blipFill>
        <p:spPr>
          <a:xfrm>
            <a:off x="4623350" y="4129127"/>
            <a:ext cx="2119176" cy="548325"/>
          </a:xfrm>
          <a:prstGeom prst="rect">
            <a:avLst/>
          </a:prstGeom>
          <a:noFill/>
          <a:ln>
            <a:noFill/>
          </a:ln>
        </p:spPr>
      </p:pic>
      <p:pic>
        <p:nvPicPr>
          <p:cNvPr id="233" name="Google Shape;233;p52"/>
          <p:cNvPicPr preferRelativeResize="0"/>
          <p:nvPr/>
        </p:nvPicPr>
        <p:blipFill>
          <a:blip r:embed="rId5">
            <a:alphaModFix/>
          </a:blip>
          <a:stretch>
            <a:fillRect/>
          </a:stretch>
        </p:blipFill>
        <p:spPr>
          <a:xfrm>
            <a:off x="427062" y="1350510"/>
            <a:ext cx="754575" cy="736988"/>
          </a:xfrm>
          <a:prstGeom prst="rect">
            <a:avLst/>
          </a:prstGeom>
          <a:noFill/>
          <a:ln>
            <a:noFill/>
          </a:ln>
        </p:spPr>
      </p:pic>
      <p:pic>
        <p:nvPicPr>
          <p:cNvPr id="234" name="Google Shape;234;p52"/>
          <p:cNvPicPr preferRelativeResize="0"/>
          <p:nvPr/>
        </p:nvPicPr>
        <p:blipFill>
          <a:blip r:embed="rId6">
            <a:alphaModFix/>
          </a:blip>
          <a:stretch>
            <a:fillRect/>
          </a:stretch>
        </p:blipFill>
        <p:spPr>
          <a:xfrm>
            <a:off x="7852725" y="996488"/>
            <a:ext cx="979575" cy="734661"/>
          </a:xfrm>
          <a:prstGeom prst="rect">
            <a:avLst/>
          </a:prstGeom>
          <a:noFill/>
          <a:ln>
            <a:noFill/>
          </a:ln>
        </p:spPr>
      </p:pic>
      <p:pic>
        <p:nvPicPr>
          <p:cNvPr id="235" name="Google Shape;235;p52"/>
          <p:cNvPicPr preferRelativeResize="0"/>
          <p:nvPr/>
        </p:nvPicPr>
        <p:blipFill>
          <a:blip r:embed="rId7">
            <a:alphaModFix/>
          </a:blip>
          <a:stretch>
            <a:fillRect/>
          </a:stretch>
        </p:blipFill>
        <p:spPr>
          <a:xfrm>
            <a:off x="6276900" y="1560575"/>
            <a:ext cx="979574" cy="477839"/>
          </a:xfrm>
          <a:prstGeom prst="rect">
            <a:avLst/>
          </a:prstGeom>
          <a:noFill/>
          <a:ln>
            <a:noFill/>
          </a:ln>
        </p:spPr>
      </p:pic>
      <p:pic>
        <p:nvPicPr>
          <p:cNvPr id="236" name="Google Shape;236;p52"/>
          <p:cNvPicPr preferRelativeResize="0"/>
          <p:nvPr/>
        </p:nvPicPr>
        <p:blipFill>
          <a:blip r:embed="rId8">
            <a:alphaModFix/>
          </a:blip>
          <a:stretch>
            <a:fillRect/>
          </a:stretch>
        </p:blipFill>
        <p:spPr>
          <a:xfrm>
            <a:off x="5555450" y="2843405"/>
            <a:ext cx="1255500" cy="1147882"/>
          </a:xfrm>
          <a:prstGeom prst="rect">
            <a:avLst/>
          </a:prstGeom>
          <a:noFill/>
          <a:ln>
            <a:noFill/>
          </a:ln>
        </p:spPr>
      </p:pic>
      <p:pic>
        <p:nvPicPr>
          <p:cNvPr id="237" name="Google Shape;237;p52"/>
          <p:cNvPicPr preferRelativeResize="0"/>
          <p:nvPr/>
        </p:nvPicPr>
        <p:blipFill>
          <a:blip r:embed="rId9">
            <a:alphaModFix/>
          </a:blip>
          <a:stretch>
            <a:fillRect/>
          </a:stretch>
        </p:blipFill>
        <p:spPr>
          <a:xfrm>
            <a:off x="7363875" y="1858717"/>
            <a:ext cx="1409700" cy="972133"/>
          </a:xfrm>
          <a:prstGeom prst="rect">
            <a:avLst/>
          </a:prstGeom>
          <a:noFill/>
          <a:ln>
            <a:noFill/>
          </a:ln>
        </p:spPr>
      </p:pic>
      <p:pic>
        <p:nvPicPr>
          <p:cNvPr id="238" name="Google Shape;238;p52"/>
          <p:cNvPicPr preferRelativeResize="0"/>
          <p:nvPr/>
        </p:nvPicPr>
        <p:blipFill>
          <a:blip r:embed="rId10">
            <a:alphaModFix/>
          </a:blip>
          <a:stretch>
            <a:fillRect/>
          </a:stretch>
        </p:blipFill>
        <p:spPr>
          <a:xfrm>
            <a:off x="3010138" y="1763225"/>
            <a:ext cx="1584416" cy="624164"/>
          </a:xfrm>
          <a:prstGeom prst="rect">
            <a:avLst/>
          </a:prstGeom>
          <a:noFill/>
          <a:ln>
            <a:noFill/>
          </a:ln>
        </p:spPr>
      </p:pic>
      <p:pic>
        <p:nvPicPr>
          <p:cNvPr id="239" name="Google Shape;239;p52"/>
          <p:cNvPicPr preferRelativeResize="0"/>
          <p:nvPr/>
        </p:nvPicPr>
        <p:blipFill>
          <a:blip r:embed="rId11">
            <a:alphaModFix/>
          </a:blip>
          <a:stretch>
            <a:fillRect/>
          </a:stretch>
        </p:blipFill>
        <p:spPr>
          <a:xfrm>
            <a:off x="2963813" y="373125"/>
            <a:ext cx="1102350" cy="1037500"/>
          </a:xfrm>
          <a:prstGeom prst="rect">
            <a:avLst/>
          </a:prstGeom>
          <a:noFill/>
          <a:ln>
            <a:noFill/>
          </a:ln>
        </p:spPr>
      </p:pic>
      <p:pic>
        <p:nvPicPr>
          <p:cNvPr id="240" name="Google Shape;240;p52"/>
          <p:cNvPicPr preferRelativeResize="0"/>
          <p:nvPr/>
        </p:nvPicPr>
        <p:blipFill>
          <a:blip r:embed="rId12">
            <a:alphaModFix/>
          </a:blip>
          <a:stretch>
            <a:fillRect/>
          </a:stretch>
        </p:blipFill>
        <p:spPr>
          <a:xfrm>
            <a:off x="4747508" y="1668074"/>
            <a:ext cx="1150180" cy="1037500"/>
          </a:xfrm>
          <a:prstGeom prst="rect">
            <a:avLst/>
          </a:prstGeom>
          <a:noFill/>
          <a:ln>
            <a:noFill/>
          </a:ln>
        </p:spPr>
      </p:pic>
      <p:pic>
        <p:nvPicPr>
          <p:cNvPr id="241" name="Google Shape;241;p52"/>
          <p:cNvPicPr preferRelativeResize="0"/>
          <p:nvPr/>
        </p:nvPicPr>
        <p:blipFill>
          <a:blip r:embed="rId13">
            <a:alphaModFix/>
          </a:blip>
          <a:stretch>
            <a:fillRect/>
          </a:stretch>
        </p:blipFill>
        <p:spPr>
          <a:xfrm>
            <a:off x="304525" y="589454"/>
            <a:ext cx="1356750" cy="542696"/>
          </a:xfrm>
          <a:prstGeom prst="rect">
            <a:avLst/>
          </a:prstGeom>
          <a:noFill/>
          <a:ln>
            <a:noFill/>
          </a:ln>
        </p:spPr>
      </p:pic>
      <p:pic>
        <p:nvPicPr>
          <p:cNvPr id="242" name="Google Shape;242;p52"/>
          <p:cNvPicPr preferRelativeResize="0"/>
          <p:nvPr/>
        </p:nvPicPr>
        <p:blipFill>
          <a:blip r:embed="rId14">
            <a:alphaModFix/>
          </a:blip>
          <a:stretch>
            <a:fillRect/>
          </a:stretch>
        </p:blipFill>
        <p:spPr>
          <a:xfrm>
            <a:off x="1491601" y="3305048"/>
            <a:ext cx="1356739" cy="551402"/>
          </a:xfrm>
          <a:prstGeom prst="rect">
            <a:avLst/>
          </a:prstGeom>
          <a:noFill/>
          <a:ln>
            <a:noFill/>
          </a:ln>
        </p:spPr>
      </p:pic>
      <p:pic>
        <p:nvPicPr>
          <p:cNvPr id="243" name="Google Shape;243;p52"/>
          <p:cNvPicPr preferRelativeResize="0"/>
          <p:nvPr/>
        </p:nvPicPr>
        <p:blipFill>
          <a:blip r:embed="rId15">
            <a:alphaModFix/>
          </a:blip>
          <a:stretch>
            <a:fillRect/>
          </a:stretch>
        </p:blipFill>
        <p:spPr>
          <a:xfrm>
            <a:off x="7159469" y="4107231"/>
            <a:ext cx="1672825" cy="484607"/>
          </a:xfrm>
          <a:prstGeom prst="rect">
            <a:avLst/>
          </a:prstGeom>
          <a:noFill/>
          <a:ln>
            <a:noFill/>
          </a:ln>
        </p:spPr>
      </p:pic>
      <p:pic>
        <p:nvPicPr>
          <p:cNvPr id="244" name="Google Shape;244;p52"/>
          <p:cNvPicPr preferRelativeResize="0"/>
          <p:nvPr/>
        </p:nvPicPr>
        <p:blipFill>
          <a:blip r:embed="rId16">
            <a:alphaModFix/>
          </a:blip>
          <a:stretch>
            <a:fillRect/>
          </a:stretch>
        </p:blipFill>
        <p:spPr>
          <a:xfrm>
            <a:off x="7250900" y="3074182"/>
            <a:ext cx="1255500" cy="686343"/>
          </a:xfrm>
          <a:prstGeom prst="rect">
            <a:avLst/>
          </a:prstGeom>
          <a:noFill/>
          <a:ln>
            <a:noFill/>
          </a:ln>
        </p:spPr>
      </p:pic>
      <p:pic>
        <p:nvPicPr>
          <p:cNvPr id="245" name="Google Shape;245;p52"/>
          <p:cNvPicPr preferRelativeResize="0"/>
          <p:nvPr/>
        </p:nvPicPr>
        <p:blipFill>
          <a:blip r:embed="rId17">
            <a:alphaModFix/>
          </a:blip>
          <a:stretch>
            <a:fillRect/>
          </a:stretch>
        </p:blipFill>
        <p:spPr>
          <a:xfrm>
            <a:off x="3126237" y="3305050"/>
            <a:ext cx="1037524" cy="1037500"/>
          </a:xfrm>
          <a:prstGeom prst="rect">
            <a:avLst/>
          </a:prstGeom>
          <a:noFill/>
          <a:ln>
            <a:noFill/>
          </a:ln>
        </p:spPr>
      </p:pic>
      <p:pic>
        <p:nvPicPr>
          <p:cNvPr id="246" name="Google Shape;246;p52"/>
          <p:cNvPicPr preferRelativeResize="0"/>
          <p:nvPr/>
        </p:nvPicPr>
        <p:blipFill rotWithShape="1">
          <a:blip r:embed="rId18">
            <a:alphaModFix/>
          </a:blip>
          <a:srcRect b="27868" l="10291" r="11085" t="31712"/>
          <a:stretch/>
        </p:blipFill>
        <p:spPr>
          <a:xfrm>
            <a:off x="4771425" y="263115"/>
            <a:ext cx="1102350" cy="432185"/>
          </a:xfrm>
          <a:prstGeom prst="rect">
            <a:avLst/>
          </a:prstGeom>
          <a:noFill/>
          <a:ln>
            <a:noFill/>
          </a:ln>
        </p:spPr>
      </p:pic>
      <p:pic>
        <p:nvPicPr>
          <p:cNvPr id="247" name="Google Shape;247;p52"/>
          <p:cNvPicPr preferRelativeResize="0"/>
          <p:nvPr/>
        </p:nvPicPr>
        <p:blipFill>
          <a:blip r:embed="rId19">
            <a:alphaModFix/>
          </a:blip>
          <a:stretch>
            <a:fillRect/>
          </a:stretch>
        </p:blipFill>
        <p:spPr>
          <a:xfrm>
            <a:off x="1868775" y="152688"/>
            <a:ext cx="979574" cy="653049"/>
          </a:xfrm>
          <a:prstGeom prst="rect">
            <a:avLst/>
          </a:prstGeom>
          <a:noFill/>
          <a:ln>
            <a:noFill/>
          </a:ln>
        </p:spPr>
      </p:pic>
      <p:pic>
        <p:nvPicPr>
          <p:cNvPr id="248" name="Google Shape;248;p52"/>
          <p:cNvPicPr preferRelativeResize="0"/>
          <p:nvPr/>
        </p:nvPicPr>
        <p:blipFill>
          <a:blip r:embed="rId20">
            <a:alphaModFix/>
          </a:blip>
          <a:stretch>
            <a:fillRect/>
          </a:stretch>
        </p:blipFill>
        <p:spPr>
          <a:xfrm>
            <a:off x="6346672" y="326223"/>
            <a:ext cx="2293076" cy="542700"/>
          </a:xfrm>
          <a:prstGeom prst="rect">
            <a:avLst/>
          </a:prstGeom>
          <a:noFill/>
          <a:ln>
            <a:noFill/>
          </a:ln>
        </p:spPr>
      </p:pic>
      <p:pic>
        <p:nvPicPr>
          <p:cNvPr id="249" name="Google Shape;249;p52"/>
          <p:cNvPicPr preferRelativeResize="0"/>
          <p:nvPr/>
        </p:nvPicPr>
        <p:blipFill>
          <a:blip r:embed="rId21">
            <a:alphaModFix/>
          </a:blip>
          <a:stretch>
            <a:fillRect/>
          </a:stretch>
        </p:blipFill>
        <p:spPr>
          <a:xfrm>
            <a:off x="4368912" y="995424"/>
            <a:ext cx="1971164" cy="432175"/>
          </a:xfrm>
          <a:prstGeom prst="rect">
            <a:avLst/>
          </a:prstGeom>
          <a:noFill/>
          <a:ln>
            <a:noFill/>
          </a:ln>
        </p:spPr>
      </p:pic>
      <p:pic>
        <p:nvPicPr>
          <p:cNvPr id="250" name="Google Shape;250;p52"/>
          <p:cNvPicPr preferRelativeResize="0"/>
          <p:nvPr/>
        </p:nvPicPr>
        <p:blipFill>
          <a:blip r:embed="rId22">
            <a:alphaModFix/>
          </a:blip>
          <a:stretch>
            <a:fillRect/>
          </a:stretch>
        </p:blipFill>
        <p:spPr>
          <a:xfrm>
            <a:off x="395933" y="3432854"/>
            <a:ext cx="816850" cy="1353467"/>
          </a:xfrm>
          <a:prstGeom prst="rect">
            <a:avLst/>
          </a:prstGeom>
          <a:noFill/>
          <a:ln>
            <a:noFill/>
          </a:ln>
        </p:spPr>
      </p:pic>
      <p:pic>
        <p:nvPicPr>
          <p:cNvPr id="251" name="Google Shape;251;p52"/>
          <p:cNvPicPr preferRelativeResize="0"/>
          <p:nvPr/>
        </p:nvPicPr>
        <p:blipFill>
          <a:blip r:embed="rId23">
            <a:alphaModFix/>
          </a:blip>
          <a:stretch>
            <a:fillRect/>
          </a:stretch>
        </p:blipFill>
        <p:spPr>
          <a:xfrm>
            <a:off x="1347771" y="1236817"/>
            <a:ext cx="1644426" cy="851511"/>
          </a:xfrm>
          <a:prstGeom prst="rect">
            <a:avLst/>
          </a:prstGeom>
          <a:noFill/>
          <a:ln>
            <a:noFill/>
          </a:ln>
        </p:spPr>
      </p:pic>
      <p:pic>
        <p:nvPicPr>
          <p:cNvPr id="252" name="Google Shape;252;p52"/>
          <p:cNvPicPr preferRelativeResize="0"/>
          <p:nvPr/>
        </p:nvPicPr>
        <p:blipFill rotWithShape="1">
          <a:blip r:embed="rId24">
            <a:alphaModFix/>
          </a:blip>
          <a:srcRect b="128760" l="0" r="0" t="-128760"/>
          <a:stretch/>
        </p:blipFill>
        <p:spPr>
          <a:xfrm>
            <a:off x="211349" y="1350498"/>
            <a:ext cx="3014753" cy="624150"/>
          </a:xfrm>
          <a:prstGeom prst="rect">
            <a:avLst/>
          </a:prstGeom>
          <a:noFill/>
          <a:ln>
            <a:noFill/>
          </a:ln>
        </p:spPr>
      </p:pic>
      <p:pic>
        <p:nvPicPr>
          <p:cNvPr id="253" name="Google Shape;253;p52"/>
          <p:cNvPicPr preferRelativeResize="0"/>
          <p:nvPr/>
        </p:nvPicPr>
        <p:blipFill>
          <a:blip r:embed="rId24">
            <a:alphaModFix/>
          </a:blip>
          <a:stretch>
            <a:fillRect/>
          </a:stretch>
        </p:blipFill>
        <p:spPr>
          <a:xfrm>
            <a:off x="211340" y="2327775"/>
            <a:ext cx="3014758" cy="624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53"/>
          <p:cNvSpPr txBox="1"/>
          <p:nvPr>
            <p:ph type="title"/>
          </p:nvPr>
        </p:nvSpPr>
        <p:spPr>
          <a:xfrm>
            <a:off x="311700" y="668889"/>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l"/>
              <a:t>3. onze expertise in geletterdheidsdidactiek verspreiden ter ondersteuning van andere organisaties</a:t>
            </a:r>
            <a:endParaRPr/>
          </a:p>
        </p:txBody>
      </p:sp>
      <p:sp>
        <p:nvSpPr>
          <p:cNvPr id="259" name="Google Shape;259;p53"/>
          <p:cNvSpPr txBox="1"/>
          <p:nvPr>
            <p:ph idx="1" type="body"/>
          </p:nvPr>
        </p:nvSpPr>
        <p:spPr>
          <a:xfrm>
            <a:off x="311700" y="1629975"/>
            <a:ext cx="8520600" cy="2938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nl"/>
              <a:t>structureel inzetten op open lesmomenten, webinars,... </a:t>
            </a:r>
            <a:endParaRPr/>
          </a:p>
          <a:p>
            <a:pPr indent="-342900" lvl="0" marL="457200" rtl="0" algn="l">
              <a:spcBef>
                <a:spcPts val="0"/>
              </a:spcBef>
              <a:spcAft>
                <a:spcPts val="0"/>
              </a:spcAft>
              <a:buSzPts val="1800"/>
              <a:buChar char="●"/>
            </a:pPr>
            <a:r>
              <a:rPr lang="nl"/>
              <a:t>onze expertise verspreiden binnen andere organisaties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9">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54"/>
          <p:cNvPicPr preferRelativeResize="0"/>
          <p:nvPr/>
        </p:nvPicPr>
        <p:blipFill>
          <a:blip r:embed="rId3">
            <a:alphaModFix/>
          </a:blip>
          <a:stretch>
            <a:fillRect/>
          </a:stretch>
        </p:blipFill>
        <p:spPr>
          <a:xfrm>
            <a:off x="393500" y="801475"/>
            <a:ext cx="3743325" cy="1219200"/>
          </a:xfrm>
          <a:prstGeom prst="rect">
            <a:avLst/>
          </a:prstGeom>
          <a:noFill/>
          <a:ln>
            <a:noFill/>
          </a:ln>
        </p:spPr>
      </p:pic>
      <p:pic>
        <p:nvPicPr>
          <p:cNvPr id="265" name="Google Shape;265;p54"/>
          <p:cNvPicPr preferRelativeResize="0"/>
          <p:nvPr/>
        </p:nvPicPr>
        <p:blipFill>
          <a:blip r:embed="rId4">
            <a:alphaModFix/>
          </a:blip>
          <a:stretch>
            <a:fillRect/>
          </a:stretch>
        </p:blipFill>
        <p:spPr>
          <a:xfrm>
            <a:off x="4995700" y="1319686"/>
            <a:ext cx="3183002" cy="2504125"/>
          </a:xfrm>
          <a:prstGeom prst="rect">
            <a:avLst/>
          </a:prstGeom>
          <a:noFill/>
          <a:ln>
            <a:noFill/>
          </a:ln>
        </p:spPr>
      </p:pic>
      <p:pic>
        <p:nvPicPr>
          <p:cNvPr id="266" name="Google Shape;266;p54"/>
          <p:cNvPicPr preferRelativeResize="0"/>
          <p:nvPr/>
        </p:nvPicPr>
        <p:blipFill>
          <a:blip r:embed="rId5">
            <a:alphaModFix/>
          </a:blip>
          <a:stretch>
            <a:fillRect/>
          </a:stretch>
        </p:blipFill>
        <p:spPr>
          <a:xfrm>
            <a:off x="876625" y="2571750"/>
            <a:ext cx="1734355" cy="1219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55"/>
          <p:cNvSpPr txBox="1"/>
          <p:nvPr>
            <p:ph type="title"/>
          </p:nvPr>
        </p:nvSpPr>
        <p:spPr>
          <a:xfrm>
            <a:off x="311700" y="668889"/>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l"/>
              <a:t>4. Onze expertise in klare taal verspreiden</a:t>
            </a:r>
            <a:endParaRPr/>
          </a:p>
        </p:txBody>
      </p:sp>
      <p:sp>
        <p:nvSpPr>
          <p:cNvPr id="272" name="Google Shape;272;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nl"/>
              <a:t>workshops klare taal</a:t>
            </a:r>
            <a:endParaRPr/>
          </a:p>
          <a:p>
            <a:pPr indent="0" lvl="0" marL="0" rtl="0" algn="l">
              <a:spcBef>
                <a:spcPts val="1200"/>
              </a:spcBef>
              <a:spcAft>
                <a:spcPts val="1200"/>
              </a:spcAft>
              <a:buNone/>
            </a:pPr>
            <a:r>
              <a:t/>
            </a:r>
            <a:endParaRPr/>
          </a:p>
        </p:txBody>
      </p:sp>
      <p:pic>
        <p:nvPicPr>
          <p:cNvPr id="273" name="Google Shape;273;p55"/>
          <p:cNvPicPr preferRelativeResize="0"/>
          <p:nvPr/>
        </p:nvPicPr>
        <p:blipFill>
          <a:blip r:embed="rId3">
            <a:alphaModFix/>
          </a:blip>
          <a:stretch>
            <a:fillRect/>
          </a:stretch>
        </p:blipFill>
        <p:spPr>
          <a:xfrm>
            <a:off x="797398" y="1739925"/>
            <a:ext cx="2999450" cy="1228775"/>
          </a:xfrm>
          <a:prstGeom prst="rect">
            <a:avLst/>
          </a:prstGeom>
          <a:noFill/>
          <a:ln>
            <a:noFill/>
          </a:ln>
        </p:spPr>
      </p:pic>
      <p:pic>
        <p:nvPicPr>
          <p:cNvPr id="274" name="Google Shape;274;p55"/>
          <p:cNvPicPr preferRelativeResize="0"/>
          <p:nvPr/>
        </p:nvPicPr>
        <p:blipFill>
          <a:blip r:embed="rId4">
            <a:alphaModFix/>
          </a:blip>
          <a:stretch>
            <a:fillRect/>
          </a:stretch>
        </p:blipFill>
        <p:spPr>
          <a:xfrm>
            <a:off x="854276" y="3212301"/>
            <a:ext cx="1686723" cy="1686723"/>
          </a:xfrm>
          <a:prstGeom prst="rect">
            <a:avLst/>
          </a:prstGeom>
          <a:noFill/>
          <a:ln>
            <a:noFill/>
          </a:ln>
        </p:spPr>
      </p:pic>
      <p:pic>
        <p:nvPicPr>
          <p:cNvPr id="275" name="Google Shape;275;p55"/>
          <p:cNvPicPr preferRelativeResize="0"/>
          <p:nvPr/>
        </p:nvPicPr>
        <p:blipFill>
          <a:blip r:embed="rId5">
            <a:alphaModFix/>
          </a:blip>
          <a:stretch>
            <a:fillRect/>
          </a:stretch>
        </p:blipFill>
        <p:spPr>
          <a:xfrm>
            <a:off x="3627700" y="3267738"/>
            <a:ext cx="3390900" cy="1343025"/>
          </a:xfrm>
          <a:prstGeom prst="rect">
            <a:avLst/>
          </a:prstGeom>
          <a:noFill/>
          <a:ln>
            <a:noFill/>
          </a:ln>
        </p:spPr>
      </p:pic>
      <p:pic>
        <p:nvPicPr>
          <p:cNvPr id="276" name="Google Shape;276;p55"/>
          <p:cNvPicPr preferRelativeResize="0"/>
          <p:nvPr/>
        </p:nvPicPr>
        <p:blipFill>
          <a:blip r:embed="rId6">
            <a:alphaModFix/>
          </a:blip>
          <a:stretch>
            <a:fillRect/>
          </a:stretch>
        </p:blipFill>
        <p:spPr>
          <a:xfrm>
            <a:off x="4704175" y="1547270"/>
            <a:ext cx="3125694" cy="1343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56"/>
          <p:cNvSpPr txBox="1"/>
          <p:nvPr>
            <p:ph type="title"/>
          </p:nvPr>
        </p:nvSpPr>
        <p:spPr>
          <a:xfrm>
            <a:off x="311700" y="668889"/>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l"/>
              <a:t>5. Via (laagdrempelig) proevertjesaanbod laaggeletterde volwassenen beter bereiken  </a:t>
            </a:r>
            <a:endParaRPr/>
          </a:p>
        </p:txBody>
      </p:sp>
      <p:sp>
        <p:nvSpPr>
          <p:cNvPr id="282" name="Google Shape;282;p56"/>
          <p:cNvSpPr txBox="1"/>
          <p:nvPr>
            <p:ph idx="1" type="body"/>
          </p:nvPr>
        </p:nvSpPr>
        <p:spPr>
          <a:xfrm>
            <a:off x="311700" y="1731300"/>
            <a:ext cx="8520600" cy="2837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nl"/>
              <a:t>korte en </a:t>
            </a:r>
            <a:r>
              <a:rPr lang="nl"/>
              <a:t>laagdrempelige</a:t>
            </a:r>
            <a:r>
              <a:rPr lang="nl"/>
              <a:t> sessies in de vertrouwde omgeving van de potentiële cursist</a:t>
            </a:r>
            <a:endParaRPr/>
          </a:p>
          <a:p>
            <a:pPr indent="-342900" lvl="0" marL="457200" rtl="0" algn="l">
              <a:spcBef>
                <a:spcPts val="0"/>
              </a:spcBef>
              <a:spcAft>
                <a:spcPts val="0"/>
              </a:spcAft>
              <a:buSzPts val="1800"/>
              <a:buChar char="●"/>
            </a:pPr>
            <a:r>
              <a:rPr lang="nl"/>
              <a:t>doorverwijzen naar open aanbod of aanbod op maat</a:t>
            </a:r>
            <a:endParaRPr/>
          </a:p>
          <a:p>
            <a:pPr indent="-342900" lvl="0" marL="457200" rtl="0" algn="l">
              <a:spcBef>
                <a:spcPts val="0"/>
              </a:spcBef>
              <a:spcAft>
                <a:spcPts val="0"/>
              </a:spcAft>
              <a:buSzPts val="1800"/>
              <a:buChar char="●"/>
            </a:pPr>
            <a:r>
              <a:rPr lang="nl"/>
              <a:t>detecteren van leervragen en -noden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39"/>
          <p:cNvSpPr txBox="1"/>
          <p:nvPr>
            <p:ph type="title"/>
          </p:nvPr>
        </p:nvSpPr>
        <p:spPr>
          <a:xfrm>
            <a:off x="311700" y="668889"/>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l"/>
              <a:t>4 Edusprongprojecten</a:t>
            </a:r>
            <a:endParaRPr/>
          </a:p>
        </p:txBody>
      </p:sp>
      <p:sp>
        <p:nvSpPr>
          <p:cNvPr id="144" name="Google Shape;144;p39"/>
          <p:cNvSpPr txBox="1"/>
          <p:nvPr>
            <p:ph idx="1" type="body"/>
          </p:nvPr>
        </p:nvSpPr>
        <p:spPr>
          <a:xfrm>
            <a:off x="311700" y="1152475"/>
            <a:ext cx="8520600" cy="39909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nl" sz="2000"/>
              <a:t>Impactmeting</a:t>
            </a:r>
            <a:endParaRPr sz="2000"/>
          </a:p>
          <a:p>
            <a:pPr indent="-330200" lvl="1" marL="914400" rtl="0" algn="l">
              <a:spcBef>
                <a:spcPts val="0"/>
              </a:spcBef>
              <a:spcAft>
                <a:spcPts val="0"/>
              </a:spcAft>
              <a:buSzPts val="1600"/>
              <a:buChar char="○"/>
            </a:pPr>
            <a:r>
              <a:rPr lang="nl" sz="1600">
                <a:solidFill>
                  <a:srgbClr val="7F7F7F"/>
                </a:solidFill>
              </a:rPr>
              <a:t>op sectorniveau = 13 Ligo-centra samen</a:t>
            </a:r>
            <a:endParaRPr sz="1600">
              <a:solidFill>
                <a:srgbClr val="7F7F7F"/>
              </a:solidFill>
            </a:endParaRPr>
          </a:p>
          <a:p>
            <a:pPr indent="-330200" lvl="1" marL="914400" rtl="0" algn="l">
              <a:spcBef>
                <a:spcPts val="0"/>
              </a:spcBef>
              <a:spcAft>
                <a:spcPts val="0"/>
              </a:spcAft>
              <a:buClr>
                <a:srgbClr val="7F7F7F"/>
              </a:buClr>
              <a:buSzPts val="1600"/>
              <a:buChar char="○"/>
            </a:pPr>
            <a:r>
              <a:rPr lang="nl" sz="1600">
                <a:solidFill>
                  <a:srgbClr val="7F7F7F"/>
                </a:solidFill>
              </a:rPr>
              <a:t>Federatie = trekker</a:t>
            </a:r>
            <a:endParaRPr sz="1600">
              <a:solidFill>
                <a:srgbClr val="7F7F7F"/>
              </a:solidFill>
            </a:endParaRPr>
          </a:p>
          <a:p>
            <a:pPr indent="-355600" lvl="0" marL="457200" rtl="0" algn="l">
              <a:spcBef>
                <a:spcPts val="0"/>
              </a:spcBef>
              <a:spcAft>
                <a:spcPts val="0"/>
              </a:spcAft>
              <a:buSzPts val="2000"/>
              <a:buChar char="●"/>
            </a:pPr>
            <a:r>
              <a:rPr lang="nl" sz="2000"/>
              <a:t>Westhoek-project: </a:t>
            </a:r>
            <a:endParaRPr sz="2000"/>
          </a:p>
          <a:p>
            <a:pPr indent="-330200" lvl="1" marL="914400" rtl="0" algn="l">
              <a:spcBef>
                <a:spcPts val="0"/>
              </a:spcBef>
              <a:spcAft>
                <a:spcPts val="0"/>
              </a:spcAft>
              <a:buSzPts val="1600"/>
              <a:buChar char="○"/>
            </a:pPr>
            <a:r>
              <a:rPr lang="nl" sz="1600">
                <a:solidFill>
                  <a:srgbClr val="7F7F7F"/>
                </a:solidFill>
              </a:rPr>
              <a:t>ambassadeurs “levenslang en levensbreed leren” </a:t>
            </a:r>
            <a:br>
              <a:rPr lang="nl" sz="1600">
                <a:solidFill>
                  <a:srgbClr val="7F7F7F"/>
                </a:solidFill>
              </a:rPr>
            </a:br>
            <a:r>
              <a:rPr lang="nl" sz="1600">
                <a:solidFill>
                  <a:srgbClr val="7F7F7F"/>
                </a:solidFill>
              </a:rPr>
              <a:t>op pad in en voor de Westhoek</a:t>
            </a:r>
            <a:endParaRPr sz="1600">
              <a:solidFill>
                <a:srgbClr val="7F7F7F"/>
              </a:solidFill>
            </a:endParaRPr>
          </a:p>
          <a:p>
            <a:pPr indent="-330200" lvl="1" marL="914400" rtl="0" algn="l">
              <a:spcBef>
                <a:spcPts val="0"/>
              </a:spcBef>
              <a:spcAft>
                <a:spcPts val="0"/>
              </a:spcAft>
              <a:buSzPts val="1600"/>
              <a:buChar char="○"/>
            </a:pPr>
            <a:r>
              <a:rPr lang="nl" sz="1600">
                <a:solidFill>
                  <a:srgbClr val="7F7F7F"/>
                </a:solidFill>
              </a:rPr>
              <a:t>WH = 18 steden/gemeenten</a:t>
            </a:r>
            <a:endParaRPr sz="1600">
              <a:solidFill>
                <a:srgbClr val="7F7F7F"/>
              </a:solidFill>
            </a:endParaRPr>
          </a:p>
          <a:p>
            <a:pPr indent="-330200" lvl="1" marL="914400" rtl="0" algn="l">
              <a:spcBef>
                <a:spcPts val="0"/>
              </a:spcBef>
              <a:spcAft>
                <a:spcPts val="0"/>
              </a:spcAft>
              <a:buClr>
                <a:srgbClr val="7F7F7F"/>
              </a:buClr>
              <a:buSzPts val="1600"/>
              <a:buChar char="○"/>
            </a:pPr>
            <a:r>
              <a:rPr lang="nl" sz="1600">
                <a:solidFill>
                  <a:srgbClr val="7F7F7F"/>
                </a:solidFill>
              </a:rPr>
              <a:t>samen met 2 CVO’s: Miras en </a:t>
            </a:r>
            <a:r>
              <a:rPr lang="nl" sz="1600">
                <a:solidFill>
                  <a:srgbClr val="7F7F7F"/>
                </a:solidFill>
              </a:rPr>
              <a:t>Cervo</a:t>
            </a:r>
            <a:r>
              <a:rPr lang="nl" sz="1600">
                <a:solidFill>
                  <a:srgbClr val="7F7F7F"/>
                </a:solidFill>
              </a:rPr>
              <a:t>-Go</a:t>
            </a:r>
            <a:endParaRPr sz="1600">
              <a:solidFill>
                <a:srgbClr val="7F7F7F"/>
              </a:solidFill>
            </a:endParaRPr>
          </a:p>
          <a:p>
            <a:pPr indent="-355600" lvl="0" marL="457200" rtl="0" algn="l">
              <a:spcBef>
                <a:spcPts val="0"/>
              </a:spcBef>
              <a:spcAft>
                <a:spcPts val="0"/>
              </a:spcAft>
              <a:buSzPts val="2000"/>
              <a:buChar char="●"/>
            </a:pPr>
            <a:r>
              <a:rPr lang="nl" sz="2000"/>
              <a:t>Geletterde gemeente 2.0</a:t>
            </a:r>
            <a:endParaRPr sz="2000"/>
          </a:p>
          <a:p>
            <a:pPr indent="-330200" lvl="1" marL="914400" rtl="0" algn="l">
              <a:spcBef>
                <a:spcPts val="0"/>
              </a:spcBef>
              <a:spcAft>
                <a:spcPts val="0"/>
              </a:spcAft>
              <a:buClr>
                <a:srgbClr val="7F7F7F"/>
              </a:buClr>
              <a:buSzPts val="1600"/>
              <a:buChar char="○"/>
            </a:pPr>
            <a:r>
              <a:rPr lang="nl" sz="1600">
                <a:solidFill>
                  <a:srgbClr val="7F7F7F"/>
                </a:solidFill>
              </a:rPr>
              <a:t>samen met Ligo Midden- en Zuid-West-Vlaanderen</a:t>
            </a:r>
            <a:endParaRPr sz="1600">
              <a:solidFill>
                <a:srgbClr val="7F7F7F"/>
              </a:solidFill>
            </a:endParaRPr>
          </a:p>
          <a:p>
            <a:pPr indent="-330200" lvl="1" marL="914400" rtl="0" algn="l">
              <a:spcBef>
                <a:spcPts val="0"/>
              </a:spcBef>
              <a:spcAft>
                <a:spcPts val="0"/>
              </a:spcAft>
              <a:buClr>
                <a:srgbClr val="7F7F7F"/>
              </a:buClr>
              <a:buSzPts val="1600"/>
              <a:buChar char="○"/>
            </a:pPr>
            <a:r>
              <a:rPr lang="nl" sz="1600">
                <a:solidFill>
                  <a:srgbClr val="7F7F7F"/>
                </a:solidFill>
              </a:rPr>
              <a:t>nieuwe boost voor “charter geletterde gemeente”</a:t>
            </a:r>
            <a:endParaRPr sz="1600">
              <a:solidFill>
                <a:srgbClr val="7F7F7F"/>
              </a:solidFill>
            </a:endParaRPr>
          </a:p>
          <a:p>
            <a:pPr indent="-381000" lvl="0" marL="457200" rtl="0" algn="l">
              <a:spcBef>
                <a:spcPts val="0"/>
              </a:spcBef>
              <a:spcAft>
                <a:spcPts val="0"/>
              </a:spcAft>
              <a:buSzPts val="2400"/>
              <a:buChar char="●"/>
            </a:pPr>
            <a:r>
              <a:rPr b="1" lang="nl" sz="2400"/>
              <a:t>Leren - Verbinden - Versterken</a:t>
            </a:r>
            <a:endParaRPr b="1" sz="2400"/>
          </a:p>
        </p:txBody>
      </p:sp>
      <p:pic>
        <p:nvPicPr>
          <p:cNvPr id="145" name="Google Shape;145;p39"/>
          <p:cNvPicPr preferRelativeResize="0"/>
          <p:nvPr/>
        </p:nvPicPr>
        <p:blipFill>
          <a:blip r:embed="rId3">
            <a:alphaModFix/>
          </a:blip>
          <a:stretch>
            <a:fillRect/>
          </a:stretch>
        </p:blipFill>
        <p:spPr>
          <a:xfrm>
            <a:off x="5564550" y="0"/>
            <a:ext cx="3579443"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57"/>
          <p:cNvPicPr preferRelativeResize="0"/>
          <p:nvPr/>
        </p:nvPicPr>
        <p:blipFill>
          <a:blip r:embed="rId3">
            <a:alphaModFix/>
          </a:blip>
          <a:stretch>
            <a:fillRect/>
          </a:stretch>
        </p:blipFill>
        <p:spPr>
          <a:xfrm>
            <a:off x="1162300" y="313125"/>
            <a:ext cx="2981925" cy="2054225"/>
          </a:xfrm>
          <a:prstGeom prst="rect">
            <a:avLst/>
          </a:prstGeom>
          <a:noFill/>
          <a:ln>
            <a:noFill/>
          </a:ln>
        </p:spPr>
      </p:pic>
      <p:pic>
        <p:nvPicPr>
          <p:cNvPr id="288" name="Google Shape;288;p57"/>
          <p:cNvPicPr preferRelativeResize="0"/>
          <p:nvPr/>
        </p:nvPicPr>
        <p:blipFill>
          <a:blip r:embed="rId4">
            <a:alphaModFix/>
          </a:blip>
          <a:stretch>
            <a:fillRect/>
          </a:stretch>
        </p:blipFill>
        <p:spPr>
          <a:xfrm>
            <a:off x="5292474" y="597025"/>
            <a:ext cx="2606500" cy="3643851"/>
          </a:xfrm>
          <a:prstGeom prst="rect">
            <a:avLst/>
          </a:prstGeom>
          <a:noFill/>
          <a:ln>
            <a:noFill/>
          </a:ln>
        </p:spPr>
      </p:pic>
      <p:pic>
        <p:nvPicPr>
          <p:cNvPr id="289" name="Google Shape;289;p57"/>
          <p:cNvPicPr preferRelativeResize="0"/>
          <p:nvPr/>
        </p:nvPicPr>
        <p:blipFill>
          <a:blip r:embed="rId5">
            <a:alphaModFix/>
          </a:blip>
          <a:stretch>
            <a:fillRect/>
          </a:stretch>
        </p:blipFill>
        <p:spPr>
          <a:xfrm>
            <a:off x="623125" y="2491375"/>
            <a:ext cx="4060275" cy="22241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58"/>
          <p:cNvPicPr preferRelativeResize="0"/>
          <p:nvPr/>
        </p:nvPicPr>
        <p:blipFill>
          <a:blip r:embed="rId3">
            <a:alphaModFix/>
          </a:blip>
          <a:stretch>
            <a:fillRect/>
          </a:stretch>
        </p:blipFill>
        <p:spPr>
          <a:xfrm>
            <a:off x="633263" y="416450"/>
            <a:ext cx="3412574" cy="1766125"/>
          </a:xfrm>
          <a:prstGeom prst="rect">
            <a:avLst/>
          </a:prstGeom>
          <a:noFill/>
          <a:ln>
            <a:noFill/>
          </a:ln>
        </p:spPr>
      </p:pic>
      <p:pic>
        <p:nvPicPr>
          <p:cNvPr id="295" name="Google Shape;295;p58"/>
          <p:cNvPicPr preferRelativeResize="0"/>
          <p:nvPr/>
        </p:nvPicPr>
        <p:blipFill>
          <a:blip r:embed="rId4">
            <a:alphaModFix/>
          </a:blip>
          <a:stretch>
            <a:fillRect/>
          </a:stretch>
        </p:blipFill>
        <p:spPr>
          <a:xfrm>
            <a:off x="4128950" y="152400"/>
            <a:ext cx="4862650" cy="3911876"/>
          </a:xfrm>
          <a:prstGeom prst="rect">
            <a:avLst/>
          </a:prstGeom>
          <a:noFill/>
          <a:ln>
            <a:noFill/>
          </a:ln>
        </p:spPr>
      </p:pic>
      <p:pic>
        <p:nvPicPr>
          <p:cNvPr id="296" name="Google Shape;296;p58"/>
          <p:cNvPicPr preferRelativeResize="0"/>
          <p:nvPr/>
        </p:nvPicPr>
        <p:blipFill>
          <a:blip r:embed="rId5">
            <a:alphaModFix/>
          </a:blip>
          <a:stretch>
            <a:fillRect/>
          </a:stretch>
        </p:blipFill>
        <p:spPr>
          <a:xfrm>
            <a:off x="680550" y="2906602"/>
            <a:ext cx="3317968" cy="1866350"/>
          </a:xfrm>
          <a:prstGeom prst="rect">
            <a:avLst/>
          </a:prstGeom>
          <a:noFill/>
          <a:ln>
            <a:noFill/>
          </a:ln>
        </p:spPr>
      </p:pic>
      <p:pic>
        <p:nvPicPr>
          <p:cNvPr id="297" name="Google Shape;297;p58"/>
          <p:cNvPicPr preferRelativeResize="0"/>
          <p:nvPr/>
        </p:nvPicPr>
        <p:blipFill>
          <a:blip r:embed="rId6">
            <a:alphaModFix/>
          </a:blip>
          <a:stretch>
            <a:fillRect/>
          </a:stretch>
        </p:blipFill>
        <p:spPr>
          <a:xfrm>
            <a:off x="784188" y="2443527"/>
            <a:ext cx="3110703" cy="84837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59"/>
          <p:cNvSpPr txBox="1"/>
          <p:nvPr>
            <p:ph type="title"/>
          </p:nvPr>
        </p:nvSpPr>
        <p:spPr>
          <a:xfrm>
            <a:off x="311700" y="668889"/>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l"/>
              <a:t>Kritische succesfactoren</a:t>
            </a:r>
            <a:endParaRPr/>
          </a:p>
        </p:txBody>
      </p:sp>
      <p:sp>
        <p:nvSpPr>
          <p:cNvPr id="303" name="Google Shape;303;p5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t/>
            </a:r>
            <a:endParaRPr/>
          </a:p>
          <a:p>
            <a:pPr indent="-355600" lvl="0" marL="457200" rtl="0" algn="l">
              <a:spcBef>
                <a:spcPts val="1200"/>
              </a:spcBef>
              <a:spcAft>
                <a:spcPts val="0"/>
              </a:spcAft>
              <a:buSzPts val="2000"/>
              <a:buChar char="●"/>
            </a:pPr>
            <a:r>
              <a:rPr lang="nl" sz="2000"/>
              <a:t>Flow voor samenwerkingen</a:t>
            </a:r>
            <a:endParaRPr sz="2000"/>
          </a:p>
          <a:p>
            <a:pPr indent="-355600" lvl="0" marL="457200" rtl="0" algn="l">
              <a:spcBef>
                <a:spcPts val="0"/>
              </a:spcBef>
              <a:spcAft>
                <a:spcPts val="0"/>
              </a:spcAft>
              <a:buSzPts val="2000"/>
              <a:buChar char="●"/>
            </a:pPr>
            <a:r>
              <a:rPr lang="nl" sz="2000"/>
              <a:t>projectfiches</a:t>
            </a:r>
            <a:endParaRPr sz="2000"/>
          </a:p>
          <a:p>
            <a:pPr indent="-355600" lvl="0" marL="457200" rtl="0" algn="l">
              <a:spcBef>
                <a:spcPts val="0"/>
              </a:spcBef>
              <a:spcAft>
                <a:spcPts val="0"/>
              </a:spcAft>
              <a:buSzPts val="2000"/>
              <a:buChar char="●"/>
            </a:pPr>
            <a:r>
              <a:rPr lang="nl" sz="2000"/>
              <a:t>voldoende flexibiliteit -&gt; regelluw kader</a:t>
            </a:r>
            <a:endParaRPr sz="2000"/>
          </a:p>
          <a:p>
            <a:pPr indent="-355600" lvl="0" marL="457200" rtl="0" algn="l">
              <a:spcBef>
                <a:spcPts val="0"/>
              </a:spcBef>
              <a:spcAft>
                <a:spcPts val="0"/>
              </a:spcAft>
              <a:buSzPts val="2000"/>
              <a:buChar char="●"/>
            </a:pPr>
            <a:r>
              <a:rPr lang="nl" sz="2000"/>
              <a:t>t</a:t>
            </a:r>
            <a:r>
              <a:rPr lang="nl" sz="2000"/>
              <a:t>ijd, tijd en nog eens </a:t>
            </a:r>
            <a:r>
              <a:rPr b="1" lang="nl" sz="2000"/>
              <a:t>tijd</a:t>
            </a:r>
            <a:r>
              <a:rPr lang="nl" sz="2000"/>
              <a:t>!</a:t>
            </a:r>
            <a:endParaRPr sz="2000"/>
          </a:p>
        </p:txBody>
      </p:sp>
      <p:pic>
        <p:nvPicPr>
          <p:cNvPr id="304" name="Google Shape;304;p59"/>
          <p:cNvPicPr preferRelativeResize="0"/>
          <p:nvPr/>
        </p:nvPicPr>
        <p:blipFill>
          <a:blip r:embed="rId3">
            <a:alphaModFix/>
          </a:blip>
          <a:stretch>
            <a:fillRect/>
          </a:stretch>
        </p:blipFill>
        <p:spPr>
          <a:xfrm>
            <a:off x="5212025" y="2172649"/>
            <a:ext cx="2638150" cy="1376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3">
                                            <p:txEl>
                                              <p:pRg end="4" st="4"/>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60"/>
          <p:cNvSpPr txBox="1"/>
          <p:nvPr>
            <p:ph type="title"/>
          </p:nvPr>
        </p:nvSpPr>
        <p:spPr>
          <a:xfrm>
            <a:off x="311700" y="668889"/>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l"/>
              <a:t>Verduurzaming</a:t>
            </a:r>
            <a:endParaRPr/>
          </a:p>
        </p:txBody>
      </p:sp>
      <p:sp>
        <p:nvSpPr>
          <p:cNvPr id="310" name="Google Shape;310;p60"/>
          <p:cNvSpPr txBox="1"/>
          <p:nvPr>
            <p:ph idx="1" type="body"/>
          </p:nvPr>
        </p:nvSpPr>
        <p:spPr>
          <a:xfrm>
            <a:off x="311700" y="1152475"/>
            <a:ext cx="8520600" cy="36705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nl" sz="2000"/>
              <a:t>regelluwkader biedt meer mogelijkheden</a:t>
            </a:r>
            <a:endParaRPr sz="2000"/>
          </a:p>
          <a:p>
            <a:pPr indent="-342900" lvl="1" marL="914400" rtl="0" algn="l">
              <a:spcBef>
                <a:spcPts val="0"/>
              </a:spcBef>
              <a:spcAft>
                <a:spcPts val="0"/>
              </a:spcAft>
              <a:buSzPts val="1800"/>
              <a:buChar char="○"/>
            </a:pPr>
            <a:r>
              <a:rPr lang="nl" sz="1800"/>
              <a:t>flexibiliteit</a:t>
            </a:r>
            <a:endParaRPr sz="1800"/>
          </a:p>
          <a:p>
            <a:pPr indent="-330200" lvl="2" marL="1371600" rtl="0" algn="l">
              <a:spcBef>
                <a:spcPts val="0"/>
              </a:spcBef>
              <a:spcAft>
                <a:spcPts val="0"/>
              </a:spcAft>
              <a:buSzPts val="1600"/>
              <a:buChar char="■"/>
            </a:pPr>
            <a:r>
              <a:rPr lang="nl" sz="1600"/>
              <a:t>inhoudelijk</a:t>
            </a:r>
            <a:endParaRPr sz="1600"/>
          </a:p>
          <a:p>
            <a:pPr indent="-330200" lvl="2" marL="1371600" rtl="0" algn="l">
              <a:spcBef>
                <a:spcPts val="0"/>
              </a:spcBef>
              <a:spcAft>
                <a:spcPts val="0"/>
              </a:spcAft>
              <a:buSzPts val="1600"/>
              <a:buChar char="■"/>
            </a:pPr>
            <a:r>
              <a:rPr lang="nl" sz="1600"/>
              <a:t>duurtijd</a:t>
            </a:r>
            <a:endParaRPr sz="1600"/>
          </a:p>
          <a:p>
            <a:pPr indent="-330200" lvl="2" marL="1371600" rtl="0" algn="l">
              <a:spcBef>
                <a:spcPts val="0"/>
              </a:spcBef>
              <a:spcAft>
                <a:spcPts val="0"/>
              </a:spcAft>
              <a:buSzPts val="1600"/>
              <a:buChar char="■"/>
            </a:pPr>
            <a:r>
              <a:rPr lang="nl" sz="1600"/>
              <a:t>expertise, ondersteuning, …</a:t>
            </a:r>
            <a:endParaRPr sz="1600"/>
          </a:p>
          <a:p>
            <a:pPr indent="-342900" lvl="1" marL="914400" rtl="0" algn="l">
              <a:spcBef>
                <a:spcPts val="0"/>
              </a:spcBef>
              <a:spcAft>
                <a:spcPts val="0"/>
              </a:spcAft>
              <a:buSzPts val="1800"/>
              <a:buChar char="○"/>
            </a:pPr>
            <a:r>
              <a:rPr lang="nl" sz="1800"/>
              <a:t>zeker nodig bij samenwerkingen</a:t>
            </a:r>
            <a:endParaRPr sz="1800"/>
          </a:p>
          <a:p>
            <a:pPr indent="-355600" lvl="0" marL="457200" rtl="0" algn="l">
              <a:spcBef>
                <a:spcPts val="0"/>
              </a:spcBef>
              <a:spcAft>
                <a:spcPts val="0"/>
              </a:spcAft>
              <a:buSzPts val="2000"/>
              <a:buChar char="●"/>
            </a:pPr>
            <a:r>
              <a:rPr lang="nl" sz="2000"/>
              <a:t>samenwerkingen = blijven investeren!</a:t>
            </a:r>
            <a:endParaRPr sz="2000"/>
          </a:p>
          <a:p>
            <a:pPr indent="-342900" lvl="1" marL="914400" rtl="0" algn="l">
              <a:spcBef>
                <a:spcPts val="0"/>
              </a:spcBef>
              <a:spcAft>
                <a:spcPts val="0"/>
              </a:spcAft>
              <a:buSzPts val="1800"/>
              <a:buChar char="○"/>
            </a:pPr>
            <a:r>
              <a:rPr lang="nl" sz="1800"/>
              <a:t>bestaande warm houden </a:t>
            </a:r>
            <a:br>
              <a:rPr lang="nl" sz="1800"/>
            </a:br>
            <a:r>
              <a:rPr lang="nl" sz="1800"/>
              <a:t>én continueren</a:t>
            </a:r>
            <a:endParaRPr sz="1800"/>
          </a:p>
          <a:p>
            <a:pPr indent="-342900" lvl="1" marL="914400" rtl="0" algn="l">
              <a:spcBef>
                <a:spcPts val="0"/>
              </a:spcBef>
              <a:spcAft>
                <a:spcPts val="0"/>
              </a:spcAft>
              <a:buSzPts val="1800"/>
              <a:buChar char="○"/>
            </a:pPr>
            <a:r>
              <a:rPr lang="nl" sz="1800"/>
              <a:t>blijvend op zoek gaan naar nieuwe</a:t>
            </a:r>
            <a:endParaRPr sz="1800"/>
          </a:p>
          <a:p>
            <a:pPr indent="-342900" lvl="1" marL="914400" rtl="0" algn="l">
              <a:spcBef>
                <a:spcPts val="0"/>
              </a:spcBef>
              <a:spcAft>
                <a:spcPts val="0"/>
              </a:spcAft>
              <a:buSzPts val="1800"/>
              <a:buChar char="○"/>
            </a:pPr>
            <a:r>
              <a:rPr lang="nl" sz="1800"/>
              <a:t>tijd, tijd en nog eens </a:t>
            </a:r>
            <a:r>
              <a:rPr b="1" lang="nl" sz="1800"/>
              <a:t>tijd</a:t>
            </a:r>
            <a:r>
              <a:rPr lang="nl" sz="1800"/>
              <a:t>!</a:t>
            </a:r>
            <a:endParaRPr sz="1800"/>
          </a:p>
        </p:txBody>
      </p:sp>
      <p:pic>
        <p:nvPicPr>
          <p:cNvPr id="311" name="Google Shape;311;p60"/>
          <p:cNvPicPr preferRelativeResize="0"/>
          <p:nvPr/>
        </p:nvPicPr>
        <p:blipFill>
          <a:blip r:embed="rId3">
            <a:alphaModFix/>
          </a:blip>
          <a:stretch>
            <a:fillRect/>
          </a:stretch>
        </p:blipFill>
        <p:spPr>
          <a:xfrm>
            <a:off x="5311050" y="1241600"/>
            <a:ext cx="3474892" cy="572700"/>
          </a:xfrm>
          <a:prstGeom prst="rect">
            <a:avLst/>
          </a:prstGeom>
          <a:noFill/>
          <a:ln>
            <a:noFill/>
          </a:ln>
        </p:spPr>
      </p:pic>
      <p:pic>
        <p:nvPicPr>
          <p:cNvPr id="312" name="Google Shape;312;p60"/>
          <p:cNvPicPr preferRelativeResize="0"/>
          <p:nvPr/>
        </p:nvPicPr>
        <p:blipFill>
          <a:blip r:embed="rId4">
            <a:alphaModFix/>
          </a:blip>
          <a:stretch>
            <a:fillRect/>
          </a:stretch>
        </p:blipFill>
        <p:spPr>
          <a:xfrm>
            <a:off x="4814225" y="2111450"/>
            <a:ext cx="4252900" cy="2970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40"/>
          <p:cNvSpPr txBox="1"/>
          <p:nvPr>
            <p:ph type="title"/>
          </p:nvPr>
        </p:nvSpPr>
        <p:spPr>
          <a:xfrm>
            <a:off x="1388100" y="445025"/>
            <a:ext cx="6367800" cy="4090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nl" sz="2400">
                <a:solidFill>
                  <a:schemeClr val="lt1"/>
                </a:solidFill>
              </a:rPr>
              <a:t>Leren - Verbinden - Versterken </a:t>
            </a:r>
            <a:endParaRPr b="1" sz="2400">
              <a:solidFill>
                <a:schemeClr val="lt1"/>
              </a:solidFill>
            </a:endParaRPr>
          </a:p>
          <a:p>
            <a:pPr indent="0" lvl="0" marL="0" rtl="0" algn="ctr">
              <a:spcBef>
                <a:spcPts val="0"/>
              </a:spcBef>
              <a:spcAft>
                <a:spcPts val="0"/>
              </a:spcAft>
              <a:buNone/>
            </a:pPr>
            <a:r>
              <a:rPr b="1" lang="nl" sz="2400">
                <a:solidFill>
                  <a:schemeClr val="lt1"/>
                </a:solidFill>
              </a:rPr>
              <a:t>met Ligo Brugge-Oostende-Westhoek</a:t>
            </a:r>
            <a:endParaRPr b="1" sz="24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41"/>
          <p:cNvSpPr txBox="1"/>
          <p:nvPr>
            <p:ph type="title"/>
          </p:nvPr>
        </p:nvSpPr>
        <p:spPr>
          <a:xfrm>
            <a:off x="311700" y="668889"/>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l"/>
              <a:t>Waarom outreachend werken?</a:t>
            </a:r>
            <a:endParaRPr/>
          </a:p>
        </p:txBody>
      </p:sp>
      <p:sp>
        <p:nvSpPr>
          <p:cNvPr id="156" name="Google Shape;156;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20000"/>
          </a:bodyPr>
          <a:lstStyle/>
          <a:p>
            <a:pPr indent="-355441" lvl="0" marL="457200" rtl="0" algn="l">
              <a:spcBef>
                <a:spcPts val="0"/>
              </a:spcBef>
              <a:spcAft>
                <a:spcPts val="0"/>
              </a:spcAft>
              <a:buSzPct val="100000"/>
              <a:buChar char="●"/>
            </a:pPr>
            <a:r>
              <a:rPr lang="nl" sz="2350" u="sng">
                <a:solidFill>
                  <a:schemeClr val="hlink"/>
                </a:solidFill>
                <a:hlinkClick r:id="rId3"/>
              </a:rPr>
              <a:t>onze missie en visie</a:t>
            </a:r>
            <a:endParaRPr sz="2350"/>
          </a:p>
          <a:p>
            <a:pPr indent="-355441" lvl="0" marL="457200" rtl="0" algn="l">
              <a:spcBef>
                <a:spcPts val="0"/>
              </a:spcBef>
              <a:spcAft>
                <a:spcPts val="0"/>
              </a:spcAft>
              <a:buSzPct val="100000"/>
              <a:buChar char="●"/>
            </a:pPr>
            <a:r>
              <a:rPr lang="nl" sz="2350"/>
              <a:t>ons impactbeleid</a:t>
            </a:r>
            <a:r>
              <a:rPr lang="nl" sz="2350"/>
              <a:t> </a:t>
            </a:r>
            <a:endParaRPr sz="2350"/>
          </a:p>
          <a:p>
            <a:pPr indent="-332542" lvl="1" marL="914400" rtl="0" algn="l">
              <a:spcBef>
                <a:spcPts val="0"/>
              </a:spcBef>
              <a:spcAft>
                <a:spcPts val="0"/>
              </a:spcAft>
              <a:buSzPct val="100000"/>
              <a:buChar char="○"/>
            </a:pPr>
            <a:r>
              <a:rPr lang="nl" sz="1925"/>
              <a:t>De cursist heeft meer kans om</a:t>
            </a:r>
            <a:r>
              <a:rPr b="1" lang="nl" sz="1925"/>
              <a:t> werk</a:t>
            </a:r>
            <a:r>
              <a:rPr lang="nl" sz="1925"/>
              <a:t> te vinden en staat sterker op de arbeidsmarkt.</a:t>
            </a:r>
            <a:endParaRPr sz="1925"/>
          </a:p>
          <a:p>
            <a:pPr indent="-332542" lvl="1" marL="914400" rtl="0" algn="l">
              <a:spcBef>
                <a:spcPts val="0"/>
              </a:spcBef>
              <a:spcAft>
                <a:spcPts val="0"/>
              </a:spcAft>
              <a:buSzPct val="100000"/>
              <a:buChar char="○"/>
            </a:pPr>
            <a:r>
              <a:rPr lang="nl" sz="1925"/>
              <a:t>De cursist staat sterker in functie van de </a:t>
            </a:r>
            <a:r>
              <a:rPr b="1" lang="nl" sz="1925"/>
              <a:t>opvoeding</a:t>
            </a:r>
            <a:r>
              <a:rPr lang="nl" sz="1925"/>
              <a:t> en het </a:t>
            </a:r>
            <a:r>
              <a:rPr b="1" lang="nl" sz="1925"/>
              <a:t>onderwijs</a:t>
            </a:r>
            <a:r>
              <a:rPr lang="nl" sz="1925"/>
              <a:t> van de </a:t>
            </a:r>
            <a:r>
              <a:rPr b="1" lang="nl" sz="1925"/>
              <a:t>kinderen</a:t>
            </a:r>
            <a:r>
              <a:rPr lang="nl" sz="1925"/>
              <a:t>.</a:t>
            </a:r>
            <a:endParaRPr sz="1925"/>
          </a:p>
          <a:p>
            <a:pPr indent="-332542" lvl="1" marL="914400" rtl="0" algn="l">
              <a:spcBef>
                <a:spcPts val="0"/>
              </a:spcBef>
              <a:spcAft>
                <a:spcPts val="0"/>
              </a:spcAft>
              <a:buSzPct val="100000"/>
              <a:buChar char="○"/>
            </a:pPr>
            <a:r>
              <a:rPr lang="nl" sz="1925"/>
              <a:t>De cursist kan zijn </a:t>
            </a:r>
            <a:r>
              <a:rPr b="1" lang="nl" sz="1925"/>
              <a:t>dagelijks leven organiseren</a:t>
            </a:r>
            <a:r>
              <a:rPr lang="nl" sz="1925"/>
              <a:t>.</a:t>
            </a:r>
            <a:endParaRPr sz="1925"/>
          </a:p>
          <a:p>
            <a:pPr indent="-332542" lvl="1" marL="914400" rtl="0" algn="l">
              <a:spcBef>
                <a:spcPts val="0"/>
              </a:spcBef>
              <a:spcAft>
                <a:spcPts val="0"/>
              </a:spcAft>
              <a:buSzPct val="100000"/>
              <a:buChar char="○"/>
            </a:pPr>
            <a:r>
              <a:rPr lang="nl" sz="1925"/>
              <a:t>De cursist is een </a:t>
            </a:r>
            <a:r>
              <a:rPr b="1" lang="nl" sz="1925"/>
              <a:t>kritische en zelfbewuste burger</a:t>
            </a:r>
            <a:r>
              <a:rPr lang="nl" sz="1925"/>
              <a:t>.</a:t>
            </a:r>
            <a:endParaRPr sz="1925"/>
          </a:p>
          <a:p>
            <a:pPr indent="-332542" lvl="1" marL="914400" rtl="0" algn="l">
              <a:spcBef>
                <a:spcPts val="0"/>
              </a:spcBef>
              <a:spcAft>
                <a:spcPts val="0"/>
              </a:spcAft>
              <a:buSzPct val="100000"/>
              <a:buChar char="○"/>
            </a:pPr>
            <a:r>
              <a:rPr lang="nl" sz="1925"/>
              <a:t>De cursist staat sterk als </a:t>
            </a:r>
            <a:r>
              <a:rPr b="1" lang="nl" sz="1925"/>
              <a:t>consument</a:t>
            </a:r>
            <a:r>
              <a:rPr lang="nl" sz="1925"/>
              <a:t>.</a:t>
            </a:r>
            <a:endParaRPr sz="1925"/>
          </a:p>
          <a:p>
            <a:pPr indent="-355599" lvl="0" marL="457200" rtl="0" algn="l">
              <a:spcBef>
                <a:spcPts val="0"/>
              </a:spcBef>
              <a:spcAft>
                <a:spcPts val="0"/>
              </a:spcAft>
              <a:buSzPct val="100000"/>
              <a:buChar char="●"/>
            </a:pPr>
            <a:r>
              <a:rPr lang="nl" sz="2352"/>
              <a:t>lange traditie van samenwerkingen: </a:t>
            </a:r>
            <a:br>
              <a:rPr lang="nl" sz="2352"/>
            </a:br>
            <a:r>
              <a:rPr lang="nl" sz="2352"/>
              <a:t>nieuwe boost nodig na corona!</a:t>
            </a:r>
            <a:endParaRPr sz="2352"/>
          </a:p>
          <a:p>
            <a:pPr indent="-355599" lvl="0" marL="457200" rtl="0" algn="l">
              <a:spcBef>
                <a:spcPts val="0"/>
              </a:spcBef>
              <a:spcAft>
                <a:spcPts val="0"/>
              </a:spcAft>
              <a:buSzPct val="100000"/>
              <a:buChar char="●"/>
            </a:pPr>
            <a:r>
              <a:rPr lang="nl" sz="2352"/>
              <a:t>samenwerken vraagt tijd…</a:t>
            </a:r>
            <a:endParaRPr sz="2352"/>
          </a:p>
          <a:p>
            <a:pPr indent="0" lvl="0" marL="0" rtl="0" algn="l">
              <a:spcBef>
                <a:spcPts val="1200"/>
              </a:spcBef>
              <a:spcAft>
                <a:spcPts val="1200"/>
              </a:spcAft>
              <a:buNone/>
            </a:pPr>
            <a:r>
              <a:t/>
            </a:r>
            <a:endParaRPr/>
          </a:p>
        </p:txBody>
      </p:sp>
      <p:pic>
        <p:nvPicPr>
          <p:cNvPr id="157" name="Google Shape;157;p41"/>
          <p:cNvPicPr preferRelativeResize="0"/>
          <p:nvPr/>
        </p:nvPicPr>
        <p:blipFill>
          <a:blip r:embed="rId4">
            <a:alphaModFix/>
          </a:blip>
          <a:stretch>
            <a:fillRect/>
          </a:stretch>
        </p:blipFill>
        <p:spPr>
          <a:xfrm>
            <a:off x="5210900" y="2906680"/>
            <a:ext cx="1736800" cy="1809045"/>
          </a:xfrm>
          <a:prstGeom prst="rect">
            <a:avLst/>
          </a:prstGeom>
          <a:noFill/>
          <a:ln>
            <a:noFill/>
          </a:ln>
        </p:spPr>
      </p:pic>
      <p:pic>
        <p:nvPicPr>
          <p:cNvPr id="158" name="Google Shape;158;p41"/>
          <p:cNvPicPr preferRelativeResize="0"/>
          <p:nvPr/>
        </p:nvPicPr>
        <p:blipFill>
          <a:blip r:embed="rId5">
            <a:alphaModFix/>
          </a:blip>
          <a:stretch>
            <a:fillRect/>
          </a:stretch>
        </p:blipFill>
        <p:spPr>
          <a:xfrm>
            <a:off x="4572000" y="443575"/>
            <a:ext cx="4473375" cy="1192600"/>
          </a:xfrm>
          <a:prstGeom prst="rect">
            <a:avLst/>
          </a:prstGeom>
          <a:noFill/>
          <a:ln>
            <a:noFill/>
          </a:ln>
        </p:spPr>
      </p:pic>
      <p:pic>
        <p:nvPicPr>
          <p:cNvPr id="159" name="Google Shape;159;p41"/>
          <p:cNvPicPr preferRelativeResize="0"/>
          <p:nvPr/>
        </p:nvPicPr>
        <p:blipFill>
          <a:blip r:embed="rId6">
            <a:alphaModFix/>
          </a:blip>
          <a:stretch>
            <a:fillRect/>
          </a:stretch>
        </p:blipFill>
        <p:spPr>
          <a:xfrm>
            <a:off x="7192346" y="2369696"/>
            <a:ext cx="1736800" cy="2615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42"/>
          <p:cNvSpPr txBox="1"/>
          <p:nvPr>
            <p:ph type="title"/>
          </p:nvPr>
        </p:nvSpPr>
        <p:spPr>
          <a:xfrm>
            <a:off x="311700" y="847675"/>
            <a:ext cx="5901300" cy="4509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nl" sz="2750"/>
              <a:t>Link met de regioscan</a:t>
            </a:r>
            <a:r>
              <a:rPr lang="nl"/>
              <a:t> </a:t>
            </a:r>
            <a:endParaRPr/>
          </a:p>
        </p:txBody>
      </p:sp>
      <p:sp>
        <p:nvSpPr>
          <p:cNvPr id="165" name="Google Shape;165;p42"/>
          <p:cNvSpPr txBox="1"/>
          <p:nvPr>
            <p:ph idx="1" type="body"/>
          </p:nvPr>
        </p:nvSpPr>
        <p:spPr>
          <a:xfrm>
            <a:off x="311700" y="1356875"/>
            <a:ext cx="6983400" cy="3786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E06025"/>
              </a:buClr>
              <a:buSzPts val="1800"/>
              <a:buChar char="●"/>
            </a:pPr>
            <a:r>
              <a:rPr lang="nl" sz="1800">
                <a:solidFill>
                  <a:srgbClr val="E06025"/>
                </a:solidFill>
              </a:rPr>
              <a:t>het volwassenenonderwijs is te weinig gekend</a:t>
            </a:r>
            <a:endParaRPr sz="1800">
              <a:solidFill>
                <a:srgbClr val="E06025"/>
              </a:solidFill>
            </a:endParaRPr>
          </a:p>
          <a:p>
            <a:pPr indent="-342900" lvl="0" marL="457200" rtl="0" algn="l">
              <a:spcBef>
                <a:spcPts val="0"/>
              </a:spcBef>
              <a:spcAft>
                <a:spcPts val="0"/>
              </a:spcAft>
              <a:buClr>
                <a:srgbClr val="E06025"/>
              </a:buClr>
              <a:buSzPts val="1800"/>
              <a:buChar char="●"/>
            </a:pPr>
            <a:r>
              <a:rPr lang="nl" sz="1800">
                <a:solidFill>
                  <a:srgbClr val="E06025"/>
                </a:solidFill>
              </a:rPr>
              <a:t>er is grote nood aan outreachend werken</a:t>
            </a:r>
            <a:endParaRPr sz="1800">
              <a:solidFill>
                <a:srgbClr val="E06025"/>
              </a:solidFill>
            </a:endParaRPr>
          </a:p>
          <a:p>
            <a:pPr indent="-342900" lvl="0" marL="457200" rtl="0" algn="l">
              <a:spcBef>
                <a:spcPts val="0"/>
              </a:spcBef>
              <a:spcAft>
                <a:spcPts val="0"/>
              </a:spcAft>
              <a:buClr>
                <a:srgbClr val="E06025"/>
              </a:buClr>
              <a:buSzPts val="1800"/>
              <a:buChar char="●"/>
            </a:pPr>
            <a:r>
              <a:rPr lang="nl" sz="1800">
                <a:solidFill>
                  <a:srgbClr val="E06025"/>
                </a:solidFill>
              </a:rPr>
              <a:t>er is nood aan aanbod op maat</a:t>
            </a:r>
            <a:endParaRPr sz="1800">
              <a:solidFill>
                <a:srgbClr val="E06025"/>
              </a:solidFill>
            </a:endParaRPr>
          </a:p>
          <a:p>
            <a:pPr indent="-342900" lvl="0" marL="457200" rtl="0" algn="l">
              <a:spcBef>
                <a:spcPts val="0"/>
              </a:spcBef>
              <a:spcAft>
                <a:spcPts val="0"/>
              </a:spcAft>
              <a:buClr>
                <a:srgbClr val="E06025"/>
              </a:buClr>
              <a:buSzPts val="1800"/>
              <a:buChar char="●"/>
            </a:pPr>
            <a:r>
              <a:rPr lang="nl" sz="1800">
                <a:solidFill>
                  <a:srgbClr val="E06025"/>
                </a:solidFill>
              </a:rPr>
              <a:t>inzetten op 21e-eeuwse vaardigheden en geïntegreerde trajecten om de arbeidsmarktkansen van onze doelgroep te verhogen</a:t>
            </a:r>
            <a:endParaRPr sz="1800">
              <a:solidFill>
                <a:srgbClr val="E06025"/>
              </a:solidFill>
            </a:endParaRPr>
          </a:p>
        </p:txBody>
      </p:sp>
      <p:pic>
        <p:nvPicPr>
          <p:cNvPr id="166" name="Google Shape;166;p42"/>
          <p:cNvPicPr preferRelativeResize="0"/>
          <p:nvPr/>
        </p:nvPicPr>
        <p:blipFill>
          <a:blip r:embed="rId3">
            <a:alphaModFix/>
          </a:blip>
          <a:stretch>
            <a:fillRect/>
          </a:stretch>
        </p:blipFill>
        <p:spPr>
          <a:xfrm>
            <a:off x="5037525" y="3020025"/>
            <a:ext cx="3898350" cy="21293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43"/>
          <p:cNvSpPr txBox="1"/>
          <p:nvPr>
            <p:ph type="title"/>
          </p:nvPr>
        </p:nvSpPr>
        <p:spPr>
          <a:xfrm>
            <a:off x="311700" y="668889"/>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l"/>
              <a:t>Doelen</a:t>
            </a:r>
            <a:endParaRPr/>
          </a:p>
        </p:txBody>
      </p:sp>
      <p:sp>
        <p:nvSpPr>
          <p:cNvPr id="172" name="Google Shape;172;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nl"/>
              <a:t>verhoogde deelname aan het VWO</a:t>
            </a:r>
            <a:endParaRPr/>
          </a:p>
          <a:p>
            <a:pPr indent="-342900" lvl="0" marL="457200" rtl="0" algn="l">
              <a:spcBef>
                <a:spcPts val="0"/>
              </a:spcBef>
              <a:spcAft>
                <a:spcPts val="0"/>
              </a:spcAft>
              <a:buSzPts val="1800"/>
              <a:buChar char="●"/>
            </a:pPr>
            <a:r>
              <a:rPr lang="nl"/>
              <a:t>beter zicht op leervragen en leernoden</a:t>
            </a:r>
            <a:endParaRPr/>
          </a:p>
          <a:p>
            <a:pPr indent="-342900" lvl="0" marL="457200" rtl="0" algn="l">
              <a:spcBef>
                <a:spcPts val="0"/>
              </a:spcBef>
              <a:spcAft>
                <a:spcPts val="0"/>
              </a:spcAft>
              <a:buSzPts val="1800"/>
              <a:buChar char="●"/>
            </a:pPr>
            <a:r>
              <a:rPr lang="nl"/>
              <a:t>versterken van laaggeletterde volwassenen én van partners</a:t>
            </a:r>
            <a:endParaRPr/>
          </a:p>
          <a:p>
            <a:pPr indent="-342900" lvl="0" marL="457200" rtl="0" algn="l">
              <a:spcBef>
                <a:spcPts val="0"/>
              </a:spcBef>
              <a:spcAft>
                <a:spcPts val="0"/>
              </a:spcAft>
              <a:buSzPts val="1800"/>
              <a:buChar char="●"/>
            </a:pPr>
            <a:r>
              <a:rPr lang="nl"/>
              <a:t>verbinden - partnerschappen en samenwerkingen</a:t>
            </a:r>
            <a:endParaRPr/>
          </a:p>
          <a:p>
            <a:pPr indent="-342900" lvl="0" marL="457200" rtl="0" algn="l">
              <a:spcBef>
                <a:spcPts val="0"/>
              </a:spcBef>
              <a:spcAft>
                <a:spcPts val="0"/>
              </a:spcAft>
              <a:buSzPts val="1800"/>
              <a:buChar char="●"/>
            </a:pPr>
            <a:r>
              <a:rPr lang="nl"/>
              <a:t>sensibilisering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44"/>
          <p:cNvSpPr txBox="1"/>
          <p:nvPr>
            <p:ph type="title"/>
          </p:nvPr>
        </p:nvSpPr>
        <p:spPr>
          <a:xfrm>
            <a:off x="311700" y="668889"/>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l"/>
              <a:t>Doelgroepen</a:t>
            </a:r>
            <a:endParaRPr/>
          </a:p>
        </p:txBody>
      </p:sp>
      <p:sp>
        <p:nvSpPr>
          <p:cNvPr id="178" name="Google Shape;178;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nl"/>
              <a:t>iedereen die nu of later in aanraking komt met laaggeletterden</a:t>
            </a:r>
            <a:endParaRPr/>
          </a:p>
          <a:p>
            <a:pPr indent="-342900" lvl="0" marL="457200" rtl="0" algn="l">
              <a:spcBef>
                <a:spcPts val="0"/>
              </a:spcBef>
              <a:spcAft>
                <a:spcPts val="0"/>
              </a:spcAft>
              <a:buSzPts val="1800"/>
              <a:buChar char="●"/>
            </a:pPr>
            <a:r>
              <a:rPr lang="nl"/>
              <a:t>laaggeletterden zelf</a:t>
            </a:r>
            <a:endParaRPr/>
          </a:p>
          <a:p>
            <a:pPr indent="-342900" lvl="0" marL="457200" rtl="0" algn="l">
              <a:spcBef>
                <a:spcPts val="0"/>
              </a:spcBef>
              <a:spcAft>
                <a:spcPts val="0"/>
              </a:spcAft>
              <a:buSzPts val="1800"/>
              <a:buChar char="●"/>
            </a:pPr>
            <a:r>
              <a:rPr lang="nl"/>
              <a:t>focuspartners acteren op verschillende domeinen: </a:t>
            </a:r>
            <a:endParaRPr/>
          </a:p>
          <a:p>
            <a:pPr indent="-330200" lvl="1" marL="914400" rtl="0" algn="l">
              <a:spcBef>
                <a:spcPts val="0"/>
              </a:spcBef>
              <a:spcAft>
                <a:spcPts val="0"/>
              </a:spcAft>
              <a:buSzPts val="1600"/>
              <a:buChar char="○"/>
            </a:pPr>
            <a:r>
              <a:rPr lang="nl" sz="1600"/>
              <a:t>armoedeorganisaties</a:t>
            </a:r>
            <a:endParaRPr sz="1600"/>
          </a:p>
          <a:p>
            <a:pPr indent="-330200" lvl="1" marL="914400" rtl="0" algn="l">
              <a:spcBef>
                <a:spcPts val="0"/>
              </a:spcBef>
              <a:spcAft>
                <a:spcPts val="0"/>
              </a:spcAft>
              <a:buSzPts val="1600"/>
              <a:buChar char="○"/>
            </a:pPr>
            <a:r>
              <a:rPr lang="nl" sz="1600"/>
              <a:t>(kandidaat)cursisten CVO’s en andere opleidingsverstrekkers</a:t>
            </a:r>
            <a:endParaRPr sz="1600"/>
          </a:p>
          <a:p>
            <a:pPr indent="-330200" lvl="1" marL="914400" rtl="0" algn="l">
              <a:spcBef>
                <a:spcPts val="0"/>
              </a:spcBef>
              <a:spcAft>
                <a:spcPts val="0"/>
              </a:spcAft>
              <a:buSzPts val="1600"/>
              <a:buChar char="○"/>
            </a:pPr>
            <a:r>
              <a:rPr lang="nl" sz="1600"/>
              <a:t>(kandidaat)werknemers en bedrijfsleiders</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45"/>
          <p:cNvSpPr txBox="1"/>
          <p:nvPr>
            <p:ph type="title"/>
          </p:nvPr>
        </p:nvSpPr>
        <p:spPr>
          <a:xfrm>
            <a:off x="311700" y="668889"/>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l"/>
              <a:t>Hoe zijn we te werk gegaan?</a:t>
            </a:r>
            <a:endParaRPr/>
          </a:p>
        </p:txBody>
      </p:sp>
      <p:sp>
        <p:nvSpPr>
          <p:cNvPr id="184" name="Google Shape;184;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nl" sz="2000"/>
              <a:t>vooral personeelsmiddelen begroot</a:t>
            </a:r>
            <a:endParaRPr sz="2000"/>
          </a:p>
          <a:p>
            <a:pPr indent="-330200" lvl="1" marL="914400" rtl="0" algn="l">
              <a:spcBef>
                <a:spcPts val="0"/>
              </a:spcBef>
              <a:spcAft>
                <a:spcPts val="0"/>
              </a:spcAft>
              <a:buSzPts val="1600"/>
              <a:buChar char="○"/>
            </a:pPr>
            <a:r>
              <a:rPr lang="nl" sz="1600"/>
              <a:t>1.5 VTE voor 3 coördinerende medewerkers (voor de 4 projecten!!)</a:t>
            </a:r>
            <a:endParaRPr sz="1600"/>
          </a:p>
          <a:p>
            <a:pPr indent="-330200" lvl="1" marL="914400" rtl="0" algn="l">
              <a:spcBef>
                <a:spcPts val="0"/>
              </a:spcBef>
              <a:spcAft>
                <a:spcPts val="0"/>
              </a:spcAft>
              <a:buSzPts val="1600"/>
              <a:buChar char="○"/>
            </a:pPr>
            <a:r>
              <a:rPr lang="nl" sz="1600"/>
              <a:t>personeelsmiddelen (lesgevers) om outreachend te kunnen werken (bv. in armoedevereniging)</a:t>
            </a:r>
            <a:endParaRPr sz="1600"/>
          </a:p>
          <a:p>
            <a:pPr indent="0" lvl="0" marL="914400" rtl="0" algn="l">
              <a:spcBef>
                <a:spcPts val="1200"/>
              </a:spcBef>
              <a:spcAft>
                <a:spcPts val="0"/>
              </a:spcAft>
              <a:buNone/>
            </a:pPr>
            <a:r>
              <a:t/>
            </a:r>
            <a:endParaRPr sz="1600"/>
          </a:p>
          <a:p>
            <a:pPr indent="-342900" lvl="0" marL="457200" rtl="0" algn="l">
              <a:spcBef>
                <a:spcPts val="1200"/>
              </a:spcBef>
              <a:spcAft>
                <a:spcPts val="0"/>
              </a:spcAft>
              <a:buSzPts val="1800"/>
              <a:buChar char="●"/>
            </a:pPr>
            <a:r>
              <a:rPr lang="nl" sz="2000"/>
              <a:t>zoveel mogelijk cursussen organiseren met reguliere middelen</a:t>
            </a:r>
            <a:endParaRPr sz="2000"/>
          </a:p>
          <a:p>
            <a:pPr indent="-330200" lvl="1" marL="914400" rtl="0" algn="l">
              <a:spcBef>
                <a:spcPts val="0"/>
              </a:spcBef>
              <a:spcAft>
                <a:spcPts val="0"/>
              </a:spcAft>
              <a:buSzPts val="1600"/>
              <a:buChar char="○"/>
            </a:pPr>
            <a:r>
              <a:rPr lang="nl" sz="1600"/>
              <a:t>met oog op verduurzaming!</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46"/>
          <p:cNvSpPr txBox="1"/>
          <p:nvPr>
            <p:ph type="title"/>
          </p:nvPr>
        </p:nvSpPr>
        <p:spPr>
          <a:xfrm>
            <a:off x="311700" y="668889"/>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l"/>
              <a:t>5 actiepunten</a:t>
            </a:r>
            <a:endParaRPr/>
          </a:p>
        </p:txBody>
      </p:sp>
      <p:sp>
        <p:nvSpPr>
          <p:cNvPr id="190" name="Google Shape;190;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nl"/>
              <a:t>brede sensibilisering rond laaggeletterdheid</a:t>
            </a:r>
            <a:endParaRPr/>
          </a:p>
          <a:p>
            <a:pPr indent="-342900" lvl="0" marL="457200" rtl="0" algn="l">
              <a:spcBef>
                <a:spcPts val="0"/>
              </a:spcBef>
              <a:spcAft>
                <a:spcPts val="0"/>
              </a:spcAft>
              <a:buSzPts val="1800"/>
              <a:buAutoNum type="arabicPeriod"/>
            </a:pPr>
            <a:r>
              <a:rPr lang="nl"/>
              <a:t>ons geletterdheidsaanbod kenbaar maken en inzetten op gerichte doorverwijzing</a:t>
            </a:r>
            <a:endParaRPr/>
          </a:p>
          <a:p>
            <a:pPr indent="-342900" lvl="0" marL="457200" rtl="0" algn="l">
              <a:spcBef>
                <a:spcPts val="0"/>
              </a:spcBef>
              <a:spcAft>
                <a:spcPts val="0"/>
              </a:spcAft>
              <a:buSzPts val="1800"/>
              <a:buAutoNum type="arabicPeriod"/>
            </a:pPr>
            <a:r>
              <a:rPr lang="nl"/>
              <a:t>onze expertise in geletterdheidsdidactiek verspreiden ter ondersteuning van andere organisaties</a:t>
            </a:r>
            <a:endParaRPr/>
          </a:p>
          <a:p>
            <a:pPr indent="-342900" lvl="0" marL="457200" rtl="0" algn="l">
              <a:spcBef>
                <a:spcPts val="0"/>
              </a:spcBef>
              <a:spcAft>
                <a:spcPts val="0"/>
              </a:spcAft>
              <a:buSzPts val="1800"/>
              <a:buAutoNum type="arabicPeriod"/>
            </a:pPr>
            <a:r>
              <a:rPr lang="nl"/>
              <a:t>onze expertise in klare taal verspreiden</a:t>
            </a:r>
            <a:endParaRPr/>
          </a:p>
          <a:p>
            <a:pPr indent="-342900" lvl="0" marL="457200" rtl="0" algn="l">
              <a:spcBef>
                <a:spcPts val="0"/>
              </a:spcBef>
              <a:spcAft>
                <a:spcPts val="0"/>
              </a:spcAft>
              <a:buSzPts val="1800"/>
              <a:buAutoNum type="arabicPeriod"/>
            </a:pPr>
            <a:r>
              <a:rPr lang="nl"/>
              <a:t>v</a:t>
            </a:r>
            <a:r>
              <a:rPr lang="nl"/>
              <a:t>ia proevertjesaanbod laaggeletterde volwassenen beter bereiken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Ligo Huisstijl">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