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80" r:id="rId5"/>
    <p:sldId id="268" r:id="rId6"/>
    <p:sldId id="269" r:id="rId7"/>
    <p:sldId id="270" r:id="rId8"/>
    <p:sldId id="275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65B"/>
    <a:srgbClr val="543F5E"/>
    <a:srgbClr val="5DBE55"/>
    <a:srgbClr val="D26E25"/>
    <a:srgbClr val="247FB0"/>
    <a:srgbClr val="4FB543"/>
    <a:srgbClr val="D26E5B"/>
    <a:srgbClr val="1546FF"/>
    <a:srgbClr val="926DA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59045" autoAdjust="0"/>
  </p:normalViewPr>
  <p:slideViewPr>
    <p:cSldViewPr snapToGrid="0" showGuides="1">
      <p:cViewPr varScale="1">
        <p:scale>
          <a:sx n="53" d="100"/>
          <a:sy n="53" d="100"/>
        </p:scale>
        <p:origin x="1452" y="66"/>
      </p:cViewPr>
      <p:guideLst>
        <p:guide orient="horz" pos="2160"/>
        <p:guide pos="2880"/>
        <p:guide pos="5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rter Iris" userId="c2998938-0d3e-44de-ada6-e0c0e9fadcc7" providerId="ADAL" clId="{98D2A296-8B6C-4AE0-AAD0-AFC506E2145A}"/>
    <pc:docChg chg="custSel modSld">
      <pc:chgData name="Joorter Iris" userId="c2998938-0d3e-44de-ada6-e0c0e9fadcc7" providerId="ADAL" clId="{98D2A296-8B6C-4AE0-AAD0-AFC506E2145A}" dt="2020-06-22T13:40:11.830" v="0" actId="478"/>
      <pc:docMkLst>
        <pc:docMk/>
      </pc:docMkLst>
      <pc:sldChg chg="addSp delSp modSp">
        <pc:chgData name="Joorter Iris" userId="c2998938-0d3e-44de-ada6-e0c0e9fadcc7" providerId="ADAL" clId="{98D2A296-8B6C-4AE0-AAD0-AFC506E2145A}" dt="2020-06-22T13:40:11.830" v="0" actId="478"/>
        <pc:sldMkLst>
          <pc:docMk/>
          <pc:sldMk cId="3884452360" sldId="280"/>
        </pc:sldMkLst>
        <pc:spChg chg="add mod">
          <ac:chgData name="Joorter Iris" userId="c2998938-0d3e-44de-ada6-e0c0e9fadcc7" providerId="ADAL" clId="{98D2A296-8B6C-4AE0-AAD0-AFC506E2145A}" dt="2020-06-22T13:40:11.830" v="0" actId="478"/>
          <ac:spMkLst>
            <pc:docMk/>
            <pc:sldMk cId="3884452360" sldId="280"/>
            <ac:spMk id="3" creationId="{3845E059-72AA-4BE9-AE32-A560B5496FA6}"/>
          </ac:spMkLst>
        </pc:spChg>
        <pc:spChg chg="del">
          <ac:chgData name="Joorter Iris" userId="c2998938-0d3e-44de-ada6-e0c0e9fadcc7" providerId="ADAL" clId="{98D2A296-8B6C-4AE0-AAD0-AFC506E2145A}" dt="2020-06-22T13:40:11.830" v="0" actId="478"/>
          <ac:spMkLst>
            <pc:docMk/>
            <pc:sldMk cId="3884452360" sldId="280"/>
            <ac:spMk id="7" creationId="{00000000-0000-0000-0000-000000000000}"/>
          </ac:spMkLst>
        </pc:spChg>
      </pc:sldChg>
    </pc:docChg>
  </pc:docChgLst>
  <pc:docChgLst>
    <pc:chgData name="Joorter Iris" userId="c2998938-0d3e-44de-ada6-e0c0e9fadcc7" providerId="ADAL" clId="{6AE01939-1A8D-45A7-B0F3-013BDA6BA9D8}"/>
    <pc:docChg chg="modSld">
      <pc:chgData name="Joorter Iris" userId="c2998938-0d3e-44de-ada6-e0c0e9fadcc7" providerId="ADAL" clId="{6AE01939-1A8D-45A7-B0F3-013BDA6BA9D8}" dt="2020-07-03T10:01:38.920" v="5" actId="20577"/>
      <pc:docMkLst>
        <pc:docMk/>
      </pc:docMkLst>
      <pc:sldChg chg="modNotesTx">
        <pc:chgData name="Joorter Iris" userId="c2998938-0d3e-44de-ada6-e0c0e9fadcc7" providerId="ADAL" clId="{6AE01939-1A8D-45A7-B0F3-013BDA6BA9D8}" dt="2020-07-03T10:01:29.166" v="1" actId="20577"/>
        <pc:sldMkLst>
          <pc:docMk/>
          <pc:sldMk cId="0" sldId="268"/>
        </pc:sldMkLst>
      </pc:sldChg>
      <pc:sldChg chg="modNotesTx">
        <pc:chgData name="Joorter Iris" userId="c2998938-0d3e-44de-ada6-e0c0e9fadcc7" providerId="ADAL" clId="{6AE01939-1A8D-45A7-B0F3-013BDA6BA9D8}" dt="2020-07-03T10:01:31.702" v="2" actId="20577"/>
        <pc:sldMkLst>
          <pc:docMk/>
          <pc:sldMk cId="4000571222" sldId="269"/>
        </pc:sldMkLst>
      </pc:sldChg>
      <pc:sldChg chg="modNotesTx">
        <pc:chgData name="Joorter Iris" userId="c2998938-0d3e-44de-ada6-e0c0e9fadcc7" providerId="ADAL" clId="{6AE01939-1A8D-45A7-B0F3-013BDA6BA9D8}" dt="2020-07-03T10:01:34.438" v="3" actId="20577"/>
        <pc:sldMkLst>
          <pc:docMk/>
          <pc:sldMk cId="1657395182" sldId="270"/>
        </pc:sldMkLst>
      </pc:sldChg>
      <pc:sldChg chg="modNotesTx">
        <pc:chgData name="Joorter Iris" userId="c2998938-0d3e-44de-ada6-e0c0e9fadcc7" providerId="ADAL" clId="{6AE01939-1A8D-45A7-B0F3-013BDA6BA9D8}" dt="2020-07-03T10:01:38.920" v="5" actId="20577"/>
        <pc:sldMkLst>
          <pc:docMk/>
          <pc:sldMk cId="1564192478" sldId="275"/>
        </pc:sldMkLst>
      </pc:sldChg>
      <pc:sldChg chg="modNotesTx">
        <pc:chgData name="Joorter Iris" userId="c2998938-0d3e-44de-ada6-e0c0e9fadcc7" providerId="ADAL" clId="{6AE01939-1A8D-45A7-B0F3-013BDA6BA9D8}" dt="2020-07-03T10:01:27.364" v="0" actId="6549"/>
        <pc:sldMkLst>
          <pc:docMk/>
          <pc:sldMk cId="3884452360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3/07/2020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2914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3860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7708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5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0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8" name="Rechthoek 1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5" name="Rechthoek 14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8000"/>
            <a:ext cx="8545365" cy="6265475"/>
            <a:chOff x="288000" y="288000"/>
            <a:chExt cx="8545365" cy="6265475"/>
          </a:xfrm>
          <a:solidFill>
            <a:srgbClr val="15465B"/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Calibri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9" y="676527"/>
            <a:ext cx="2159994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2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84640" y="288000"/>
            <a:ext cx="7371359" cy="6265475"/>
            <a:chOff x="1484640" y="288000"/>
            <a:chExt cx="7371359" cy="6265475"/>
          </a:xfrm>
          <a:solidFill>
            <a:srgbClr val="15465B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90883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Calibri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780" y="671000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93065" y="288000"/>
            <a:ext cx="6028442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lnSpc>
                <a:spcPct val="90000"/>
              </a:lnSpc>
              <a:buSzPct val="85000"/>
              <a:defRPr>
                <a:latin typeface="Calibri"/>
                <a:cs typeface="Calibri"/>
              </a:defRPr>
            </a:lvl3pPr>
            <a:lvl4pPr>
              <a:lnSpc>
                <a:spcPct val="90000"/>
              </a:lnSpc>
              <a:defRPr>
                <a:latin typeface="Calibri"/>
                <a:cs typeface="Calibri"/>
              </a:defRPr>
            </a:lvl4pPr>
            <a:lvl5pPr>
              <a:lnSpc>
                <a:spcPct val="90000"/>
              </a:lnSpc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3/07/2020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3/07/2020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6" r:id="rId3"/>
    <p:sldLayoutId id="2147483683" r:id="rId4"/>
    <p:sldLayoutId id="2147483684" r:id="rId5"/>
    <p:sldLayoutId id="2147483687" r:id="rId6"/>
    <p:sldLayoutId id="2147483688" r:id="rId7"/>
    <p:sldLayoutId id="2147483689" r:id="rId8"/>
    <p:sldLayoutId id="2147483691" r:id="rId9"/>
    <p:sldLayoutId id="2147483674" r:id="rId10"/>
    <p:sldLayoutId id="2147483652" r:id="rId11"/>
    <p:sldLayoutId id="2147483682" r:id="rId12"/>
    <p:sldLayoutId id="2147483743" r:id="rId13"/>
    <p:sldLayoutId id="2147483744" r:id="rId14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200" kern="1200" spc="0" baseline="0">
          <a:solidFill>
            <a:schemeClr val="tx1"/>
          </a:solidFill>
          <a:latin typeface="Calibri"/>
          <a:ea typeface="+mn-ea"/>
          <a:cs typeface="Calibri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7"/>
        </a:buBlip>
        <a:tabLst/>
        <a:defRPr sz="2200" kern="1200" spc="0" baseline="0">
          <a:solidFill>
            <a:srgbClr val="9B9B9B"/>
          </a:solidFill>
          <a:latin typeface="Calibri"/>
          <a:ea typeface="+mn-ea"/>
          <a:cs typeface="Calibri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18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9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ata-onderwijs.vlaanderen.be/edulex/document.aspx?docid=9418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9200" y="2443800"/>
            <a:ext cx="7754400" cy="1579711"/>
          </a:xfrm>
        </p:spPr>
        <p:txBody>
          <a:bodyPr/>
          <a:lstStyle/>
          <a:p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Attestering in </a:t>
            </a:r>
            <a:b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schooljaar 2019-2020</a:t>
            </a:r>
            <a:endParaRPr lang="nl-BE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729200" y="4289002"/>
            <a:ext cx="5354606" cy="1053708"/>
          </a:xfrm>
        </p:spPr>
        <p:txBody>
          <a:bodyPr/>
          <a:lstStyle/>
          <a:p>
            <a:r>
              <a:rPr lang="nl-BE" dirty="0"/>
              <a:t>Secundair onderwijs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45E059-72AA-4BE9-AE32-A560B5496FA6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445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19"/>
    </mc:Choice>
    <mc:Fallback xmlns="">
      <p:transition spd="slow" advTm="165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A-attest met uitsluiting in 1A-1B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/>
          <a:lstStyle/>
          <a:p>
            <a:pPr>
              <a:buNone/>
            </a:pPr>
            <a:r>
              <a:rPr lang="nl-BE" dirty="0"/>
              <a:t>Vanaf schooljaar 2019-2020 </a:t>
            </a:r>
            <a:r>
              <a:rPr lang="nl-BE" b="1" dirty="0"/>
              <a:t>voor 1A-1B</a:t>
            </a:r>
          </a:p>
          <a:p>
            <a:r>
              <a:rPr lang="nl-BE" dirty="0"/>
              <a:t>beperkte doorstroom naar het hoger leerjaar</a:t>
            </a:r>
          </a:p>
          <a:p>
            <a:pPr lvl="1"/>
            <a:r>
              <a:rPr lang="nl-BE" dirty="0"/>
              <a:t>A-attest, met </a:t>
            </a:r>
            <a:r>
              <a:rPr lang="nl-BE" b="1" dirty="0"/>
              <a:t>uitsluiting</a:t>
            </a:r>
            <a:r>
              <a:rPr lang="nl-BE" dirty="0"/>
              <a:t> voor:</a:t>
            </a:r>
          </a:p>
          <a:p>
            <a:pPr lvl="2"/>
            <a:r>
              <a:rPr lang="nl-BE" dirty="0"/>
              <a:t>een of meer basisopties, en/of</a:t>
            </a:r>
          </a:p>
          <a:p>
            <a:pPr lvl="2"/>
            <a:r>
              <a:rPr lang="nl-BE" dirty="0"/>
              <a:t>een of meer pakketten in het 2</a:t>
            </a:r>
            <a:r>
              <a:rPr lang="nl-BE" baseline="30000" dirty="0"/>
              <a:t>de</a:t>
            </a:r>
            <a:r>
              <a:rPr lang="nl-BE" dirty="0"/>
              <a:t> </a:t>
            </a:r>
            <a:r>
              <a:rPr lang="nl-BE" dirty="0" err="1"/>
              <a:t>lj</a:t>
            </a:r>
            <a:r>
              <a:rPr lang="nl-BE" dirty="0"/>
              <a:t> A/B</a:t>
            </a:r>
          </a:p>
          <a:p>
            <a:pPr lvl="1"/>
            <a:r>
              <a:rPr lang="nl-BE" dirty="0"/>
              <a:t>+ </a:t>
            </a:r>
            <a:r>
              <a:rPr lang="nl-BE" b="1" dirty="0"/>
              <a:t>advies</a:t>
            </a:r>
            <a:r>
              <a:rPr lang="nl-BE" dirty="0"/>
              <a:t> </a:t>
            </a:r>
            <a:r>
              <a:rPr lang="nl-BE" b="1" dirty="0"/>
              <a:t>overzitten</a:t>
            </a:r>
            <a:r>
              <a:rPr lang="nl-BE" dirty="0"/>
              <a:t> = bindend </a:t>
            </a:r>
          </a:p>
          <a:p>
            <a:pPr lvl="2"/>
            <a:r>
              <a:rPr lang="nl-BE" dirty="0"/>
              <a:t>Overzitten mogelijk </a:t>
            </a:r>
          </a:p>
          <a:p>
            <a:pPr lvl="2"/>
            <a:r>
              <a:rPr lang="nl-BE" dirty="0"/>
              <a:t>Overzitten verbieden</a:t>
            </a:r>
          </a:p>
          <a:p>
            <a:r>
              <a:rPr lang="nl-BE" dirty="0"/>
              <a:t>motiveringsplicht </a:t>
            </a:r>
          </a:p>
          <a:p>
            <a:r>
              <a:rPr lang="nl-BE" dirty="0"/>
              <a:t>beroepsmogelijkheid ouders voor uitsluiting en/of ongunstig advies overzitten</a:t>
            </a:r>
          </a:p>
          <a:p>
            <a:pPr marL="288000" lvl="1" indent="0">
              <a:buNone/>
            </a:pPr>
            <a:r>
              <a:rPr lang="nl-BE" dirty="0"/>
              <a:t>	</a:t>
            </a:r>
          </a:p>
          <a:p>
            <a:pPr marL="288000" lvl="1" indent="0">
              <a:buNone/>
            </a:pPr>
            <a:endParaRPr lang="nl-BE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18AEF16-2D74-4EAD-9350-26FC8E5B752F}"/>
              </a:ext>
            </a:extLst>
          </p:cNvPr>
          <p:cNvSpPr txBox="1"/>
          <p:nvPr/>
        </p:nvSpPr>
        <p:spPr>
          <a:xfrm>
            <a:off x="4196444" y="3832845"/>
            <a:ext cx="3298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(+ niet-bindend CLB-advies)</a:t>
            </a:r>
          </a:p>
          <a:p>
            <a:endParaRPr lang="nl-BE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907"/>
    </mc:Choice>
    <mc:Fallback xmlns="">
      <p:transition spd="slow" advTm="689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2D8D5-1979-4C35-BF2A-DF66CE68E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B-attest in hogere leerjaren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A6270E-C054-473E-96E2-C67E9ED550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nl-BE" dirty="0"/>
              <a:t>Vanaf schooljaar 2019-2020 voor </a:t>
            </a:r>
            <a:r>
              <a:rPr lang="nl-BE" b="1" dirty="0"/>
              <a:t>hogere leerjaren</a:t>
            </a:r>
          </a:p>
          <a:p>
            <a:r>
              <a:rPr lang="nl-BE" dirty="0"/>
              <a:t>beperkte doorstroom naar hoger leerjaar</a:t>
            </a:r>
          </a:p>
          <a:p>
            <a:pPr lvl="1"/>
            <a:r>
              <a:rPr lang="nl-BE" dirty="0"/>
              <a:t>B-attest = </a:t>
            </a:r>
            <a:r>
              <a:rPr lang="nl-BE" b="1" dirty="0"/>
              <a:t>clausulering</a:t>
            </a:r>
          </a:p>
          <a:p>
            <a:pPr lvl="1"/>
            <a:r>
              <a:rPr lang="nl-BE" b="1" dirty="0">
                <a:solidFill>
                  <a:srgbClr val="15465B"/>
                </a:solidFill>
              </a:rPr>
              <a:t>NIEUW!</a:t>
            </a:r>
            <a:r>
              <a:rPr lang="nl-BE" dirty="0"/>
              <a:t> + </a:t>
            </a:r>
            <a:r>
              <a:rPr lang="nl-BE" b="1" dirty="0"/>
              <a:t>advies overzitten</a:t>
            </a:r>
            <a:r>
              <a:rPr lang="nl-BE" dirty="0"/>
              <a:t> = bindend</a:t>
            </a:r>
          </a:p>
          <a:p>
            <a:pPr lvl="2"/>
            <a:r>
              <a:rPr lang="nl-BE" dirty="0"/>
              <a:t>Overzitten mogelijk (+ niet-bindend CLB-advies)</a:t>
            </a:r>
          </a:p>
          <a:p>
            <a:pPr lvl="2"/>
            <a:r>
              <a:rPr lang="nl-BE" dirty="0"/>
              <a:t>Overzitten verbieden</a:t>
            </a:r>
          </a:p>
          <a:p>
            <a:r>
              <a:rPr lang="nl-BE" dirty="0"/>
              <a:t>motiveringsplicht</a:t>
            </a:r>
          </a:p>
          <a:p>
            <a:r>
              <a:rPr lang="nl-BE" dirty="0"/>
              <a:t>beroepsmogelijkheid ouders voor clausulering en/of ongunstig advies overzitten</a:t>
            </a:r>
          </a:p>
          <a:p>
            <a:pPr>
              <a:buNone/>
            </a:pPr>
            <a:endParaRPr lang="nl-BE" dirty="0"/>
          </a:p>
          <a:p>
            <a:endParaRPr lang="nl-B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057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82"/>
    </mc:Choice>
    <mc:Fallback xmlns="">
      <p:transition spd="slow" advTm="433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D012BB-73CB-4379-82C7-895CECB09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Flexibele trajecten</a:t>
            </a:r>
          </a:p>
        </p:txBody>
      </p:sp>
      <p:pic>
        <p:nvPicPr>
          <p:cNvPr id="7" name="Tijdelijke aanduiding voor inhoud 6" descr="Waarschuwing">
            <a:extLst>
              <a:ext uri="{FF2B5EF4-FFF2-40B4-BE49-F238E27FC236}">
                <a16:creationId xmlns:a16="http://schemas.microsoft.com/office/drawing/2014/main" id="{4819F7A0-F214-488D-BEBC-1D09250B24A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5931" y="1607508"/>
            <a:ext cx="386784" cy="386784"/>
          </a:xfrm>
        </p:spPr>
      </p:pic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B136B10D-DB17-4FEE-8B4E-6A94514D9382}"/>
              </a:ext>
            </a:extLst>
          </p:cNvPr>
          <p:cNvSpPr txBox="1">
            <a:spLocks/>
          </p:cNvSpPr>
          <p:nvPr/>
        </p:nvSpPr>
        <p:spPr>
          <a:xfrm>
            <a:off x="1296000" y="1607508"/>
            <a:ext cx="7416000" cy="367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6"/>
              </a:buBlip>
              <a:tabLst/>
              <a:defRPr sz="2200" kern="1200" spc="0" baseline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76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Blip>
                <a:blip r:embed="rId7"/>
              </a:buBlip>
              <a:tabLst/>
              <a:defRPr sz="2200" kern="1200" spc="0" baseline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864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85000"/>
              <a:buFontTx/>
              <a:buBlip>
                <a:blip r:embed="rId8"/>
              </a:buBlip>
              <a:tabLst/>
              <a:defRPr sz="2000" kern="1200" spc="0" baseline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152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Blip>
                <a:blip r:embed="rId9"/>
              </a:buBlip>
              <a:tabLst/>
              <a:defRPr sz="2000" kern="1200" spc="0" baseline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440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6"/>
              </a:buBlip>
              <a:tabLst/>
              <a:defRPr sz="2000" kern="1200" spc="0" baseline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nl-BE" dirty="0"/>
              <a:t>Nog dit schooljaar mogelijk om over te stappen naar een systeem van flexibele trajecten: </a:t>
            </a:r>
          </a:p>
          <a:p>
            <a:pPr>
              <a:buFontTx/>
              <a:buNone/>
            </a:pPr>
            <a:endParaRPr lang="nl-BE" dirty="0"/>
          </a:p>
          <a:p>
            <a:r>
              <a:rPr lang="nl-BE" dirty="0"/>
              <a:t>Systeem van graadevaluatie of;</a:t>
            </a:r>
          </a:p>
          <a:p>
            <a:r>
              <a:rPr lang="nl-BE" dirty="0"/>
              <a:t>Systeem van overgaan met tekorten </a:t>
            </a:r>
          </a:p>
          <a:p>
            <a:pPr>
              <a:buNone/>
            </a:pPr>
            <a:endParaRPr lang="nl-BE" dirty="0"/>
          </a:p>
          <a:p>
            <a:pPr marL="342900" indent="-342900">
              <a:buFont typeface="Wingdings 3" panose="05040102010807070707" pitchFamily="18" charset="2"/>
              <a:buChar char="&quot;"/>
            </a:pPr>
            <a:r>
              <a:rPr lang="nl-BE" dirty="0"/>
              <a:t>model van attest van regelmatige lesbijwoning</a:t>
            </a:r>
          </a:p>
          <a:p>
            <a:pPr>
              <a:buNone/>
            </a:pPr>
            <a:r>
              <a:rPr lang="nl-BE" dirty="0"/>
              <a:t>≠ rubriek advies inzake overzitten</a:t>
            </a:r>
          </a:p>
          <a:p>
            <a:endParaRPr lang="nl-B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739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12"/>
    </mc:Choice>
    <mc:Fallback xmlns="">
      <p:transition spd="slow" advTm="373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jdelijke aanduiding voor afbeelding 10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1"/>
          <a:stretch/>
        </p:blipFill>
        <p:spPr>
          <a:xfrm>
            <a:off x="283745" y="0"/>
            <a:ext cx="8860255" cy="5570561"/>
          </a:xfrm>
        </p:spPr>
      </p:pic>
      <p:grpSp>
        <p:nvGrpSpPr>
          <p:cNvPr id="8" name="Groeperen 10"/>
          <p:cNvGrpSpPr/>
          <p:nvPr/>
        </p:nvGrpSpPr>
        <p:grpSpPr>
          <a:xfrm>
            <a:off x="288000" y="3410881"/>
            <a:ext cx="8856000" cy="3447119"/>
            <a:chOff x="288000" y="3410881"/>
            <a:chExt cx="8856000" cy="3447119"/>
          </a:xfrm>
        </p:grpSpPr>
        <p:sp>
          <p:nvSpPr>
            <p:cNvPr id="9" name="Rechthoek 8"/>
            <p:cNvSpPr/>
            <p:nvPr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0" name="Rechthoekige driehoek 9"/>
            <p:cNvSpPr/>
            <p:nvPr/>
          </p:nvSpPr>
          <p:spPr>
            <a:xfrm flipH="1">
              <a:off x="288000" y="3410881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70402"/>
            <a:ext cx="2159997" cy="719998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667682" y="4432441"/>
            <a:ext cx="8188318" cy="1250522"/>
          </a:xfrm>
        </p:spPr>
        <p:txBody>
          <a:bodyPr/>
          <a:lstStyle/>
          <a:p>
            <a:r>
              <a:rPr lang="nl-BE" sz="2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Meer info: </a:t>
            </a:r>
            <a:r>
              <a:rPr lang="nl-BE" sz="2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omzendbrief SO64</a:t>
            </a:r>
            <a:br>
              <a:rPr lang="nl-BE" sz="2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4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Vragen? secundaironderwijsbeleid@vlaanderen.be</a:t>
            </a:r>
          </a:p>
        </p:txBody>
      </p:sp>
    </p:spTree>
    <p:extLst>
      <p:ext uri="{BB962C8B-B14F-4D97-AF65-F5344CB8AC3E}">
        <p14:creationId xmlns:p14="http://schemas.microsoft.com/office/powerpoint/2010/main" val="156419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94"/>
    </mc:Choice>
    <mc:Fallback xmlns="">
      <p:transition spd="slow" advTm="17494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8.5|19.5|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1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"/>
</p:tagLst>
</file>

<file path=ppt/theme/theme1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BD9F537CD0FF469E6235EE4BB16B8A" ma:contentTypeVersion="12" ma:contentTypeDescription="Een nieuw document maken." ma:contentTypeScope="" ma:versionID="77ba90653dd1d18d4ba9b6fef9262a0d">
  <xsd:schema xmlns:xsd="http://www.w3.org/2001/XMLSchema" xmlns:xs="http://www.w3.org/2001/XMLSchema" xmlns:p="http://schemas.microsoft.com/office/2006/metadata/properties" xmlns:ns2="c22d8db5-5890-408d-a93d-9145020078b9" xmlns:ns3="e1183e09-c796-41a2-ba5a-4d319536ae41" targetNamespace="http://schemas.microsoft.com/office/2006/metadata/properties" ma:root="true" ma:fieldsID="836694db3034f1732d61a0719147b713" ns2:_="" ns3:_="">
    <xsd:import namespace="c22d8db5-5890-408d-a93d-9145020078b9"/>
    <xsd:import namespace="e1183e09-c796-41a2-ba5a-4d319536ae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2d8db5-5890-408d-a93d-9145020078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83e09-c796-41a2-ba5a-4d319536ae4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1FDB8C-780F-4BEC-B76A-32169619402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1183e09-c796-41a2-ba5a-4d319536ae41"/>
    <ds:schemaRef ds:uri="c22d8db5-5890-408d-a93d-9145020078b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D788DA-3752-49AE-9588-69BBB08DF5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0FCD25-0279-438A-83F6-A3B9A1350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2d8db5-5890-408d-a93d-9145020078b9"/>
    <ds:schemaRef ds:uri="e1183e09-c796-41a2-ba5a-4d319536ae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Powerpoint_BELEIDSDOMEIN_Calibri</Template>
  <TotalTime>169</TotalTime>
  <Words>161</Words>
  <Application>Microsoft Office PowerPoint</Application>
  <PresentationFormat>Diavoorstelling (4:3)</PresentationFormat>
  <Paragraphs>38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Arial</vt:lpstr>
      <vt:lpstr>Calibri</vt:lpstr>
      <vt:lpstr>FlandersArtSans-Bold</vt:lpstr>
      <vt:lpstr>FlandersArtSans-Regular</vt:lpstr>
      <vt:lpstr>FlandersArtSerif-Regular</vt:lpstr>
      <vt:lpstr>Wingdings 3</vt:lpstr>
      <vt:lpstr>Aangepast ontwerp</vt:lpstr>
      <vt:lpstr>Attestering in  schooljaar 2019-2020</vt:lpstr>
      <vt:lpstr>A-attest met uitsluiting in 1A-1B</vt:lpstr>
      <vt:lpstr>B-attest in hogere leerjaren</vt:lpstr>
      <vt:lpstr>Flexibele trajecten</vt:lpstr>
      <vt:lpstr>Meer info: omzendbrief SO64 Vragen? secundaironderwijsbeleid@vlaanderen.be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komt de titel</dc:title>
  <dc:creator>Yahiaoui Yasmina</dc:creator>
  <cp:lastModifiedBy>Joorter Iris</cp:lastModifiedBy>
  <cp:revision>5</cp:revision>
  <dcterms:created xsi:type="dcterms:W3CDTF">2016-12-08T14:07:04Z</dcterms:created>
  <dcterms:modified xsi:type="dcterms:W3CDTF">2020-07-03T10:01:46Z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0x010100F1BD9F537CD0FF469E6235EE4BB16B8A</vt:lpwstr>
  </property>
</Properties>
</file>