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95E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6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9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en o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ks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Titeltekst</a:t>
            </a:r>
          </a:p>
        </p:txBody>
      </p:sp>
      <p:sp>
        <p:nvSpPr>
          <p:cNvPr id="12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  <a:lvl2pPr marL="777875" indent="-333375" algn="ctr">
              <a:spcBef>
                <a:spcPts val="0"/>
              </a:spcBef>
              <a:defRPr sz="2400" i="1"/>
            </a:lvl2pPr>
            <a:lvl3pPr marL="1222375" indent="-333375" algn="ctr">
              <a:spcBef>
                <a:spcPts val="0"/>
              </a:spcBef>
              <a:defRPr sz="2400" i="1"/>
            </a:lvl3pPr>
            <a:lvl4pPr marL="1666875" indent="-333375" algn="ctr">
              <a:spcBef>
                <a:spcPts val="0"/>
              </a:spcBef>
              <a:defRPr sz="2400" i="1"/>
            </a:lvl4pPr>
            <a:lvl5pPr marL="2111375" indent="-333375" algn="ctr">
              <a:spcBef>
                <a:spcPts val="0"/>
              </a:spcBef>
              <a:defRPr sz="2400" i="1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94" name="&quot;Typ hier een citaat.&quot;"/>
          <p:cNvSpPr txBox="1">
            <a:spLocks noGrp="1"/>
          </p:cNvSpPr>
          <p:nvPr>
            <p:ph type="body" sz="quarter" idx="13"/>
          </p:nvPr>
        </p:nvSpPr>
        <p:spPr>
          <a:xfrm>
            <a:off x="1270000" y="4267112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Afbeelding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beelding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ks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Titeltekst</a:t>
            </a:r>
          </a:p>
        </p:txBody>
      </p:sp>
      <p:sp>
        <p:nvSpPr>
          <p:cNvPr id="22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d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ks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fbeelding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ks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Titeltekst</a:t>
            </a:r>
          </a:p>
        </p:txBody>
      </p:sp>
      <p:sp>
        <p:nvSpPr>
          <p:cNvPr id="40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bo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57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opsomming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Afbeelding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67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68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psommingstek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6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driem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Afbeelding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Afbeelding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Afbeelding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3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iny.cc/hk7w3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ork, work, work...…"/>
          <p:cNvSpPr txBox="1">
            <a:spLocks noGrp="1"/>
          </p:cNvSpPr>
          <p:nvPr>
            <p:ph type="ctrTitle"/>
          </p:nvPr>
        </p:nvSpPr>
        <p:spPr>
          <a:xfrm>
            <a:off x="-34067" y="3611793"/>
            <a:ext cx="13072934" cy="253001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11500">
                <a:latin typeface="Gill Sans"/>
                <a:ea typeface="Gill Sans"/>
                <a:cs typeface="Gill Sans"/>
                <a:sym typeface="Gill Sans"/>
              </a:defRPr>
            </a:pPr>
            <a:r>
              <a:t>Work, work, work... </a:t>
            </a:r>
          </a:p>
          <a:p>
            <a:pPr>
              <a:defRPr sz="3500">
                <a:latin typeface="Gill Sans"/>
                <a:ea typeface="Gill Sans"/>
                <a:cs typeface="Gill Sans"/>
                <a:sym typeface="Gill Sans"/>
              </a:defRPr>
            </a:pPr>
            <a:r>
              <a:t>voor CLIL-leraren en directies - hoe zit het met personeelsbeleid? </a:t>
            </a:r>
          </a:p>
        </p:txBody>
      </p:sp>
      <p:sp>
        <p:nvSpPr>
          <p:cNvPr id="120" name="Helena Van Driessche…"/>
          <p:cNvSpPr txBox="1">
            <a:spLocks noGrp="1"/>
          </p:cNvSpPr>
          <p:nvPr>
            <p:ph type="subTitle" sz="quarter" idx="1"/>
          </p:nvPr>
        </p:nvSpPr>
        <p:spPr>
          <a:xfrm>
            <a:off x="1269999" y="6718299"/>
            <a:ext cx="10464801" cy="1130302"/>
          </a:xfrm>
          <a:prstGeom prst="rect">
            <a:avLst/>
          </a:prstGeom>
        </p:spPr>
        <p:txBody>
          <a:bodyPr/>
          <a:lstStyle/>
          <a:p>
            <a:pPr defTabSz="356361">
              <a:defRPr sz="2200"/>
            </a:pPr>
            <a:r>
              <a:t>Helena Van Driessche</a:t>
            </a:r>
          </a:p>
          <a:p>
            <a:pPr defTabSz="356361">
              <a:defRPr sz="2200"/>
            </a:pPr>
            <a:r>
              <a:t>Lise Maissin</a:t>
            </a:r>
          </a:p>
          <a:p>
            <a:pPr defTabSz="356361">
              <a:defRPr sz="2200"/>
            </a:pPr>
            <a:r>
              <a:t>Lionel Mouillard</a:t>
            </a:r>
          </a:p>
        </p:txBody>
      </p:sp>
      <p:sp>
        <p:nvSpPr>
          <p:cNvPr id="121" name="GO! Meertalig Atheneum Woluwe"/>
          <p:cNvSpPr txBox="1"/>
          <p:nvPr/>
        </p:nvSpPr>
        <p:spPr>
          <a:xfrm>
            <a:off x="2528062" y="1020278"/>
            <a:ext cx="6729477" cy="609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t>GO! Meertalig Atheneum Woluwe</a:t>
            </a:r>
          </a:p>
        </p:txBody>
      </p:sp>
      <p:pic>
        <p:nvPicPr>
          <p:cNvPr id="122" name="Afbeelding" descr="Afbeeldi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8961" y="-22358"/>
            <a:ext cx="2695047" cy="26950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LA FIN…"/>
          <p:cNvSpPr txBox="1"/>
          <p:nvPr/>
        </p:nvSpPr>
        <p:spPr>
          <a:xfrm>
            <a:off x="1157472" y="2910888"/>
            <a:ext cx="10689856" cy="3931824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300"/>
            </a:pPr>
            <a:r>
              <a:t>LA FIN</a:t>
            </a:r>
          </a:p>
          <a:p>
            <a:pPr>
              <a:defRPr sz="8300"/>
            </a:pPr>
            <a:r>
              <a:t>THE END</a:t>
            </a:r>
          </a:p>
          <a:p>
            <a:pPr>
              <a:defRPr sz="8300"/>
            </a:pPr>
            <a:r>
              <a:t>EINDE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Wie zijn we?…"/>
          <p:cNvSpPr txBox="1">
            <a:spLocks noGrp="1"/>
          </p:cNvSpPr>
          <p:nvPr>
            <p:ph type="body" sz="half" idx="4294967295"/>
          </p:nvPr>
        </p:nvSpPr>
        <p:spPr>
          <a:xfrm>
            <a:off x="508000" y="1896533"/>
            <a:ext cx="11099800" cy="3206157"/>
          </a:xfrm>
          <a:prstGeom prst="rect">
            <a:avLst/>
          </a:prstGeom>
        </p:spPr>
        <p:txBody>
          <a:bodyPr/>
          <a:lstStyle/>
          <a:p>
            <a:pPr marL="893618" lvl="1" indent="-665017">
              <a:buSzPct val="100000"/>
              <a:buAutoNum type="arabicPeriod"/>
            </a:pPr>
            <a:r>
              <a:t>Wie zijn we?</a:t>
            </a:r>
          </a:p>
          <a:p>
            <a:pPr marL="893618" lvl="1" indent="-665017">
              <a:buSzPct val="100000"/>
              <a:buAutoNum type="arabicPeriod"/>
            </a:pPr>
            <a:r>
              <a:t>Onze school/ons CLIL-project</a:t>
            </a:r>
          </a:p>
          <a:p>
            <a:pPr marL="893618" lvl="1" indent="-665017">
              <a:buSzPct val="100000"/>
              <a:buAutoNum type="arabicPeriod"/>
            </a:pPr>
            <a:r>
              <a:t>Doel van deze sessie</a:t>
            </a:r>
          </a:p>
        </p:txBody>
      </p:sp>
      <p:sp>
        <p:nvSpPr>
          <p:cNvPr id="125" name="Inleiding"/>
          <p:cNvSpPr txBox="1"/>
          <p:nvPr/>
        </p:nvSpPr>
        <p:spPr>
          <a:xfrm>
            <a:off x="419099" y="440266"/>
            <a:ext cx="2477791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1600"/>
              </a:spcBef>
              <a:defRPr sz="5600">
                <a:solidFill>
                  <a:srgbClr val="D93E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Inleiding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2 groepen:…"/>
          <p:cNvSpPr txBox="1"/>
          <p:nvPr/>
        </p:nvSpPr>
        <p:spPr>
          <a:xfrm>
            <a:off x="507999" y="3568039"/>
            <a:ext cx="11833885" cy="2617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spcBef>
                <a:spcPts val="4200"/>
              </a:spcBef>
              <a:defRPr sz="3200" b="1">
                <a:latin typeface="+mj-lt"/>
                <a:ea typeface="+mj-ea"/>
                <a:cs typeface="+mj-cs"/>
                <a:sym typeface="Helvetica Neue"/>
              </a:defRPr>
            </a:pPr>
            <a:r>
              <a:t>2 groepen: </a:t>
            </a:r>
          </a:p>
          <a:p>
            <a:pPr marL="444500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t>leerkrachten</a:t>
            </a:r>
          </a:p>
          <a:p>
            <a:pPr marL="444500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t>directies</a:t>
            </a:r>
          </a:p>
        </p:txBody>
      </p:sp>
      <p:sp>
        <p:nvSpPr>
          <p:cNvPr id="128" name="3 belangrijke vragen per groep:…"/>
          <p:cNvSpPr txBox="1"/>
          <p:nvPr/>
        </p:nvSpPr>
        <p:spPr>
          <a:xfrm>
            <a:off x="507998" y="6362039"/>
            <a:ext cx="6263540" cy="2617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spcBef>
                <a:spcPts val="4200"/>
              </a:spcBef>
              <a:defRPr sz="3200" b="1">
                <a:latin typeface="+mj-lt"/>
                <a:ea typeface="+mj-ea"/>
                <a:cs typeface="+mj-cs"/>
                <a:sym typeface="Helvetica Neue"/>
              </a:defRPr>
            </a:pPr>
            <a:r>
              <a:t>3 belangrijke vragen per groep:</a:t>
            </a:r>
          </a:p>
          <a:p>
            <a:pPr marL="444500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t>1 blad per vraag</a:t>
            </a:r>
          </a:p>
          <a:p>
            <a:pPr marL="444500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t>noteer je bedenkingen</a:t>
            </a:r>
          </a:p>
        </p:txBody>
      </p:sp>
      <p:sp>
        <p:nvSpPr>
          <p:cNvPr id="129" name="Brainstorm"/>
          <p:cNvSpPr txBox="1"/>
          <p:nvPr/>
        </p:nvSpPr>
        <p:spPr>
          <a:xfrm>
            <a:off x="419100" y="438148"/>
            <a:ext cx="3344218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1600"/>
              </a:spcBef>
              <a:defRPr sz="5600">
                <a:solidFill>
                  <a:srgbClr val="D93E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Brainstorm</a:t>
            </a:r>
          </a:p>
        </p:txBody>
      </p:sp>
      <p:sp>
        <p:nvSpPr>
          <p:cNvPr id="130" name="Iedereen zit met vragen.…"/>
          <p:cNvSpPr txBox="1"/>
          <p:nvPr/>
        </p:nvSpPr>
        <p:spPr>
          <a:xfrm>
            <a:off x="508000" y="1751608"/>
            <a:ext cx="6723889" cy="1601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spcBef>
                <a:spcPts val="4200"/>
              </a:spcBef>
              <a:defRPr sz="3200" b="1">
                <a:latin typeface="+mj-lt"/>
                <a:ea typeface="+mj-ea"/>
                <a:cs typeface="+mj-cs"/>
                <a:sym typeface="Helvetica Neue"/>
              </a:defRPr>
            </a:pPr>
            <a:r>
              <a:t>Iedereen zit met vragen.</a:t>
            </a:r>
          </a:p>
          <a:p>
            <a:pPr marL="444500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t>vragen en noden zichtbaar maken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" name="Tabel"/>
          <p:cNvGraphicFramePr/>
          <p:nvPr/>
        </p:nvGraphicFramePr>
        <p:xfrm>
          <a:off x="347232" y="412915"/>
          <a:ext cx="12310334" cy="8927765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6155167"/>
                <a:gridCol w="6155167"/>
              </a:tblGrid>
              <a:tr h="874454"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DIRECTIES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A5F5E"/>
                      </a:solidFill>
                      <a:miter lim="400000"/>
                    </a:lnR>
                    <a:solidFill>
                      <a:srgbClr val="017C7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latin typeface="Helvetica Neue Medium"/>
                          <a:ea typeface="Helvetica Neue Medium"/>
                          <a:cs typeface="Helvetica Neue Medium"/>
                          <a:sym typeface="Helvetica Neue Medium"/>
                        </a:rPr>
                        <a:t>LEERKRACHTEN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A5F5E"/>
                      </a:solidFill>
                      <a:miter lim="400000"/>
                    </a:lnL>
                    <a:solidFill>
                      <a:srgbClr val="017C76"/>
                    </a:solidFill>
                  </a:tcPr>
                </a:tc>
              </a:tr>
              <a:tr h="2684437">
                <a:tc>
                  <a:txBody>
                    <a:bodyPr/>
                    <a:lstStyle/>
                    <a:p>
                      <a:pPr marL="572911" lvl="2" indent="-572911" algn="l">
                        <a:spcBef>
                          <a:spcPts val="3200"/>
                        </a:spcBef>
                        <a:buSzPct val="100000"/>
                        <a:buAutoNum type="arabicPeriod"/>
                        <a:defRPr sz="2800">
                          <a:sym typeface="Helvetica Neue Medium"/>
                        </a:defRPr>
                      </a:pPr>
                      <a:r>
                        <a:t>Hoe ziet de perfecte CLIL-school eruit?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A5F5E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marL="712611" lvl="2" indent="-572911" algn="l">
                        <a:spcBef>
                          <a:spcPts val="3200"/>
                        </a:spcBef>
                        <a:buSzPct val="100000"/>
                        <a:buAutoNum type="arabicPeriod"/>
                        <a:defRPr sz="2800">
                          <a:sym typeface="Helvetica Neue Medium"/>
                        </a:defRPr>
                      </a:pPr>
                      <a:r>
                        <a:t>Hoe ziet de perfecte CLIL-school eruit?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A5F5E"/>
                      </a:solidFill>
                      <a:miter lim="400000"/>
                    </a:lnL>
                  </a:tcPr>
                </a:tc>
              </a:tr>
              <a:tr h="2684437">
                <a:tc>
                  <a:txBody>
                    <a:bodyPr/>
                    <a:lstStyle/>
                    <a:p>
                      <a:pPr marL="572911" indent="-572911" algn="l">
                        <a:spcBef>
                          <a:spcPts val="3200"/>
                        </a:spcBef>
                        <a:buSzPct val="100000"/>
                        <a:buAutoNum type="arabicPeriod" startAt="2"/>
                        <a:defRPr sz="2800">
                          <a:sym typeface="Helvetica Neue Medium"/>
                        </a:defRPr>
                      </a:pPr>
                      <a:r>
                        <a:t>Wat verwacht je van je CLIL-team?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A5F5E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marL="712611" indent="-572911" algn="l">
                        <a:spcBef>
                          <a:spcPts val="3200"/>
                        </a:spcBef>
                        <a:buSzPct val="100000"/>
                        <a:buAutoNum type="arabicPeriod" startAt="2"/>
                        <a:defRPr sz="2800">
                          <a:sym typeface="Helvetica Neue Medium"/>
                        </a:defRPr>
                      </a:pPr>
                      <a:r>
                        <a:t>Wat verwacht je van je directeur in verband met CLIL?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A5F5E"/>
                      </a:solidFill>
                      <a:miter lim="400000"/>
                    </a:lnL>
                  </a:tcPr>
                </a:tc>
              </a:tr>
              <a:tr h="2684437">
                <a:tc>
                  <a:txBody>
                    <a:bodyPr/>
                    <a:lstStyle/>
                    <a:p>
                      <a:pPr marL="572911" lvl="2" indent="-572911" algn="l">
                        <a:spcBef>
                          <a:spcPts val="3200"/>
                        </a:spcBef>
                        <a:buSzPct val="100000"/>
                        <a:buAutoNum type="arabicPeriod" startAt="3"/>
                        <a:defRPr sz="2800">
                          <a:sym typeface="Helvetica Neue Medium"/>
                        </a:defRPr>
                      </a:pPr>
                      <a:r>
                        <a:t>Hoe kan je CLIL-team elkaar ondersteunen?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A5F5E"/>
                      </a:solidFill>
                      <a:miter lim="400000"/>
                    </a:lnR>
                  </a:tcPr>
                </a:tc>
                <a:tc>
                  <a:txBody>
                    <a:bodyPr/>
                    <a:lstStyle/>
                    <a:p>
                      <a:pPr marL="712611" lvl="2" indent="-572911" algn="l">
                        <a:spcBef>
                          <a:spcPts val="3200"/>
                        </a:spcBef>
                        <a:buSzPct val="100000"/>
                        <a:buAutoNum type="arabicPeriod" startAt="3"/>
                        <a:defRPr sz="2800">
                          <a:sym typeface="Helvetica Neue Medium"/>
                        </a:defRPr>
                      </a:pPr>
                      <a:r>
                        <a:t>Hoe kan het CLIL-team elkaar ondersteunen?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A5F5E"/>
                      </a:solidFill>
                      <a:miter lim="400000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elke noden komen naar boven?…"/>
          <p:cNvSpPr txBox="1"/>
          <p:nvPr/>
        </p:nvSpPr>
        <p:spPr>
          <a:xfrm>
            <a:off x="507999" y="1790038"/>
            <a:ext cx="10019590" cy="1601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spcBef>
                <a:spcPts val="4200"/>
              </a:spcBef>
              <a:defRPr sz="3200" b="1">
                <a:latin typeface="+mj-lt"/>
                <a:ea typeface="+mj-ea"/>
                <a:cs typeface="+mj-cs"/>
                <a:sym typeface="Helvetica Neue"/>
              </a:defRPr>
            </a:pPr>
            <a:r>
              <a:t>Welke noden komen naar boven?</a:t>
            </a:r>
          </a:p>
          <a:p>
            <a:pPr marL="1384300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t>Welke antwoorden kunnen jullie hierop vinden?</a:t>
            </a:r>
          </a:p>
        </p:txBody>
      </p:sp>
      <p:sp>
        <p:nvSpPr>
          <p:cNvPr id="135" name="Noteer je oplossingen op de achterkant van elk blad…"/>
          <p:cNvSpPr txBox="1"/>
          <p:nvPr/>
        </p:nvSpPr>
        <p:spPr>
          <a:xfrm>
            <a:off x="507999" y="3788171"/>
            <a:ext cx="10311690" cy="3633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spcBef>
                <a:spcPts val="4200"/>
              </a:spcBef>
              <a:defRPr sz="3200" b="1">
                <a:latin typeface="+mj-lt"/>
                <a:ea typeface="+mj-ea"/>
                <a:cs typeface="+mj-cs"/>
                <a:sym typeface="Helvetica Neue"/>
              </a:defRPr>
            </a:pPr>
            <a:r>
              <a:t>Noteer je oplossingen op de achterkant van elk blad</a:t>
            </a:r>
          </a:p>
          <a:p>
            <a:pPr marL="1333500" lvl="2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t>vanuit echte ervaringen</a:t>
            </a:r>
          </a:p>
          <a:p>
            <a:pPr marL="1333500" lvl="2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t>concrete voorbeelden</a:t>
            </a:r>
          </a:p>
          <a:p>
            <a:pPr marL="1333500" lvl="2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t>noden zichtbaar maken</a:t>
            </a:r>
          </a:p>
        </p:txBody>
      </p:sp>
      <p:sp>
        <p:nvSpPr>
          <p:cNvPr id="136" name="“Samen staan we sterker”"/>
          <p:cNvSpPr txBox="1"/>
          <p:nvPr/>
        </p:nvSpPr>
        <p:spPr>
          <a:xfrm>
            <a:off x="419100" y="438148"/>
            <a:ext cx="757356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1600"/>
              </a:spcBef>
              <a:defRPr sz="5600">
                <a:solidFill>
                  <a:srgbClr val="D93E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“Samen staan we sterker”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Zichtbaar maken van de noden en oplossingen…"/>
          <p:cNvSpPr txBox="1"/>
          <p:nvPr/>
        </p:nvSpPr>
        <p:spPr>
          <a:xfrm>
            <a:off x="509726" y="2077905"/>
            <a:ext cx="12036147" cy="2617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spcBef>
                <a:spcPts val="4200"/>
              </a:spcBef>
              <a:defRPr sz="3200" b="1">
                <a:latin typeface="+mj-lt"/>
                <a:ea typeface="+mj-ea"/>
                <a:cs typeface="+mj-cs"/>
                <a:sym typeface="Helvetica Neue"/>
              </a:defRPr>
            </a:pPr>
            <a:r>
              <a:t>Zichtbaar maken van de noden en oplossingen</a:t>
            </a:r>
          </a:p>
          <a:p>
            <a:pPr marL="444500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t>Wat zijn de belangrijkste noden volgens de directies?</a:t>
            </a:r>
          </a:p>
          <a:p>
            <a:pPr marL="444500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t>Wat zijn de belangrijkste noden volgens de leerkrachten?</a:t>
            </a:r>
          </a:p>
        </p:txBody>
      </p:sp>
      <p:sp>
        <p:nvSpPr>
          <p:cNvPr id="139" name="Afsluiting"/>
          <p:cNvSpPr txBox="1"/>
          <p:nvPr/>
        </p:nvSpPr>
        <p:spPr>
          <a:xfrm>
            <a:off x="419099" y="438148"/>
            <a:ext cx="2759424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1600"/>
              </a:spcBef>
              <a:defRPr sz="5600">
                <a:solidFill>
                  <a:srgbClr val="D93E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Afsluiting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Afbeelding" descr="Afbeelding"/>
          <p:cNvPicPr>
            <a:picLocks noChangeAspect="1"/>
          </p:cNvPicPr>
          <p:nvPr/>
        </p:nvPicPr>
        <p:blipFill>
          <a:blip r:embed="rId2">
            <a:alphaModFix amt="31330"/>
            <a:extLst/>
          </a:blip>
          <a:stretch>
            <a:fillRect/>
          </a:stretch>
        </p:blipFill>
        <p:spPr>
          <a:xfrm>
            <a:off x="7773127" y="4601335"/>
            <a:ext cx="4673040" cy="4673040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Welke oplossingen kunnen we als team aanbieden?"/>
          <p:cNvSpPr txBox="1"/>
          <p:nvPr/>
        </p:nvSpPr>
        <p:spPr>
          <a:xfrm>
            <a:off x="507999" y="621844"/>
            <a:ext cx="10083293" cy="585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sz="3200"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Welke oplossingen kunnen we als team aanbieden?</a:t>
            </a:r>
          </a:p>
        </p:txBody>
      </p:sp>
      <p:sp>
        <p:nvSpPr>
          <p:cNvPr id="143" name="OPTIE 1 - Surf naar: https://padlet.com/lise_maissin/der8ivbf39is…"/>
          <p:cNvSpPr txBox="1"/>
          <p:nvPr/>
        </p:nvSpPr>
        <p:spPr>
          <a:xfrm>
            <a:off x="508000" y="1553083"/>
            <a:ext cx="847287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defRPr b="1">
                <a:latin typeface="+mj-lt"/>
                <a:ea typeface="+mj-ea"/>
                <a:cs typeface="+mj-cs"/>
                <a:sym typeface="Helvetica Neue"/>
              </a:defRPr>
            </a:pPr>
            <a:r>
              <a:t>OPTIE 1 - Surf naar: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http://tiny.cc/hk7w3y</a:t>
            </a:r>
          </a:p>
        </p:txBody>
      </p:sp>
      <p:pic>
        <p:nvPicPr>
          <p:cNvPr id="144" name="Afbeelding" descr="Afbeeldi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27815" y="3124200"/>
            <a:ext cx="3695703" cy="3670300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OPTIE 2 - Scan de code -"/>
          <p:cNvSpPr txBox="1"/>
          <p:nvPr/>
        </p:nvSpPr>
        <p:spPr>
          <a:xfrm>
            <a:off x="508000" y="2360270"/>
            <a:ext cx="3851149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r>
              <a:t>OPTIE 2 - Scan de code -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Meertalig Atheneum Woluwe: uitdagingen…"/>
          <p:cNvSpPr txBox="1"/>
          <p:nvPr/>
        </p:nvSpPr>
        <p:spPr>
          <a:xfrm>
            <a:off x="372075" y="676382"/>
            <a:ext cx="9576340" cy="9874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spcBef>
                <a:spcPts val="4200"/>
              </a:spcBef>
              <a:defRPr sz="3200" b="1">
                <a:latin typeface="+mj-lt"/>
                <a:ea typeface="+mj-ea"/>
                <a:cs typeface="+mj-cs"/>
                <a:sym typeface="Helvetica Neue"/>
              </a:defRPr>
            </a:pPr>
            <a:r>
              <a:rPr lang="nl-BE" dirty="0" smtClean="0"/>
              <a:t>GO! </a:t>
            </a:r>
            <a:r>
              <a:rPr dirty="0" err="1" smtClean="0"/>
              <a:t>Meertalig</a:t>
            </a:r>
            <a:r>
              <a:rPr dirty="0" smtClean="0"/>
              <a:t> </a:t>
            </a:r>
            <a:r>
              <a:rPr dirty="0"/>
              <a:t>Atheneum Woluwe: </a:t>
            </a:r>
            <a:r>
              <a:rPr dirty="0" err="1"/>
              <a:t>uitdagingen</a:t>
            </a:r>
            <a:endParaRPr dirty="0"/>
          </a:p>
          <a:p>
            <a:pPr marL="889000" lvl="1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rPr dirty="0" err="1"/>
              <a:t>Brusselse</a:t>
            </a:r>
            <a:r>
              <a:rPr dirty="0"/>
              <a:t> </a:t>
            </a:r>
            <a:r>
              <a:rPr dirty="0" smtClean="0"/>
              <a:t>context</a:t>
            </a:r>
            <a:r>
              <a:rPr lang="nl-BE" dirty="0" smtClean="0"/>
              <a:t> = meertaligheid en diversiteit</a:t>
            </a:r>
          </a:p>
          <a:p>
            <a:pPr marL="889000" lvl="1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rPr lang="nl-BE" dirty="0" smtClean="0"/>
              <a:t>Help! Het Nederlands verdwijnt…?</a:t>
            </a:r>
            <a:endParaRPr dirty="0"/>
          </a:p>
          <a:p>
            <a:pPr marL="889000" lvl="1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rPr dirty="0"/>
              <a:t>Engels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Frans</a:t>
            </a:r>
            <a:r>
              <a:rPr dirty="0"/>
              <a:t> </a:t>
            </a:r>
            <a:r>
              <a:rPr dirty="0" err="1"/>
              <a:t>als</a:t>
            </a:r>
            <a:r>
              <a:rPr dirty="0"/>
              <a:t> </a:t>
            </a:r>
            <a:r>
              <a:rPr dirty="0" smtClean="0"/>
              <a:t>CLIL-ta</a:t>
            </a:r>
            <a:r>
              <a:rPr lang="nl-BE" dirty="0" err="1" smtClean="0"/>
              <a:t>len</a:t>
            </a:r>
            <a:endParaRPr lang="nl-BE" dirty="0" smtClean="0"/>
          </a:p>
          <a:p>
            <a:pPr marL="889000" lvl="1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rPr lang="nl-BE" dirty="0" smtClean="0"/>
              <a:t>Lesmateriaal…?</a:t>
            </a:r>
          </a:p>
          <a:p>
            <a:pPr marL="889000" lvl="1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rPr lang="nl-BE" dirty="0" smtClean="0"/>
              <a:t>Doeltaal leerkracht = niveau C1…?</a:t>
            </a:r>
          </a:p>
          <a:p>
            <a:pPr marL="889000" lvl="1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rPr dirty="0" smtClean="0"/>
              <a:t>Groot </a:t>
            </a:r>
            <a:r>
              <a:rPr dirty="0" err="1"/>
              <a:t>verschil</a:t>
            </a:r>
            <a:r>
              <a:rPr dirty="0"/>
              <a:t> in </a:t>
            </a:r>
            <a:r>
              <a:rPr lang="nl-BE" dirty="0" smtClean="0"/>
              <a:t>talen</a:t>
            </a:r>
            <a:r>
              <a:rPr dirty="0" err="1" smtClean="0"/>
              <a:t>niveau</a:t>
            </a:r>
            <a:r>
              <a:rPr lang="nl-BE" dirty="0" smtClean="0"/>
              <a:t> leerlingen</a:t>
            </a:r>
            <a:endParaRPr lang="nl-BE" dirty="0"/>
          </a:p>
          <a:p>
            <a:pPr marL="889000" lvl="1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endParaRPr lang="nl-BE" dirty="0" smtClean="0"/>
          </a:p>
          <a:p>
            <a:pPr marL="889000" lvl="1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endParaRPr lang="nl-BE" dirty="0" smtClean="0"/>
          </a:p>
          <a:p>
            <a:pPr marL="1778000" lvl="3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Meertalig Atheneum Woluwe: oplossingen…"/>
          <p:cNvSpPr txBox="1"/>
          <p:nvPr/>
        </p:nvSpPr>
        <p:spPr>
          <a:xfrm>
            <a:off x="557426" y="379019"/>
            <a:ext cx="9230091" cy="932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spcBef>
                <a:spcPts val="4200"/>
              </a:spcBef>
              <a:defRPr sz="3200" b="1">
                <a:latin typeface="+mj-lt"/>
                <a:ea typeface="+mj-ea"/>
                <a:cs typeface="+mj-cs"/>
                <a:sym typeface="Helvetica Neue"/>
              </a:defRPr>
            </a:pPr>
            <a:r>
              <a:rPr lang="nl-BE" dirty="0" smtClean="0"/>
              <a:t>GO! </a:t>
            </a:r>
            <a:r>
              <a:rPr dirty="0" err="1" smtClean="0"/>
              <a:t>Meertalig</a:t>
            </a:r>
            <a:r>
              <a:rPr dirty="0" smtClean="0"/>
              <a:t> </a:t>
            </a:r>
            <a:r>
              <a:rPr dirty="0"/>
              <a:t>Atheneum Woluwe: </a:t>
            </a:r>
            <a:r>
              <a:rPr dirty="0" err="1"/>
              <a:t>oplossingen</a:t>
            </a:r>
            <a:endParaRPr dirty="0"/>
          </a:p>
          <a:p>
            <a:pPr marL="889000" lvl="1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rPr lang="nl-BE" sz="2800" dirty="0" smtClean="0"/>
              <a:t>V</a:t>
            </a:r>
            <a:r>
              <a:rPr sz="2800" dirty="0" err="1" smtClean="0"/>
              <a:t>isie</a:t>
            </a:r>
            <a:r>
              <a:rPr lang="nl-BE" sz="2800" dirty="0"/>
              <a:t> </a:t>
            </a:r>
            <a:r>
              <a:rPr lang="nl-BE" sz="2800" dirty="0" smtClean="0"/>
              <a:t>bepalen</a:t>
            </a:r>
          </a:p>
          <a:p>
            <a:pPr marL="889000" lvl="1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rPr lang="nl-BE" sz="2800" dirty="0" smtClean="0"/>
              <a:t>Communicatie met schoolteam</a:t>
            </a:r>
          </a:p>
          <a:p>
            <a:pPr marL="889000" lvl="1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rPr lang="nl-BE" sz="2800" dirty="0" smtClean="0"/>
              <a:t>Communicatie met ouders en leerlingen</a:t>
            </a:r>
            <a:endParaRPr sz="2800" dirty="0"/>
          </a:p>
          <a:p>
            <a:pPr marL="889000" lvl="1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rPr lang="nl-BE" sz="2800" dirty="0" err="1" smtClean="0"/>
              <a:t>N</a:t>
            </a:r>
            <a:r>
              <a:rPr sz="2800" dirty="0" err="1" smtClean="0"/>
              <a:t>ascholingstraject</a:t>
            </a:r>
            <a:r>
              <a:rPr sz="2800" dirty="0"/>
              <a:t>: </a:t>
            </a:r>
            <a:r>
              <a:rPr sz="2800" dirty="0" err="1"/>
              <a:t>talig</a:t>
            </a:r>
            <a:r>
              <a:rPr sz="2800" dirty="0"/>
              <a:t> </a:t>
            </a:r>
            <a:r>
              <a:rPr sz="2800" dirty="0" err="1"/>
              <a:t>lesgeven</a:t>
            </a:r>
            <a:r>
              <a:rPr sz="2800" dirty="0"/>
              <a:t>, CLIL, …</a:t>
            </a:r>
          </a:p>
          <a:p>
            <a:pPr marL="889000" lvl="1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rPr lang="nl-BE" sz="2800" dirty="0" smtClean="0"/>
              <a:t>T</a:t>
            </a:r>
            <a:r>
              <a:rPr sz="2800" dirty="0" err="1" smtClean="0"/>
              <a:t>aaldoelen</a:t>
            </a:r>
            <a:r>
              <a:rPr lang="nl-BE" sz="2800" dirty="0" smtClean="0"/>
              <a:t> naast zaakvakdoelen</a:t>
            </a:r>
            <a:endParaRPr sz="2800" dirty="0"/>
          </a:p>
          <a:p>
            <a:pPr marL="889000" lvl="1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rPr lang="nl-BE" sz="2800" dirty="0" err="1" smtClean="0"/>
              <a:t>W</a:t>
            </a:r>
            <a:r>
              <a:rPr sz="2800" dirty="0" err="1" smtClean="0"/>
              <a:t>erkgroep</a:t>
            </a:r>
            <a:r>
              <a:rPr sz="2800" dirty="0" smtClean="0"/>
              <a:t> </a:t>
            </a:r>
            <a:r>
              <a:rPr sz="2800" dirty="0"/>
              <a:t>CLIL</a:t>
            </a:r>
          </a:p>
          <a:p>
            <a:pPr marL="889000" lvl="1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rPr lang="nl-BE" sz="2800" dirty="0" err="1" smtClean="0"/>
              <a:t>K</a:t>
            </a:r>
            <a:r>
              <a:rPr sz="2800" dirty="0" err="1" smtClean="0"/>
              <a:t>lasafspraken</a:t>
            </a:r>
            <a:endParaRPr sz="2800" dirty="0"/>
          </a:p>
          <a:p>
            <a:pPr marL="889000" lvl="1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rPr sz="2800" dirty="0"/>
              <a:t>“Chez MAW”</a:t>
            </a:r>
          </a:p>
          <a:p>
            <a:pPr marL="889000" lvl="1" indent="-444500" algn="l">
              <a:spcBef>
                <a:spcPts val="4200"/>
              </a:spcBef>
              <a:buSzPct val="145000"/>
              <a:buChar char="•"/>
              <a:defRPr sz="3200">
                <a:latin typeface="+mj-lt"/>
                <a:ea typeface="+mj-ea"/>
                <a:cs typeface="+mj-cs"/>
                <a:sym typeface="Helvetica Neue"/>
              </a:defRPr>
            </a:pPr>
            <a:r>
              <a:rPr lang="nl-BE" sz="2800" dirty="0" err="1" smtClean="0"/>
              <a:t>P</a:t>
            </a:r>
            <a:r>
              <a:rPr sz="2800" dirty="0" err="1" smtClean="0"/>
              <a:t>ositief</a:t>
            </a:r>
            <a:r>
              <a:rPr sz="2800" dirty="0" smtClean="0"/>
              <a:t> </a:t>
            </a:r>
            <a:r>
              <a:rPr sz="2800" dirty="0" err="1"/>
              <a:t>werkklimaat</a:t>
            </a:r>
            <a:r>
              <a:rPr sz="2800" dirty="0"/>
              <a:t> </a:t>
            </a:r>
            <a:r>
              <a:rPr sz="2800" dirty="0" err="1"/>
              <a:t>bevordert</a:t>
            </a:r>
            <a:r>
              <a:rPr sz="2800" dirty="0"/>
              <a:t> </a:t>
            </a:r>
            <a:r>
              <a:rPr sz="2800" dirty="0" err="1"/>
              <a:t>overleg</a:t>
            </a:r>
            <a:endParaRPr sz="28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AA75D40938854695F3B4F8EA08F2B0" ma:contentTypeVersion="0" ma:contentTypeDescription="Een nieuw document maken." ma:contentTypeScope="" ma:versionID="830c7b124559d5c5370ffb8487aba69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978a156f712f99d6452530788f7ffe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7B0167-2E63-465F-8AD6-F9D18BD676D4}"/>
</file>

<file path=customXml/itemProps2.xml><?xml version="1.0" encoding="utf-8"?>
<ds:datastoreItem xmlns:ds="http://schemas.openxmlformats.org/officeDocument/2006/customXml" ds:itemID="{B1CB0AAC-828A-484C-A923-907BEB5E91B7}"/>
</file>

<file path=customXml/itemProps3.xml><?xml version="1.0" encoding="utf-8"?>
<ds:datastoreItem xmlns:ds="http://schemas.openxmlformats.org/officeDocument/2006/customXml" ds:itemID="{948C0ECF-E22F-48A4-AC94-3B2C9DD8A35B}"/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293</Words>
  <Application>Microsoft Office PowerPoint</Application>
  <PresentationFormat>Aangepast</PresentationFormat>
  <Paragraphs>62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7" baseType="lpstr">
      <vt:lpstr>Gill Sans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Work, work, work...  voor CLIL-leraren en directies - hoe zit het met personeelsbeleid? 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Work, work, work...  voor CLIL-leraren en directies - hoe zit het met personeelsbeleid? </dc:title>
  <dc:creator>HELENA VAN DRIESSCHE</dc:creator>
  <cp:lastModifiedBy>HELENA VAN DRIESSCHE</cp:lastModifiedBy>
  <cp:revision>5</cp:revision>
  <cp:lastPrinted>2019-03-15T12:58:45Z</cp:lastPrinted>
  <dcterms:modified xsi:type="dcterms:W3CDTF">2019-03-15T12:58:52Z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0x01010059AA75D40938854695F3B4F8EA08F2B0</vt:lpwstr>
  </property>
</Properties>
</file>