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67" r:id="rId5"/>
    <p:sldId id="268" r:id="rId6"/>
    <p:sldId id="269" r:id="rId7"/>
    <p:sldId id="270" r:id="rId8"/>
    <p:sldId id="271" r:id="rId9"/>
    <p:sldId id="272" r:id="rId10"/>
    <p:sldId id="275" r:id="rId11"/>
    <p:sldId id="276" r:id="rId12"/>
    <p:sldId id="273" r:id="rId13"/>
    <p:sldId id="274" r:id="rId14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5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465B"/>
    <a:srgbClr val="543F5E"/>
    <a:srgbClr val="5DBE55"/>
    <a:srgbClr val="D26E25"/>
    <a:srgbClr val="247FB0"/>
    <a:srgbClr val="4FB543"/>
    <a:srgbClr val="D26E5B"/>
    <a:srgbClr val="1546FF"/>
    <a:srgbClr val="926DA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E68204-9B3F-4733-8D77-F00238FFBBE2}" v="89" dt="2020-07-08T14:14:48.483"/>
    <p1510:client id="{A2485C1C-9977-4FB4-8F0C-3861B0581FE3}" v="1" dt="2020-07-09T07:28:16.0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Stijl, donker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Stijl, donker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Stijl, donker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Stijl, gemiddeld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Stijl, gemiddeld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Stijl, gemiddeld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Stijl, gemiddeld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Stijl, gemiddeld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ijl, gemiddeld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jl, thema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jl, thema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jl, thema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ijl, thema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ijl, thema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ijl, thema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ijl, thema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tijl, licht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tijl, licht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Stijl, licht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Stijl, licht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Stijl, licht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ABFCF23-3B69-468F-B69F-88F6DE6A72F2}" styleName="Stijl, gemiddeld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660B408-B3CF-4A94-85FC-2B1E0A45F4A2}" styleName="Stijl, donker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jl, licht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  <p:guide pos="55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17/07/2020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4057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2</a:t>
            </a:fld>
            <a:endParaRPr lang="nl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63332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8677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6739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4365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3768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7542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9984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10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8" name="Rechthoek 1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Calibri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Calibri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Calibri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Calibri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Calibri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Calibri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5" name="Rechthoek 14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Calibri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5" y="5959574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err="1"/>
              <a:t>Sleep</a:t>
            </a:r>
            <a:r>
              <a:rPr lang="fr-FR"/>
              <a:t> de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naar</a:t>
            </a:r>
            <a:r>
              <a:rPr lang="fr-FR"/>
              <a:t> de </a:t>
            </a:r>
            <a:r>
              <a:rPr lang="fr-FR" err="1"/>
              <a:t>tijdelijke</a:t>
            </a:r>
            <a:r>
              <a:rPr lang="fr-FR"/>
              <a:t> </a:t>
            </a:r>
            <a:r>
              <a:rPr lang="fr-FR" err="1"/>
              <a:t>aanduiding</a:t>
            </a:r>
            <a:r>
              <a:rPr lang="fr-FR"/>
              <a:t> of </a:t>
            </a:r>
            <a:r>
              <a:rPr lang="fr-FR" err="1"/>
              <a:t>klik</a:t>
            </a:r>
            <a:r>
              <a:rPr lang="fr-FR"/>
              <a:t> op </a:t>
            </a:r>
            <a:r>
              <a:rPr lang="fr-FR" err="1"/>
              <a:t>het</a:t>
            </a:r>
            <a:r>
              <a:rPr lang="fr-FR"/>
              <a:t> </a:t>
            </a:r>
            <a:r>
              <a:rPr lang="fr-FR" err="1"/>
              <a:t>pictogram</a:t>
            </a:r>
            <a:r>
              <a:rPr lang="fr-FR"/>
              <a:t> </a:t>
            </a:r>
            <a:br>
              <a:rPr lang="fr-FR"/>
            </a:br>
            <a:r>
              <a:rPr lang="fr-FR" err="1"/>
              <a:t>als</a:t>
            </a:r>
            <a:r>
              <a:rPr lang="fr-FR"/>
              <a:t> u </a:t>
            </a:r>
            <a:r>
              <a:rPr lang="fr-FR" err="1"/>
              <a:t>een</a:t>
            </a:r>
            <a:r>
              <a:rPr lang="fr-FR"/>
              <a:t>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wilt</a:t>
            </a:r>
            <a:r>
              <a:rPr lang="fr-FR"/>
              <a:t> </a:t>
            </a:r>
            <a:r>
              <a:rPr lang="fr-FR" err="1"/>
              <a:t>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40000"/>
            <a:ext cx="1850235" cy="72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1" i="0" baseline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84640" y="288000"/>
            <a:ext cx="7371359" cy="6265475"/>
            <a:chOff x="1484640" y="288000"/>
            <a:chExt cx="7371359" cy="6265475"/>
          </a:xfrm>
          <a:solidFill>
            <a:srgbClr val="15465B"/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84640" y="288000"/>
              <a:ext cx="1800000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 baseline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908839" cy="720000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Calibri"/>
                <a:cs typeface="Calibri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780" y="671000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Calibri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5" y="5959574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err="1"/>
              <a:t>Sleep</a:t>
            </a:r>
            <a:r>
              <a:rPr lang="fr-FR"/>
              <a:t> de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naar</a:t>
            </a:r>
            <a:r>
              <a:rPr lang="fr-FR"/>
              <a:t> de </a:t>
            </a:r>
            <a:r>
              <a:rPr lang="fr-FR" err="1"/>
              <a:t>tijdelijke</a:t>
            </a:r>
            <a:r>
              <a:rPr lang="fr-FR"/>
              <a:t> </a:t>
            </a:r>
            <a:r>
              <a:rPr lang="fr-FR" err="1"/>
              <a:t>aanduiding</a:t>
            </a:r>
            <a:r>
              <a:rPr lang="fr-FR"/>
              <a:t> of </a:t>
            </a:r>
            <a:r>
              <a:rPr lang="fr-FR" err="1"/>
              <a:t>klik</a:t>
            </a:r>
            <a:r>
              <a:rPr lang="fr-FR"/>
              <a:t> op </a:t>
            </a:r>
            <a:r>
              <a:rPr lang="fr-FR" err="1"/>
              <a:t>het</a:t>
            </a:r>
            <a:r>
              <a:rPr lang="fr-FR"/>
              <a:t> </a:t>
            </a:r>
            <a:r>
              <a:rPr lang="fr-FR" err="1"/>
              <a:t>pictogram</a:t>
            </a:r>
            <a:r>
              <a:rPr lang="fr-FR"/>
              <a:t> </a:t>
            </a:r>
            <a:br>
              <a:rPr lang="fr-FR"/>
            </a:br>
            <a:r>
              <a:rPr lang="fr-FR" err="1"/>
              <a:t>als</a:t>
            </a:r>
            <a:r>
              <a:rPr lang="fr-FR"/>
              <a:t> u </a:t>
            </a:r>
            <a:r>
              <a:rPr lang="fr-FR" err="1"/>
              <a:t>een</a:t>
            </a:r>
            <a:r>
              <a:rPr lang="fr-FR"/>
              <a:t> </a:t>
            </a:r>
            <a:r>
              <a:rPr lang="fr-FR" err="1"/>
              <a:t>afbeelding</a:t>
            </a:r>
            <a:r>
              <a:rPr lang="fr-FR"/>
              <a:t> </a:t>
            </a:r>
            <a:r>
              <a:rPr lang="fr-FR" err="1"/>
              <a:t>wilt</a:t>
            </a:r>
            <a:r>
              <a:rPr lang="fr-FR"/>
              <a:t> </a:t>
            </a:r>
            <a:r>
              <a:rPr lang="fr-FR" err="1"/>
              <a:t>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57579"/>
          </a:xfrm>
          <a:ln>
            <a:noFill/>
          </a:ln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93065" y="288000"/>
            <a:ext cx="6028442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1" i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4"/>
            <a:endParaRPr lang="nl-BE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91" y="540000"/>
            <a:ext cx="1850235" cy="72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 i="0" baseline="0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126" y="640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1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10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>
                <a:latin typeface="Calibri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Calibri"/>
                <a:cs typeface="Calibri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2pPr>
            <a:lvl3pPr>
              <a:lnSpc>
                <a:spcPct val="90000"/>
              </a:lnSpc>
              <a:buSzPct val="85000"/>
              <a:defRPr>
                <a:latin typeface="Calibri"/>
                <a:cs typeface="Calibri"/>
              </a:defRPr>
            </a:lvl3pPr>
            <a:lvl4pPr>
              <a:lnSpc>
                <a:spcPct val="90000"/>
              </a:lnSpc>
              <a:defRPr>
                <a:latin typeface="Calibri"/>
                <a:cs typeface="Calibri"/>
              </a:defRPr>
            </a:lvl4pPr>
            <a:lvl5pPr>
              <a:lnSpc>
                <a:spcPct val="90000"/>
              </a:lnSpc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13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17/07/2020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2" name="Rechthoek 11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15465B"/>
          </a:solidFill>
          <a:ln>
            <a:solidFill>
              <a:srgbClr val="15465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17/07/2020</a:t>
            </a:fld>
            <a:endParaRPr lang="nl-BE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 </a:t>
            </a:r>
            <a:endParaRPr lang="nl-BE"/>
          </a:p>
          <a:p>
            <a:pPr lvl="4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6" r:id="rId3"/>
    <p:sldLayoutId id="2147483683" r:id="rId4"/>
    <p:sldLayoutId id="2147483684" r:id="rId5"/>
    <p:sldLayoutId id="2147483687" r:id="rId6"/>
    <p:sldLayoutId id="2147483688" r:id="rId7"/>
    <p:sldLayoutId id="2147483689" r:id="rId8"/>
    <p:sldLayoutId id="2147483691" r:id="rId9"/>
    <p:sldLayoutId id="2147483674" r:id="rId10"/>
    <p:sldLayoutId id="2147483652" r:id="rId11"/>
    <p:sldLayoutId id="2147483682" r:id="rId12"/>
    <p:sldLayoutId id="2147483743" r:id="rId13"/>
    <p:sldLayoutId id="2147483757" r:id="rId14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kern="1200">
          <a:solidFill>
            <a:schemeClr val="tx1"/>
          </a:solidFill>
          <a:latin typeface="FlandersArtSans-Bold" panose="00000800000000000000" pitchFamily="2" charset="0"/>
          <a:ea typeface="+mj-ea"/>
          <a:cs typeface="+mj-cs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6"/>
        </a:buBlip>
        <a:tabLst/>
        <a:defRPr sz="2200" kern="1200" spc="0" baseline="0">
          <a:solidFill>
            <a:schemeClr val="tx1"/>
          </a:solidFill>
          <a:latin typeface="Calibri"/>
          <a:ea typeface="+mn-ea"/>
          <a:cs typeface="Calibri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7"/>
        </a:buBlip>
        <a:tabLst/>
        <a:defRPr sz="2200" kern="1200" spc="0" baseline="0">
          <a:solidFill>
            <a:srgbClr val="9B9B9B"/>
          </a:solidFill>
          <a:latin typeface="Calibri"/>
          <a:ea typeface="+mn-ea"/>
          <a:cs typeface="Calibri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18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9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6"/>
        </a:buBlip>
        <a:tabLst/>
        <a:defRPr sz="2000" kern="1200" spc="0" baseline="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BE" dirty="0"/>
              <a:t>Extra middelen </a:t>
            </a:r>
            <a:r>
              <a:rPr lang="nl-BE" dirty="0" err="1"/>
              <a:t>leerlingondersteuning</a:t>
            </a:r>
            <a:endParaRPr lang="nl-BE" dirty="0"/>
          </a:p>
        </p:txBody>
      </p:sp>
      <p:sp>
        <p:nvSpPr>
          <p:cNvPr id="13" name="Ondertitel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489"/>
    </mc:Choice>
    <mc:Fallback xmlns="">
      <p:transition spd="slow" advTm="2248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1296000" y="1543666"/>
            <a:ext cx="7416000" cy="4422794"/>
          </a:xfrm>
        </p:spPr>
        <p:txBody>
          <a:bodyPr/>
          <a:lstStyle/>
          <a:p>
            <a:pPr lvl="1" indent="0">
              <a:buNone/>
            </a:pPr>
            <a:endParaRPr lang="nl-BE"/>
          </a:p>
          <a:p>
            <a:pPr lvl="1" indent="0">
              <a:buNone/>
            </a:pPr>
            <a:endParaRPr lang="nl-BE"/>
          </a:p>
          <a:p>
            <a:pPr lvl="1" indent="0">
              <a:buNone/>
            </a:pPr>
            <a:endParaRPr lang="nl-BE"/>
          </a:p>
          <a:p>
            <a:pPr lvl="1" indent="0">
              <a:buNone/>
            </a:pPr>
            <a:endParaRPr lang="nl-BE"/>
          </a:p>
          <a:p>
            <a:pPr lvl="1" indent="0">
              <a:buNone/>
            </a:pPr>
            <a:endParaRPr lang="nl-BE"/>
          </a:p>
          <a:p>
            <a:pPr lvl="1" indent="0" algn="ctr">
              <a:buNone/>
            </a:pPr>
            <a:r>
              <a:rPr lang="nl-BE" sz="4400"/>
              <a:t>Dank u voor de aandacht</a:t>
            </a:r>
          </a:p>
        </p:txBody>
      </p:sp>
    </p:spTree>
    <p:extLst>
      <p:ext uri="{BB962C8B-B14F-4D97-AF65-F5344CB8AC3E}">
        <p14:creationId xmlns:p14="http://schemas.microsoft.com/office/powerpoint/2010/main" val="347475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77"/>
    </mc:Choice>
    <mc:Fallback xmlns="">
      <p:transition spd="slow" advTm="517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b="1" dirty="0" err="1"/>
              <a:t>Leerlingondersteuning</a:t>
            </a:r>
            <a:endParaRPr lang="nl-BE" b="1" dirty="0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nl-BE" dirty="0"/>
              <a:t>Onder voorbehoud van definitieve goedkeuring van de regelgeving</a:t>
            </a:r>
          </a:p>
          <a:p>
            <a:pPr>
              <a:buNone/>
            </a:pPr>
            <a:endParaRPr lang="nl-BE" dirty="0"/>
          </a:p>
          <a:p>
            <a:pPr marL="457200" indent="-457200">
              <a:buFont typeface="+mj-lt"/>
              <a:buAutoNum type="arabicPeriod"/>
            </a:pPr>
            <a:r>
              <a:rPr lang="nl-BE" dirty="0"/>
              <a:t>Omvang investering</a:t>
            </a:r>
          </a:p>
          <a:p>
            <a:pPr marL="457200" indent="-457200">
              <a:buFont typeface="+mj-lt"/>
              <a:buAutoNum type="arabicPeriod"/>
            </a:pPr>
            <a:endParaRPr lang="nl-BE" dirty="0"/>
          </a:p>
          <a:p>
            <a:pPr marL="457200" indent="-457200">
              <a:buFont typeface="+mj-lt"/>
              <a:buAutoNum type="arabicPeriod"/>
            </a:pPr>
            <a:r>
              <a:rPr lang="nl-BE" dirty="0"/>
              <a:t>Omkaderingsvorm scholengemeenschappen</a:t>
            </a:r>
          </a:p>
          <a:p>
            <a:pPr marL="457200" indent="-457200">
              <a:buFont typeface="+mj-lt"/>
              <a:buAutoNum type="arabicPeriod"/>
            </a:pPr>
            <a:endParaRPr lang="nl-BE" dirty="0"/>
          </a:p>
          <a:p>
            <a:pPr marL="457200" indent="-457200">
              <a:buFont typeface="+mj-lt"/>
              <a:buAutoNum type="arabicPeriod"/>
            </a:pPr>
            <a:r>
              <a:rPr lang="nl-BE" dirty="0"/>
              <a:t>Omkaderingsvorm niet in scholengemeenschap</a:t>
            </a:r>
          </a:p>
          <a:p>
            <a:pPr marL="457200" indent="-457200">
              <a:buFont typeface="+mj-lt"/>
              <a:buAutoNum type="arabicPeriod"/>
            </a:pPr>
            <a:endParaRPr lang="nl-BE" dirty="0"/>
          </a:p>
          <a:p>
            <a:pPr marL="457200" indent="-457200">
              <a:buFont typeface="+mj-lt"/>
              <a:buAutoNum type="arabicPeriod"/>
            </a:pPr>
            <a:r>
              <a:rPr lang="nl-BE" dirty="0"/>
              <a:t>Aanwending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38"/>
    </mc:Choice>
    <mc:Fallback xmlns="">
      <p:transition spd="slow" advTm="1663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787666"/>
          </a:xfrm>
        </p:spPr>
        <p:txBody>
          <a:bodyPr/>
          <a:lstStyle/>
          <a:p>
            <a:pPr algn="ctr"/>
            <a:r>
              <a:rPr lang="nl-BE" b="1"/>
              <a:t>1. Omvang investering 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1296000" y="1543665"/>
            <a:ext cx="7416000" cy="4054701"/>
          </a:xfrm>
        </p:spPr>
        <p:txBody>
          <a:bodyPr/>
          <a:lstStyle/>
          <a:p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/>
              <a:t>Extra investering basisonderwijs deze legislatuur: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BE" dirty="0"/>
              <a:t>Meer handen in de klas</a:t>
            </a:r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BE" dirty="0"/>
              <a:t>Groeipad naar 100 miljoen euro</a:t>
            </a:r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BE" dirty="0"/>
              <a:t>Besteding groeipad nog nader te bepalen</a:t>
            </a:r>
          </a:p>
          <a:p>
            <a:pPr>
              <a:buNone/>
            </a:pP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/>
              <a:t>Hiervan vanaf 1/9/2020:</a:t>
            </a:r>
          </a:p>
          <a:p>
            <a:pPr>
              <a:buNone/>
            </a:pPr>
            <a:endParaRPr lang="nl-BE" dirty="0"/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BE" dirty="0"/>
              <a:t>iets meer dan 23 miljoen euro</a:t>
            </a:r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BE" dirty="0"/>
              <a:t>voor </a:t>
            </a:r>
            <a:r>
              <a:rPr lang="nl-BE" dirty="0" err="1"/>
              <a:t>leerlingondersteuning</a:t>
            </a:r>
            <a:endParaRPr lang="nl-BE" dirty="0"/>
          </a:p>
          <a:p>
            <a:pPr marL="918900" lvl="1" indent="-342900">
              <a:buFont typeface="Arial" panose="020B0604020202020204" pitchFamily="34" charset="0"/>
              <a:buChar char="•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9208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56"/>
    </mc:Choice>
    <mc:Fallback xmlns="">
      <p:transition spd="slow" advTm="3485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1296000" y="755999"/>
            <a:ext cx="7416000" cy="1023639"/>
          </a:xfrm>
        </p:spPr>
        <p:txBody>
          <a:bodyPr/>
          <a:lstStyle/>
          <a:p>
            <a:pPr algn="ctr"/>
            <a:r>
              <a:rPr lang="nl-BE" sz="2800" dirty="0"/>
              <a:t>2</a:t>
            </a:r>
            <a:r>
              <a:rPr lang="nl-BE" sz="2800" b="1" dirty="0"/>
              <a:t>. Omkaderingsvorm - scholengemeenschap 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1296000" y="1543666"/>
            <a:ext cx="7416000" cy="3672000"/>
          </a:xfrm>
        </p:spPr>
        <p:txBody>
          <a:bodyPr/>
          <a:lstStyle/>
          <a:p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/>
              <a:t>Puntenenveloppe zorg scholengemeenschap vanaf 1/9/20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/>
              <a:t>Verhoging coëfficiënten gewoon kleuter- en lager onderwijs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8C6EB667-B659-4307-83FF-B2AAEA086C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525414"/>
              </p:ext>
            </p:extLst>
          </p:nvPr>
        </p:nvGraphicFramePr>
        <p:xfrm>
          <a:off x="1101213" y="3219737"/>
          <a:ext cx="7639562" cy="13487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3814865">
                  <a:extLst>
                    <a:ext uri="{9D8B030D-6E8A-4147-A177-3AD203B41FA5}">
                      <a16:colId xmlns:a16="http://schemas.microsoft.com/office/drawing/2014/main" val="1498381067"/>
                    </a:ext>
                  </a:extLst>
                </a:gridCol>
                <a:gridCol w="3824697">
                  <a:extLst>
                    <a:ext uri="{9D8B030D-6E8A-4147-A177-3AD203B41FA5}">
                      <a16:colId xmlns:a16="http://schemas.microsoft.com/office/drawing/2014/main" val="81394399"/>
                    </a:ext>
                  </a:extLst>
                </a:gridCol>
              </a:tblGrid>
              <a:tr h="337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Per school voor gewoon basisonderwijs</a:t>
                      </a:r>
                      <a:endParaRPr lang="nl-BE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14 punten</a:t>
                      </a:r>
                      <a:endParaRPr lang="nl-BE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4527518"/>
                  </a:ext>
                </a:extLst>
              </a:tr>
              <a:tr h="337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Per kleuter in het gewoon basisonderwijs</a:t>
                      </a:r>
                      <a:endParaRPr lang="nl-BE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0,24339 punten</a:t>
                      </a:r>
                      <a:endParaRPr lang="nl-BE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976168"/>
                  </a:ext>
                </a:extLst>
              </a:tr>
              <a:tr h="337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Per leerling lager in het gewoon basisonderwijs</a:t>
                      </a:r>
                      <a:endParaRPr lang="nl-BE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0,20333 punten</a:t>
                      </a:r>
                      <a:endParaRPr lang="nl-BE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41259"/>
                  </a:ext>
                </a:extLst>
              </a:tr>
              <a:tr h="3371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Per kleuter in het buitengewoon basisonderwijs</a:t>
                      </a:r>
                      <a:endParaRPr lang="nl-BE" sz="11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0,03055 punten</a:t>
                      </a:r>
                      <a:endParaRPr lang="nl-BE" sz="11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556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88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339"/>
    </mc:Choice>
    <mc:Fallback xmlns="">
      <p:transition spd="slow" advTm="3433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787666"/>
          </a:xfrm>
        </p:spPr>
        <p:txBody>
          <a:bodyPr/>
          <a:lstStyle/>
          <a:p>
            <a:pPr algn="ctr"/>
            <a:r>
              <a:rPr lang="nl-BE"/>
              <a:t>2</a:t>
            </a:r>
            <a:r>
              <a:rPr lang="nl-BE" b="1"/>
              <a:t>. Omkaderingsvorm - voorbeeld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1296000" y="1543666"/>
            <a:ext cx="7416000" cy="3672000"/>
          </a:xfrm>
        </p:spPr>
        <p:txBody>
          <a:bodyPr/>
          <a:lstStyle/>
          <a:p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/>
              <a:t>Scholengemeenschap met alleen gewoon basisonderwijs:</a:t>
            </a:r>
          </a:p>
          <a:p>
            <a:pPr>
              <a:buNone/>
            </a:pP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/>
              <a:t>School A: kleuterschool met:</a:t>
            </a:r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BE" dirty="0"/>
              <a:t> 200 kleuters</a:t>
            </a:r>
          </a:p>
          <a:p>
            <a:pPr lvl="1" indent="0">
              <a:buNone/>
            </a:pP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/>
              <a:t>School B basisschool met:</a:t>
            </a:r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BE" dirty="0"/>
              <a:t>200 kleuters</a:t>
            </a:r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BE" dirty="0"/>
              <a:t>500 leerlingen lager onderwijs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4789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288"/>
    </mc:Choice>
    <mc:Fallback xmlns="">
      <p:transition spd="slow" advTm="2128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787666"/>
          </a:xfrm>
        </p:spPr>
        <p:txBody>
          <a:bodyPr/>
          <a:lstStyle/>
          <a:p>
            <a:pPr algn="ctr"/>
            <a:r>
              <a:rPr lang="nl-BE"/>
              <a:t>2</a:t>
            </a:r>
            <a:r>
              <a:rPr lang="nl-BE" b="1"/>
              <a:t>. Omkaderingsvorm - voorbeeld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1296000" y="1543666"/>
            <a:ext cx="7416000" cy="442279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School A : </a:t>
            </a:r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NL" sz="1800" dirty="0"/>
              <a:t>200 kleuters X 0,24339 = </a:t>
            </a:r>
            <a:r>
              <a:rPr lang="nl-BE" sz="1800" dirty="0"/>
              <a:t>48,678</a:t>
            </a:r>
            <a:endParaRPr lang="nl-NL" sz="1800" dirty="0"/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NL" sz="1800" dirty="0"/>
              <a:t>Afgerond 49 punten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School B:</a:t>
            </a:r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NL" sz="1800" dirty="0"/>
              <a:t>200 kleuters X 0,24339 = </a:t>
            </a:r>
            <a:r>
              <a:rPr lang="nl-BE" sz="1800" dirty="0"/>
              <a:t>48,678</a:t>
            </a:r>
            <a:endParaRPr lang="nl-NL" sz="1800" dirty="0"/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NL" sz="1800" dirty="0"/>
              <a:t>500 leerlingen lager onderwijs X 0,20333 = </a:t>
            </a:r>
            <a:r>
              <a:rPr lang="nl-BE" sz="1800" dirty="0"/>
              <a:t>101,665</a:t>
            </a:r>
            <a:endParaRPr lang="nl-NL" sz="1800" dirty="0"/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NL" sz="1800" dirty="0"/>
              <a:t>Totaal: 150,343</a:t>
            </a:r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NL" sz="1800" dirty="0"/>
              <a:t>Afgerond: 150 punten </a:t>
            </a:r>
          </a:p>
          <a:p>
            <a:pPr marL="918900" lvl="1" indent="-342900">
              <a:buFont typeface="Arial" panose="020B0604020202020204" pitchFamily="34" charset="0"/>
              <a:buChar char="•"/>
            </a:pPr>
            <a:endParaRPr lang="nl-NL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/>
              <a:t>Sokkel: </a:t>
            </a:r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NL" sz="1800" dirty="0"/>
              <a:t> 2 X 14 = 28 punten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1800" dirty="0"/>
              <a:t>Totaal scholengemeenschap: </a:t>
            </a:r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BE" sz="1800" dirty="0"/>
              <a:t>227 punten</a:t>
            </a:r>
          </a:p>
        </p:txBody>
      </p:sp>
    </p:spTree>
    <p:extLst>
      <p:ext uri="{BB962C8B-B14F-4D97-AF65-F5344CB8AC3E}">
        <p14:creationId xmlns:p14="http://schemas.microsoft.com/office/powerpoint/2010/main" val="108166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422"/>
    </mc:Choice>
    <mc:Fallback xmlns="">
      <p:transition spd="slow" advTm="3842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1296000" y="755999"/>
            <a:ext cx="7416000" cy="1023639"/>
          </a:xfrm>
        </p:spPr>
        <p:txBody>
          <a:bodyPr/>
          <a:lstStyle/>
          <a:p>
            <a:pPr algn="ctr"/>
            <a:r>
              <a:rPr lang="nl-BE" sz="2800" b="1" dirty="0"/>
              <a:t>3. Omkaderingsvorm – scholen niet in scholengemeenschap 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1296000" y="1543666"/>
            <a:ext cx="7416000" cy="3672000"/>
          </a:xfrm>
        </p:spPr>
        <p:txBody>
          <a:bodyPr/>
          <a:lstStyle/>
          <a:p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/>
              <a:t>Puntenenveloppe zorg scholen gewoon basisonderwijs niet in scholengemeenschap vanaf 1/9/20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/>
              <a:t>Huidige berekeningswijze blijft behouden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495F1C66-BC45-4672-B53E-9F447AF3B6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983111"/>
              </p:ext>
            </p:extLst>
          </p:nvPr>
        </p:nvGraphicFramePr>
        <p:xfrm>
          <a:off x="1170039" y="3336607"/>
          <a:ext cx="7570735" cy="24054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848048">
                  <a:extLst>
                    <a:ext uri="{9D8B030D-6E8A-4147-A177-3AD203B41FA5}">
                      <a16:colId xmlns:a16="http://schemas.microsoft.com/office/drawing/2014/main" val="1432013078"/>
                    </a:ext>
                  </a:extLst>
                </a:gridCol>
                <a:gridCol w="3722687">
                  <a:extLst>
                    <a:ext uri="{9D8B030D-6E8A-4147-A177-3AD203B41FA5}">
                      <a16:colId xmlns:a16="http://schemas.microsoft.com/office/drawing/2014/main" val="1193436196"/>
                    </a:ext>
                  </a:extLst>
                </a:gridCol>
              </a:tblGrid>
              <a:tr h="267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ysClr val="windowText" lastClr="000000"/>
                          </a:solidFill>
                          <a:effectLst/>
                        </a:rPr>
                        <a:t>Aantal leerlingen per school</a:t>
                      </a:r>
                      <a:endParaRPr lang="nl-BE" sz="110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Aantal punten</a:t>
                      </a:r>
                      <a:endParaRPr lang="nl-BE" sz="11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015823"/>
                  </a:ext>
                </a:extLst>
              </a:tr>
              <a:tr h="267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ysClr val="windowText" lastClr="000000"/>
                          </a:solidFill>
                          <a:effectLst/>
                        </a:rPr>
                        <a:t>Minder dan 100</a:t>
                      </a:r>
                      <a:endParaRPr lang="nl-BE" sz="110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9</a:t>
                      </a:r>
                      <a:endParaRPr lang="nl-BE" sz="11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209842"/>
                  </a:ext>
                </a:extLst>
              </a:tr>
              <a:tr h="267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ysClr val="windowText" lastClr="000000"/>
                          </a:solidFill>
                          <a:effectLst/>
                        </a:rPr>
                        <a:t>Vanaf 100 tot 149</a:t>
                      </a:r>
                      <a:endParaRPr lang="nl-BE" sz="110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ysClr val="windowText" lastClr="000000"/>
                          </a:solidFill>
                          <a:effectLst/>
                        </a:rPr>
                        <a:t>17</a:t>
                      </a:r>
                      <a:endParaRPr lang="nl-BE" sz="110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8670177"/>
                  </a:ext>
                </a:extLst>
              </a:tr>
              <a:tr h="267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ysClr val="windowText" lastClr="000000"/>
                          </a:solidFill>
                          <a:effectLst/>
                        </a:rPr>
                        <a:t>Vanaf 150 tot 299</a:t>
                      </a:r>
                      <a:endParaRPr lang="nl-BE" sz="110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ysClr val="windowText" lastClr="000000"/>
                          </a:solidFill>
                          <a:effectLst/>
                        </a:rPr>
                        <a:t>24</a:t>
                      </a:r>
                      <a:endParaRPr lang="nl-BE" sz="110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637562"/>
                  </a:ext>
                </a:extLst>
              </a:tr>
              <a:tr h="267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ysClr val="windowText" lastClr="000000"/>
                          </a:solidFill>
                          <a:effectLst/>
                        </a:rPr>
                        <a:t>Vanaf 300 tot 449</a:t>
                      </a:r>
                      <a:endParaRPr lang="nl-BE" sz="110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ysClr val="windowText" lastClr="000000"/>
                          </a:solidFill>
                          <a:effectLst/>
                        </a:rPr>
                        <a:t>42</a:t>
                      </a:r>
                      <a:endParaRPr lang="nl-BE" sz="110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449911"/>
                  </a:ext>
                </a:extLst>
              </a:tr>
              <a:tr h="267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ysClr val="windowText" lastClr="000000"/>
                          </a:solidFill>
                          <a:effectLst/>
                        </a:rPr>
                        <a:t>Vanaf 450 tot 599</a:t>
                      </a:r>
                      <a:endParaRPr lang="nl-BE" sz="110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ysClr val="windowText" lastClr="000000"/>
                          </a:solidFill>
                          <a:effectLst/>
                        </a:rPr>
                        <a:t>61</a:t>
                      </a:r>
                      <a:endParaRPr lang="nl-BE" sz="110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4388683"/>
                  </a:ext>
                </a:extLst>
              </a:tr>
              <a:tr h="267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ysClr val="windowText" lastClr="000000"/>
                          </a:solidFill>
                          <a:effectLst/>
                        </a:rPr>
                        <a:t>Vanaf 600 tot 699</a:t>
                      </a:r>
                      <a:endParaRPr lang="nl-BE" sz="110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ysClr val="windowText" lastClr="000000"/>
                          </a:solidFill>
                          <a:effectLst/>
                        </a:rPr>
                        <a:t>85</a:t>
                      </a:r>
                      <a:endParaRPr lang="nl-BE" sz="110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7681903"/>
                  </a:ext>
                </a:extLst>
              </a:tr>
              <a:tr h="267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ysClr val="windowText" lastClr="000000"/>
                          </a:solidFill>
                          <a:effectLst/>
                        </a:rPr>
                        <a:t>Vanaf 700 tot 749</a:t>
                      </a:r>
                      <a:endParaRPr lang="nl-BE" sz="110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ysClr val="windowText" lastClr="000000"/>
                          </a:solidFill>
                          <a:effectLst/>
                        </a:rPr>
                        <a:t>102</a:t>
                      </a:r>
                      <a:endParaRPr lang="nl-BE" sz="110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863252"/>
                  </a:ext>
                </a:extLst>
              </a:tr>
              <a:tr h="2672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>
                          <a:solidFill>
                            <a:sysClr val="windowText" lastClr="000000"/>
                          </a:solidFill>
                          <a:effectLst/>
                        </a:rPr>
                        <a:t>Vanaf 750</a:t>
                      </a:r>
                      <a:endParaRPr lang="nl-BE" sz="110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109</a:t>
                      </a:r>
                      <a:endParaRPr lang="nl-BE" sz="1100" dirty="0">
                        <a:solidFill>
                          <a:sysClr val="windowText" lastClr="000000"/>
                        </a:solidFill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831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73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00"/>
    </mc:Choice>
    <mc:Fallback xmlns="">
      <p:transition spd="slow" advTm="216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1296000" y="755999"/>
            <a:ext cx="7416000" cy="1023639"/>
          </a:xfrm>
        </p:spPr>
        <p:txBody>
          <a:bodyPr/>
          <a:lstStyle/>
          <a:p>
            <a:pPr algn="ctr"/>
            <a:r>
              <a:rPr lang="nl-BE" sz="2800" b="1" dirty="0"/>
              <a:t>3. Omkaderingsvorm – scholen niet in scholengemeenschap 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1296000" y="1543666"/>
            <a:ext cx="7416000" cy="3672000"/>
          </a:xfrm>
        </p:spPr>
        <p:txBody>
          <a:bodyPr/>
          <a:lstStyle/>
          <a:p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puntenenveloppe verkregen volgens vorige tabel </a:t>
            </a:r>
          </a:p>
          <a:p>
            <a:endParaRPr lang="nl-NL" dirty="0"/>
          </a:p>
          <a:p>
            <a:pPr lvl="1"/>
            <a:r>
              <a:rPr lang="nl-NL" dirty="0"/>
              <a:t>wordt verhoogd met 0,06211 punten per leerling. </a:t>
            </a:r>
            <a:endParaRPr lang="nl-BE" dirty="0"/>
          </a:p>
          <a:p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/>
              <a:t>Aantal punten wordt afgerond </a:t>
            </a:r>
          </a:p>
          <a:p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dirty="0"/>
              <a:t>Voorbeeld school met 100 leerlingen</a:t>
            </a:r>
          </a:p>
          <a:p>
            <a:pPr>
              <a:buNone/>
            </a:pPr>
            <a:endParaRPr lang="nl-BE" dirty="0"/>
          </a:p>
          <a:p>
            <a:pPr lvl="1"/>
            <a:r>
              <a:rPr lang="nl-BE" dirty="0"/>
              <a:t>17 punten + (100 X 0,06211) punten = 23,211 of 23 punten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8631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723"/>
    </mc:Choice>
    <mc:Fallback xmlns="">
      <p:transition spd="slow" advTm="4272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787666"/>
          </a:xfrm>
        </p:spPr>
        <p:txBody>
          <a:bodyPr/>
          <a:lstStyle/>
          <a:p>
            <a:pPr algn="ctr"/>
            <a:r>
              <a:rPr lang="nl-BE" dirty="0"/>
              <a:t>4</a:t>
            </a:r>
            <a:r>
              <a:rPr lang="nl-BE" b="1" dirty="0"/>
              <a:t>. Aanwending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1296000" y="1543666"/>
            <a:ext cx="7416000" cy="4422794"/>
          </a:xfrm>
        </p:spPr>
        <p:txBody>
          <a:bodyPr/>
          <a:lstStyle/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BE" sz="1600" dirty="0"/>
              <a:t>Ambt zorgcoördinator</a:t>
            </a:r>
          </a:p>
          <a:p>
            <a:pPr marL="918900" lvl="1" indent="-342900">
              <a:buFont typeface="Arial" panose="020B0604020202020204" pitchFamily="34" charset="0"/>
              <a:buChar char="•"/>
            </a:pPr>
            <a:endParaRPr lang="nl-BE" sz="1600" dirty="0"/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BE" sz="1600" dirty="0"/>
              <a:t>Aanwending op schoolniveau</a:t>
            </a:r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BE" sz="1600" dirty="0"/>
              <a:t>Voor </a:t>
            </a:r>
            <a:r>
              <a:rPr lang="nl-BE" sz="1600" dirty="0" err="1"/>
              <a:t>leerlingondersteuning</a:t>
            </a:r>
            <a:r>
              <a:rPr lang="nl-BE" sz="1600" dirty="0"/>
              <a:t> in de klas</a:t>
            </a:r>
          </a:p>
          <a:p>
            <a:pPr marL="918900" lvl="1" indent="-342900">
              <a:buFont typeface="Arial" panose="020B0604020202020204" pitchFamily="34" charset="0"/>
              <a:buChar char="•"/>
            </a:pPr>
            <a:endParaRPr lang="nl-BE" sz="1600" dirty="0"/>
          </a:p>
          <a:p>
            <a:pPr marL="1206900" lvl="2" indent="-342900">
              <a:buFont typeface="Arial" panose="020B0604020202020204" pitchFamily="34" charset="0"/>
              <a:buChar char="•"/>
            </a:pPr>
            <a:r>
              <a:rPr lang="nl-BE" sz="1600" dirty="0"/>
              <a:t>begeleidingsdomein leren en studeren</a:t>
            </a:r>
          </a:p>
          <a:p>
            <a:pPr marL="1206900" lvl="2" indent="-342900">
              <a:buFont typeface="Arial" panose="020B0604020202020204" pitchFamily="34" charset="0"/>
              <a:buChar char="•"/>
            </a:pPr>
            <a:r>
              <a:rPr lang="nl-BE" sz="1600" dirty="0"/>
              <a:t>leren van de leerling te optimaliseren</a:t>
            </a:r>
          </a:p>
          <a:p>
            <a:pPr marL="1206900" lvl="2" indent="-342900">
              <a:buFont typeface="Arial" panose="020B0604020202020204" pitchFamily="34" charset="0"/>
              <a:buChar char="•"/>
            </a:pPr>
            <a:r>
              <a:rPr lang="nl-BE" sz="1600" dirty="0"/>
              <a:t>het leerproces te bevorderen </a:t>
            </a:r>
          </a:p>
          <a:p>
            <a:pPr marL="1206900" lvl="2" indent="-342900">
              <a:buFont typeface="Arial" panose="020B0604020202020204" pitchFamily="34" charset="0"/>
              <a:buChar char="•"/>
            </a:pPr>
            <a:r>
              <a:rPr lang="nl-BE" sz="1600" dirty="0"/>
              <a:t>leer- en studeervaardigheden te ondersteunen en te ontwikkelen.</a:t>
            </a:r>
          </a:p>
          <a:p>
            <a:pPr marL="918900" lvl="1" indent="-342900">
              <a:buFont typeface="Arial" panose="020B0604020202020204" pitchFamily="34" charset="0"/>
              <a:buChar char="•"/>
            </a:pPr>
            <a:endParaRPr lang="nl-BE" sz="1600" dirty="0"/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BE" sz="1600" dirty="0"/>
              <a:t>Minstens 20% van de puntenenveloppe zorg</a:t>
            </a:r>
          </a:p>
          <a:p>
            <a:pPr marL="1206900" lvl="2" indent="-342900">
              <a:buFont typeface="Arial" panose="020B0604020202020204" pitchFamily="34" charset="0"/>
              <a:buChar char="•"/>
            </a:pPr>
            <a:r>
              <a:rPr lang="nl-BE" sz="1600" dirty="0"/>
              <a:t>Bv.: Scholengemeenschap 227 punten</a:t>
            </a:r>
          </a:p>
          <a:p>
            <a:pPr marL="1206900" lvl="2" indent="-342900">
              <a:buFont typeface="Arial" panose="020B0604020202020204" pitchFamily="34" charset="0"/>
              <a:buChar char="•"/>
            </a:pPr>
            <a:r>
              <a:rPr lang="nl-BE" sz="1600" dirty="0"/>
              <a:t>46 punten voor </a:t>
            </a:r>
            <a:r>
              <a:rPr lang="nl-BE" sz="1600" dirty="0" err="1"/>
              <a:t>leerlingondersteuning</a:t>
            </a:r>
            <a:endParaRPr lang="nl-BE" sz="1600" dirty="0"/>
          </a:p>
          <a:p>
            <a:pPr lvl="2" indent="0">
              <a:buNone/>
            </a:pPr>
            <a:endParaRPr lang="nl-BE" sz="1600" dirty="0">
              <a:highlight>
                <a:srgbClr val="FF0000"/>
              </a:highlight>
            </a:endParaRPr>
          </a:p>
          <a:p>
            <a:pPr marL="918900" lvl="1" indent="-342900">
              <a:buFont typeface="Arial" panose="020B0604020202020204" pitchFamily="34" charset="0"/>
              <a:buChar char="•"/>
            </a:pPr>
            <a:r>
              <a:rPr lang="nl-BE" sz="1600" dirty="0"/>
              <a:t>% voorbehouden voor </a:t>
            </a:r>
            <a:r>
              <a:rPr lang="nl-BE" sz="1600" dirty="0" err="1"/>
              <a:t>leerlingondersteuning</a:t>
            </a:r>
            <a:endParaRPr lang="nl-BE" sz="1600" dirty="0"/>
          </a:p>
          <a:p>
            <a:pPr marL="1206900" lvl="2" indent="-342900">
              <a:buFont typeface="Arial" panose="020B0604020202020204" pitchFamily="34" charset="0"/>
              <a:buChar char="•"/>
            </a:pPr>
            <a:r>
              <a:rPr lang="nl-BE" sz="1600" dirty="0"/>
              <a:t>stijgt met 5% per schooljaar</a:t>
            </a:r>
          </a:p>
          <a:p>
            <a:pPr marL="1206900" lvl="2" indent="-342900">
              <a:buFont typeface="Arial" panose="020B0604020202020204" pitchFamily="34" charset="0"/>
              <a:buChar char="•"/>
            </a:pPr>
            <a:r>
              <a:rPr lang="nl-BE" sz="1600" dirty="0"/>
              <a:t>tot 35 % in schooljaar 2023-2024</a:t>
            </a:r>
          </a:p>
        </p:txBody>
      </p:sp>
    </p:spTree>
    <p:extLst>
      <p:ext uri="{BB962C8B-B14F-4D97-AF65-F5344CB8AC3E}">
        <p14:creationId xmlns:p14="http://schemas.microsoft.com/office/powerpoint/2010/main" val="287980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874"/>
    </mc:Choice>
    <mc:Fallback xmlns="">
      <p:transition spd="slow" advTm="83874"/>
    </mc:Fallback>
  </mc:AlternateContent>
</p:sld>
</file>

<file path=ppt/theme/theme1.xml><?xml version="1.0" encoding="utf-8"?>
<a:theme xmlns:a="http://schemas.openxmlformats.org/drawingml/2006/main" name="Aangepast ontwerp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C4ABB6FD54A498ED45800096EF91B" ma:contentTypeVersion="13" ma:contentTypeDescription="Een nieuw document maken." ma:contentTypeScope="" ma:versionID="11494bf91d01271e63aac1960c03a90a">
  <xsd:schema xmlns:xsd="http://www.w3.org/2001/XMLSchema" xmlns:xs="http://www.w3.org/2001/XMLSchema" xmlns:p="http://schemas.microsoft.com/office/2006/metadata/properties" xmlns:ns2="8b5c9e9e-f960-49d8-9172-e09f8b3ac6fc" xmlns:ns3="051bec0c-7d5d-4ed7-a64c-742fb85e4ae4" targetNamespace="http://schemas.microsoft.com/office/2006/metadata/properties" ma:root="true" ma:fieldsID="be67ac6964f4e2d64df7c93a2a4f827e" ns2:_="" ns3:_="">
    <xsd:import namespace="8b5c9e9e-f960-49d8-9172-e09f8b3ac6fc"/>
    <xsd:import namespace="051bec0c-7d5d-4ed7-a64c-742fb85e4a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5c9e9e-f960-49d8-9172-e09f8b3ac6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bec0c-7d5d-4ed7-a64c-742fb85e4ae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6D6AC7-B28D-4501-9EA6-3D8291DBCA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D9A374-2BC0-420F-AC95-8F5265AEEF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5c9e9e-f960-49d8-9172-e09f8b3ac6fc"/>
    <ds:schemaRef ds:uri="051bec0c-7d5d-4ed7-a64c-742fb85e4a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A44622-DD29-473B-A956-7E16787F77D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Powerpoint_BELEIDSDOMEIN_Calibri</Template>
  <TotalTime>95</TotalTime>
  <Words>386</Words>
  <Application>Microsoft Office PowerPoint</Application>
  <PresentationFormat>On-screen Show (4:3)</PresentationFormat>
  <Paragraphs>136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Aangepast ontwerp</vt:lpstr>
      <vt:lpstr>Extra middelen leerlingondersteuning</vt:lpstr>
      <vt:lpstr>Leerlingondersteuning</vt:lpstr>
      <vt:lpstr>1. Omvang investering </vt:lpstr>
      <vt:lpstr>2. Omkaderingsvorm - scholengemeenschap </vt:lpstr>
      <vt:lpstr>2. Omkaderingsvorm - voorbeeld</vt:lpstr>
      <vt:lpstr>2. Omkaderingsvorm - voorbeeld</vt:lpstr>
      <vt:lpstr>3. Omkaderingsvorm – scholen niet in scholengemeenschap </vt:lpstr>
      <vt:lpstr>3. Omkaderingsvorm – scholen niet in scholengemeenschap </vt:lpstr>
      <vt:lpstr>4. Aanwending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komt de titel</dc:title>
  <dc:creator>Yahiaoui Yasmina</dc:creator>
  <cp:lastModifiedBy>Bruylandt Bart</cp:lastModifiedBy>
  <cp:revision>2</cp:revision>
  <dcterms:created xsi:type="dcterms:W3CDTF">2016-12-08T14:07:04Z</dcterms:created>
  <dcterms:modified xsi:type="dcterms:W3CDTF">2020-07-17T09:57:01Z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0x010100689C4ABB6FD54A498ED45800096EF91B</vt:lpwstr>
  </property>
</Properties>
</file>