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8" r:id="rId2"/>
    <p:sldId id="259" r:id="rId3"/>
    <p:sldId id="261" r:id="rId4"/>
    <p:sldId id="262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4674"/>
  </p:normalViewPr>
  <p:slideViewPr>
    <p:cSldViewPr snapToGrid="0" snapToObjects="1">
      <p:cViewPr varScale="1">
        <p:scale>
          <a:sx n="130" d="100"/>
          <a:sy n="130" d="100"/>
        </p:scale>
        <p:origin x="19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4E6A3-4BAA-E844-8401-64935309F6C5}" type="datetimeFigureOut">
              <a:rPr lang="nl-NL" smtClean="0"/>
              <a:t>09-03-2020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776A1-EC05-664B-A7F8-2A77C965E8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9239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928681-38D7-F649-AAB2-8291476B2390}" type="datetimeFigureOut">
              <a:rPr lang="nl-NL" smtClean="0"/>
              <a:t>09-03-2020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352A-D0BB-BE46-80A9-01A9DA88E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007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928681-38D7-F649-AAB2-8291476B2390}" type="datetimeFigureOut">
              <a:rPr lang="nl-NL" smtClean="0"/>
              <a:t>09-03-2020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352A-D0BB-BE46-80A9-01A9DA88E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289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928681-38D7-F649-AAB2-8291476B2390}" type="datetimeFigureOut">
              <a:rPr lang="nl-NL" smtClean="0"/>
              <a:t>09-03-2020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352A-D0BB-BE46-80A9-01A9DA88E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316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928681-38D7-F649-AAB2-8291476B2390}" type="datetimeFigureOut">
              <a:rPr lang="nl-NL" smtClean="0"/>
              <a:t>09-03-2020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352A-D0BB-BE46-80A9-01A9DA88E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21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3617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928681-38D7-F649-AAB2-8291476B2390}" type="datetimeFigureOut">
              <a:rPr lang="nl-NL" smtClean="0"/>
              <a:t>09-03-2020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352A-D0BB-BE46-80A9-01A9DA88E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391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928681-38D7-F649-AAB2-8291476B2390}" type="datetimeFigureOut">
              <a:rPr lang="nl-NL" smtClean="0"/>
              <a:t>09-03-2020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352A-D0BB-BE46-80A9-01A9DA88E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2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928681-38D7-F649-AAB2-8291476B2390}" type="datetimeFigureOut">
              <a:rPr lang="nl-NL" smtClean="0"/>
              <a:t>09-03-2020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352A-D0BB-BE46-80A9-01A9DA88E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90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928681-38D7-F649-AAB2-8291476B2390}" type="datetimeFigureOut">
              <a:rPr lang="nl-NL" smtClean="0"/>
              <a:t>09-03-2020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352A-D0BB-BE46-80A9-01A9DA88E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441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928681-38D7-F649-AAB2-8291476B2390}" type="datetimeFigureOut">
              <a:rPr lang="nl-NL" smtClean="0"/>
              <a:t>09-03-2020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352A-D0BB-BE46-80A9-01A9DA88E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72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928681-38D7-F649-AAB2-8291476B2390}" type="datetimeFigureOut">
              <a:rPr lang="nl-NL" smtClean="0"/>
              <a:t>09-03-2020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352A-D0BB-BE46-80A9-01A9DA88E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04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A352A-D0BB-BE46-80A9-01A9DA88E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5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" TargetMode="External"/><Relationship Id="rId2" Type="http://schemas.openxmlformats.org/officeDocument/2006/relationships/hyperlink" Target="https://dictionary.cambridge.org/dictionary/english/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howjsay.com/" TargetMode="External"/><Relationship Id="rId5" Type="http://schemas.openxmlformats.org/officeDocument/2006/relationships/hyperlink" Target="https://www.linguee.nl/nederlands-engels/search" TargetMode="External"/><Relationship Id="rId4" Type="http://schemas.openxmlformats.org/officeDocument/2006/relationships/hyperlink" Target="https://www.macmillandictionary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humanities/art-history" TargetMode="External"/><Relationship Id="rId2" Type="http://schemas.openxmlformats.org/officeDocument/2006/relationships/hyperlink" Target="https://smarthistory.org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4777E2-3FA8-DC40-8843-93A49FE31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Engelstalige bronnen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36C5C54-CFB9-CB4C-9B1A-F4893E5E6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nl-BE" sz="2400" dirty="0"/>
              <a:t>A chronology of Art – Iain Zaczek, 287 p.</a:t>
            </a:r>
            <a:br>
              <a:rPr lang="nl-BE" sz="2400" dirty="0"/>
            </a:br>
            <a:r>
              <a:rPr lang="nl-BE" sz="2400" dirty="0"/>
              <a:t>a timeline of Western Culture from Prehistory to the Present</a:t>
            </a:r>
            <a:br>
              <a:rPr lang="nl-BE" sz="2400" dirty="0"/>
            </a:br>
            <a:r>
              <a:rPr lang="nl-BE" sz="2400" dirty="0"/>
              <a:t>Thames &amp; Hudson – ISBN 978-0-500-23981-0</a:t>
            </a:r>
          </a:p>
          <a:p>
            <a:r>
              <a:rPr lang="nl-BE" sz="2400" dirty="0"/>
              <a:t>The Thames &amp; Hudson introduction to Art- Debra J.Dewitte, Ralph M.Larmann, M.Kathryn Shields - 624 p. *</a:t>
            </a:r>
            <a:br>
              <a:rPr lang="nl-BE" sz="2400" dirty="0"/>
            </a:br>
            <a:r>
              <a:rPr lang="nl-BE" sz="2400" dirty="0"/>
              <a:t>Thames &amp; Hudson ISBN 978-0-500-23943-8</a:t>
            </a:r>
          </a:p>
          <a:p>
            <a:r>
              <a:rPr lang="nl-BE" sz="2400" dirty="0"/>
              <a:t>Art in Time: a world history of styles and movements, 368 p. *</a:t>
            </a:r>
            <a:br>
              <a:rPr lang="nl-BE" sz="2400" dirty="0"/>
            </a:br>
            <a:r>
              <a:rPr lang="nl-BE" sz="2400" dirty="0"/>
              <a:t>Phaidon ISBN978-0-7148-6737-3</a:t>
            </a:r>
          </a:p>
          <a:p>
            <a:r>
              <a:rPr lang="nl-BE" sz="2400" dirty="0"/>
              <a:t>A world history of art, revised 7th edition –Hugh Honor &amp; John Fleming, 984 p. *</a:t>
            </a:r>
          </a:p>
        </p:txBody>
      </p:sp>
    </p:spTree>
    <p:extLst>
      <p:ext uri="{BB962C8B-B14F-4D97-AF65-F5344CB8AC3E}">
        <p14:creationId xmlns:p14="http://schemas.microsoft.com/office/powerpoint/2010/main" val="3448399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36C5C54-CFB9-CB4C-9B1A-F4893E5E6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22381"/>
            <a:ext cx="10515600" cy="4351338"/>
          </a:xfrm>
        </p:spPr>
        <p:txBody>
          <a:bodyPr vert="horz">
            <a:normAutofit fontScale="92500" lnSpcReduction="20000"/>
          </a:bodyPr>
          <a:lstStyle/>
          <a:p>
            <a:r>
              <a:rPr lang="nl-BE" sz="2400" dirty="0"/>
              <a:t>50 artists you should know – Thomas Köster, 171 p. </a:t>
            </a:r>
            <a:br>
              <a:rPr lang="nl-BE" sz="2400" dirty="0"/>
            </a:br>
            <a:r>
              <a:rPr lang="nl-BE" sz="2400" dirty="0"/>
              <a:t>Prestel Munich Berlin, London, New York ISBN 3-7913-3716-5</a:t>
            </a:r>
          </a:p>
          <a:p>
            <a:r>
              <a:rPr lang="nl-BE" sz="2400" dirty="0"/>
              <a:t>...ISMS understanding art – Stephen Little, 159 p. </a:t>
            </a:r>
            <a:br>
              <a:rPr lang="nl-BE" sz="2400" dirty="0"/>
            </a:br>
            <a:r>
              <a:rPr lang="nl-BE" sz="2400" dirty="0"/>
              <a:t>Herbert Press London ISBN 978-0-7136-7011-0</a:t>
            </a:r>
          </a:p>
          <a:p>
            <a:r>
              <a:rPr lang="nl-BE" sz="2400" dirty="0"/>
              <a:t>Cultuurtoeristische Van Dale:</a:t>
            </a:r>
          </a:p>
          <a:p>
            <a:pPr lvl="1"/>
            <a:r>
              <a:rPr lang="nl-BE" sz="2000" dirty="0"/>
              <a:t>Woordenboekgids voor de cultuurtoerist</a:t>
            </a:r>
          </a:p>
          <a:p>
            <a:pPr lvl="1"/>
            <a:r>
              <a:rPr lang="nl-BE" sz="2000" dirty="0"/>
              <a:t>5000 termen verklaard in het Nederlands, 500 illustraties</a:t>
            </a:r>
          </a:p>
          <a:p>
            <a:pPr lvl="1"/>
            <a:r>
              <a:rPr lang="nl-BE" sz="2000" dirty="0"/>
              <a:t>Meertalige index: Frans, Duits, Engels, Spaans, Italiaans</a:t>
            </a:r>
          </a:p>
          <a:p>
            <a:pPr lvl="1"/>
            <a:r>
              <a:rPr lang="nl-BE" sz="2000" dirty="0"/>
              <a:t>Enkel tweedehands...</a:t>
            </a:r>
          </a:p>
          <a:p>
            <a:r>
              <a:rPr lang="nl-BE" sz="2400" dirty="0"/>
              <a:t>Hello Class – Johan Strobbe</a:t>
            </a:r>
            <a:br>
              <a:rPr lang="nl-BE" sz="2400" dirty="0"/>
            </a:br>
            <a:r>
              <a:rPr lang="nl-BE" sz="2400" dirty="0"/>
              <a:t>Een praktische gids voor wie lesgeeft in het Engels</a:t>
            </a:r>
            <a:br>
              <a:rPr lang="nl-BE" sz="2400" dirty="0"/>
            </a:br>
            <a:r>
              <a:rPr lang="nl-BE" sz="2400" dirty="0"/>
              <a:t>Acco ISBN978-94-6292-228-0</a:t>
            </a:r>
          </a:p>
          <a:p>
            <a:endParaRPr lang="nl-BE" sz="2400" dirty="0"/>
          </a:p>
          <a:p>
            <a:pPr marL="0" indent="0">
              <a:buNone/>
            </a:pPr>
            <a:r>
              <a:rPr lang="nl-BE" sz="2400" dirty="0"/>
              <a:t>* = uitgebreide woordenlijst</a:t>
            </a:r>
          </a:p>
        </p:txBody>
      </p:sp>
    </p:spTree>
    <p:extLst>
      <p:ext uri="{BB962C8B-B14F-4D97-AF65-F5344CB8AC3E}">
        <p14:creationId xmlns:p14="http://schemas.microsoft.com/office/powerpoint/2010/main" val="2506450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4777E2-3FA8-DC40-8843-93A49FE31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Online woordenboeken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36C5C54-CFB9-CB4C-9B1A-F4893E5E6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nl-BE" sz="2400" dirty="0">
                <a:hlinkClick r:id="rId2"/>
              </a:rPr>
              <a:t>https://dictionary.cambridge.org/dictionary/english/</a:t>
            </a:r>
            <a:endParaRPr lang="nl-BE" sz="2400" dirty="0"/>
          </a:p>
          <a:p>
            <a:r>
              <a:rPr lang="nl-BE" sz="2400" dirty="0">
                <a:hlinkClick r:id="rId3"/>
              </a:rPr>
              <a:t>https://www.merriam-webster.com</a:t>
            </a:r>
            <a:endParaRPr lang="nl-BE" sz="2400" dirty="0"/>
          </a:p>
          <a:p>
            <a:r>
              <a:rPr lang="nl-BE" sz="2400" dirty="0">
                <a:hlinkClick r:id="rId4"/>
              </a:rPr>
              <a:t>https://www.macmillandictionary.com</a:t>
            </a:r>
            <a:endParaRPr lang="nl-BE" sz="2400" dirty="0"/>
          </a:p>
          <a:p>
            <a:r>
              <a:rPr lang="nl-BE" sz="2400" dirty="0">
                <a:hlinkClick r:id="rId5"/>
              </a:rPr>
              <a:t>https://www.linguee.nl/nederlands-engels/search</a:t>
            </a:r>
            <a:endParaRPr lang="nl-BE" sz="2400" dirty="0"/>
          </a:p>
          <a:p>
            <a:r>
              <a:rPr lang="nl-BE" sz="2400" dirty="0">
                <a:hlinkClick r:id="rId6"/>
              </a:rPr>
              <a:t>https://howjsay.com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83961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4777E2-3FA8-DC40-8843-93A49FE31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Video's</a:t>
            </a:r>
            <a:endParaRPr lang="nl-BE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36C5C54-CFB9-CB4C-9B1A-F4893E5E6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nl-BE" sz="2400" dirty="0">
                <a:hlinkClick r:id="rId2"/>
              </a:rPr>
              <a:t>https://smarthistory.org</a:t>
            </a:r>
            <a:endParaRPr lang="nl-BE" sz="2400" dirty="0"/>
          </a:p>
          <a:p>
            <a:r>
              <a:rPr lang="nl-BE" sz="2400" dirty="0">
                <a:hlinkClick r:id="rId3"/>
              </a:rPr>
              <a:t>https://www.khanacademy.org/humanities/art-history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2298074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9" id="{C2B9C203-B5A0-C643-8F03-424A70E45FDF}" vid="{7A0059AB-D3E9-3445-A1AC-28C0BF2C28DE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58FBFE25114A4D994203F01C508EE2" ma:contentTypeVersion="20" ma:contentTypeDescription="Een nieuw document maken." ma:contentTypeScope="" ma:versionID="c487880f76e372c94fd9100cb27ced52">
  <xsd:schema xmlns:xsd="http://www.w3.org/2001/XMLSchema" xmlns:xs="http://www.w3.org/2001/XMLSchema" xmlns:p="http://schemas.microsoft.com/office/2006/metadata/properties" xmlns:ns2="14ceaf06-097a-494c-963d-9f4054a5ce44" xmlns:ns3="0e209c18-1af9-4bd8-9d98-92fb4771c006" targetNamespace="http://schemas.microsoft.com/office/2006/metadata/properties" ma:root="true" ma:fieldsID="bd232ce116b81d9c0ea054373720007f" ns2:_="" ns3:_="">
    <xsd:import namespace="14ceaf06-097a-494c-963d-9f4054a5ce44"/>
    <xsd:import namespace="0e209c18-1af9-4bd8-9d98-92fb4771c0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ceaf06-097a-494c-963d-9f4054a5ce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209c18-1af9-4bd8-9d98-92fb4771c00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12544D-4140-4032-A64D-A718E5F5F7EE}"/>
</file>

<file path=customXml/itemProps2.xml><?xml version="1.0" encoding="utf-8"?>
<ds:datastoreItem xmlns:ds="http://schemas.openxmlformats.org/officeDocument/2006/customXml" ds:itemID="{BFE0B5F6-F55A-4B5A-8976-3978A86A0EE6}"/>
</file>

<file path=customXml/itemProps3.xml><?xml version="1.0" encoding="utf-8"?>
<ds:datastoreItem xmlns:ds="http://schemas.openxmlformats.org/officeDocument/2006/customXml" ds:itemID="{AD8B817E-E663-4DC2-BD53-FBDCB3FC0F25}"/>
</file>

<file path=docProps/app.xml><?xml version="1.0" encoding="utf-8"?>
<Properties xmlns="http://schemas.openxmlformats.org/officeDocument/2006/extended-properties" xmlns:vt="http://schemas.openxmlformats.org/officeDocument/2006/docPropsVTypes">
  <Template>Office-thema</Template>
  <TotalTime>39</TotalTime>
  <Words>257</Words>
  <Application>Microsoft Macintosh PowerPoint</Application>
  <PresentationFormat>Breedbeeld</PresentationFormat>
  <Paragraphs>24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Trebuchet MS</vt:lpstr>
      <vt:lpstr>Office-thema</vt:lpstr>
      <vt:lpstr>Engelstalige bronnen</vt:lpstr>
      <vt:lpstr>PowerPoint-presentatie</vt:lpstr>
      <vt:lpstr>Online woordenboeken</vt:lpstr>
      <vt:lpstr>Video's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</dc:title>
  <dc:creator>Bart De Mylle</dc:creator>
  <cp:lastModifiedBy>Bart De Mylle</cp:lastModifiedBy>
  <cp:revision>11</cp:revision>
  <dcterms:created xsi:type="dcterms:W3CDTF">2020-03-06T16:41:17Z</dcterms:created>
  <dcterms:modified xsi:type="dcterms:W3CDTF">2020-03-09T07:37:42Z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0x0101008458FBFE25114A4D994203F01C508EE2</vt:lpwstr>
  </property>
</Properties>
</file>