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0" r:id="rId2"/>
    <p:sldId id="261" r:id="rId3"/>
    <p:sldId id="262" r:id="rId4"/>
    <p:sldId id="266" r:id="rId5"/>
    <p:sldId id="273" r:id="rId6"/>
    <p:sldId id="263" r:id="rId7"/>
    <p:sldId id="265" r:id="rId8"/>
    <p:sldId id="268" r:id="rId9"/>
    <p:sldId id="269" r:id="rId10"/>
    <p:sldId id="270" r:id="rId11"/>
    <p:sldId id="271" r:id="rId12"/>
    <p:sldId id="272" r:id="rId13"/>
    <p:sldId id="264" r:id="rId14"/>
    <p:sldId id="267" r:id="rId15"/>
  </p:sldIdLst>
  <p:sldSz cx="9144000" cy="6858000" type="screen4x3"/>
  <p:notesSz cx="6794500" cy="9931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88284" autoAdjust="0"/>
  </p:normalViewPr>
  <p:slideViewPr>
    <p:cSldViewPr snapToGrid="0" snapToObjects="1">
      <p:cViewPr varScale="1">
        <p:scale>
          <a:sx n="46" d="100"/>
          <a:sy n="46" d="100"/>
        </p:scale>
        <p:origin x="-1854" y="-108"/>
      </p:cViewPr>
      <p:guideLst>
        <p:guide orient="horz" pos="4034"/>
        <p:guide pos="54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4" d="100"/>
          <a:sy n="64" d="100"/>
        </p:scale>
        <p:origin x="-2814" y="-12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BDFDD9CD-BCA6-41BB-A768-1054F3215EE0}" type="datetimeFigureOut">
              <a:rPr lang="nl-BE" smtClean="0"/>
              <a:t>27/03/2019</a:t>
            </a:fld>
            <a:endParaRPr lang="nl-BE"/>
          </a:p>
        </p:txBody>
      </p:sp>
      <p:sp>
        <p:nvSpPr>
          <p:cNvPr id="4" name="Tijdelijke aanduiding voor voetteks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99F2CF00-7A71-49A5-BD94-0426D50CF079}" type="slidenum">
              <a:rPr lang="nl-BE" smtClean="0"/>
              <a:t>‹nr.›</a:t>
            </a:fld>
            <a:endParaRPr lang="nl-BE"/>
          </a:p>
        </p:txBody>
      </p:sp>
    </p:spTree>
    <p:extLst>
      <p:ext uri="{BB962C8B-B14F-4D97-AF65-F5344CB8AC3E}">
        <p14:creationId xmlns:p14="http://schemas.microsoft.com/office/powerpoint/2010/main" val="2011369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8AE94BB7-FF2E-4852-B080-778C41EC06D2}" type="datetimeFigureOut">
              <a:rPr lang="nl-BE" smtClean="0"/>
              <a:t>27/03/2019</a:t>
            </a:fld>
            <a:endParaRPr lang="nl-BE"/>
          </a:p>
        </p:txBody>
      </p:sp>
      <p:sp>
        <p:nvSpPr>
          <p:cNvPr id="4" name="Tijdelijke aanduiding voor dia-afbeelding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8B30B4AB-FB7E-4055-A8D0-E3AC58A60D26}" type="slidenum">
              <a:rPr lang="nl-BE" smtClean="0"/>
              <a:t>‹nr.›</a:t>
            </a:fld>
            <a:endParaRPr lang="nl-BE"/>
          </a:p>
        </p:txBody>
      </p:sp>
    </p:spTree>
    <p:extLst>
      <p:ext uri="{BB962C8B-B14F-4D97-AF65-F5344CB8AC3E}">
        <p14:creationId xmlns:p14="http://schemas.microsoft.com/office/powerpoint/2010/main" val="1530001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B30B4AB-FB7E-4055-A8D0-E3AC58A60D26}" type="slidenum">
              <a:rPr lang="nl-BE" smtClean="0"/>
              <a:t>2</a:t>
            </a:fld>
            <a:endParaRPr lang="nl-BE"/>
          </a:p>
        </p:txBody>
      </p:sp>
    </p:spTree>
    <p:extLst>
      <p:ext uri="{BB962C8B-B14F-4D97-AF65-F5344CB8AC3E}">
        <p14:creationId xmlns:p14="http://schemas.microsoft.com/office/powerpoint/2010/main" val="2056440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Nb.</a:t>
            </a:r>
            <a:r>
              <a:rPr lang="nl-BE" baseline="0" dirty="0" smtClean="0"/>
              <a:t> Beperkte uitleen en intensief </a:t>
            </a:r>
          </a:p>
          <a:p>
            <a:pPr marL="171450" indent="-171450">
              <a:buFont typeface="Arial" panose="020B0604020202020204" pitchFamily="34" charset="0"/>
              <a:buChar char="•"/>
            </a:pPr>
            <a:r>
              <a:rPr lang="nl-BE" baseline="0" dirty="0" smtClean="0"/>
              <a:t>=&gt; zorgde er ook voor dat sommige bibs afhaakten! (bv. Tienen)</a:t>
            </a:r>
          </a:p>
          <a:p>
            <a:pPr marL="171450" indent="-171450">
              <a:buFont typeface="Arial" panose="020B0604020202020204" pitchFamily="34" charset="0"/>
              <a:buChar char="•"/>
            </a:pPr>
            <a:r>
              <a:rPr lang="nl-BE" baseline="0" dirty="0" smtClean="0"/>
              <a:t>Drempel = koffer/tasformaat</a:t>
            </a:r>
          </a:p>
          <a:p>
            <a:r>
              <a:rPr lang="nl-BE" baseline="0" dirty="0" smtClean="0"/>
              <a:t>Heeft m.a.w. ook te maken met je visie als bib</a:t>
            </a:r>
          </a:p>
          <a:p>
            <a:endParaRPr lang="nl-BE" baseline="0" dirty="0" smtClean="0"/>
          </a:p>
          <a:p>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8B30B4AB-FB7E-4055-A8D0-E3AC58A60D26}" type="slidenum">
              <a:rPr lang="nl-BE" smtClean="0"/>
              <a:t>11</a:t>
            </a:fld>
            <a:endParaRPr lang="nl-BE"/>
          </a:p>
        </p:txBody>
      </p:sp>
    </p:spTree>
    <p:extLst>
      <p:ext uri="{BB962C8B-B14F-4D97-AF65-F5344CB8AC3E}">
        <p14:creationId xmlns:p14="http://schemas.microsoft.com/office/powerpoint/2010/main" val="1622137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a:p>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8B30B4AB-FB7E-4055-A8D0-E3AC58A60D26}" type="slidenum">
              <a:rPr lang="nl-BE" smtClean="0"/>
              <a:t>12</a:t>
            </a:fld>
            <a:endParaRPr lang="nl-BE"/>
          </a:p>
        </p:txBody>
      </p:sp>
    </p:spTree>
    <p:extLst>
      <p:ext uri="{BB962C8B-B14F-4D97-AF65-F5344CB8AC3E}">
        <p14:creationId xmlns:p14="http://schemas.microsoft.com/office/powerpoint/2010/main" val="162213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Contactgegevens</a:t>
            </a:r>
            <a:r>
              <a:rPr lang="nl-BE" baseline="0" dirty="0" smtClean="0"/>
              <a:t> zie </a:t>
            </a:r>
            <a:r>
              <a:rPr lang="nl-BE" baseline="0" dirty="0" err="1" smtClean="0"/>
              <a:t>handout</a:t>
            </a:r>
            <a:endParaRPr lang="nl-BE" dirty="0"/>
          </a:p>
        </p:txBody>
      </p:sp>
      <p:sp>
        <p:nvSpPr>
          <p:cNvPr id="4" name="Tijdelijke aanduiding voor dianummer 3"/>
          <p:cNvSpPr>
            <a:spLocks noGrp="1"/>
          </p:cNvSpPr>
          <p:nvPr>
            <p:ph type="sldNum" sz="quarter" idx="10"/>
          </p:nvPr>
        </p:nvSpPr>
        <p:spPr/>
        <p:txBody>
          <a:bodyPr/>
          <a:lstStyle/>
          <a:p>
            <a:fld id="{8B30B4AB-FB7E-4055-A8D0-E3AC58A60D26}" type="slidenum">
              <a:rPr lang="nl-BE" smtClean="0"/>
              <a:t>3</a:t>
            </a:fld>
            <a:endParaRPr lang="nl-BE"/>
          </a:p>
        </p:txBody>
      </p:sp>
    </p:spTree>
    <p:extLst>
      <p:ext uri="{BB962C8B-B14F-4D97-AF65-F5344CB8AC3E}">
        <p14:creationId xmlns:p14="http://schemas.microsoft.com/office/powerpoint/2010/main" val="19949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Verzenden</a:t>
            </a:r>
            <a:r>
              <a:rPr lang="nl-BE" baseline="0" dirty="0" smtClean="0"/>
              <a:t> internationaal</a:t>
            </a:r>
            <a:endParaRPr lang="nl-BE" dirty="0"/>
          </a:p>
        </p:txBody>
      </p:sp>
      <p:sp>
        <p:nvSpPr>
          <p:cNvPr id="4" name="Tijdelijke aanduiding voor dianummer 3"/>
          <p:cNvSpPr>
            <a:spLocks noGrp="1"/>
          </p:cNvSpPr>
          <p:nvPr>
            <p:ph type="sldNum" sz="quarter" idx="10"/>
          </p:nvPr>
        </p:nvSpPr>
        <p:spPr/>
        <p:txBody>
          <a:bodyPr/>
          <a:lstStyle/>
          <a:p>
            <a:fld id="{8B30B4AB-FB7E-4055-A8D0-E3AC58A60D26}" type="slidenum">
              <a:rPr lang="nl-BE" smtClean="0"/>
              <a:t>4</a:t>
            </a:fld>
            <a:endParaRPr lang="nl-BE"/>
          </a:p>
        </p:txBody>
      </p:sp>
    </p:spTree>
    <p:extLst>
      <p:ext uri="{BB962C8B-B14F-4D97-AF65-F5344CB8AC3E}">
        <p14:creationId xmlns:p14="http://schemas.microsoft.com/office/powerpoint/2010/main" val="107127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Deze</a:t>
            </a:r>
            <a:r>
              <a:rPr lang="nl-BE" baseline="0" dirty="0" smtClean="0"/>
              <a:t> websites verzenden internationaal of zijn in Brussel gebaseerd.</a:t>
            </a:r>
            <a:endParaRPr lang="nl-BE" dirty="0"/>
          </a:p>
        </p:txBody>
      </p:sp>
      <p:sp>
        <p:nvSpPr>
          <p:cNvPr id="4" name="Tijdelijke aanduiding voor dianummer 3"/>
          <p:cNvSpPr>
            <a:spLocks noGrp="1"/>
          </p:cNvSpPr>
          <p:nvPr>
            <p:ph type="sldNum" sz="quarter" idx="10"/>
          </p:nvPr>
        </p:nvSpPr>
        <p:spPr/>
        <p:txBody>
          <a:bodyPr/>
          <a:lstStyle/>
          <a:p>
            <a:fld id="{8B30B4AB-FB7E-4055-A8D0-E3AC58A60D26}" type="slidenum">
              <a:rPr lang="nl-BE" smtClean="0"/>
              <a:t>5</a:t>
            </a:fld>
            <a:endParaRPr lang="nl-BE"/>
          </a:p>
        </p:txBody>
      </p:sp>
    </p:spTree>
    <p:extLst>
      <p:ext uri="{BB962C8B-B14F-4D97-AF65-F5344CB8AC3E}">
        <p14:creationId xmlns:p14="http://schemas.microsoft.com/office/powerpoint/2010/main" val="202384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BE" dirty="0" err="1" smtClean="0"/>
              <a:t>Voorleesworkshops</a:t>
            </a:r>
            <a:r>
              <a:rPr lang="nl-BE" dirty="0" smtClean="0"/>
              <a:t>:</a:t>
            </a:r>
            <a:r>
              <a:rPr lang="nl-BE" baseline="0" dirty="0" smtClean="0"/>
              <a:t> vanuit vaststelling: </a:t>
            </a:r>
            <a:r>
              <a:rPr lang="nl-BE" dirty="0" smtClean="0"/>
              <a:t>De koffers en anderstalige boekjes vergroten het voorlezen omdat ze vlotter voorlezen in hun eigen moedertaal. Hier zelfde opmerking dat vele (kwetsbare, lager geschoolde) ouders eerst zélf overtuigd moeten worden van de meerwaarde. Vaak druist dit in tegen alles wat ze op school of in hun omgeving horen en willen ze enkel Nederlandstalige boekjes, maar durven ze niet voorlezen in het Nederlands omdat ze het onvoldoende machtig zijn …</a:t>
            </a:r>
          </a:p>
          <a:p>
            <a:endParaRPr lang="nl-BE" dirty="0"/>
          </a:p>
        </p:txBody>
      </p:sp>
      <p:sp>
        <p:nvSpPr>
          <p:cNvPr id="4" name="Tijdelijke aanduiding voor dianummer 3"/>
          <p:cNvSpPr>
            <a:spLocks noGrp="1"/>
          </p:cNvSpPr>
          <p:nvPr>
            <p:ph type="sldNum" sz="quarter" idx="10"/>
          </p:nvPr>
        </p:nvSpPr>
        <p:spPr/>
        <p:txBody>
          <a:bodyPr/>
          <a:lstStyle/>
          <a:p>
            <a:fld id="{8B30B4AB-FB7E-4055-A8D0-E3AC58A60D26}" type="slidenum">
              <a:rPr lang="nl-BE" smtClean="0"/>
              <a:t>6</a:t>
            </a:fld>
            <a:endParaRPr lang="nl-BE"/>
          </a:p>
        </p:txBody>
      </p:sp>
    </p:spTree>
    <p:extLst>
      <p:ext uri="{BB962C8B-B14F-4D97-AF65-F5344CB8AC3E}">
        <p14:creationId xmlns:p14="http://schemas.microsoft.com/office/powerpoint/2010/main" val="176271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B30B4AB-FB7E-4055-A8D0-E3AC58A60D26}" type="slidenum">
              <a:rPr lang="nl-BE" smtClean="0"/>
              <a:t>7</a:t>
            </a:fld>
            <a:endParaRPr lang="nl-BE"/>
          </a:p>
        </p:txBody>
      </p:sp>
    </p:spTree>
    <p:extLst>
      <p:ext uri="{BB962C8B-B14F-4D97-AF65-F5344CB8AC3E}">
        <p14:creationId xmlns:p14="http://schemas.microsoft.com/office/powerpoint/2010/main" val="162213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Nb.</a:t>
            </a:r>
            <a:r>
              <a:rPr lang="nl-BE" baseline="0" dirty="0" smtClean="0"/>
              <a:t> Beperkte uitleen en intensief </a:t>
            </a:r>
          </a:p>
          <a:p>
            <a:pPr marL="171450" indent="-171450">
              <a:buFont typeface="Arial" panose="020B0604020202020204" pitchFamily="34" charset="0"/>
              <a:buChar char="•"/>
            </a:pPr>
            <a:r>
              <a:rPr lang="nl-BE" baseline="0" dirty="0" smtClean="0"/>
              <a:t>=&gt; zorgde er ook voor dat sommige bibs afhaakten! (bv. Tienen)</a:t>
            </a:r>
          </a:p>
          <a:p>
            <a:pPr marL="171450" indent="-171450">
              <a:buFont typeface="Arial" panose="020B0604020202020204" pitchFamily="34" charset="0"/>
              <a:buChar char="•"/>
            </a:pPr>
            <a:r>
              <a:rPr lang="nl-BE" baseline="0" dirty="0" smtClean="0"/>
              <a:t>Drempel = koffer/tasformaat</a:t>
            </a:r>
          </a:p>
          <a:p>
            <a:r>
              <a:rPr lang="nl-BE" baseline="0" dirty="0" smtClean="0"/>
              <a:t>Heeft m.a.w. ook te maken met je visie als bib</a:t>
            </a:r>
          </a:p>
          <a:p>
            <a:endParaRPr lang="nl-BE" baseline="0" dirty="0" smtClean="0"/>
          </a:p>
          <a:p>
            <a:endParaRPr lang="nl-BE" baseline="0" dirty="0" smtClean="0"/>
          </a:p>
          <a:p>
            <a:pPr lvl="1"/>
            <a:r>
              <a:rPr lang="nl-BE" sz="3000" dirty="0" smtClean="0"/>
              <a:t>zeer emanciperend voor de bereikte kinderen, ze ervaren hun meertaligheid als iets positiefs en worden ambassadeurs van de bib.</a:t>
            </a:r>
          </a:p>
          <a:p>
            <a:pPr lvl="1"/>
            <a:r>
              <a:rPr lang="nl-BE" sz="3000" dirty="0" smtClean="0"/>
              <a:t>de resultaten zijn duurzaam (er wordt een wederkerende band tussen de bibliotheek en de doelgroep ontwikkeld). (Ternat)</a:t>
            </a:r>
          </a:p>
          <a:p>
            <a:pPr lvl="1"/>
            <a:r>
              <a:rPr lang="nl-BE" sz="3000" dirty="0" smtClean="0"/>
              <a:t>verhoging welkom-gevoel is groot, zelfs al wordt er niet meteen uitgeleend. Thuistaal erkennen = erkenning er te mogen zijn als individu = van onschatbare waarde. Het effect zal pas op lange termijn volledig zichtbaar en meetbaar worden, maar nu al merken we een verdichting van de afstand/schroom om dingen te komen vragen aan ons (Vilvoorde)</a:t>
            </a:r>
          </a:p>
          <a:p>
            <a:pPr lvl="1"/>
            <a:r>
              <a:rPr lang="nl-BE" sz="3000" dirty="0" smtClean="0"/>
              <a:t>het psychologische effect (vertrouwen winnen, gevoel van eigenwaarde geven, verbinden met de bib en de Nederlandstalige gemeenschap, de goesting geven in taal op zich) momenteel veel groter en nuttiger is dan de uitleencijfers bewijzen. (Vilvoorde)</a:t>
            </a:r>
          </a:p>
          <a:p>
            <a:pPr lvl="1"/>
            <a:r>
              <a:rPr lang="nl-BE" sz="3000" dirty="0" smtClean="0"/>
              <a:t>Een meertalig voorleesuurtje is nooit het doel op zich, wel alles wat er in gang wordt gezet rond het meertalig voorleesuurtje en de effecten op langere termijn. (Machelen)</a:t>
            </a:r>
          </a:p>
          <a:p>
            <a:pPr lvl="1"/>
            <a:r>
              <a:rPr lang="nl-BE" sz="3000" dirty="0" smtClean="0"/>
              <a:t>Cijfers zeggen natuurlijk niet alles. De positieve effecten van anders-en meertalige collectie bij het onthaal van anderstaligen in de bib, zijn zeer groot. Er is verwondering en enthousiasme om materialen in hun eigen taal in de bib te vinden.  (Halle)</a:t>
            </a:r>
          </a:p>
          <a:p>
            <a:endParaRPr lang="nl-BE" dirty="0"/>
          </a:p>
        </p:txBody>
      </p:sp>
      <p:sp>
        <p:nvSpPr>
          <p:cNvPr id="4" name="Tijdelijke aanduiding voor dianummer 3"/>
          <p:cNvSpPr>
            <a:spLocks noGrp="1"/>
          </p:cNvSpPr>
          <p:nvPr>
            <p:ph type="sldNum" sz="quarter" idx="10"/>
          </p:nvPr>
        </p:nvSpPr>
        <p:spPr/>
        <p:txBody>
          <a:bodyPr/>
          <a:lstStyle/>
          <a:p>
            <a:fld id="{8B30B4AB-FB7E-4055-A8D0-E3AC58A60D26}" type="slidenum">
              <a:rPr lang="nl-BE" smtClean="0"/>
              <a:t>8</a:t>
            </a:fld>
            <a:endParaRPr lang="nl-BE"/>
          </a:p>
        </p:txBody>
      </p:sp>
    </p:spTree>
    <p:extLst>
      <p:ext uri="{BB962C8B-B14F-4D97-AF65-F5344CB8AC3E}">
        <p14:creationId xmlns:p14="http://schemas.microsoft.com/office/powerpoint/2010/main" val="1622137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Nb.</a:t>
            </a:r>
            <a:r>
              <a:rPr lang="nl-BE" baseline="0" dirty="0" smtClean="0"/>
              <a:t> Beperkte uitleen en intensief </a:t>
            </a:r>
          </a:p>
          <a:p>
            <a:pPr marL="171450" indent="-171450">
              <a:buFont typeface="Arial" panose="020B0604020202020204" pitchFamily="34" charset="0"/>
              <a:buChar char="•"/>
            </a:pPr>
            <a:r>
              <a:rPr lang="nl-BE" baseline="0" dirty="0" smtClean="0"/>
              <a:t>=&gt; zorgde er ook voor dat sommige bibs afhaakten! (bv. Tienen)</a:t>
            </a:r>
          </a:p>
          <a:p>
            <a:pPr marL="171450" indent="-171450">
              <a:buFont typeface="Arial" panose="020B0604020202020204" pitchFamily="34" charset="0"/>
              <a:buChar char="•"/>
            </a:pPr>
            <a:r>
              <a:rPr lang="nl-BE" baseline="0" dirty="0" smtClean="0"/>
              <a:t>Drempel = koffer/tasformaat</a:t>
            </a:r>
          </a:p>
          <a:p>
            <a:r>
              <a:rPr lang="nl-BE" baseline="0" dirty="0" smtClean="0"/>
              <a:t>Heeft m.a.w. ook te maken met je visie als bib</a:t>
            </a:r>
          </a:p>
          <a:p>
            <a:endParaRPr lang="nl-BE" baseline="0" dirty="0" smtClean="0"/>
          </a:p>
          <a:p>
            <a:endParaRPr lang="nl-BE" baseline="0" dirty="0" smtClean="0"/>
          </a:p>
          <a:p>
            <a:pPr lvl="1"/>
            <a:r>
              <a:rPr lang="nl-BE" sz="3000" dirty="0" smtClean="0"/>
              <a:t>het psychologische effect (vertrouwen winnen, gevoel van eigenwaarde geven, verbinden met de bib en de Nederlandstalige gemeenschap, de goesting geven in taal op zich) momenteel veel groter en nuttiger is dan de uitleencijfers bewijzen. (Vilvoorde)</a:t>
            </a:r>
          </a:p>
          <a:p>
            <a:pPr lvl="1"/>
            <a:r>
              <a:rPr lang="nl-BE" sz="3000" dirty="0" smtClean="0"/>
              <a:t>Een meertalig voorleesuurtje is nooit het doel op zich, wel alles wat er in gang wordt gezet rond het meertalig voorleesuurtje en de effecten op langere termijn. (Machelen)</a:t>
            </a:r>
          </a:p>
          <a:p>
            <a:pPr lvl="1"/>
            <a:r>
              <a:rPr lang="nl-BE" sz="3000" dirty="0" smtClean="0"/>
              <a:t>Cijfers zeggen natuurlijk niet alles. De positieve effecten van anders-en meertalige collectie bij het onthaal van anderstaligen in de bib, zijn zeer groot. Er is verwondering en enthousiasme om materialen in hun eigen taal in de bib te vinden.  (Halle)</a:t>
            </a:r>
          </a:p>
          <a:p>
            <a:endParaRPr lang="nl-BE" dirty="0"/>
          </a:p>
        </p:txBody>
      </p:sp>
      <p:sp>
        <p:nvSpPr>
          <p:cNvPr id="4" name="Tijdelijke aanduiding voor dianummer 3"/>
          <p:cNvSpPr>
            <a:spLocks noGrp="1"/>
          </p:cNvSpPr>
          <p:nvPr>
            <p:ph type="sldNum" sz="quarter" idx="10"/>
          </p:nvPr>
        </p:nvSpPr>
        <p:spPr/>
        <p:txBody>
          <a:bodyPr/>
          <a:lstStyle/>
          <a:p>
            <a:fld id="{8B30B4AB-FB7E-4055-A8D0-E3AC58A60D26}" type="slidenum">
              <a:rPr lang="nl-BE" smtClean="0"/>
              <a:t>9</a:t>
            </a:fld>
            <a:endParaRPr lang="nl-BE"/>
          </a:p>
        </p:txBody>
      </p:sp>
    </p:spTree>
    <p:extLst>
      <p:ext uri="{BB962C8B-B14F-4D97-AF65-F5344CB8AC3E}">
        <p14:creationId xmlns:p14="http://schemas.microsoft.com/office/powerpoint/2010/main" val="1622137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Nb.</a:t>
            </a:r>
            <a:r>
              <a:rPr lang="nl-BE" baseline="0" dirty="0" smtClean="0"/>
              <a:t> Beperkte uitleen en intensief </a:t>
            </a:r>
          </a:p>
          <a:p>
            <a:pPr marL="171450" indent="-171450">
              <a:buFont typeface="Arial" panose="020B0604020202020204" pitchFamily="34" charset="0"/>
              <a:buChar char="•"/>
            </a:pPr>
            <a:r>
              <a:rPr lang="nl-BE" baseline="0" dirty="0" smtClean="0"/>
              <a:t>=&gt; zorgde er ook voor dat sommige bibs afhaakten! (bv. Tienen)</a:t>
            </a:r>
          </a:p>
          <a:p>
            <a:pPr marL="171450" indent="-171450">
              <a:buFont typeface="Arial" panose="020B0604020202020204" pitchFamily="34" charset="0"/>
              <a:buChar char="•"/>
            </a:pPr>
            <a:r>
              <a:rPr lang="nl-BE" baseline="0" dirty="0" smtClean="0"/>
              <a:t>Drempel = koffer/tasformaat</a:t>
            </a:r>
          </a:p>
          <a:p>
            <a:r>
              <a:rPr lang="nl-BE" baseline="0" dirty="0" smtClean="0"/>
              <a:t>Heeft m.a.w. ook te maken met je visie als bib</a:t>
            </a:r>
          </a:p>
          <a:p>
            <a:endParaRPr lang="nl-BE" baseline="0" dirty="0" smtClean="0"/>
          </a:p>
          <a:p>
            <a:endParaRPr lang="nl-BE" baseline="0" dirty="0" smtClean="0"/>
          </a:p>
          <a:p>
            <a:pPr lvl="1"/>
            <a:r>
              <a:rPr lang="nl-BE" sz="3000" dirty="0" smtClean="0"/>
              <a:t>Cijfers zeggen natuurlijk niet alles. De positieve effecten van anders-en meertalige collectie bij het onthaal van anderstaligen in de bib, zijn zeer groot. Er is verwondering en enthousiasme om materialen in hun eigen taal in de bib te vinden.  (Halle)</a:t>
            </a:r>
          </a:p>
          <a:p>
            <a:endParaRPr lang="nl-BE" dirty="0"/>
          </a:p>
        </p:txBody>
      </p:sp>
      <p:sp>
        <p:nvSpPr>
          <p:cNvPr id="4" name="Tijdelijke aanduiding voor dianummer 3"/>
          <p:cNvSpPr>
            <a:spLocks noGrp="1"/>
          </p:cNvSpPr>
          <p:nvPr>
            <p:ph type="sldNum" sz="quarter" idx="10"/>
          </p:nvPr>
        </p:nvSpPr>
        <p:spPr/>
        <p:txBody>
          <a:bodyPr/>
          <a:lstStyle/>
          <a:p>
            <a:fld id="{8B30B4AB-FB7E-4055-A8D0-E3AC58A60D26}" type="slidenum">
              <a:rPr lang="nl-BE" smtClean="0"/>
              <a:t>10</a:t>
            </a:fld>
            <a:endParaRPr lang="nl-BE"/>
          </a:p>
        </p:txBody>
      </p:sp>
    </p:spTree>
    <p:extLst>
      <p:ext uri="{BB962C8B-B14F-4D97-AF65-F5344CB8AC3E}">
        <p14:creationId xmlns:p14="http://schemas.microsoft.com/office/powerpoint/2010/main" val="1622137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ekop">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35843"/>
          </a:xfrm>
          <a:prstGeom prst="rect">
            <a:avLst/>
          </a:prstGeom>
        </p:spPr>
      </p:pic>
      <p:sp>
        <p:nvSpPr>
          <p:cNvPr id="2" name="Titel 1"/>
          <p:cNvSpPr>
            <a:spLocks noGrp="1"/>
          </p:cNvSpPr>
          <p:nvPr>
            <p:ph type="title" hasCustomPrompt="1"/>
          </p:nvPr>
        </p:nvSpPr>
        <p:spPr>
          <a:xfrm>
            <a:off x="1140954" y="3393348"/>
            <a:ext cx="7772400" cy="638825"/>
          </a:xfrm>
        </p:spPr>
        <p:txBody>
          <a:bodyPr wrap="square" anchor="t">
            <a:normAutofit/>
          </a:bodyPr>
          <a:lstStyle>
            <a:lvl1pPr algn="l">
              <a:lnSpc>
                <a:spcPts val="3400"/>
              </a:lnSpc>
              <a:defRPr sz="4000" b="1" kern="1200" cap="none" baseline="0"/>
            </a:lvl1pPr>
          </a:lstStyle>
          <a:p>
            <a:r>
              <a:rPr lang="nl-NL" dirty="0" smtClean="0"/>
              <a:t>Hier komt de titel van </a:t>
            </a:r>
            <a:br>
              <a:rPr lang="nl-NL" dirty="0" smtClean="0"/>
            </a:br>
            <a:r>
              <a:rPr lang="nl-NL" dirty="0" smtClean="0"/>
              <a:t>de </a:t>
            </a:r>
            <a:r>
              <a:rPr lang="nl-NL" dirty="0" err="1" smtClean="0"/>
              <a:t>ppt</a:t>
            </a:r>
            <a:r>
              <a:rPr lang="nl-NL" dirty="0" smtClean="0"/>
              <a:t>. </a:t>
            </a:r>
            <a:endParaRPr lang="nl-BE" dirty="0"/>
          </a:p>
        </p:txBody>
      </p:sp>
      <p:sp>
        <p:nvSpPr>
          <p:cNvPr id="3" name="Tijdelijke aanduiding voor tekst 2"/>
          <p:cNvSpPr>
            <a:spLocks noGrp="1"/>
          </p:cNvSpPr>
          <p:nvPr>
            <p:ph type="body" idx="1" hasCustomPrompt="1"/>
          </p:nvPr>
        </p:nvSpPr>
        <p:spPr>
          <a:xfrm>
            <a:off x="1140954" y="4425771"/>
            <a:ext cx="7772400" cy="595955"/>
          </a:xfrm>
        </p:spPr>
        <p:txBody>
          <a:bodyPr tIns="0" anchor="t" anchorCtr="0">
            <a:normAutofit/>
          </a:bodyPr>
          <a:lstStyle>
            <a:lvl1pPr marL="0" indent="0">
              <a:buNone/>
              <a:defRPr sz="32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Hier komt de ondertitel.</a:t>
            </a:r>
          </a:p>
        </p:txBody>
      </p:sp>
    </p:spTree>
    <p:extLst>
      <p:ext uri="{BB962C8B-B14F-4D97-AF65-F5344CB8AC3E}">
        <p14:creationId xmlns:p14="http://schemas.microsoft.com/office/powerpoint/2010/main" val="18918045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7" y="-11017"/>
            <a:ext cx="9301891" cy="6991257"/>
          </a:xfrm>
          <a:prstGeom prst="rect">
            <a:avLst/>
          </a:prstGeom>
        </p:spPr>
      </p:pic>
      <p:sp>
        <p:nvSpPr>
          <p:cNvPr id="2" name="Titel 1"/>
          <p:cNvSpPr>
            <a:spLocks noGrp="1"/>
          </p:cNvSpPr>
          <p:nvPr>
            <p:ph type="title" hasCustomPrompt="1"/>
          </p:nvPr>
        </p:nvSpPr>
        <p:spPr>
          <a:xfrm>
            <a:off x="2418911" y="3316231"/>
            <a:ext cx="6047756" cy="627808"/>
          </a:xfrm>
        </p:spPr>
        <p:txBody>
          <a:bodyPr anchor="t"/>
          <a:lstStyle>
            <a:lvl1pPr algn="l">
              <a:defRPr sz="4000" b="1" cap="none">
                <a:solidFill>
                  <a:schemeClr val="bg1"/>
                </a:solidFill>
              </a:defRPr>
            </a:lvl1pPr>
          </a:lstStyle>
          <a:p>
            <a:r>
              <a:rPr lang="nl-NL" dirty="0" smtClean="0"/>
              <a:t>Hoofdstuk 1</a:t>
            </a:r>
            <a:endParaRPr lang="nl-BE" dirty="0"/>
          </a:p>
        </p:txBody>
      </p:sp>
      <p:sp>
        <p:nvSpPr>
          <p:cNvPr id="3" name="Tijdelijke aanduiding voor tekst 2"/>
          <p:cNvSpPr>
            <a:spLocks noGrp="1"/>
          </p:cNvSpPr>
          <p:nvPr>
            <p:ph type="body" idx="1" hasCustomPrompt="1"/>
          </p:nvPr>
        </p:nvSpPr>
        <p:spPr>
          <a:xfrm>
            <a:off x="2418911" y="3960115"/>
            <a:ext cx="6047756" cy="1191153"/>
          </a:xfrm>
        </p:spPr>
        <p:txBody>
          <a:bodyPr tIns="0" anchor="t" anchorCtr="0"/>
          <a:lstStyle>
            <a:lvl1pPr marL="0" indent="0">
              <a:buNone/>
              <a:defRPr sz="4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Subtitel.</a:t>
            </a:r>
          </a:p>
        </p:txBody>
      </p:sp>
    </p:spTree>
    <p:extLst>
      <p:ext uri="{BB962C8B-B14F-4D97-AF65-F5344CB8AC3E}">
        <p14:creationId xmlns:p14="http://schemas.microsoft.com/office/powerpoint/2010/main" val="41239752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p:txBody>
      </p:sp>
      <p:sp>
        <p:nvSpPr>
          <p:cNvPr id="4" name="Tijdelijke aanduiding voor datum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nl-BE" dirty="0" smtClean="0"/>
              <a:t>Titel van de </a:t>
            </a:r>
            <a:r>
              <a:rPr lang="nl-BE" dirty="0" err="1" smtClean="0"/>
              <a:t>Powerpoint</a:t>
            </a:r>
            <a:endParaRPr lang="nl-BE" dirty="0" smtClean="0"/>
          </a:p>
        </p:txBody>
      </p:sp>
    </p:spTree>
    <p:extLst>
      <p:ext uri="{BB962C8B-B14F-4D97-AF65-F5344CB8AC3E}">
        <p14:creationId xmlns:p14="http://schemas.microsoft.com/office/powerpoint/2010/main" val="18054153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dirty="0"/>
          </a:p>
        </p:txBody>
      </p:sp>
      <p:sp>
        <p:nvSpPr>
          <p:cNvPr id="3" name="Tijdelijke aanduiding voor inhoud 2"/>
          <p:cNvSpPr>
            <a:spLocks noGrp="1"/>
          </p:cNvSpPr>
          <p:nvPr>
            <p:ph sz="half" idx="1"/>
          </p:nvPr>
        </p:nvSpPr>
        <p:spPr>
          <a:xfrm>
            <a:off x="1619670" y="2027104"/>
            <a:ext cx="3420000" cy="3833869"/>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p:txBody>
      </p:sp>
      <p:sp>
        <p:nvSpPr>
          <p:cNvPr id="4" name="Tijdelijke aanduiding voor inhoud 3"/>
          <p:cNvSpPr>
            <a:spLocks noGrp="1"/>
          </p:cNvSpPr>
          <p:nvPr>
            <p:ph sz="half" idx="2"/>
          </p:nvPr>
        </p:nvSpPr>
        <p:spPr>
          <a:xfrm>
            <a:off x="5321147" y="2027104"/>
            <a:ext cx="3238959" cy="3833869"/>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p:txBody>
      </p:sp>
      <p:sp>
        <p:nvSpPr>
          <p:cNvPr id="5" name="Tijdelijke aanduiding voor datum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nl-BE" dirty="0" smtClean="0"/>
              <a:t>Titel van de </a:t>
            </a:r>
            <a:r>
              <a:rPr lang="nl-BE" dirty="0" err="1" smtClean="0"/>
              <a:t>Powerpoint</a:t>
            </a:r>
            <a:endParaRPr lang="nl-BE" dirty="0" smtClean="0"/>
          </a:p>
        </p:txBody>
      </p:sp>
    </p:spTree>
    <p:extLst>
      <p:ext uri="{BB962C8B-B14F-4D97-AF65-F5344CB8AC3E}">
        <p14:creationId xmlns:p14="http://schemas.microsoft.com/office/powerpoint/2010/main" val="4805962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7" y="-11017"/>
            <a:ext cx="9301891" cy="6991257"/>
          </a:xfrm>
          <a:prstGeom prst="rect">
            <a:avLst/>
          </a:prstGeom>
        </p:spPr>
      </p:pic>
      <p:sp>
        <p:nvSpPr>
          <p:cNvPr id="2" name="Titel 1"/>
          <p:cNvSpPr>
            <a:spLocks noGrp="1"/>
          </p:cNvSpPr>
          <p:nvPr>
            <p:ph type="ctrTitle" hasCustomPrompt="1"/>
          </p:nvPr>
        </p:nvSpPr>
        <p:spPr>
          <a:xfrm>
            <a:off x="4924540" y="1894901"/>
            <a:ext cx="3226038" cy="760164"/>
          </a:xfrm>
        </p:spPr>
        <p:txBody>
          <a:bodyPr>
            <a:normAutofit/>
          </a:bodyPr>
          <a:lstStyle>
            <a:lvl1pPr>
              <a:defRPr sz="4800">
                <a:solidFill>
                  <a:schemeClr val="bg1"/>
                </a:solidFill>
              </a:defRPr>
            </a:lvl1pPr>
          </a:lstStyle>
          <a:p>
            <a:r>
              <a:rPr lang="nl-NL" dirty="0" smtClean="0"/>
              <a:t>Afsluiting</a:t>
            </a:r>
            <a:endParaRPr lang="nl-BE" dirty="0"/>
          </a:p>
        </p:txBody>
      </p:sp>
      <p:sp>
        <p:nvSpPr>
          <p:cNvPr id="3" name="Ondertitel 2"/>
          <p:cNvSpPr>
            <a:spLocks noGrp="1"/>
          </p:cNvSpPr>
          <p:nvPr>
            <p:ph type="subTitle" idx="1" hasCustomPrompt="1"/>
          </p:nvPr>
        </p:nvSpPr>
        <p:spPr>
          <a:xfrm>
            <a:off x="4924540" y="2826405"/>
            <a:ext cx="3226038" cy="1752600"/>
          </a:xfrm>
        </p:spPr>
        <p:txBody>
          <a:bodyPr>
            <a:noAutofit/>
          </a:bodyPr>
          <a:lstStyle>
            <a:lvl1pPr marL="0" indent="0" algn="l">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Provincie Vlaams-Brabant</a:t>
            </a:r>
          </a:p>
          <a:p>
            <a:r>
              <a:rPr lang="nl-NL" dirty="0" smtClean="0"/>
              <a:t>Provincieplein 1</a:t>
            </a:r>
          </a:p>
          <a:p>
            <a:r>
              <a:rPr lang="nl-NL" dirty="0" smtClean="0"/>
              <a:t>3010 Leuven</a:t>
            </a:r>
          </a:p>
          <a:p>
            <a:r>
              <a:rPr lang="nl-NL" dirty="0" smtClean="0"/>
              <a:t>016-22 22 22</a:t>
            </a:r>
            <a:endParaRPr lang="nl-BE" dirty="0"/>
          </a:p>
        </p:txBody>
      </p:sp>
    </p:spTree>
    <p:extLst>
      <p:ext uri="{BB962C8B-B14F-4D97-AF65-F5344CB8AC3E}">
        <p14:creationId xmlns:p14="http://schemas.microsoft.com/office/powerpoint/2010/main" val="26152075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23266" cy="6858000"/>
          </a:xfrm>
          <a:prstGeom prst="rect">
            <a:avLst/>
          </a:prstGeom>
        </p:spPr>
      </p:pic>
      <p:sp>
        <p:nvSpPr>
          <p:cNvPr id="2" name="Tijdelijke aanduiding voor titel 1"/>
          <p:cNvSpPr>
            <a:spLocks noGrp="1"/>
          </p:cNvSpPr>
          <p:nvPr>
            <p:ph type="title"/>
          </p:nvPr>
        </p:nvSpPr>
        <p:spPr>
          <a:xfrm>
            <a:off x="1619672" y="836712"/>
            <a:ext cx="6951451" cy="580926"/>
          </a:xfrm>
          <a:prstGeom prst="rect">
            <a:avLst/>
          </a:prstGeom>
        </p:spPr>
        <p:txBody>
          <a:bodyPr vert="horz" wrap="square" lIns="0" tIns="0" rIns="91440" bIns="45720" rtlCol="0" anchor="t" anchorCtr="0">
            <a:normAutofit/>
          </a:bodyPr>
          <a:lstStyle/>
          <a:p>
            <a:r>
              <a:rPr lang="nl-NL" dirty="0" smtClean="0"/>
              <a:t>Hoofdtitel</a:t>
            </a:r>
            <a:endParaRPr lang="nl-BE" dirty="0"/>
          </a:p>
        </p:txBody>
      </p:sp>
      <p:sp>
        <p:nvSpPr>
          <p:cNvPr id="3" name="Tijdelijke aanduiding voor tekst 2"/>
          <p:cNvSpPr>
            <a:spLocks noGrp="1"/>
          </p:cNvSpPr>
          <p:nvPr>
            <p:ph type="body" idx="1"/>
          </p:nvPr>
        </p:nvSpPr>
        <p:spPr>
          <a:xfrm>
            <a:off x="1619672" y="2038119"/>
            <a:ext cx="6951451" cy="3767145"/>
          </a:xfrm>
          <a:prstGeom prst="rect">
            <a:avLst/>
          </a:prstGeom>
        </p:spPr>
        <p:txBody>
          <a:bodyPr vert="horz" lIns="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4" name="Tijdelijke aanduiding voor datum 3"/>
          <p:cNvSpPr>
            <a:spLocks noGrp="1"/>
          </p:cNvSpPr>
          <p:nvPr>
            <p:ph type="dt" sz="half" idx="2"/>
          </p:nvPr>
        </p:nvSpPr>
        <p:spPr>
          <a:xfrm>
            <a:off x="865164" y="6071262"/>
            <a:ext cx="5733939" cy="365125"/>
          </a:xfrm>
          <a:prstGeom prst="rect">
            <a:avLst/>
          </a:prstGeom>
        </p:spPr>
        <p:txBody>
          <a:bodyPr vert="horz" lIns="0" tIns="0" rIns="0" bIns="0" rtlCol="0" anchor="b" anchorCtr="0"/>
          <a:lstStyle>
            <a:lvl1pPr algn="l">
              <a:defRPr sz="1200">
                <a:solidFill>
                  <a:schemeClr val="tx1"/>
                </a:solidFill>
                <a:latin typeface="Arial" panose="020B0604020202020204" pitchFamily="34" charset="0"/>
                <a:cs typeface="Arial" panose="020B0604020202020204" pitchFamily="34" charset="0"/>
              </a:defRPr>
            </a:lvl1pPr>
          </a:lstStyle>
          <a:p>
            <a:r>
              <a:rPr lang="nl-BE" dirty="0" smtClean="0"/>
              <a:t>Titel van de </a:t>
            </a:r>
            <a:r>
              <a:rPr lang="nl-BE" dirty="0" err="1" smtClean="0"/>
              <a:t>Powerpoint</a:t>
            </a:r>
            <a:r>
              <a:rPr lang="nl-BE" dirty="0" smtClean="0"/>
              <a:t> </a:t>
            </a:r>
            <a:endParaRPr lang="nl-BE" dirty="0"/>
          </a:p>
        </p:txBody>
      </p:sp>
    </p:spTree>
    <p:extLst>
      <p:ext uri="{BB962C8B-B14F-4D97-AF65-F5344CB8AC3E}">
        <p14:creationId xmlns:p14="http://schemas.microsoft.com/office/powerpoint/2010/main" val="2241163862"/>
      </p:ext>
    </p:extLst>
  </p:cSld>
  <p:clrMap bg1="lt1" tx1="dk1" bg2="lt2" tx2="dk2" accent1="accent1" accent2="accent2" accent3="accent3" accent4="accent4" accent5="accent5" accent6="accent6" hlink="hlink" folHlink="folHlink"/>
  <p:sldLayoutIdLst>
    <p:sldLayoutId id="2147483658" r:id="rId1"/>
    <p:sldLayoutId id="2147483651" r:id="rId2"/>
    <p:sldLayoutId id="2147483650" r:id="rId3"/>
    <p:sldLayoutId id="2147483652" r:id="rId4"/>
    <p:sldLayoutId id="2147483649" r:id="rId5"/>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2400" b="1" kern="1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hyperlink" Target="http://talisa-verlag.com/" TargetMode="External"/><Relationship Id="rId3" Type="http://schemas.openxmlformats.org/officeDocument/2006/relationships/hyperlink" Target="https://www.pinterest.com/rodedraad/woordeloze-prentenboeken/" TargetMode="External"/><Relationship Id="rId7" Type="http://schemas.openxmlformats.org/officeDocument/2006/relationships/hyperlink" Target="http://uk.mantralingua.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milet.com/" TargetMode="External"/><Relationship Id="rId5" Type="http://schemas.openxmlformats.org/officeDocument/2006/relationships/hyperlink" Target="http://omundo.be/" TargetMode="External"/><Relationship Id="rId4" Type="http://schemas.openxmlformats.org/officeDocument/2006/relationships/hyperlink" Target="https://nik-nak.eu/"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ratnabook.com/" TargetMode="External"/><Relationship Id="rId3" Type="http://schemas.openxmlformats.org/officeDocument/2006/relationships/hyperlink" Target="http://www.extern.nl/" TargetMode="External"/><Relationship Id="rId7" Type="http://schemas.openxmlformats.org/officeDocument/2006/relationships/hyperlink" Target="http://www.elefant.ro/"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booqua.de/" TargetMode="External"/><Relationship Id="rId5" Type="http://schemas.openxmlformats.org/officeDocument/2006/relationships/hyperlink" Target="https://www.empik.com/" TargetMode="External"/><Relationship Id="rId10" Type="http://schemas.openxmlformats.org/officeDocument/2006/relationships/hyperlink" Target="https://www.miudabooks.co.uk/" TargetMode="External"/><Relationship Id="rId4" Type="http://schemas.openxmlformats.org/officeDocument/2006/relationships/hyperlink" Target="http://lagrangepointsbrussels.com/" TargetMode="External"/><Relationship Id="rId9" Type="http://schemas.openxmlformats.org/officeDocument/2006/relationships/hyperlink" Target="http://www.puntoycoma.b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Thuis in taal</a:t>
            </a:r>
            <a:endParaRPr lang="nl-BE" dirty="0"/>
          </a:p>
        </p:txBody>
      </p:sp>
      <p:sp>
        <p:nvSpPr>
          <p:cNvPr id="3" name="Tijdelijke aanduiding voor tekst 2"/>
          <p:cNvSpPr>
            <a:spLocks noGrp="1"/>
          </p:cNvSpPr>
          <p:nvPr>
            <p:ph type="body" idx="1"/>
          </p:nvPr>
        </p:nvSpPr>
        <p:spPr>
          <a:xfrm>
            <a:off x="1140954" y="4425771"/>
            <a:ext cx="7772400" cy="723278"/>
          </a:xfrm>
        </p:spPr>
        <p:txBody>
          <a:bodyPr>
            <a:normAutofit fontScale="47500" lnSpcReduction="20000"/>
          </a:bodyPr>
          <a:lstStyle/>
          <a:p>
            <a:r>
              <a:rPr lang="nl-BE" dirty="0" smtClean="0"/>
              <a:t>Voorlezen stimuleren </a:t>
            </a:r>
          </a:p>
          <a:p>
            <a:r>
              <a:rPr lang="nl-BE" dirty="0" smtClean="0"/>
              <a:t>in de thuistaal en in het Nederlands</a:t>
            </a:r>
            <a:r>
              <a:rPr lang="nl-BE" dirty="0" smtClean="0"/>
              <a:t>!</a:t>
            </a:r>
          </a:p>
          <a:p>
            <a:r>
              <a:rPr lang="nl-BE" dirty="0" smtClean="0"/>
              <a:t>2016-2018</a:t>
            </a:r>
            <a:endParaRPr lang="nl-BE" dirty="0" smtClean="0"/>
          </a:p>
          <a:p>
            <a:endParaRPr lang="nl-BE" dirty="0"/>
          </a:p>
        </p:txBody>
      </p:sp>
    </p:spTree>
    <p:extLst>
      <p:ext uri="{BB962C8B-B14F-4D97-AF65-F5344CB8AC3E}">
        <p14:creationId xmlns:p14="http://schemas.microsoft.com/office/powerpoint/2010/main" val="1628903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 de bib: Effecten</a:t>
            </a:r>
            <a:endParaRPr lang="nl-BE" dirty="0"/>
          </a:p>
        </p:txBody>
      </p:sp>
      <p:sp>
        <p:nvSpPr>
          <p:cNvPr id="3" name="Tijdelijke aanduiding voor inhoud 2"/>
          <p:cNvSpPr>
            <a:spLocks noGrp="1"/>
          </p:cNvSpPr>
          <p:nvPr>
            <p:ph idx="1"/>
          </p:nvPr>
        </p:nvSpPr>
        <p:spPr>
          <a:xfrm>
            <a:off x="3728621" y="1500327"/>
            <a:ext cx="4842502" cy="581136"/>
          </a:xfrm>
        </p:spPr>
        <p:txBody>
          <a:bodyPr>
            <a:normAutofit/>
          </a:bodyPr>
          <a:lstStyle/>
          <a:p>
            <a:r>
              <a:rPr lang="nl-BE" dirty="0" smtClean="0"/>
              <a:t>Maar!</a:t>
            </a:r>
          </a:p>
          <a:p>
            <a:pPr lvl="1"/>
            <a:endParaRPr lang="nl-BE" sz="3000" dirty="0"/>
          </a:p>
          <a:p>
            <a:pPr lvl="1"/>
            <a:endParaRPr lang="nl-BE" dirty="0"/>
          </a:p>
          <a:p>
            <a:endParaRPr lang="nl-BE"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223"/>
          <a:stretch/>
        </p:blipFill>
        <p:spPr bwMode="auto">
          <a:xfrm>
            <a:off x="488271" y="1857210"/>
            <a:ext cx="2681057" cy="429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oelichting met afgeronde rechthoek 5"/>
          <p:cNvSpPr/>
          <p:nvPr/>
        </p:nvSpPr>
        <p:spPr>
          <a:xfrm>
            <a:off x="3862137" y="2081463"/>
            <a:ext cx="5017168" cy="3681663"/>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5" name="Tekstvak 4"/>
          <p:cNvSpPr txBox="1"/>
          <p:nvPr/>
        </p:nvSpPr>
        <p:spPr>
          <a:xfrm>
            <a:off x="3728622" y="2968185"/>
            <a:ext cx="4842501" cy="1908215"/>
          </a:xfrm>
          <a:prstGeom prst="rect">
            <a:avLst/>
          </a:prstGeom>
          <a:noFill/>
        </p:spPr>
        <p:txBody>
          <a:bodyPr wrap="square" rtlCol="0">
            <a:spAutoFit/>
          </a:bodyPr>
          <a:lstStyle/>
          <a:p>
            <a:pPr lvl="1" algn="ctr"/>
            <a:r>
              <a:rPr lang="nl-BE" sz="2000" dirty="0"/>
              <a:t>Een meertalig voorleesuurtje is nooit het doel op zich, wel alles wat er in gang wordt gezet rond het meertalig voorleesuurtje en de effecten op langere termijn. (Machelen)</a:t>
            </a:r>
          </a:p>
          <a:p>
            <a:pPr algn="ctr"/>
            <a:endParaRPr lang="nl-BE" dirty="0"/>
          </a:p>
        </p:txBody>
      </p:sp>
    </p:spTree>
    <p:extLst>
      <p:ext uri="{BB962C8B-B14F-4D97-AF65-F5344CB8AC3E}">
        <p14:creationId xmlns:p14="http://schemas.microsoft.com/office/powerpoint/2010/main" val="219097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 de bib: Effecten</a:t>
            </a:r>
            <a:endParaRPr lang="nl-BE" dirty="0"/>
          </a:p>
        </p:txBody>
      </p:sp>
      <p:sp>
        <p:nvSpPr>
          <p:cNvPr id="3" name="Tijdelijke aanduiding voor inhoud 2"/>
          <p:cNvSpPr>
            <a:spLocks noGrp="1"/>
          </p:cNvSpPr>
          <p:nvPr>
            <p:ph idx="1"/>
          </p:nvPr>
        </p:nvSpPr>
        <p:spPr>
          <a:xfrm>
            <a:off x="3728621" y="1500327"/>
            <a:ext cx="4842502" cy="581136"/>
          </a:xfrm>
        </p:spPr>
        <p:txBody>
          <a:bodyPr>
            <a:normAutofit/>
          </a:bodyPr>
          <a:lstStyle/>
          <a:p>
            <a:r>
              <a:rPr lang="nl-BE" dirty="0" smtClean="0"/>
              <a:t>Maar!</a:t>
            </a:r>
          </a:p>
          <a:p>
            <a:pPr lvl="1"/>
            <a:endParaRPr lang="nl-BE" sz="3000" dirty="0"/>
          </a:p>
          <a:p>
            <a:pPr lvl="1"/>
            <a:endParaRPr lang="nl-BE" dirty="0"/>
          </a:p>
          <a:p>
            <a:endParaRPr lang="nl-BE"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223"/>
          <a:stretch/>
        </p:blipFill>
        <p:spPr bwMode="auto">
          <a:xfrm>
            <a:off x="488271" y="1857210"/>
            <a:ext cx="2681057" cy="429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oelichting met afgeronde rechthoek 5"/>
          <p:cNvSpPr/>
          <p:nvPr/>
        </p:nvSpPr>
        <p:spPr>
          <a:xfrm>
            <a:off x="3862137" y="2081463"/>
            <a:ext cx="5017168" cy="3681663"/>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5" name="Tekstvak 4"/>
          <p:cNvSpPr txBox="1"/>
          <p:nvPr/>
        </p:nvSpPr>
        <p:spPr>
          <a:xfrm>
            <a:off x="3728622" y="2968185"/>
            <a:ext cx="4842501" cy="2523768"/>
          </a:xfrm>
          <a:prstGeom prst="rect">
            <a:avLst/>
          </a:prstGeom>
          <a:noFill/>
        </p:spPr>
        <p:txBody>
          <a:bodyPr wrap="square" rtlCol="0">
            <a:spAutoFit/>
          </a:bodyPr>
          <a:lstStyle/>
          <a:p>
            <a:pPr lvl="1" algn="ctr"/>
            <a:r>
              <a:rPr lang="nl-BE" sz="2000" dirty="0"/>
              <a:t>Cijfers zeggen natuurlijk niet alles. De positieve effecten van anders-en meertalige collectie bij het onthaal van anderstaligen in de bib, zijn zeer groot. Er is verwondering en enthousiasme om materialen in hun eigen taal in de bib te vinden.  (Halle)</a:t>
            </a:r>
          </a:p>
          <a:p>
            <a:pPr algn="ctr"/>
            <a:endParaRPr lang="nl-BE" dirty="0"/>
          </a:p>
        </p:txBody>
      </p:sp>
    </p:spTree>
    <p:extLst>
      <p:ext uri="{BB962C8B-B14F-4D97-AF65-F5344CB8AC3E}">
        <p14:creationId xmlns:p14="http://schemas.microsoft.com/office/powerpoint/2010/main" val="3501321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 de bib: Effecten</a:t>
            </a:r>
            <a:endParaRPr lang="nl-BE" dirty="0"/>
          </a:p>
        </p:txBody>
      </p:sp>
      <p:sp>
        <p:nvSpPr>
          <p:cNvPr id="3" name="Tijdelijke aanduiding voor inhoud 2"/>
          <p:cNvSpPr>
            <a:spLocks noGrp="1"/>
          </p:cNvSpPr>
          <p:nvPr>
            <p:ph idx="1"/>
          </p:nvPr>
        </p:nvSpPr>
        <p:spPr>
          <a:xfrm>
            <a:off x="3728621" y="1500327"/>
            <a:ext cx="4842502" cy="581136"/>
          </a:xfrm>
        </p:spPr>
        <p:txBody>
          <a:bodyPr>
            <a:normAutofit/>
          </a:bodyPr>
          <a:lstStyle/>
          <a:p>
            <a:r>
              <a:rPr lang="nl-BE" dirty="0" smtClean="0"/>
              <a:t>Maar!</a:t>
            </a:r>
          </a:p>
          <a:p>
            <a:pPr lvl="1"/>
            <a:endParaRPr lang="nl-BE" sz="3000" dirty="0"/>
          </a:p>
          <a:p>
            <a:pPr lvl="1"/>
            <a:endParaRPr lang="nl-BE" dirty="0"/>
          </a:p>
          <a:p>
            <a:endParaRPr lang="nl-BE"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223"/>
          <a:stretch/>
        </p:blipFill>
        <p:spPr bwMode="auto">
          <a:xfrm>
            <a:off x="488271" y="1857210"/>
            <a:ext cx="2681057" cy="429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oelichting met afgeronde rechthoek 5"/>
          <p:cNvSpPr/>
          <p:nvPr/>
        </p:nvSpPr>
        <p:spPr>
          <a:xfrm>
            <a:off x="3862137" y="2081463"/>
            <a:ext cx="5017168" cy="3681663"/>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5" name="Tekstvak 4"/>
          <p:cNvSpPr txBox="1"/>
          <p:nvPr/>
        </p:nvSpPr>
        <p:spPr>
          <a:xfrm>
            <a:off x="4199021" y="2968185"/>
            <a:ext cx="4372102" cy="954107"/>
          </a:xfrm>
          <a:prstGeom prst="rect">
            <a:avLst/>
          </a:prstGeom>
          <a:noFill/>
        </p:spPr>
        <p:txBody>
          <a:bodyPr wrap="square" rtlCol="0">
            <a:spAutoFit/>
          </a:bodyPr>
          <a:lstStyle/>
          <a:p>
            <a:pPr algn="ctr"/>
            <a:r>
              <a:rPr lang="nl-BE" sz="2800" b="1" dirty="0" smtClean="0"/>
              <a:t>=&gt; Wat is jouw visie als bib of school?</a:t>
            </a:r>
            <a:endParaRPr lang="nl-BE" sz="2800" b="1" dirty="0"/>
          </a:p>
        </p:txBody>
      </p:sp>
    </p:spTree>
    <p:extLst>
      <p:ext uri="{BB962C8B-B14F-4D97-AF65-F5344CB8AC3E}">
        <p14:creationId xmlns:p14="http://schemas.microsoft.com/office/powerpoint/2010/main" val="2128459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Voor het onderwijs</a:t>
            </a:r>
            <a:endParaRPr lang="nl-BE" dirty="0"/>
          </a:p>
        </p:txBody>
      </p:sp>
      <p:sp>
        <p:nvSpPr>
          <p:cNvPr id="3" name="Tijdelijke aanduiding voor inhoud 2"/>
          <p:cNvSpPr>
            <a:spLocks noGrp="1"/>
          </p:cNvSpPr>
          <p:nvPr>
            <p:ph idx="1"/>
          </p:nvPr>
        </p:nvSpPr>
        <p:spPr>
          <a:xfrm>
            <a:off x="4598633" y="2038119"/>
            <a:ext cx="3972490" cy="3767145"/>
          </a:xfrm>
        </p:spPr>
        <p:txBody>
          <a:bodyPr/>
          <a:lstStyle/>
          <a:p>
            <a:r>
              <a:rPr lang="nl-BE" dirty="0" smtClean="0"/>
              <a:t>Studiedagen voor NT2- en kleuteronderwijs</a:t>
            </a:r>
          </a:p>
          <a:p>
            <a:pPr lvl="1"/>
            <a:r>
              <a:rPr lang="nl-BE" b="0" dirty="0"/>
              <a:t>Belang van de </a:t>
            </a:r>
            <a:r>
              <a:rPr lang="nl-BE" b="0" dirty="0" smtClean="0"/>
              <a:t>thuistaal</a:t>
            </a:r>
            <a:endParaRPr lang="nl-BE" b="0" dirty="0"/>
          </a:p>
          <a:p>
            <a:pPr lvl="1"/>
            <a:r>
              <a:rPr lang="nl-BE" b="0" dirty="0" smtClean="0"/>
              <a:t>Gebruiken van boeken en expressie in de NT2-les</a:t>
            </a:r>
          </a:p>
          <a:p>
            <a:pPr lvl="1"/>
            <a:r>
              <a:rPr lang="nl-BE" b="0" dirty="0" smtClean="0"/>
              <a:t>Talensensibilisering</a:t>
            </a:r>
          </a:p>
          <a:p>
            <a:pPr marL="0" indent="0">
              <a:buNone/>
            </a:pPr>
            <a:endParaRPr lang="nl-BE" dirty="0"/>
          </a:p>
          <a:p>
            <a:pPr marL="0" indent="0">
              <a:buNone/>
            </a:pPr>
            <a:endParaRPr lang="nl-B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42" y="1858630"/>
            <a:ext cx="3958459" cy="41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355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Meer info</a:t>
            </a:r>
            <a:endParaRPr lang="nl-BE" dirty="0"/>
          </a:p>
        </p:txBody>
      </p:sp>
      <p:sp>
        <p:nvSpPr>
          <p:cNvPr id="3" name="Tijdelijke aanduiding voor tekst 2"/>
          <p:cNvSpPr>
            <a:spLocks noGrp="1"/>
          </p:cNvSpPr>
          <p:nvPr>
            <p:ph type="body" idx="1"/>
          </p:nvPr>
        </p:nvSpPr>
        <p:spPr>
          <a:xfrm>
            <a:off x="2418911" y="3960114"/>
            <a:ext cx="6047756" cy="2690067"/>
          </a:xfrm>
        </p:spPr>
        <p:txBody>
          <a:bodyPr>
            <a:normAutofit fontScale="62500" lnSpcReduction="20000"/>
          </a:bodyPr>
          <a:lstStyle/>
          <a:p>
            <a:r>
              <a:rPr lang="nl-BE" dirty="0" smtClean="0"/>
              <a:t>Saskia Schelfaut</a:t>
            </a:r>
          </a:p>
          <a:p>
            <a:r>
              <a:rPr lang="nl-BE" dirty="0" smtClean="0"/>
              <a:t>Cel Vlaams karakter</a:t>
            </a:r>
          </a:p>
          <a:p>
            <a:r>
              <a:rPr lang="nl-BE" dirty="0" smtClean="0"/>
              <a:t>Saskia.schelfaut@vlaamsbrabant.be</a:t>
            </a:r>
          </a:p>
          <a:p>
            <a:endParaRPr lang="nl-BE" dirty="0" smtClean="0"/>
          </a:p>
          <a:p>
            <a:r>
              <a:rPr lang="nl-BE" dirty="0" smtClean="0"/>
              <a:t>Sanne </a:t>
            </a:r>
            <a:r>
              <a:rPr lang="nl-BE" dirty="0" err="1" smtClean="0"/>
              <a:t>Vanhellemont</a:t>
            </a:r>
            <a:endParaRPr lang="nl-BE" dirty="0"/>
          </a:p>
          <a:p>
            <a:r>
              <a:rPr lang="nl-BE" dirty="0" err="1" smtClean="0"/>
              <a:t>Linc</a:t>
            </a:r>
            <a:r>
              <a:rPr lang="nl-BE" dirty="0"/>
              <a:t> </a:t>
            </a:r>
            <a:r>
              <a:rPr lang="nl-BE" dirty="0" smtClean="0"/>
              <a:t>vzw</a:t>
            </a:r>
          </a:p>
          <a:p>
            <a:r>
              <a:rPr lang="nl-BE" dirty="0" smtClean="0"/>
              <a:t>sanne.vanhellemont@linc-vzw.be </a:t>
            </a:r>
          </a:p>
          <a:p>
            <a:endParaRPr lang="nl-BE" dirty="0" smtClean="0"/>
          </a:p>
        </p:txBody>
      </p:sp>
    </p:spTree>
    <p:extLst>
      <p:ext uri="{BB962C8B-B14F-4D97-AF65-F5344CB8AC3E}">
        <p14:creationId xmlns:p14="http://schemas.microsoft.com/office/powerpoint/2010/main" val="554207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smtClean="0"/>
              <a:t>Thuis in taal: Waarom?</a:t>
            </a:r>
            <a:endParaRPr lang="nl-BE" dirty="0"/>
          </a:p>
        </p:txBody>
      </p:sp>
      <p:sp>
        <p:nvSpPr>
          <p:cNvPr id="5" name="Tijdelijke aanduiding voor inhoud 4"/>
          <p:cNvSpPr>
            <a:spLocks noGrp="1"/>
          </p:cNvSpPr>
          <p:nvPr>
            <p:ph idx="1"/>
          </p:nvPr>
        </p:nvSpPr>
        <p:spPr>
          <a:xfrm>
            <a:off x="4403323" y="2038119"/>
            <a:ext cx="4669655" cy="3767145"/>
          </a:xfrm>
        </p:spPr>
        <p:txBody>
          <a:bodyPr>
            <a:normAutofit fontScale="92500" lnSpcReduction="20000"/>
          </a:bodyPr>
          <a:lstStyle/>
          <a:p>
            <a:pPr marL="0" indent="0" algn="ctr">
              <a:buNone/>
            </a:pPr>
            <a:r>
              <a:rPr lang="nl-BE" dirty="0" smtClean="0"/>
              <a:t>Kennis van de thuistaal = basis voor tweedetaalverwerving</a:t>
            </a:r>
            <a:endParaRPr lang="nl-BE" dirty="0"/>
          </a:p>
          <a:p>
            <a:pPr marL="0" indent="0" algn="ctr">
              <a:buNone/>
            </a:pPr>
            <a:r>
              <a:rPr lang="nl-BE" b="0" dirty="0" smtClean="0"/>
              <a:t>=&gt; Werken aan een rijke thuistaal</a:t>
            </a:r>
          </a:p>
          <a:p>
            <a:pPr algn="ctr">
              <a:buFont typeface="Symbol"/>
              <a:buChar char="Þ"/>
            </a:pPr>
            <a:endParaRPr lang="nl-BE" b="0" dirty="0"/>
          </a:p>
          <a:p>
            <a:pPr marL="0" indent="0" algn="ctr">
              <a:buNone/>
            </a:pPr>
            <a:r>
              <a:rPr lang="nl-BE" dirty="0" smtClean="0"/>
              <a:t>Voorlezen = bijdragen aan taalvaardigheid, onderwijssucces…</a:t>
            </a:r>
          </a:p>
          <a:p>
            <a:pPr marL="0" indent="0" algn="ctr">
              <a:buNone/>
            </a:pPr>
            <a:r>
              <a:rPr lang="nl-BE" b="0" dirty="0" smtClean="0"/>
              <a:t>=&gt; Ouders </a:t>
            </a:r>
            <a:r>
              <a:rPr lang="nl-BE" b="0" dirty="0"/>
              <a:t>hierin </a:t>
            </a:r>
            <a:r>
              <a:rPr lang="nl-BE" b="0" dirty="0" smtClean="0"/>
              <a:t>versterken</a:t>
            </a:r>
          </a:p>
          <a:p>
            <a:pPr marL="0" indent="0" algn="ctr">
              <a:buNone/>
            </a:pPr>
            <a:endParaRPr lang="nl-BE" b="0" dirty="0" smtClean="0"/>
          </a:p>
          <a:p>
            <a:pPr marL="0" indent="0" algn="ctr">
              <a:buNone/>
            </a:pPr>
            <a:r>
              <a:rPr lang="nl-BE" b="0" dirty="0" smtClean="0"/>
              <a:t>Maar ook breder: creëren van </a:t>
            </a:r>
            <a:r>
              <a:rPr lang="nl-BE" dirty="0" smtClean="0"/>
              <a:t>verbinding</a:t>
            </a:r>
            <a:endParaRPr lang="nl-BE" dirty="0"/>
          </a:p>
          <a:p>
            <a:pPr marL="0" indent="0" algn="ctr">
              <a:buNone/>
            </a:pPr>
            <a:endParaRPr lang="nl-BE" dirty="0" smtClean="0"/>
          </a:p>
          <a:p>
            <a:pPr marL="0" indent="0" algn="ctr">
              <a:buNone/>
            </a:pPr>
            <a:endParaRPr lang="nl-BE" dirty="0" smtClean="0"/>
          </a:p>
          <a:p>
            <a:pPr marL="0" indent="0" algn="ctr">
              <a:buNone/>
            </a:pPr>
            <a:endParaRPr lang="nl-BE" b="0"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73" y="1811044"/>
            <a:ext cx="3564385" cy="3564385"/>
          </a:xfrm>
          <a:prstGeom prst="rect">
            <a:avLst/>
          </a:prstGeom>
        </p:spPr>
      </p:pic>
    </p:spTree>
    <p:extLst>
      <p:ext uri="{BB962C8B-B14F-4D97-AF65-F5344CB8AC3E}">
        <p14:creationId xmlns:p14="http://schemas.microsoft.com/office/powerpoint/2010/main" val="2246987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Thuis in taal: Wat?</a:t>
            </a:r>
            <a:endParaRPr lang="nl-BE" dirty="0"/>
          </a:p>
        </p:txBody>
      </p:sp>
      <p:sp>
        <p:nvSpPr>
          <p:cNvPr id="5" name="Tijdelijke aanduiding voor inhoud 4"/>
          <p:cNvSpPr>
            <a:spLocks noGrp="1"/>
          </p:cNvSpPr>
          <p:nvPr>
            <p:ph idx="1"/>
          </p:nvPr>
        </p:nvSpPr>
        <p:spPr>
          <a:xfrm>
            <a:off x="5051394" y="2038119"/>
            <a:ext cx="3519729" cy="3767145"/>
          </a:xfrm>
        </p:spPr>
        <p:txBody>
          <a:bodyPr>
            <a:normAutofit/>
          </a:bodyPr>
          <a:lstStyle/>
          <a:p>
            <a:pPr marL="0" indent="0">
              <a:buNone/>
            </a:pPr>
            <a:r>
              <a:rPr lang="nl-BE" dirty="0" smtClean="0"/>
              <a:t>Het materiaal:</a:t>
            </a:r>
          </a:p>
          <a:p>
            <a:pPr marL="0" indent="0">
              <a:buNone/>
            </a:pPr>
            <a:endParaRPr lang="nl-BE" dirty="0" smtClean="0"/>
          </a:p>
          <a:p>
            <a:r>
              <a:rPr lang="nl-BE" dirty="0" smtClean="0"/>
              <a:t>9 bibliotheken</a:t>
            </a:r>
          </a:p>
          <a:p>
            <a:r>
              <a:rPr lang="nl-BE" dirty="0" smtClean="0"/>
              <a:t>138 koffertjes</a:t>
            </a:r>
          </a:p>
          <a:p>
            <a:pPr lvl="1"/>
            <a:r>
              <a:rPr lang="nl-BE" sz="1800" dirty="0"/>
              <a:t>a</a:t>
            </a:r>
            <a:r>
              <a:rPr lang="nl-BE" sz="1800" dirty="0" smtClean="0"/>
              <a:t>nderstalig</a:t>
            </a:r>
          </a:p>
          <a:p>
            <a:pPr lvl="1"/>
            <a:r>
              <a:rPr lang="nl-BE" sz="1800" dirty="0"/>
              <a:t>w</a:t>
            </a:r>
            <a:r>
              <a:rPr lang="nl-BE" sz="1800" dirty="0" smtClean="0"/>
              <a:t>oordeloos</a:t>
            </a:r>
          </a:p>
          <a:p>
            <a:pPr lvl="1"/>
            <a:r>
              <a:rPr lang="nl-BE" sz="1800" dirty="0" smtClean="0"/>
              <a:t>liedjesboek</a:t>
            </a:r>
          </a:p>
          <a:p>
            <a:pPr lvl="1"/>
            <a:r>
              <a:rPr lang="nl-BE" sz="1800" dirty="0"/>
              <a:t>m</a:t>
            </a:r>
            <a:r>
              <a:rPr lang="nl-BE" sz="1800" dirty="0" smtClean="0"/>
              <a:t>eertalige folder</a:t>
            </a:r>
          </a:p>
          <a:p>
            <a:r>
              <a:rPr lang="nl-BE" dirty="0" smtClean="0"/>
              <a:t>18 talen</a:t>
            </a:r>
          </a:p>
          <a:p>
            <a:endParaRPr lang="nl-BE" dirty="0"/>
          </a:p>
          <a:p>
            <a:pPr marL="0" indent="0">
              <a:buNone/>
            </a:pPr>
            <a:endParaRPr lang="nl-BE" dirty="0" smtClean="0"/>
          </a:p>
        </p:txBody>
      </p:sp>
      <p:pic>
        <p:nvPicPr>
          <p:cNvPr id="3074" name="Picture 2" descr="G:\vlaams karakter\3_Eigen_initiatieven\2_Vrije_Tijd\Thuis_in_Taal\Fotos\Fotos_op_internet\tienen_thuis_in_taal_foto_inhou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41" y="1549431"/>
            <a:ext cx="304800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vlaams karakter\3_Eigen_initiatieven\2_Vrije_Tijd\Thuis_in_Taal\Fotos\Fotos_op_internet\Liedekerke\47467690_10161146319545427_6840790928567828480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769" y="4154748"/>
            <a:ext cx="3435661" cy="229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156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672" y="836712"/>
            <a:ext cx="7110442" cy="580926"/>
          </a:xfrm>
        </p:spPr>
        <p:txBody>
          <a:bodyPr>
            <a:normAutofit fontScale="90000"/>
          </a:bodyPr>
          <a:lstStyle/>
          <a:p>
            <a:r>
              <a:rPr lang="nl-BE" dirty="0" smtClean="0"/>
              <a:t>Boeken: welke en waar? Wat inspiratie:</a:t>
            </a:r>
            <a:endParaRPr lang="nl-BE"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BE" dirty="0" smtClean="0"/>
              <a:t>Woordeloos:</a:t>
            </a:r>
          </a:p>
          <a:p>
            <a:r>
              <a:rPr lang="nl-BE" dirty="0" smtClean="0">
                <a:hlinkClick r:id="rId3"/>
              </a:rPr>
              <a:t>https</a:t>
            </a:r>
            <a:r>
              <a:rPr lang="nl-BE" dirty="0">
                <a:hlinkClick r:id="rId3"/>
              </a:rPr>
              <a:t>://www.pinterest.com/rodedraad/woordeloze-prentenboeken</a:t>
            </a:r>
            <a:r>
              <a:rPr lang="nl-BE" dirty="0" smtClean="0">
                <a:hlinkClick r:id="rId3"/>
              </a:rPr>
              <a:t>/</a:t>
            </a:r>
            <a:r>
              <a:rPr lang="nl-BE" dirty="0" smtClean="0"/>
              <a:t> </a:t>
            </a:r>
          </a:p>
          <a:p>
            <a:pPr marL="0" indent="0">
              <a:buNone/>
            </a:pPr>
            <a:endParaRPr lang="nl-BE" dirty="0" smtClean="0"/>
          </a:p>
          <a:p>
            <a:pPr marL="0" indent="0">
              <a:buNone/>
            </a:pPr>
            <a:r>
              <a:rPr lang="nl-BE" dirty="0" smtClean="0"/>
              <a:t>Meertalig:</a:t>
            </a:r>
          </a:p>
          <a:p>
            <a:r>
              <a:rPr lang="nl-BE" dirty="0" smtClean="0"/>
              <a:t>Nederlands-VT: </a:t>
            </a:r>
            <a:r>
              <a:rPr lang="nl-BE" dirty="0" smtClean="0">
                <a:hlinkClick r:id="rId4"/>
              </a:rPr>
              <a:t>https</a:t>
            </a:r>
            <a:r>
              <a:rPr lang="nl-BE" dirty="0">
                <a:hlinkClick r:id="rId4"/>
              </a:rPr>
              <a:t>://</a:t>
            </a:r>
            <a:r>
              <a:rPr lang="nl-BE" dirty="0" smtClean="0">
                <a:hlinkClick r:id="rId4"/>
              </a:rPr>
              <a:t>nik-nak.eu/</a:t>
            </a:r>
            <a:r>
              <a:rPr lang="nl-BE" dirty="0" smtClean="0"/>
              <a:t>, </a:t>
            </a:r>
            <a:r>
              <a:rPr lang="nl-BE" dirty="0" smtClean="0">
                <a:hlinkClick r:id="rId5"/>
              </a:rPr>
              <a:t>http</a:t>
            </a:r>
            <a:r>
              <a:rPr lang="nl-BE" dirty="0">
                <a:hlinkClick r:id="rId5"/>
              </a:rPr>
              <a:t>://</a:t>
            </a:r>
            <a:r>
              <a:rPr lang="nl-BE" dirty="0" smtClean="0">
                <a:hlinkClick r:id="rId5"/>
              </a:rPr>
              <a:t>omundo.be/</a:t>
            </a:r>
            <a:endParaRPr lang="nl-BE" dirty="0"/>
          </a:p>
          <a:p>
            <a:r>
              <a:rPr lang="nl-BE" dirty="0" smtClean="0"/>
              <a:t>Engels-VT: </a:t>
            </a:r>
            <a:r>
              <a:rPr lang="nl-BE" dirty="0" smtClean="0">
                <a:hlinkClick r:id="rId6"/>
              </a:rPr>
              <a:t>https</a:t>
            </a:r>
            <a:r>
              <a:rPr lang="nl-BE" dirty="0">
                <a:hlinkClick r:id="rId6"/>
              </a:rPr>
              <a:t>://</a:t>
            </a:r>
            <a:r>
              <a:rPr lang="nl-BE" dirty="0" smtClean="0">
                <a:hlinkClick r:id="rId6"/>
              </a:rPr>
              <a:t>www.milet.com/</a:t>
            </a:r>
            <a:r>
              <a:rPr lang="nl-BE" dirty="0" smtClean="0"/>
              <a:t>, </a:t>
            </a:r>
            <a:r>
              <a:rPr lang="nl-BE" dirty="0" smtClean="0">
                <a:hlinkClick r:id="rId7"/>
              </a:rPr>
              <a:t>http</a:t>
            </a:r>
            <a:r>
              <a:rPr lang="nl-BE" dirty="0">
                <a:hlinkClick r:id="rId7"/>
              </a:rPr>
              <a:t>://</a:t>
            </a:r>
            <a:r>
              <a:rPr lang="nl-BE" dirty="0" smtClean="0">
                <a:hlinkClick r:id="rId7"/>
              </a:rPr>
              <a:t>uk.mantralingua.com/</a:t>
            </a:r>
            <a:endParaRPr lang="nl-BE" dirty="0"/>
          </a:p>
          <a:p>
            <a:r>
              <a:rPr lang="nl-BE" dirty="0" smtClean="0"/>
              <a:t>Duits-VT: </a:t>
            </a:r>
            <a:r>
              <a:rPr lang="nl-BE" dirty="0" smtClean="0">
                <a:hlinkClick r:id="rId8"/>
              </a:rPr>
              <a:t>http</a:t>
            </a:r>
            <a:r>
              <a:rPr lang="nl-BE" dirty="0">
                <a:hlinkClick r:id="rId8"/>
              </a:rPr>
              <a:t>://talisa-verlag.com</a:t>
            </a:r>
            <a:r>
              <a:rPr lang="nl-BE" dirty="0" smtClean="0">
                <a:hlinkClick r:id="rId8"/>
              </a:rPr>
              <a:t>/</a:t>
            </a:r>
            <a:r>
              <a:rPr lang="nl-BE" dirty="0" smtClean="0"/>
              <a:t> </a:t>
            </a:r>
            <a:endParaRPr lang="nl-BE" dirty="0"/>
          </a:p>
          <a:p>
            <a:endParaRPr lang="nl-BE" dirty="0" smtClean="0"/>
          </a:p>
        </p:txBody>
      </p:sp>
    </p:spTree>
    <p:extLst>
      <p:ext uri="{BB962C8B-B14F-4D97-AF65-F5344CB8AC3E}">
        <p14:creationId xmlns:p14="http://schemas.microsoft.com/office/powerpoint/2010/main" val="3225108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Boeken: welke en waar? Inspiratie:</a:t>
            </a:r>
            <a:endParaRPr lang="nl-BE" dirty="0"/>
          </a:p>
        </p:txBody>
      </p:sp>
      <p:sp>
        <p:nvSpPr>
          <p:cNvPr id="3" name="Tijdelijke aanduiding voor inhoud 2"/>
          <p:cNvSpPr>
            <a:spLocks noGrp="1"/>
          </p:cNvSpPr>
          <p:nvPr>
            <p:ph idx="1"/>
          </p:nvPr>
        </p:nvSpPr>
        <p:spPr>
          <a:xfrm>
            <a:off x="1174283" y="1559293"/>
            <a:ext cx="7834964" cy="4533499"/>
          </a:xfrm>
        </p:spPr>
        <p:txBody>
          <a:bodyPr>
            <a:normAutofit fontScale="85000" lnSpcReduction="10000"/>
          </a:bodyPr>
          <a:lstStyle/>
          <a:p>
            <a:pPr marL="0" indent="0">
              <a:buNone/>
            </a:pPr>
            <a:r>
              <a:rPr lang="nl-BE" dirty="0" smtClean="0"/>
              <a:t>Anderstalig:</a:t>
            </a:r>
          </a:p>
          <a:p>
            <a:pPr>
              <a:buFontTx/>
              <a:buChar char="-"/>
            </a:pPr>
            <a:r>
              <a:rPr lang="nl-BE" dirty="0"/>
              <a:t>Duits, Turks, Arabisch</a:t>
            </a:r>
            <a:r>
              <a:rPr lang="nl-BE" dirty="0" smtClean="0"/>
              <a:t>, Papiamento, Engels: </a:t>
            </a:r>
            <a:r>
              <a:rPr lang="nl-BE" dirty="0" smtClean="0">
                <a:hlinkClick r:id="rId3"/>
              </a:rPr>
              <a:t>www.extern.nl/</a:t>
            </a:r>
            <a:r>
              <a:rPr lang="nl-BE" dirty="0" smtClean="0"/>
              <a:t> </a:t>
            </a:r>
            <a:endParaRPr lang="nl-BE" dirty="0"/>
          </a:p>
          <a:p>
            <a:pPr>
              <a:buFontTx/>
              <a:buChar char="-"/>
            </a:pPr>
            <a:r>
              <a:rPr lang="nl-BE" dirty="0" smtClean="0"/>
              <a:t>Arabisch</a:t>
            </a:r>
            <a:r>
              <a:rPr lang="nl-BE" dirty="0"/>
              <a:t>: </a:t>
            </a:r>
            <a:r>
              <a:rPr lang="nl-BE" dirty="0">
                <a:hlinkClick r:id="rId4"/>
              </a:rPr>
              <a:t>http://lagrangepointsbrussels.com</a:t>
            </a:r>
            <a:r>
              <a:rPr lang="nl-BE" dirty="0" smtClean="0">
                <a:hlinkClick r:id="rId4"/>
              </a:rPr>
              <a:t>/</a:t>
            </a:r>
            <a:r>
              <a:rPr lang="nl-BE" dirty="0" smtClean="0"/>
              <a:t> (Brussel)</a:t>
            </a:r>
          </a:p>
          <a:p>
            <a:pPr>
              <a:buFontTx/>
              <a:buChar char="-"/>
            </a:pPr>
            <a:r>
              <a:rPr lang="nl-BE" dirty="0" smtClean="0"/>
              <a:t>Pools</a:t>
            </a:r>
            <a:r>
              <a:rPr lang="nl-BE" dirty="0"/>
              <a:t>: </a:t>
            </a:r>
            <a:r>
              <a:rPr lang="nl-BE" dirty="0">
                <a:hlinkClick r:id="rId5"/>
              </a:rPr>
              <a:t>https://www.empik.com</a:t>
            </a:r>
            <a:r>
              <a:rPr lang="nl-BE" dirty="0" smtClean="0">
                <a:hlinkClick r:id="rId5"/>
              </a:rPr>
              <a:t>/</a:t>
            </a:r>
            <a:r>
              <a:rPr lang="nl-BE" dirty="0" smtClean="0"/>
              <a:t> </a:t>
            </a:r>
          </a:p>
          <a:p>
            <a:pPr>
              <a:buFontTx/>
              <a:buChar char="-"/>
            </a:pPr>
            <a:r>
              <a:rPr lang="nl-BE" dirty="0"/>
              <a:t>Russisch: </a:t>
            </a:r>
            <a:r>
              <a:rPr lang="nl-BE" dirty="0">
                <a:hlinkClick r:id="rId6"/>
              </a:rPr>
              <a:t>https://booqua.de</a:t>
            </a:r>
            <a:r>
              <a:rPr lang="nl-BE" dirty="0" smtClean="0">
                <a:hlinkClick r:id="rId6"/>
              </a:rPr>
              <a:t>/</a:t>
            </a:r>
            <a:endParaRPr lang="nl-BE" dirty="0" smtClean="0"/>
          </a:p>
          <a:p>
            <a:pPr>
              <a:buFontTx/>
              <a:buChar char="-"/>
            </a:pPr>
            <a:r>
              <a:rPr lang="nl-BE" dirty="0"/>
              <a:t>Roemeens: </a:t>
            </a:r>
            <a:r>
              <a:rPr lang="nl-BE" dirty="0">
                <a:hlinkClick r:id="rId7"/>
              </a:rPr>
              <a:t>http://www.elefant.ro</a:t>
            </a:r>
            <a:r>
              <a:rPr lang="nl-BE" dirty="0" smtClean="0">
                <a:hlinkClick r:id="rId7"/>
              </a:rPr>
              <a:t>/</a:t>
            </a:r>
            <a:r>
              <a:rPr lang="nl-BE" dirty="0" smtClean="0"/>
              <a:t> </a:t>
            </a:r>
          </a:p>
          <a:p>
            <a:pPr>
              <a:buFontTx/>
              <a:buChar char="-"/>
            </a:pPr>
            <a:r>
              <a:rPr lang="nl-BE" dirty="0" smtClean="0"/>
              <a:t>Nepalees: </a:t>
            </a:r>
            <a:r>
              <a:rPr lang="nl-BE" dirty="0" smtClean="0">
                <a:hlinkClick r:id="rId8"/>
              </a:rPr>
              <a:t>https</a:t>
            </a:r>
            <a:r>
              <a:rPr lang="nl-BE" dirty="0">
                <a:hlinkClick r:id="rId8"/>
              </a:rPr>
              <a:t>://www.ratnabook.com</a:t>
            </a:r>
            <a:r>
              <a:rPr lang="nl-BE" dirty="0" smtClean="0">
                <a:hlinkClick r:id="rId8"/>
              </a:rPr>
              <a:t>/</a:t>
            </a:r>
            <a:endParaRPr lang="nl-BE" dirty="0" smtClean="0"/>
          </a:p>
          <a:p>
            <a:pPr>
              <a:buFontTx/>
              <a:buChar char="-"/>
            </a:pPr>
            <a:r>
              <a:rPr lang="nl-BE" dirty="0"/>
              <a:t>Spaans: </a:t>
            </a:r>
            <a:r>
              <a:rPr lang="nl-BE" dirty="0">
                <a:hlinkClick r:id="rId9"/>
              </a:rPr>
              <a:t>http://www.puntoycoma.be</a:t>
            </a:r>
            <a:r>
              <a:rPr lang="nl-BE" dirty="0" smtClean="0">
                <a:hlinkClick r:id="rId9"/>
              </a:rPr>
              <a:t>/</a:t>
            </a:r>
            <a:r>
              <a:rPr lang="nl-BE" dirty="0" smtClean="0"/>
              <a:t> (Brussel)</a:t>
            </a:r>
          </a:p>
          <a:p>
            <a:pPr>
              <a:buFontTx/>
              <a:buChar char="-"/>
            </a:pPr>
            <a:r>
              <a:rPr lang="nl-BE" dirty="0"/>
              <a:t>Portugees: </a:t>
            </a:r>
            <a:r>
              <a:rPr lang="nl-BE" dirty="0">
                <a:hlinkClick r:id="rId10"/>
              </a:rPr>
              <a:t>https://www.miudabooks.co.uk</a:t>
            </a:r>
            <a:r>
              <a:rPr lang="nl-BE" dirty="0" smtClean="0">
                <a:hlinkClick r:id="rId10"/>
              </a:rPr>
              <a:t>/</a:t>
            </a:r>
            <a:r>
              <a:rPr lang="nl-BE" dirty="0" smtClean="0"/>
              <a:t> </a:t>
            </a:r>
          </a:p>
          <a:p>
            <a:pPr>
              <a:buFontTx/>
              <a:buChar char="-"/>
            </a:pPr>
            <a:r>
              <a:rPr lang="nl-BE" dirty="0" smtClean="0"/>
              <a:t>Frans: </a:t>
            </a:r>
            <a:r>
              <a:rPr lang="nl-BE" dirty="0" err="1" smtClean="0"/>
              <a:t>Filigranes</a:t>
            </a:r>
            <a:r>
              <a:rPr lang="nl-BE" dirty="0" smtClean="0"/>
              <a:t>, </a:t>
            </a:r>
            <a:r>
              <a:rPr lang="nl-BE" dirty="0" err="1" smtClean="0"/>
              <a:t>Tropismes</a:t>
            </a:r>
            <a:r>
              <a:rPr lang="nl-BE" dirty="0" smtClean="0"/>
              <a:t>… (Brussel)</a:t>
            </a:r>
          </a:p>
          <a:p>
            <a:pPr>
              <a:buFontTx/>
              <a:buChar char="-"/>
            </a:pPr>
            <a:r>
              <a:rPr lang="nl-BE" dirty="0" smtClean="0"/>
              <a:t>Varia:</a:t>
            </a:r>
          </a:p>
          <a:p>
            <a:pPr lvl="1">
              <a:buFontTx/>
              <a:buChar char="-"/>
            </a:pPr>
            <a:r>
              <a:rPr lang="nl-BE" dirty="0" smtClean="0"/>
              <a:t>Uitgeverijen aanspreken!</a:t>
            </a:r>
          </a:p>
          <a:p>
            <a:pPr lvl="1">
              <a:buFontTx/>
              <a:buChar char="-"/>
            </a:pPr>
            <a:r>
              <a:rPr lang="nl-BE" dirty="0" smtClean="0"/>
              <a:t>Let op voor kwaliteit! &lt;-&gt; besef dat ‘kwaliteit’ relatief is</a:t>
            </a:r>
          </a:p>
          <a:p>
            <a:pPr marL="0" indent="0">
              <a:buNone/>
            </a:pPr>
            <a:endParaRPr lang="nl-BE" dirty="0"/>
          </a:p>
        </p:txBody>
      </p:sp>
    </p:spTree>
    <p:extLst>
      <p:ext uri="{BB962C8B-B14F-4D97-AF65-F5344CB8AC3E}">
        <p14:creationId xmlns:p14="http://schemas.microsoft.com/office/powerpoint/2010/main" val="53565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672" y="546249"/>
            <a:ext cx="6951451" cy="580926"/>
          </a:xfrm>
        </p:spPr>
        <p:txBody>
          <a:bodyPr>
            <a:normAutofit fontScale="90000"/>
          </a:bodyPr>
          <a:lstStyle/>
          <a:p>
            <a:r>
              <a:rPr lang="nl-BE" dirty="0" smtClean="0"/>
              <a:t>In de bib: meertalig voorlezen en </a:t>
            </a:r>
            <a:r>
              <a:rPr lang="nl-BE" dirty="0" err="1" smtClean="0"/>
              <a:t>voorleesworkshops</a:t>
            </a:r>
            <a:endParaRPr lang="nl-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32" y="1660124"/>
            <a:ext cx="3494657" cy="407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G:\vlaams karakter\3_Eigen_initiatieven\2_Vrije_Tijd\Thuis_in_Taal\Fotos\Fotos_op_internet\Liedekerke\47574022_10161146319665427_1344291378867208192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3738" y="1908699"/>
            <a:ext cx="4044537" cy="239962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287913" y="4376691"/>
            <a:ext cx="4545367" cy="1723549"/>
          </a:xfrm>
          <a:prstGeom prst="rect">
            <a:avLst/>
          </a:prstGeom>
          <a:noFill/>
        </p:spPr>
        <p:txBody>
          <a:bodyPr wrap="square" rtlCol="0">
            <a:spAutoFit/>
          </a:bodyPr>
          <a:lstStyle/>
          <a:p>
            <a:r>
              <a:rPr lang="nl-BE" dirty="0" smtClean="0"/>
              <a:t>Tips:</a:t>
            </a:r>
          </a:p>
          <a:p>
            <a:pPr marL="285750" indent="-285750">
              <a:buFontTx/>
              <a:buChar char="-"/>
            </a:pPr>
            <a:r>
              <a:rPr lang="nl-BE" dirty="0" smtClean="0"/>
              <a:t>Structureel inbedden</a:t>
            </a:r>
          </a:p>
          <a:p>
            <a:pPr marL="285750" indent="-285750">
              <a:buFontTx/>
              <a:buChar char="-"/>
            </a:pPr>
            <a:r>
              <a:rPr lang="nl-BE" dirty="0" smtClean="0"/>
              <a:t>Voor iedereen</a:t>
            </a:r>
          </a:p>
          <a:p>
            <a:pPr marL="285750" indent="-285750">
              <a:buFontTx/>
              <a:buChar char="-"/>
            </a:pPr>
            <a:r>
              <a:rPr lang="nl-BE" dirty="0" err="1" smtClean="0"/>
              <a:t>Toeleiders</a:t>
            </a:r>
            <a:r>
              <a:rPr lang="nl-BE" dirty="0" smtClean="0"/>
              <a:t> aanspreken </a:t>
            </a:r>
            <a:r>
              <a:rPr lang="nl-BE" sz="1400" dirty="0" smtClean="0"/>
              <a:t>(OCMW, vrijwilligers, Huis van het Kind, integratiedienst, zorgco’s…)</a:t>
            </a:r>
          </a:p>
          <a:p>
            <a:pPr marL="285750" indent="-285750">
              <a:buFontTx/>
              <a:buChar char="-"/>
            </a:pPr>
            <a:r>
              <a:rPr lang="nl-BE" dirty="0" smtClean="0"/>
              <a:t>Cultuursensitief </a:t>
            </a:r>
            <a:r>
              <a:rPr lang="nl-BE" sz="1400" dirty="0" smtClean="0"/>
              <a:t>(boekenkeuze, voorleescultuur…)</a:t>
            </a:r>
            <a:endParaRPr lang="nl-BE" sz="1400" dirty="0"/>
          </a:p>
        </p:txBody>
      </p:sp>
      <p:pic>
        <p:nvPicPr>
          <p:cNvPr id="7" name="Afbeelding 6"/>
          <p:cNvPicPr/>
          <p:nvPr/>
        </p:nvPicPr>
        <p:blipFill>
          <a:blip r:embed="rId5">
            <a:extLst>
              <a:ext uri="{28A0092B-C50C-407E-A947-70E740481C1C}">
                <a14:useLocalDpi xmlns:a14="http://schemas.microsoft.com/office/drawing/2010/main" val="0"/>
              </a:ext>
            </a:extLst>
          </a:blip>
          <a:stretch>
            <a:fillRect/>
          </a:stretch>
        </p:blipFill>
        <p:spPr>
          <a:xfrm>
            <a:off x="1425059" y="4789740"/>
            <a:ext cx="2573572" cy="1890467"/>
          </a:xfrm>
          <a:prstGeom prst="rect">
            <a:avLst/>
          </a:prstGeom>
        </p:spPr>
      </p:pic>
    </p:spTree>
    <p:extLst>
      <p:ext uri="{BB962C8B-B14F-4D97-AF65-F5344CB8AC3E}">
        <p14:creationId xmlns:p14="http://schemas.microsoft.com/office/powerpoint/2010/main" val="3232170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 de bib: Effecten</a:t>
            </a:r>
            <a:endParaRPr lang="nl-BE" dirty="0"/>
          </a:p>
        </p:txBody>
      </p:sp>
      <p:sp>
        <p:nvSpPr>
          <p:cNvPr id="3" name="Tijdelijke aanduiding voor inhoud 2"/>
          <p:cNvSpPr>
            <a:spLocks noGrp="1"/>
          </p:cNvSpPr>
          <p:nvPr>
            <p:ph idx="1"/>
          </p:nvPr>
        </p:nvSpPr>
        <p:spPr>
          <a:xfrm>
            <a:off x="3728621" y="1500326"/>
            <a:ext cx="4842502" cy="4852347"/>
          </a:xfrm>
        </p:spPr>
        <p:txBody>
          <a:bodyPr>
            <a:normAutofit/>
          </a:bodyPr>
          <a:lstStyle/>
          <a:p>
            <a:r>
              <a:rPr lang="nl-BE" dirty="0" smtClean="0"/>
              <a:t>Beperkte uitleen en intensief!</a:t>
            </a:r>
          </a:p>
          <a:p>
            <a:endParaRPr lang="nl-BE" dirty="0"/>
          </a:p>
          <a:p>
            <a:endParaRPr lang="nl-BE" dirty="0" smtClean="0"/>
          </a:p>
          <a:p>
            <a:pPr marL="571500" lvl="1" indent="-171450">
              <a:buFont typeface="Arial" panose="020B0604020202020204" pitchFamily="34" charset="0"/>
              <a:buChar char="•"/>
            </a:pPr>
            <a:r>
              <a:rPr lang="nl-BE" b="0" dirty="0"/>
              <a:t>Z</a:t>
            </a:r>
            <a:r>
              <a:rPr lang="nl-BE" b="0" dirty="0" smtClean="0"/>
              <a:t>orgde </a:t>
            </a:r>
            <a:r>
              <a:rPr lang="nl-BE" b="0" dirty="0"/>
              <a:t>er ook voor dat sommige bibs </a:t>
            </a:r>
            <a:r>
              <a:rPr lang="nl-BE" b="0" dirty="0" smtClean="0"/>
              <a:t>afhaakten of enkel de collectie aanbieden</a:t>
            </a:r>
          </a:p>
          <a:p>
            <a:pPr marL="571500" lvl="1" indent="-171450">
              <a:buFont typeface="Arial" panose="020B0604020202020204" pitchFamily="34" charset="0"/>
              <a:buChar char="•"/>
            </a:pPr>
            <a:r>
              <a:rPr lang="nl-BE" b="0" dirty="0" smtClean="0"/>
              <a:t>Drempel </a:t>
            </a:r>
            <a:r>
              <a:rPr lang="nl-BE" b="0" dirty="0"/>
              <a:t>= koffer/tasformaat</a:t>
            </a:r>
          </a:p>
          <a:p>
            <a:endParaRPr lang="nl-BE" dirty="0" smtClean="0"/>
          </a:p>
          <a:p>
            <a:pPr lvl="1"/>
            <a:endParaRPr lang="nl-BE" sz="3000" dirty="0"/>
          </a:p>
          <a:p>
            <a:pPr lvl="1"/>
            <a:endParaRPr lang="nl-BE" dirty="0"/>
          </a:p>
          <a:p>
            <a:endParaRPr lang="nl-BE"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223"/>
          <a:stretch/>
        </p:blipFill>
        <p:spPr bwMode="auto">
          <a:xfrm>
            <a:off x="488271" y="1857210"/>
            <a:ext cx="2681057" cy="429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795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 de bib: Effecten</a:t>
            </a:r>
            <a:endParaRPr lang="nl-BE" dirty="0"/>
          </a:p>
        </p:txBody>
      </p:sp>
      <p:sp>
        <p:nvSpPr>
          <p:cNvPr id="3" name="Tijdelijke aanduiding voor inhoud 2"/>
          <p:cNvSpPr>
            <a:spLocks noGrp="1"/>
          </p:cNvSpPr>
          <p:nvPr>
            <p:ph idx="1"/>
          </p:nvPr>
        </p:nvSpPr>
        <p:spPr>
          <a:xfrm>
            <a:off x="3728621" y="1500327"/>
            <a:ext cx="4842502" cy="581136"/>
          </a:xfrm>
        </p:spPr>
        <p:txBody>
          <a:bodyPr>
            <a:normAutofit/>
          </a:bodyPr>
          <a:lstStyle/>
          <a:p>
            <a:r>
              <a:rPr lang="nl-BE" dirty="0" smtClean="0"/>
              <a:t>Maar!</a:t>
            </a:r>
          </a:p>
          <a:p>
            <a:pPr lvl="1"/>
            <a:endParaRPr lang="nl-BE" sz="3000" dirty="0"/>
          </a:p>
          <a:p>
            <a:pPr lvl="1"/>
            <a:endParaRPr lang="nl-BE" dirty="0"/>
          </a:p>
          <a:p>
            <a:endParaRPr lang="nl-BE"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223"/>
          <a:stretch/>
        </p:blipFill>
        <p:spPr bwMode="auto">
          <a:xfrm>
            <a:off x="488271" y="1857210"/>
            <a:ext cx="2681057" cy="429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oelichting met afgeronde rechthoek 5"/>
          <p:cNvSpPr/>
          <p:nvPr/>
        </p:nvSpPr>
        <p:spPr>
          <a:xfrm>
            <a:off x="3862137" y="2081463"/>
            <a:ext cx="5017168" cy="3681663"/>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5" name="Tekstvak 4"/>
          <p:cNvSpPr txBox="1"/>
          <p:nvPr/>
        </p:nvSpPr>
        <p:spPr>
          <a:xfrm>
            <a:off x="3728621" y="2322095"/>
            <a:ext cx="4842501" cy="3139321"/>
          </a:xfrm>
          <a:prstGeom prst="rect">
            <a:avLst/>
          </a:prstGeom>
          <a:noFill/>
        </p:spPr>
        <p:txBody>
          <a:bodyPr wrap="square" rtlCol="0">
            <a:spAutoFit/>
          </a:bodyPr>
          <a:lstStyle/>
          <a:p>
            <a:pPr lvl="1" algn="ctr"/>
            <a:r>
              <a:rPr lang="nl-BE" sz="2000" dirty="0" smtClean="0"/>
              <a:t>Thuis in taal is zeer </a:t>
            </a:r>
            <a:r>
              <a:rPr lang="nl-BE" sz="2000" dirty="0"/>
              <a:t>emanciperend voor de bereikte kinderen, ze ervaren hun meertaligheid als iets positiefs en worden ambassadeurs van de </a:t>
            </a:r>
            <a:r>
              <a:rPr lang="nl-BE" sz="2000" dirty="0" smtClean="0"/>
              <a:t>bib.</a:t>
            </a:r>
          </a:p>
          <a:p>
            <a:pPr lvl="1" algn="ctr"/>
            <a:endParaRPr lang="nl-BE" sz="2000" dirty="0"/>
          </a:p>
          <a:p>
            <a:pPr lvl="1" algn="ctr"/>
            <a:r>
              <a:rPr lang="nl-BE" sz="2000" dirty="0" smtClean="0"/>
              <a:t>De </a:t>
            </a:r>
            <a:r>
              <a:rPr lang="nl-BE" sz="2000" dirty="0"/>
              <a:t>resultaten zijn duurzaam (er wordt een wederkerende band tussen de bibliotheek en de doelgroep ontwikkeld). (Ternat)</a:t>
            </a:r>
          </a:p>
          <a:p>
            <a:pPr algn="ctr"/>
            <a:endParaRPr lang="nl-BE" dirty="0"/>
          </a:p>
        </p:txBody>
      </p:sp>
    </p:spTree>
    <p:extLst>
      <p:ext uri="{BB962C8B-B14F-4D97-AF65-F5344CB8AC3E}">
        <p14:creationId xmlns:p14="http://schemas.microsoft.com/office/powerpoint/2010/main" val="1962640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 de bib: Effecten</a:t>
            </a:r>
            <a:endParaRPr lang="nl-BE" dirty="0"/>
          </a:p>
        </p:txBody>
      </p:sp>
      <p:sp>
        <p:nvSpPr>
          <p:cNvPr id="3" name="Tijdelijke aanduiding voor inhoud 2"/>
          <p:cNvSpPr>
            <a:spLocks noGrp="1"/>
          </p:cNvSpPr>
          <p:nvPr>
            <p:ph idx="1"/>
          </p:nvPr>
        </p:nvSpPr>
        <p:spPr>
          <a:xfrm>
            <a:off x="3728621" y="1500327"/>
            <a:ext cx="4842502" cy="581136"/>
          </a:xfrm>
        </p:spPr>
        <p:txBody>
          <a:bodyPr>
            <a:normAutofit/>
          </a:bodyPr>
          <a:lstStyle/>
          <a:p>
            <a:r>
              <a:rPr lang="nl-BE" dirty="0" smtClean="0"/>
              <a:t>Maar!</a:t>
            </a:r>
          </a:p>
          <a:p>
            <a:pPr lvl="1"/>
            <a:endParaRPr lang="nl-BE" sz="3000" dirty="0"/>
          </a:p>
          <a:p>
            <a:pPr lvl="1"/>
            <a:endParaRPr lang="nl-BE" dirty="0"/>
          </a:p>
          <a:p>
            <a:endParaRPr lang="nl-BE"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223"/>
          <a:stretch/>
        </p:blipFill>
        <p:spPr bwMode="auto">
          <a:xfrm>
            <a:off x="488271" y="1857210"/>
            <a:ext cx="2681057" cy="429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oelichting met afgeronde rechthoek 5"/>
          <p:cNvSpPr/>
          <p:nvPr/>
        </p:nvSpPr>
        <p:spPr>
          <a:xfrm>
            <a:off x="3862137" y="2081463"/>
            <a:ext cx="5017168" cy="3681663"/>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5" name="Tekstvak 4"/>
          <p:cNvSpPr txBox="1"/>
          <p:nvPr/>
        </p:nvSpPr>
        <p:spPr>
          <a:xfrm>
            <a:off x="3728621" y="2213811"/>
            <a:ext cx="4842501" cy="3754874"/>
          </a:xfrm>
          <a:prstGeom prst="rect">
            <a:avLst/>
          </a:prstGeom>
          <a:noFill/>
        </p:spPr>
        <p:txBody>
          <a:bodyPr wrap="square" rtlCol="0">
            <a:spAutoFit/>
          </a:bodyPr>
          <a:lstStyle/>
          <a:p>
            <a:pPr lvl="1" algn="ctr"/>
            <a:r>
              <a:rPr lang="nl-BE" sz="2000" dirty="0" smtClean="0"/>
              <a:t>De verhoging van welkom-gevoel </a:t>
            </a:r>
            <a:r>
              <a:rPr lang="nl-BE" sz="2000" dirty="0"/>
              <a:t>is groot, zelfs al wordt er niet meteen uitgeleend. </a:t>
            </a:r>
            <a:endParaRPr lang="nl-BE" sz="2000" dirty="0" smtClean="0"/>
          </a:p>
          <a:p>
            <a:pPr lvl="1" algn="ctr"/>
            <a:r>
              <a:rPr lang="nl-BE" sz="2000" dirty="0" smtClean="0"/>
              <a:t>Thuistaal </a:t>
            </a:r>
            <a:r>
              <a:rPr lang="nl-BE" sz="2000" dirty="0"/>
              <a:t>erkennen = erkenning er te mogen zijn als individu = van onschatbare waarde. </a:t>
            </a:r>
            <a:endParaRPr lang="nl-BE" sz="2000" dirty="0" smtClean="0"/>
          </a:p>
          <a:p>
            <a:pPr lvl="1" algn="ctr"/>
            <a:r>
              <a:rPr lang="nl-BE" sz="2000" dirty="0" smtClean="0"/>
              <a:t>Het </a:t>
            </a:r>
            <a:r>
              <a:rPr lang="nl-BE" sz="2000" dirty="0"/>
              <a:t>effect zal pas op lange termijn volledig zichtbaar en meetbaar worden, maar nu al merken we een verdichting van de afstand/schroom om dingen te komen vragen aan </a:t>
            </a:r>
            <a:r>
              <a:rPr lang="nl-BE" sz="2000" dirty="0" smtClean="0"/>
              <a:t>ons. </a:t>
            </a:r>
            <a:r>
              <a:rPr lang="nl-BE" sz="2000" dirty="0"/>
              <a:t>(Vilvoorde)</a:t>
            </a:r>
          </a:p>
          <a:p>
            <a:pPr algn="ctr"/>
            <a:endParaRPr lang="nl-BE" dirty="0"/>
          </a:p>
        </p:txBody>
      </p:sp>
    </p:spTree>
    <p:extLst>
      <p:ext uri="{BB962C8B-B14F-4D97-AF65-F5344CB8AC3E}">
        <p14:creationId xmlns:p14="http://schemas.microsoft.com/office/powerpoint/2010/main" val="3798427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Template>
  <TotalTime>287</TotalTime>
  <Words>1179</Words>
  <Application>Microsoft Office PowerPoint</Application>
  <PresentationFormat>Diavoorstelling (4:3)</PresentationFormat>
  <Paragraphs>145</Paragraphs>
  <Slides>14</Slides>
  <Notes>11</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presentatie</vt:lpstr>
      <vt:lpstr>Thuis in taal</vt:lpstr>
      <vt:lpstr>Thuis in taal: Waarom?</vt:lpstr>
      <vt:lpstr>Thuis in taal: Wat?</vt:lpstr>
      <vt:lpstr>Boeken: welke en waar? Wat inspiratie:</vt:lpstr>
      <vt:lpstr>Boeken: welke en waar? Inspiratie:</vt:lpstr>
      <vt:lpstr>In de bib: meertalig voorlezen en voorleesworkshops</vt:lpstr>
      <vt:lpstr>In de bib: Effecten</vt:lpstr>
      <vt:lpstr>In de bib: Effecten</vt:lpstr>
      <vt:lpstr>In de bib: Effecten</vt:lpstr>
      <vt:lpstr>In de bib: Effecten</vt:lpstr>
      <vt:lpstr>In de bib: Effecten</vt:lpstr>
      <vt:lpstr>In de bib: Effecten</vt:lpstr>
      <vt:lpstr>Voor het onderwijs</vt:lpstr>
      <vt:lpstr>Meer info</vt:lpstr>
    </vt:vector>
  </TitlesOfParts>
  <Company>Provinciebestuur Vlaams-Brabant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Thuis in taal</dc:title>
  <dc:creator>Saskia Schelfaut</dc:creator>
  <cp:lastModifiedBy>Saskia Schelfaut</cp:lastModifiedBy>
  <cp:revision>69</cp:revision>
  <cp:lastPrinted>2019-03-21T16:46:11Z</cp:lastPrinted>
  <dcterms:created xsi:type="dcterms:W3CDTF">2019-03-21T12:29:32Z</dcterms:created>
  <dcterms:modified xsi:type="dcterms:W3CDTF">2019-03-27T14:33:07Z</dcterms:modified>
</cp:coreProperties>
</file>