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12.xml" ContentType="application/vnd.openxmlformats-officedocument.presentationml.notesSlide+xml"/>
  <Override PartName="/ppt/charts/chart4.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256" r:id="rId2"/>
    <p:sldId id="337" r:id="rId3"/>
    <p:sldId id="280" r:id="rId4"/>
    <p:sldId id="292" r:id="rId5"/>
    <p:sldId id="303" r:id="rId6"/>
    <p:sldId id="304" r:id="rId7"/>
    <p:sldId id="305" r:id="rId8"/>
    <p:sldId id="328" r:id="rId9"/>
    <p:sldId id="311" r:id="rId10"/>
    <p:sldId id="307" r:id="rId11"/>
    <p:sldId id="332" r:id="rId12"/>
    <p:sldId id="308" r:id="rId13"/>
    <p:sldId id="334" r:id="rId14"/>
    <p:sldId id="335" r:id="rId15"/>
    <p:sldId id="336" r:id="rId16"/>
    <p:sldId id="371" r:id="rId17"/>
    <p:sldId id="351" r:id="rId18"/>
    <p:sldId id="352" r:id="rId19"/>
    <p:sldId id="372" r:id="rId20"/>
    <p:sldId id="374" r:id="rId21"/>
    <p:sldId id="345" r:id="rId22"/>
    <p:sldId id="348" r:id="rId23"/>
    <p:sldId id="349" r:id="rId24"/>
    <p:sldId id="512" r:id="rId25"/>
    <p:sldId id="388" r:id="rId26"/>
    <p:sldId id="316" r:id="rId27"/>
    <p:sldId id="317" r:id="rId28"/>
    <p:sldId id="447" r:id="rId29"/>
    <p:sldId id="448" r:id="rId30"/>
    <p:sldId id="422" r:id="rId31"/>
    <p:sldId id="479" r:id="rId32"/>
    <p:sldId id="480" r:id="rId33"/>
    <p:sldId id="481" r:id="rId34"/>
    <p:sldId id="489" r:id="rId35"/>
    <p:sldId id="490" r:id="rId36"/>
    <p:sldId id="495" r:id="rId37"/>
    <p:sldId id="496" r:id="rId38"/>
    <p:sldId id="497" r:id="rId39"/>
    <p:sldId id="501" r:id="rId40"/>
    <p:sldId id="502" r:id="rId41"/>
    <p:sldId id="503" r:id="rId42"/>
    <p:sldId id="267" r:id="rId43"/>
    <p:sldId id="475" r:id="rId44"/>
  </p:sldIdLst>
  <p:sldSz cx="12192000" cy="6858000"/>
  <p:notesSz cx="6797675" cy="9926638"/>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ne Gheysen" initials="TG" lastIdx="9" clrIdx="0">
    <p:extLst>
      <p:ext uri="{19B8F6BF-5375-455C-9EA6-DF929625EA0E}">
        <p15:presenceInfo xmlns:p15="http://schemas.microsoft.com/office/powerpoint/2012/main" userId="4ffbec477fb5d412" providerId="Windows Live"/>
      </p:ext>
    </p:extLst>
  </p:cmAuthor>
  <p:cmAuthor id="2" name="Stefaan Jonniaux" initials="SJ" lastIdx="4" clrIdx="1">
    <p:extLst>
      <p:ext uri="{19B8F6BF-5375-455C-9EA6-DF929625EA0E}">
        <p15:presenceInfo xmlns:p15="http://schemas.microsoft.com/office/powerpoint/2012/main" userId="S::stefaan.jonniaux@vrijclbnetwerk.be::a0a12ca0-5558-4282-9e82-5711c2c8c0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36"/>
    <a:srgbClr val="1D71B8"/>
    <a:srgbClr val="00B21B"/>
    <a:srgbClr val="2086C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Stijl, gemiddeld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79592" autoAdjust="0"/>
  </p:normalViewPr>
  <p:slideViewPr>
    <p:cSldViewPr snapToGrid="0" snapToObjects="1">
      <p:cViewPr varScale="1">
        <p:scale>
          <a:sx n="68" d="100"/>
          <a:sy n="68" d="100"/>
        </p:scale>
        <p:origin x="1685" y="62"/>
      </p:cViewPr>
      <p:guideLst>
        <p:guide orient="horz" pos="232"/>
        <p:guide pos="384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Blad1!$B$1</c:f>
              <c:strCache>
                <c:ptCount val="1"/>
                <c:pt idx="0">
                  <c:v>Aantal unieke leerlingen</c:v>
                </c:pt>
              </c:strCache>
            </c:strRef>
          </c:tx>
          <c:dPt>
            <c:idx val="0"/>
            <c:bubble3D val="0"/>
            <c:spPr>
              <a:solidFill>
                <a:srgbClr val="8A094D"/>
              </a:solidFill>
            </c:spPr>
            <c:extLst>
              <c:ext xmlns:c16="http://schemas.microsoft.com/office/drawing/2014/chart" uri="{C3380CC4-5D6E-409C-BE32-E72D297353CC}">
                <c16:uniqueId val="{00000001-2E47-4F77-BD0A-586ECD26AA18}"/>
              </c:ext>
            </c:extLst>
          </c:dPt>
          <c:dPt>
            <c:idx val="1"/>
            <c:bubble3D val="0"/>
            <c:spPr>
              <a:solidFill>
                <a:srgbClr val="000066"/>
              </a:solidFill>
            </c:spPr>
            <c:extLst>
              <c:ext xmlns:c16="http://schemas.microsoft.com/office/drawing/2014/chart" uri="{C3380CC4-5D6E-409C-BE32-E72D297353CC}">
                <c16:uniqueId val="{00000003-2E47-4F77-BD0A-586ECD26AA18}"/>
              </c:ext>
            </c:extLst>
          </c:dPt>
          <c:dPt>
            <c:idx val="2"/>
            <c:bubble3D val="0"/>
            <c:spPr>
              <a:solidFill>
                <a:srgbClr val="FF9900"/>
              </a:solidFill>
            </c:spPr>
            <c:extLst>
              <c:ext xmlns:c16="http://schemas.microsoft.com/office/drawing/2014/chart" uri="{C3380CC4-5D6E-409C-BE32-E72D297353CC}">
                <c16:uniqueId val="{00000005-2E47-4F77-BD0A-586ECD26AA18}"/>
              </c:ext>
            </c:extLst>
          </c:dPt>
          <c:dPt>
            <c:idx val="3"/>
            <c:bubble3D val="0"/>
            <c:spPr>
              <a:solidFill>
                <a:srgbClr val="006666"/>
              </a:solidFill>
            </c:spPr>
            <c:extLst>
              <c:ext xmlns:c16="http://schemas.microsoft.com/office/drawing/2014/chart" uri="{C3380CC4-5D6E-409C-BE32-E72D297353CC}">
                <c16:uniqueId val="{00000007-2E47-4F77-BD0A-586ECD26AA18}"/>
              </c:ext>
            </c:extLst>
          </c:dPt>
          <c:cat>
            <c:strRef>
              <c:f>Blad1!$A$2:$A$5</c:f>
              <c:strCache>
                <c:ptCount val="4"/>
                <c:pt idx="0">
                  <c:v>Leren en studeren</c:v>
                </c:pt>
                <c:pt idx="1">
                  <c:v>Onderwijsloopbaan</c:v>
                </c:pt>
                <c:pt idx="2">
                  <c:v>Preventieve gezondheidszorg</c:v>
                </c:pt>
                <c:pt idx="3">
                  <c:v>Psychosociaal functioneren</c:v>
                </c:pt>
              </c:strCache>
            </c:strRef>
          </c:cat>
          <c:val>
            <c:numRef>
              <c:f>Blad1!$B$2:$B$5</c:f>
              <c:numCache>
                <c:formatCode>#,##0</c:formatCode>
                <c:ptCount val="4"/>
                <c:pt idx="0">
                  <c:v>136366</c:v>
                </c:pt>
                <c:pt idx="1">
                  <c:v>128348</c:v>
                </c:pt>
                <c:pt idx="2">
                  <c:v>56205</c:v>
                </c:pt>
                <c:pt idx="3">
                  <c:v>101251</c:v>
                </c:pt>
              </c:numCache>
            </c:numRef>
          </c:val>
          <c:extLst>
            <c:ext xmlns:c16="http://schemas.microsoft.com/office/drawing/2014/chart" uri="{C3380CC4-5D6E-409C-BE32-E72D297353CC}">
              <c16:uniqueId val="{00000008-2E47-4F77-BD0A-586ECD26AA18}"/>
            </c:ext>
          </c:extLst>
        </c:ser>
        <c:dLbls>
          <c:showLegendKey val="0"/>
          <c:showVal val="0"/>
          <c:showCatName val="0"/>
          <c:showSerName val="0"/>
          <c:showPercent val="0"/>
          <c:showBubbleSize val="0"/>
          <c:showLeaderLines val="1"/>
        </c:dLbls>
        <c:firstSliceAng val="0"/>
      </c:pieChart>
    </c:plotArea>
    <c:legend>
      <c:legendPos val="b"/>
      <c:overlay val="0"/>
    </c:legend>
    <c:plotVisOnly val="1"/>
    <c:dispBlanksAs val="gap"/>
    <c:showDLblsOverMax val="0"/>
  </c:chart>
  <c:txPr>
    <a:bodyPr/>
    <a:lstStyle/>
    <a:p>
      <a:pPr>
        <a:defRPr sz="1400"/>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Aantal leerlingen tijdelijke schorsing</a:t>
            </a:r>
          </a:p>
        </c:rich>
      </c:tx>
      <c:overlay val="0"/>
    </c:title>
    <c:autoTitleDeleted val="0"/>
    <c:plotArea>
      <c:layout/>
      <c:barChart>
        <c:barDir val="col"/>
        <c:grouping val="clustered"/>
        <c:varyColors val="0"/>
        <c:ser>
          <c:idx val="0"/>
          <c:order val="0"/>
          <c:tx>
            <c:strRef>
              <c:f>Blad1!$B$1</c:f>
              <c:strCache>
                <c:ptCount val="1"/>
                <c:pt idx="0">
                  <c:v>Aantal lln</c:v>
                </c:pt>
              </c:strCache>
            </c:strRef>
          </c:tx>
          <c:spPr>
            <a:solidFill>
              <a:srgbClr val="8A094D"/>
            </a:solidFill>
          </c:spPr>
          <c:invertIfNegative val="0"/>
          <c:cat>
            <c:strRef>
              <c:f>Blad1!$A$2:$A$7</c:f>
              <c:strCache>
                <c:ptCount val="6"/>
                <c:pt idx="0">
                  <c:v>2012-2013</c:v>
                </c:pt>
                <c:pt idx="1">
                  <c:v>2013-2014</c:v>
                </c:pt>
                <c:pt idx="2">
                  <c:v>2014-2015</c:v>
                </c:pt>
                <c:pt idx="3">
                  <c:v>2015-2016</c:v>
                </c:pt>
                <c:pt idx="4">
                  <c:v>2016-2017</c:v>
                </c:pt>
                <c:pt idx="5">
                  <c:v>2017-2018</c:v>
                </c:pt>
              </c:strCache>
            </c:strRef>
          </c:cat>
          <c:val>
            <c:numRef>
              <c:f>Blad1!$B$2:$B$7</c:f>
              <c:numCache>
                <c:formatCode>General</c:formatCode>
                <c:ptCount val="6"/>
                <c:pt idx="0">
                  <c:v>1471</c:v>
                </c:pt>
                <c:pt idx="1">
                  <c:v>1355</c:v>
                </c:pt>
                <c:pt idx="2">
                  <c:v>1888</c:v>
                </c:pt>
                <c:pt idx="3">
                  <c:v>2298</c:v>
                </c:pt>
                <c:pt idx="4">
                  <c:v>2379</c:v>
                </c:pt>
                <c:pt idx="5">
                  <c:v>2802</c:v>
                </c:pt>
              </c:numCache>
            </c:numRef>
          </c:val>
          <c:extLst>
            <c:ext xmlns:c16="http://schemas.microsoft.com/office/drawing/2014/chart" uri="{C3380CC4-5D6E-409C-BE32-E72D297353CC}">
              <c16:uniqueId val="{00000000-4AB5-47D6-96D5-45C4DE5DA05B}"/>
            </c:ext>
          </c:extLst>
        </c:ser>
        <c:dLbls>
          <c:showLegendKey val="0"/>
          <c:showVal val="0"/>
          <c:showCatName val="0"/>
          <c:showSerName val="0"/>
          <c:showPercent val="0"/>
          <c:showBubbleSize val="0"/>
        </c:dLbls>
        <c:gapWidth val="150"/>
        <c:axId val="43137664"/>
        <c:axId val="43143552"/>
      </c:barChart>
      <c:catAx>
        <c:axId val="43137664"/>
        <c:scaling>
          <c:orientation val="minMax"/>
        </c:scaling>
        <c:delete val="0"/>
        <c:axPos val="b"/>
        <c:numFmt formatCode="General" sourceLinked="0"/>
        <c:majorTickMark val="out"/>
        <c:minorTickMark val="none"/>
        <c:tickLblPos val="nextTo"/>
        <c:crossAx val="43143552"/>
        <c:crosses val="autoZero"/>
        <c:auto val="1"/>
        <c:lblAlgn val="ctr"/>
        <c:lblOffset val="100"/>
        <c:noMultiLvlLbl val="0"/>
      </c:catAx>
      <c:valAx>
        <c:axId val="43143552"/>
        <c:scaling>
          <c:orientation val="minMax"/>
        </c:scaling>
        <c:delete val="0"/>
        <c:axPos val="l"/>
        <c:majorGridlines/>
        <c:numFmt formatCode="General" sourceLinked="1"/>
        <c:majorTickMark val="out"/>
        <c:minorTickMark val="none"/>
        <c:tickLblPos val="nextTo"/>
        <c:crossAx val="43137664"/>
        <c:crosses val="autoZero"/>
        <c:crossBetween val="between"/>
      </c:valAx>
    </c:plotArea>
    <c:plotVisOnly val="1"/>
    <c:dispBlanksAs val="gap"/>
    <c:showDLblsOverMax val="0"/>
  </c:chart>
  <c:txPr>
    <a:bodyPr/>
    <a:lstStyle/>
    <a:p>
      <a:pPr>
        <a:defRPr sz="1600"/>
      </a:pPr>
      <a:endParaRPr lang="nl-B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Aantal leerlingen buitengezet op school </a:t>
            </a:r>
          </a:p>
        </c:rich>
      </c:tx>
      <c:overlay val="0"/>
    </c:title>
    <c:autoTitleDeleted val="0"/>
    <c:plotArea>
      <c:layout/>
      <c:barChart>
        <c:barDir val="col"/>
        <c:grouping val="clustered"/>
        <c:varyColors val="0"/>
        <c:ser>
          <c:idx val="0"/>
          <c:order val="0"/>
          <c:tx>
            <c:strRef>
              <c:f>Blad1!$B$1</c:f>
              <c:strCache>
                <c:ptCount val="1"/>
                <c:pt idx="0">
                  <c:v>Aantal lln</c:v>
                </c:pt>
              </c:strCache>
            </c:strRef>
          </c:tx>
          <c:spPr>
            <a:solidFill>
              <a:srgbClr val="8A094D"/>
            </a:solidFill>
          </c:spPr>
          <c:invertIfNegative val="0"/>
          <c:cat>
            <c:strRef>
              <c:f>Blad1!$A$2:$A$7</c:f>
              <c:strCache>
                <c:ptCount val="6"/>
                <c:pt idx="0">
                  <c:v>2012-2013</c:v>
                </c:pt>
                <c:pt idx="1">
                  <c:v>2013-2014</c:v>
                </c:pt>
                <c:pt idx="2">
                  <c:v>2014-2015</c:v>
                </c:pt>
                <c:pt idx="3">
                  <c:v>2015-2016</c:v>
                </c:pt>
                <c:pt idx="4">
                  <c:v>2016-2017</c:v>
                </c:pt>
                <c:pt idx="5">
                  <c:v>2017-2018</c:v>
                </c:pt>
              </c:strCache>
            </c:strRef>
          </c:cat>
          <c:val>
            <c:numRef>
              <c:f>Blad1!$B$2:$B$7</c:f>
              <c:numCache>
                <c:formatCode>General</c:formatCode>
                <c:ptCount val="6"/>
                <c:pt idx="0">
                  <c:v>1820</c:v>
                </c:pt>
                <c:pt idx="1">
                  <c:v>1705</c:v>
                </c:pt>
                <c:pt idx="2">
                  <c:v>2039</c:v>
                </c:pt>
                <c:pt idx="3">
                  <c:v>2387</c:v>
                </c:pt>
                <c:pt idx="4">
                  <c:v>2472</c:v>
                </c:pt>
                <c:pt idx="5">
                  <c:v>2432</c:v>
                </c:pt>
              </c:numCache>
            </c:numRef>
          </c:val>
          <c:extLst>
            <c:ext xmlns:c16="http://schemas.microsoft.com/office/drawing/2014/chart" uri="{C3380CC4-5D6E-409C-BE32-E72D297353CC}">
              <c16:uniqueId val="{00000000-07CC-478C-AB10-EB315EF4D67B}"/>
            </c:ext>
          </c:extLst>
        </c:ser>
        <c:dLbls>
          <c:showLegendKey val="0"/>
          <c:showVal val="0"/>
          <c:showCatName val="0"/>
          <c:showSerName val="0"/>
          <c:showPercent val="0"/>
          <c:showBubbleSize val="0"/>
        </c:dLbls>
        <c:gapWidth val="150"/>
        <c:axId val="43221376"/>
        <c:axId val="43222912"/>
      </c:barChart>
      <c:catAx>
        <c:axId val="43221376"/>
        <c:scaling>
          <c:orientation val="minMax"/>
        </c:scaling>
        <c:delete val="0"/>
        <c:axPos val="b"/>
        <c:numFmt formatCode="General" sourceLinked="0"/>
        <c:majorTickMark val="out"/>
        <c:minorTickMark val="none"/>
        <c:tickLblPos val="nextTo"/>
        <c:crossAx val="43222912"/>
        <c:crosses val="autoZero"/>
        <c:auto val="1"/>
        <c:lblAlgn val="ctr"/>
        <c:lblOffset val="100"/>
        <c:noMultiLvlLbl val="0"/>
      </c:catAx>
      <c:valAx>
        <c:axId val="43222912"/>
        <c:scaling>
          <c:orientation val="minMax"/>
        </c:scaling>
        <c:delete val="0"/>
        <c:axPos val="l"/>
        <c:majorGridlines/>
        <c:numFmt formatCode="General" sourceLinked="1"/>
        <c:majorTickMark val="out"/>
        <c:minorTickMark val="none"/>
        <c:tickLblPos val="nextTo"/>
        <c:crossAx val="43221376"/>
        <c:crosses val="autoZero"/>
        <c:crossBetween val="between"/>
      </c:valAx>
    </c:plotArea>
    <c:plotVisOnly val="1"/>
    <c:dispBlanksAs val="gap"/>
    <c:showDLblsOverMax val="0"/>
  </c:chart>
  <c:txPr>
    <a:bodyPr/>
    <a:lstStyle/>
    <a:p>
      <a:pPr>
        <a:defRPr sz="1600"/>
      </a:pPr>
      <a:endParaRPr lang="nl-B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Blad1!$B$1</c:f>
              <c:strCache>
                <c:ptCount val="1"/>
                <c:pt idx="0">
                  <c:v>Leren en studeren</c:v>
                </c:pt>
              </c:strCache>
            </c:strRef>
          </c:tx>
          <c:spPr>
            <a:ln>
              <a:solidFill>
                <a:srgbClr val="00B0F0"/>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Blad1!$B$2:$B$19</c:f>
              <c:numCache>
                <c:formatCode>#,##0_);\(#,##0\)</c:formatCode>
                <c:ptCount val="18"/>
                <c:pt idx="0">
                  <c:v>1530</c:v>
                </c:pt>
                <c:pt idx="1">
                  <c:v>6774</c:v>
                </c:pt>
                <c:pt idx="2">
                  <c:v>11125</c:v>
                </c:pt>
                <c:pt idx="3">
                  <c:v>15063</c:v>
                </c:pt>
                <c:pt idx="4">
                  <c:v>15950</c:v>
                </c:pt>
                <c:pt idx="5">
                  <c:v>16821</c:v>
                </c:pt>
                <c:pt idx="6">
                  <c:v>16405</c:v>
                </c:pt>
                <c:pt idx="7">
                  <c:v>14784</c:v>
                </c:pt>
                <c:pt idx="8">
                  <c:v>13065</c:v>
                </c:pt>
                <c:pt idx="9">
                  <c:v>10903</c:v>
                </c:pt>
                <c:pt idx="10">
                  <c:v>7875</c:v>
                </c:pt>
                <c:pt idx="11">
                  <c:v>6071</c:v>
                </c:pt>
                <c:pt idx="12">
                  <c:v>5731</c:v>
                </c:pt>
                <c:pt idx="13">
                  <c:v>5206</c:v>
                </c:pt>
                <c:pt idx="14">
                  <c:v>4724</c:v>
                </c:pt>
                <c:pt idx="15">
                  <c:v>4037</c:v>
                </c:pt>
                <c:pt idx="16">
                  <c:v>2060</c:v>
                </c:pt>
                <c:pt idx="17" formatCode="General">
                  <c:v>4183</c:v>
                </c:pt>
              </c:numCache>
            </c:numRef>
          </c:val>
          <c:smooth val="0"/>
          <c:extLst>
            <c:ext xmlns:c16="http://schemas.microsoft.com/office/drawing/2014/chart" uri="{C3380CC4-5D6E-409C-BE32-E72D297353CC}">
              <c16:uniqueId val="{00000000-F43E-4ACF-9748-DC63DF7D6EF2}"/>
            </c:ext>
          </c:extLst>
        </c:ser>
        <c:ser>
          <c:idx val="1"/>
          <c:order val="1"/>
          <c:tx>
            <c:strRef>
              <c:f>Blad1!$C$1</c:f>
              <c:strCache>
                <c:ptCount val="1"/>
                <c:pt idx="0">
                  <c:v>Onderwijsloopbaan</c:v>
                </c:pt>
              </c:strCache>
            </c:strRef>
          </c:tx>
          <c:spPr>
            <a:ln>
              <a:solidFill>
                <a:srgbClr val="8A094D"/>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Blad1!$C$2:$C$19</c:f>
              <c:numCache>
                <c:formatCode>#,##0_);\(#,##0\)</c:formatCode>
                <c:ptCount val="18"/>
                <c:pt idx="0">
                  <c:v>551</c:v>
                </c:pt>
                <c:pt idx="1">
                  <c:v>1813</c:v>
                </c:pt>
                <c:pt idx="2">
                  <c:v>2880</c:v>
                </c:pt>
                <c:pt idx="3">
                  <c:v>8550</c:v>
                </c:pt>
                <c:pt idx="4">
                  <c:v>9005</c:v>
                </c:pt>
                <c:pt idx="5">
                  <c:v>8096</c:v>
                </c:pt>
                <c:pt idx="6">
                  <c:v>8104</c:v>
                </c:pt>
                <c:pt idx="7">
                  <c:v>7750</c:v>
                </c:pt>
                <c:pt idx="8">
                  <c:v>7601</c:v>
                </c:pt>
                <c:pt idx="9">
                  <c:v>17640</c:v>
                </c:pt>
                <c:pt idx="10">
                  <c:v>14755</c:v>
                </c:pt>
                <c:pt idx="11">
                  <c:v>10898</c:v>
                </c:pt>
                <c:pt idx="12">
                  <c:v>9963</c:v>
                </c:pt>
                <c:pt idx="13">
                  <c:v>10569</c:v>
                </c:pt>
                <c:pt idx="14">
                  <c:v>10749</c:v>
                </c:pt>
                <c:pt idx="15">
                  <c:v>11600</c:v>
                </c:pt>
                <c:pt idx="16">
                  <c:v>6226</c:v>
                </c:pt>
                <c:pt idx="17" formatCode="General">
                  <c:v>4632</c:v>
                </c:pt>
              </c:numCache>
            </c:numRef>
          </c:val>
          <c:smooth val="0"/>
          <c:extLst>
            <c:ext xmlns:c16="http://schemas.microsoft.com/office/drawing/2014/chart" uri="{C3380CC4-5D6E-409C-BE32-E72D297353CC}">
              <c16:uniqueId val="{00000001-F43E-4ACF-9748-DC63DF7D6EF2}"/>
            </c:ext>
          </c:extLst>
        </c:ser>
        <c:ser>
          <c:idx val="2"/>
          <c:order val="2"/>
          <c:tx>
            <c:strRef>
              <c:f>Blad1!$D$1</c:f>
              <c:strCache>
                <c:ptCount val="1"/>
                <c:pt idx="0">
                  <c:v>Preventieve Gezondheidzorg</c:v>
                </c:pt>
              </c:strCache>
            </c:strRef>
          </c:tx>
          <c:spPr>
            <a:ln>
              <a:solidFill>
                <a:srgbClr val="FF9900"/>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Blad1!$D$2:$D$19</c:f>
              <c:numCache>
                <c:formatCode>#,##0_);\(#,##0\)</c:formatCode>
                <c:ptCount val="18"/>
                <c:pt idx="0">
                  <c:v>614</c:v>
                </c:pt>
                <c:pt idx="1">
                  <c:v>3061</c:v>
                </c:pt>
                <c:pt idx="2">
                  <c:v>4812</c:v>
                </c:pt>
                <c:pt idx="3">
                  <c:v>4622</c:v>
                </c:pt>
                <c:pt idx="4">
                  <c:v>6546</c:v>
                </c:pt>
                <c:pt idx="5">
                  <c:v>4058</c:v>
                </c:pt>
                <c:pt idx="6">
                  <c:v>3353</c:v>
                </c:pt>
                <c:pt idx="7">
                  <c:v>3102</c:v>
                </c:pt>
                <c:pt idx="8">
                  <c:v>5028</c:v>
                </c:pt>
                <c:pt idx="9">
                  <c:v>3528</c:v>
                </c:pt>
                <c:pt idx="10">
                  <c:v>5765</c:v>
                </c:pt>
                <c:pt idx="11">
                  <c:v>3977</c:v>
                </c:pt>
                <c:pt idx="12">
                  <c:v>3587</c:v>
                </c:pt>
                <c:pt idx="13">
                  <c:v>2734</c:v>
                </c:pt>
                <c:pt idx="14">
                  <c:v>2116</c:v>
                </c:pt>
                <c:pt idx="15">
                  <c:v>1807</c:v>
                </c:pt>
                <c:pt idx="16">
                  <c:v>919</c:v>
                </c:pt>
                <c:pt idx="17" formatCode="General">
                  <c:v>730</c:v>
                </c:pt>
              </c:numCache>
            </c:numRef>
          </c:val>
          <c:smooth val="0"/>
          <c:extLst>
            <c:ext xmlns:c16="http://schemas.microsoft.com/office/drawing/2014/chart" uri="{C3380CC4-5D6E-409C-BE32-E72D297353CC}">
              <c16:uniqueId val="{00000002-F43E-4ACF-9748-DC63DF7D6EF2}"/>
            </c:ext>
          </c:extLst>
        </c:ser>
        <c:ser>
          <c:idx val="3"/>
          <c:order val="3"/>
          <c:tx>
            <c:strRef>
              <c:f>Blad1!$E$1</c:f>
              <c:strCache>
                <c:ptCount val="1"/>
                <c:pt idx="0">
                  <c:v>Psychosociaal Functioneren</c:v>
                </c:pt>
              </c:strCache>
            </c:strRef>
          </c:tx>
          <c:spPr>
            <a:ln>
              <a:solidFill>
                <a:srgbClr val="000066"/>
              </a:solidFill>
            </a:ln>
          </c:spPr>
          <c:marker>
            <c:symbol val="none"/>
          </c:marker>
          <c:cat>
            <c:strRef>
              <c:f>Blad1!$A$2:$A$19</c:f>
              <c:strCache>
                <c:ptCount val="18"/>
                <c:pt idx="0">
                  <c:v>2</c:v>
                </c:pt>
                <c:pt idx="1">
                  <c:v>3</c:v>
                </c:pt>
                <c:pt idx="2">
                  <c:v>4</c:v>
                </c:pt>
                <c:pt idx="3">
                  <c:v>5</c:v>
                </c:pt>
                <c:pt idx="4">
                  <c:v>6</c:v>
                </c:pt>
                <c:pt idx="5">
                  <c:v>7</c:v>
                </c:pt>
                <c:pt idx="6">
                  <c:v>8</c:v>
                </c:pt>
                <c:pt idx="7">
                  <c:v>9</c:v>
                </c:pt>
                <c:pt idx="8">
                  <c:v>10</c:v>
                </c:pt>
                <c:pt idx="9">
                  <c:v>11</c:v>
                </c:pt>
                <c:pt idx="10">
                  <c:v>12</c:v>
                </c:pt>
                <c:pt idx="11">
                  <c:v>13</c:v>
                </c:pt>
                <c:pt idx="12">
                  <c:v>14</c:v>
                </c:pt>
                <c:pt idx="13">
                  <c:v>15</c:v>
                </c:pt>
                <c:pt idx="14">
                  <c:v>16</c:v>
                </c:pt>
                <c:pt idx="15">
                  <c:v>17</c:v>
                </c:pt>
                <c:pt idx="16">
                  <c:v>18</c:v>
                </c:pt>
                <c:pt idx="17">
                  <c:v>18+</c:v>
                </c:pt>
              </c:strCache>
            </c:strRef>
          </c:cat>
          <c:val>
            <c:numRef>
              <c:f>Blad1!$E$2:$E$19</c:f>
              <c:numCache>
                <c:formatCode>#,##0_);\(#,##0\)</c:formatCode>
                <c:ptCount val="18"/>
                <c:pt idx="0">
                  <c:v>840</c:v>
                </c:pt>
                <c:pt idx="1">
                  <c:v>3709</c:v>
                </c:pt>
                <c:pt idx="2">
                  <c:v>5348</c:v>
                </c:pt>
                <c:pt idx="3">
                  <c:v>6500</c:v>
                </c:pt>
                <c:pt idx="4">
                  <c:v>7516</c:v>
                </c:pt>
                <c:pt idx="5">
                  <c:v>8435</c:v>
                </c:pt>
                <c:pt idx="6">
                  <c:v>9043</c:v>
                </c:pt>
                <c:pt idx="7">
                  <c:v>8965</c:v>
                </c:pt>
                <c:pt idx="8">
                  <c:v>8871</c:v>
                </c:pt>
                <c:pt idx="9">
                  <c:v>8369</c:v>
                </c:pt>
                <c:pt idx="10">
                  <c:v>8044</c:v>
                </c:pt>
                <c:pt idx="11">
                  <c:v>8211</c:v>
                </c:pt>
                <c:pt idx="12">
                  <c:v>8695</c:v>
                </c:pt>
                <c:pt idx="13">
                  <c:v>8194</c:v>
                </c:pt>
                <c:pt idx="14">
                  <c:v>7746</c:v>
                </c:pt>
                <c:pt idx="15">
                  <c:v>6599</c:v>
                </c:pt>
                <c:pt idx="16">
                  <c:v>3225</c:v>
                </c:pt>
                <c:pt idx="17" formatCode="General">
                  <c:v>2035</c:v>
                </c:pt>
              </c:numCache>
            </c:numRef>
          </c:val>
          <c:smooth val="0"/>
          <c:extLst>
            <c:ext xmlns:c16="http://schemas.microsoft.com/office/drawing/2014/chart" uri="{C3380CC4-5D6E-409C-BE32-E72D297353CC}">
              <c16:uniqueId val="{00000003-F43E-4ACF-9748-DC63DF7D6EF2}"/>
            </c:ext>
          </c:extLst>
        </c:ser>
        <c:dLbls>
          <c:showLegendKey val="0"/>
          <c:showVal val="0"/>
          <c:showCatName val="0"/>
          <c:showSerName val="0"/>
          <c:showPercent val="0"/>
          <c:showBubbleSize val="0"/>
        </c:dLbls>
        <c:smooth val="0"/>
        <c:axId val="88519424"/>
        <c:axId val="88521344"/>
      </c:lineChart>
      <c:catAx>
        <c:axId val="88519424"/>
        <c:scaling>
          <c:orientation val="minMax"/>
        </c:scaling>
        <c:delete val="0"/>
        <c:axPos val="b"/>
        <c:title>
          <c:tx>
            <c:rich>
              <a:bodyPr/>
              <a:lstStyle/>
              <a:p>
                <a:pPr>
                  <a:defRPr/>
                </a:pPr>
                <a:r>
                  <a:rPr lang="nl-BE"/>
                  <a:t>Leeftijd van de leerling</a:t>
                </a:r>
              </a:p>
            </c:rich>
          </c:tx>
          <c:overlay val="0"/>
        </c:title>
        <c:numFmt formatCode="General" sourceLinked="1"/>
        <c:majorTickMark val="out"/>
        <c:minorTickMark val="none"/>
        <c:tickLblPos val="nextTo"/>
        <c:crossAx val="88521344"/>
        <c:crosses val="autoZero"/>
        <c:auto val="1"/>
        <c:lblAlgn val="ctr"/>
        <c:lblOffset val="100"/>
        <c:noMultiLvlLbl val="0"/>
      </c:catAx>
      <c:valAx>
        <c:axId val="88521344"/>
        <c:scaling>
          <c:orientation val="minMax"/>
        </c:scaling>
        <c:delete val="0"/>
        <c:axPos val="l"/>
        <c:majorGridlines/>
        <c:title>
          <c:tx>
            <c:rich>
              <a:bodyPr rot="-5400000" vert="horz"/>
              <a:lstStyle/>
              <a:p>
                <a:pPr>
                  <a:defRPr/>
                </a:pPr>
                <a:r>
                  <a:rPr lang="nl-BE"/>
                  <a:t>Aantal leerlingen met een zorgvraag</a:t>
                </a:r>
              </a:p>
            </c:rich>
          </c:tx>
          <c:layout>
            <c:manualLayout>
              <c:xMode val="edge"/>
              <c:yMode val="edge"/>
              <c:x val="1.1553805601679078E-2"/>
              <c:y val="1.6291832881708757E-2"/>
            </c:manualLayout>
          </c:layout>
          <c:overlay val="0"/>
        </c:title>
        <c:numFmt formatCode="#,##0" sourceLinked="0"/>
        <c:majorTickMark val="out"/>
        <c:minorTickMark val="none"/>
        <c:tickLblPos val="nextTo"/>
        <c:crossAx val="88519424"/>
        <c:crosses val="autoZero"/>
        <c:crossBetween val="between"/>
      </c:valAx>
    </c:plotArea>
    <c:legend>
      <c:legendPos val="r"/>
      <c:overlay val="0"/>
    </c:legend>
    <c:plotVisOnly val="1"/>
    <c:dispBlanksAs val="gap"/>
    <c:showDLblsOverMax val="0"/>
  </c:chart>
  <c:txPr>
    <a:bodyPr/>
    <a:lstStyle/>
    <a:p>
      <a:pPr>
        <a:defRPr sz="1600"/>
      </a:pPr>
      <a:endParaRPr lang="nl-BE"/>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0A307221-D1AA-644D-A019-066F112DB1A5}" type="datetimeFigureOut">
              <a:rPr lang="nl-BE" smtClean="0"/>
              <a:t>7/05/2020</a:t>
            </a:fld>
            <a:endParaRPr lang="nl-BE"/>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2F57C1-CE4F-6642-AF1E-D3602E68FDC5}" type="slidenum">
              <a:rPr lang="nl-BE" smtClean="0"/>
              <a:t>‹nr.›</a:t>
            </a:fld>
            <a:endParaRPr lang="nl-BE"/>
          </a:p>
        </p:txBody>
      </p:sp>
    </p:spTree>
    <p:extLst>
      <p:ext uri="{BB962C8B-B14F-4D97-AF65-F5344CB8AC3E}">
        <p14:creationId xmlns:p14="http://schemas.microsoft.com/office/powerpoint/2010/main" val="1527645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1</a:t>
            </a:fld>
            <a:endParaRPr lang="nl-BE"/>
          </a:p>
        </p:txBody>
      </p:sp>
    </p:spTree>
    <p:extLst>
      <p:ext uri="{BB962C8B-B14F-4D97-AF65-F5344CB8AC3E}">
        <p14:creationId xmlns:p14="http://schemas.microsoft.com/office/powerpoint/2010/main" val="28090157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DD7BC44B-911C-4FB5-A7BF-2DF48A09F0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870F7E-846C-4A0D-ADFB-7A1D9B74637A}" type="slidenum">
              <a:rPr lang="nl-NL" altLang="nl-NL">
                <a:solidFill>
                  <a:srgbClr val="000000"/>
                </a:solidFill>
              </a:rPr>
              <a:pPr fontAlgn="base">
                <a:spcBef>
                  <a:spcPct val="0"/>
                </a:spcBef>
                <a:spcAft>
                  <a:spcPct val="0"/>
                </a:spcAft>
              </a:pPr>
              <a:t>27</a:t>
            </a:fld>
            <a:endParaRPr lang="nl-NL" altLang="nl-NL">
              <a:solidFill>
                <a:srgbClr val="000000"/>
              </a:solidFill>
            </a:endParaRPr>
          </a:p>
        </p:txBody>
      </p:sp>
      <p:sp>
        <p:nvSpPr>
          <p:cNvPr id="70659" name="Rectangle 2">
            <a:extLst>
              <a:ext uri="{FF2B5EF4-FFF2-40B4-BE49-F238E27FC236}">
                <a16:creationId xmlns:a16="http://schemas.microsoft.com/office/drawing/2014/main" id="{1C445C24-A341-4DD4-BE59-9DF06A524F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7F76BB64-E46F-40F7-9C06-CB46FCD7D7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DD7BC44B-911C-4FB5-A7BF-2DF48A09F0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9870F7E-846C-4A0D-ADFB-7A1D9B74637A}" type="slidenum">
              <a:rPr lang="nl-NL" altLang="nl-NL">
                <a:solidFill>
                  <a:srgbClr val="000000"/>
                </a:solidFill>
              </a:rPr>
              <a:pPr fontAlgn="base">
                <a:spcBef>
                  <a:spcPct val="0"/>
                </a:spcBef>
                <a:spcAft>
                  <a:spcPct val="0"/>
                </a:spcAft>
              </a:pPr>
              <a:t>28</a:t>
            </a:fld>
            <a:endParaRPr lang="nl-NL" altLang="nl-NL">
              <a:solidFill>
                <a:srgbClr val="000000"/>
              </a:solidFill>
            </a:endParaRPr>
          </a:p>
        </p:txBody>
      </p:sp>
      <p:sp>
        <p:nvSpPr>
          <p:cNvPr id="70659" name="Rectangle 2">
            <a:extLst>
              <a:ext uri="{FF2B5EF4-FFF2-40B4-BE49-F238E27FC236}">
                <a16:creationId xmlns:a16="http://schemas.microsoft.com/office/drawing/2014/main" id="{1C445C24-A341-4DD4-BE59-9DF06A524F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0" name="Rectangle 3">
            <a:extLst>
              <a:ext uri="{FF2B5EF4-FFF2-40B4-BE49-F238E27FC236}">
                <a16:creationId xmlns:a16="http://schemas.microsoft.com/office/drawing/2014/main" id="{7F76BB64-E46F-40F7-9C06-CB46FCD7D7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Tree>
    <p:extLst>
      <p:ext uri="{BB962C8B-B14F-4D97-AF65-F5344CB8AC3E}">
        <p14:creationId xmlns:p14="http://schemas.microsoft.com/office/powerpoint/2010/main" val="25386988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2C56DC0-8F90-4C87-BA36-8723D0BCFD1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3A0853-5D76-47EE-AE14-A90F27C43312}" type="slidenum">
              <a:rPr lang="nl-NL" altLang="nl-NL">
                <a:solidFill>
                  <a:srgbClr val="000000"/>
                </a:solidFill>
              </a:rPr>
              <a:pPr fontAlgn="base">
                <a:spcBef>
                  <a:spcPct val="0"/>
                </a:spcBef>
                <a:spcAft>
                  <a:spcPct val="0"/>
                </a:spcAft>
              </a:pPr>
              <a:t>29</a:t>
            </a:fld>
            <a:endParaRPr lang="nl-NL" altLang="nl-NL">
              <a:solidFill>
                <a:srgbClr val="000000"/>
              </a:solidFill>
            </a:endParaRPr>
          </a:p>
        </p:txBody>
      </p:sp>
      <p:sp>
        <p:nvSpPr>
          <p:cNvPr id="63491" name="Rectangle 2">
            <a:extLst>
              <a:ext uri="{FF2B5EF4-FFF2-40B4-BE49-F238E27FC236}">
                <a16:creationId xmlns:a16="http://schemas.microsoft.com/office/drawing/2014/main" id="{6C0805BD-DBD8-4437-9F9F-55810BECC75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841EAD2A-7BE9-4D63-9255-08268FE025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Tree>
    <p:extLst>
      <p:ext uri="{BB962C8B-B14F-4D97-AF65-F5344CB8AC3E}">
        <p14:creationId xmlns:p14="http://schemas.microsoft.com/office/powerpoint/2010/main" val="3590519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 belangrijke</a:t>
            </a:r>
            <a:r>
              <a:rPr lang="nl-BE" baseline="0" dirty="0"/>
              <a:t> kaders in het CLB-werk. </a:t>
            </a:r>
            <a:endParaRPr lang="en-US"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30</a:t>
            </a:fld>
            <a:endParaRPr lang="nl-BE"/>
          </a:p>
        </p:txBody>
      </p:sp>
    </p:spTree>
    <p:extLst>
      <p:ext uri="{BB962C8B-B14F-4D97-AF65-F5344CB8AC3E}">
        <p14:creationId xmlns:p14="http://schemas.microsoft.com/office/powerpoint/2010/main" val="1413802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buClr>
                <a:schemeClr val="dk1"/>
              </a:buClr>
              <a:buSzPts val="300"/>
            </a:pPr>
            <a:br>
              <a:rPr lang="nl-BE" dirty="0">
                <a:solidFill>
                  <a:schemeClr val="dk1"/>
                </a:solidFill>
                <a:ea typeface="Calibri"/>
                <a:cs typeface="Calibri"/>
                <a:sym typeface="Calibri"/>
              </a:rPr>
            </a:br>
            <a:r>
              <a:rPr lang="nl-BE" dirty="0">
                <a:solidFill>
                  <a:srgbClr val="02AAB4"/>
                </a:solidFill>
                <a:latin typeface="Open Sans"/>
                <a:ea typeface="Open Sans"/>
                <a:cs typeface="Open Sans"/>
                <a:sym typeface="Open Sans"/>
              </a:rPr>
              <a:t>Dit denkkader illustreert mooi dat zorg een ‘samen verhaal’ is en visualiseert de rol/verantwoordelijkheden van de school CLB/PBD in de begeleiding van leerlingen. Zorg start niet wanneer het CLB wordt ingeschakeld. Scholen hebben vaak in fase 0 en 1 al heel wat inspanningen verricht om een leerling te helpen. Als CLB bouwen we daarop voort.</a:t>
            </a:r>
            <a:endParaRPr lang="nl-BE" dirty="0"/>
          </a:p>
          <a:p>
            <a:pPr>
              <a:buClr>
                <a:schemeClr val="dk1"/>
              </a:buClr>
              <a:buSzPts val="300"/>
            </a:pPr>
            <a:r>
              <a:rPr lang="nl-BE" dirty="0">
                <a:solidFill>
                  <a:schemeClr val="dk1"/>
                </a:solidFill>
                <a:ea typeface="Calibri"/>
                <a:cs typeface="Calibri"/>
                <a:sym typeface="Calibri"/>
              </a:rPr>
              <a:t>-Zorgvisie blijft er rond staan</a:t>
            </a:r>
          </a:p>
          <a:p>
            <a:pPr>
              <a:buClr>
                <a:schemeClr val="dk1"/>
              </a:buClr>
              <a:buSzPts val="300"/>
            </a:pPr>
            <a:endParaRPr lang="nl-BE" dirty="0">
              <a:solidFill>
                <a:schemeClr val="dk1"/>
              </a:solidFill>
              <a:cs typeface="Calibri"/>
              <a:sym typeface="Calibri"/>
            </a:endParaRPr>
          </a:p>
          <a:p>
            <a:pPr>
              <a:buClr>
                <a:schemeClr val="dk1"/>
              </a:buClr>
              <a:buSzPts val="300"/>
            </a:pPr>
            <a:r>
              <a:rPr lang="nl-BE" dirty="0"/>
              <a:t>Het zorgcontinuüm wordt beschreven in vier fasen: brede basiszorg, verhoogde zorg, uitbreiding van zorg en individueel aangepast curriculum. De fasen zijn evenwel niet strikt te scheiden. Bij het voorzien van verhoogde zorg voor een leerling, wordt de brede basiszorg immers verdergezet. De zorg voor een leerling wordt ook niet stopgezet bij de start van een handelingsgericht diagnostisch traject in de fase van uitbreiding van zorg. Omgekeerd kan een aanpak die wordt uitgewerkt voor een specifieke leerling tegemoet komen aan de onderwijsbehoeften van andere leerlingen en zo een plaats krijgen binnen de brede basiszorg of de fase van verhoogde zorg. Binnen het zorgcontinuüm zijn twee verschillende perspectieven aanwezig: het schoolperspectief en het CLB-perspectief. Als schoolnabije instantie speelt het CLB een subsidiaire rol in de ondersteuning en de begeleiding van leerlingen, ouders en leerkrachten. Het CLB ondersteunt scholen bij de ontwikkeling van een visie op zorgverbreding en draagt bij tot de zorgverbreding door het ondersteunen van scholen bij het realiseren van gepaste en redelijke aanpassingen, mogelijk vanuit een handelingsgericht diagnostisch traject. </a:t>
            </a:r>
          </a:p>
          <a:p>
            <a:pPr>
              <a:buClr>
                <a:srgbClr val="02AAB4"/>
              </a:buClr>
              <a:buSzPts val="1200"/>
            </a:pPr>
            <a:endParaRPr lang="nl-BE" b="1" dirty="0">
              <a:solidFill>
                <a:srgbClr val="02AAB4"/>
              </a:solidFill>
              <a:latin typeface="Open Sans"/>
              <a:ea typeface="Open Sans"/>
              <a:cs typeface="Open Sans"/>
              <a:sym typeface="Open Sans"/>
            </a:endParaRPr>
          </a:p>
          <a:p>
            <a:pPr marL="171432" indent="-171432">
              <a:buClr>
                <a:schemeClr val="dk1"/>
              </a:buClr>
              <a:buSzPts val="1200"/>
              <a:buFont typeface="Noto Sans Symbols"/>
              <a:buChar char="⇒"/>
            </a:pPr>
            <a:r>
              <a:rPr lang="nl-BE" b="1" dirty="0">
                <a:solidFill>
                  <a:schemeClr val="dk1"/>
                </a:solidFill>
                <a:ea typeface="Calibri"/>
                <a:cs typeface="Calibri"/>
                <a:sym typeface="Calibri"/>
              </a:rPr>
              <a:t>Doorklikken naar website: op startpagina doorklikken naar info over fases</a:t>
            </a:r>
            <a:endParaRPr lang="nl-BE" dirty="0"/>
          </a:p>
          <a:p>
            <a:pPr marL="171432" indent="-171432">
              <a:buClr>
                <a:schemeClr val="dk1"/>
              </a:buClr>
              <a:buSzPts val="1200"/>
              <a:buFont typeface="Noto Sans Symbols"/>
              <a:buChar char="⇒"/>
            </a:pPr>
            <a:r>
              <a:rPr lang="nl-BE" b="1" dirty="0">
                <a:solidFill>
                  <a:schemeClr val="dk1"/>
                </a:solidFill>
                <a:ea typeface="Calibri"/>
                <a:cs typeface="Calibri"/>
                <a:sym typeface="Calibri"/>
              </a:rPr>
              <a:t>Ook andere </a:t>
            </a:r>
            <a:r>
              <a:rPr lang="nl-BE" b="1" dirty="0" err="1">
                <a:solidFill>
                  <a:schemeClr val="dk1"/>
                </a:solidFill>
                <a:ea typeface="Calibri"/>
                <a:cs typeface="Calibri"/>
                <a:sym typeface="Calibri"/>
              </a:rPr>
              <a:t>tabladen</a:t>
            </a:r>
            <a:r>
              <a:rPr lang="nl-BE" b="1" dirty="0">
                <a:solidFill>
                  <a:schemeClr val="dk1"/>
                </a:solidFill>
                <a:ea typeface="Calibri"/>
                <a:cs typeface="Calibri"/>
                <a:sym typeface="Calibri"/>
              </a:rPr>
              <a:t> aanhalen (zeker </a:t>
            </a:r>
            <a:r>
              <a:rPr lang="nl-BE" b="1" dirty="0" err="1">
                <a:solidFill>
                  <a:schemeClr val="dk1"/>
                </a:solidFill>
                <a:ea typeface="Calibri"/>
                <a:cs typeface="Calibri"/>
                <a:sym typeface="Calibri"/>
              </a:rPr>
              <a:t>Prodiabrief</a:t>
            </a:r>
            <a:r>
              <a:rPr lang="nl-BE" b="1" dirty="0">
                <a:solidFill>
                  <a:schemeClr val="dk1"/>
                </a:solidFill>
                <a:ea typeface="Calibri"/>
                <a:cs typeface="Calibri"/>
                <a:sym typeface="Calibri"/>
              </a:rPr>
              <a:t> en FAQ)</a:t>
            </a:r>
            <a:endParaRPr lang="nl-BE" dirty="0"/>
          </a:p>
          <a:p>
            <a:endParaRPr lang="en-US"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31</a:t>
            </a:fld>
            <a:endParaRPr lang="nl-BE"/>
          </a:p>
        </p:txBody>
      </p:sp>
    </p:spTree>
    <p:extLst>
      <p:ext uri="{BB962C8B-B14F-4D97-AF65-F5344CB8AC3E}">
        <p14:creationId xmlns:p14="http://schemas.microsoft.com/office/powerpoint/2010/main" val="28270411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De school met de leerkracht als spilfiguur stimuleert de totale ontwikkeling van alle leerlingen, via een krachtige leeromgeving, en probeert problemen te voorkomen. Het schoolteam werkt actief aan het versterken van beschermende factoren en het verminderen van risicofactoren. Alle leerlingen worden door de leerkracht(en) systematisch opgevolgd. Dit alles gebeurt vanuit een zorgvisie. De verantwoordelijkheid voor de regie én voor de uitvoering van preventieve acties op klas- of schoolniveau ligt bij de school. Bij de uitbouw en invulling van de basiszorg kan de school beroep doen op de pedagogische begeleiding en CLB. Acties kunnen geïnitieerd worden door zowel de school, de pedagogische begeleiding als het CLB, </a:t>
            </a:r>
            <a:endParaRPr lang="en-US"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32</a:t>
            </a:fld>
            <a:endParaRPr lang="nl-BE"/>
          </a:p>
        </p:txBody>
      </p:sp>
    </p:spTree>
    <p:extLst>
      <p:ext uri="{BB962C8B-B14F-4D97-AF65-F5344CB8AC3E}">
        <p14:creationId xmlns:p14="http://schemas.microsoft.com/office/powerpoint/2010/main" val="7677290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defTabSz="914305">
              <a:defRPr/>
            </a:pPr>
            <a:r>
              <a:rPr lang="nl-BE" dirty="0"/>
              <a:t>Een zorgcontinuüm uitbouwen betekent ook dat jij en je school handelingsgericht werken (HGW). Zo streef je naar kwaliteitsvol onderwijs en doeltreffende leerlingenbegeleiding.</a:t>
            </a:r>
          </a:p>
          <a:p>
            <a:pPr defTabSz="914305">
              <a:defRPr/>
            </a:pPr>
            <a:r>
              <a:rPr lang="nl-BE" dirty="0"/>
              <a:t>Gemeenscha</a:t>
            </a:r>
            <a:r>
              <a:rPr lang="nl-BE" baseline="0" dirty="0"/>
              <a:t>ppelijk kader om aan zorg te werken met de school,</a:t>
            </a:r>
            <a:endParaRPr lang="nl-BE" dirty="0"/>
          </a:p>
          <a:p>
            <a:pPr defTabSz="914305">
              <a:defRPr/>
            </a:pPr>
            <a:r>
              <a:rPr lang="nl-BE" dirty="0"/>
              <a:t>De zeven onderstaande uitgangspunten vormen de essentie van HGW. Ze vormen de criteria waaraan de handelingsgerichtheid van onderzoek en begeleiding zijn af te toetsen. Het is van belang om álle uitgangspunten na te streven omdat ze onderling sterk samenhangen.</a:t>
            </a:r>
          </a:p>
          <a:p>
            <a:pPr defTabSz="914305">
              <a:defRPr/>
            </a:pPr>
            <a:endParaRPr lang="nl-BE" dirty="0"/>
          </a:p>
          <a:p>
            <a:r>
              <a:rPr lang="nl-BE" dirty="0"/>
              <a:t>1.</a:t>
            </a:r>
            <a:r>
              <a:rPr lang="nl-BE" baseline="0" dirty="0"/>
              <a:t> </a:t>
            </a:r>
            <a:r>
              <a:rPr lang="nl-BE" dirty="0"/>
              <a:t>Elke handeling, elke stap wordt ondernomen in functie van een afgesproken doel. Doelen zijn de eerste stap bij het formuleren van onderwijsbehoeften, zowel voor de klas, als voor </a:t>
            </a:r>
            <a:r>
              <a:rPr lang="nl-BE" dirty="0" err="1"/>
              <a:t>subgroepjes</a:t>
            </a:r>
            <a:r>
              <a:rPr lang="nl-BE" dirty="0"/>
              <a:t>, als voor de individuele aanpak van leerlingen. Ze geven aan waar we naartoe willen en bepalen welke informatie nodig is om efficiënt te handelen. Bovendien worden ze gebruikt om de aanpak regelmatig te evalueren</a:t>
            </a:r>
          </a:p>
          <a:p>
            <a:endParaRPr lang="nl-BE" dirty="0"/>
          </a:p>
          <a:p>
            <a:r>
              <a:rPr lang="nl-BE" dirty="0"/>
              <a:t>2. Er is een voortdurende wisselwerking tussen de leerling en zijn omgeving. Vanwege de samenhang en onderlinge beïnvloeding spreekt men daarbij van ‘transacties’ in plaats van ‘interacties’. Die wederzijdse beïnvloeding vraagt om afstemming.</a:t>
            </a:r>
            <a:endParaRPr lang="en-US" dirty="0"/>
          </a:p>
          <a:p>
            <a:endParaRPr lang="nl-BE" dirty="0"/>
          </a:p>
          <a:p>
            <a:r>
              <a:rPr lang="nl-BE" dirty="0"/>
              <a:t>3. Analyse, diagnostiek, advisering en begeleiding richten zich op wat een leerling nodig heeft (aanpak) om een doel te bereiken in plaats van wat een leerling heeft (diagnose, stoornis). Het gaat daarbij om wat deze leerling, van deze ouders, in deze klas, bij deze leerkracht op deze school de komende periode nodig heeft om doelen te bereiken. Onderwijs- en opvoedingsbehoeften beschrijven in eerste instantie het wenselijke aanbod,</a:t>
            </a:r>
          </a:p>
          <a:p>
            <a:r>
              <a:rPr lang="nl-BE" dirty="0"/>
              <a:t> </a:t>
            </a:r>
          </a:p>
          <a:p>
            <a:r>
              <a:rPr lang="nl-BE" dirty="0"/>
              <a:t>4. Leerkrachten realiseren passend onderwijs en leveren daarbij een cruciale bijdrage aan een positieve ontwikkeling van leerlingen op het gebied van leren, werkhouding en sociaal-emotioneel functioneren. Dat geldt zowel voor het omgaan met de diversiteit Algemeen diagnostisch protocol – 22 januari 2015 4 in de klasgroep (bijvoorbeeld preventie en differentiatie) als voor het omgaan met meer specifieke behoeften van leerlingen. Evenzeer hebben ouders invloed op het schoolsucces van hun kinderen. Hun bijdrage aan de schoolloopbaan van hun kind is essentieel. Zij kunnen het onderwijs ondersteunen maar het ook – onbedoeld of onbewust – ondermijnen.</a:t>
            </a:r>
          </a:p>
          <a:p>
            <a:endParaRPr lang="nl-BE" dirty="0"/>
          </a:p>
          <a:p>
            <a:r>
              <a:rPr lang="nl-BE" dirty="0"/>
              <a:t>5.</a:t>
            </a:r>
            <a:r>
              <a:rPr lang="nl-BE" baseline="0" dirty="0"/>
              <a:t> </a:t>
            </a:r>
            <a:r>
              <a:rPr lang="nl-BE" dirty="0"/>
              <a:t>Positieve aspecten van leerlingen, leraren, groepen/klassen, scholen en ouders zijn – naast problematische aspecten – nodig om een situatie te begrijpen, doelen te formuleren en een succesvolle interventie te kiezen. De focus ligt hierbij zowel op kansen en krachten als op uitzonderingen en succesvolle aanpakken. Het positieve versterken, talenten verder ontwikkelen, leidt tot betere resultaten dan het zwakke of negatieve ombuigen. Situaties waarin problemen niet voorkomen bieden aangrijpingspunten om te handelen. </a:t>
            </a:r>
          </a:p>
          <a:p>
            <a:endParaRPr lang="nl-BE" dirty="0"/>
          </a:p>
          <a:p>
            <a:r>
              <a:rPr lang="nl-BE" dirty="0"/>
              <a:t>6. CLB-medewerkers, leerlingen, leerkrachten, ouders en eventueel andere betrokkenen participeren als partners, elk vanuit hun eigen deskundigheid en verantwoordelijkheid. Gezamenlijk bespreken ze wat goed gaat en wat moeizaam (overzicht), analyseren ze de situatie (inzicht) en zoeken ze gericht naar een aanpak die werkt (uitzicht)</a:t>
            </a:r>
          </a:p>
          <a:p>
            <a:endParaRPr lang="nl-BE" dirty="0"/>
          </a:p>
          <a:p>
            <a:r>
              <a:rPr lang="nl-BE" dirty="0"/>
              <a:t>7, Eerst denken, dan doen is de rode draad doorheen HGW en HGD. De uitgangspunten van handelingsgericht werken zijn systematisch verwerkt in de verschillende fasen van het handelingsgericht diagnostisch traject. De richtlijnen van HGD zijn geen bindende regels maar een kader voor besluitvorming. Ze worden meegenomen als overwegingen bij het – samen met betrokkenen – beantwoorden van vragen en nemen van beslissingen. Binnen het HGD-kader blijft de ruimte behouden voor de inhoudelijke kennis van het multidisciplinair CLB-team</a:t>
            </a:r>
          </a:p>
          <a:p>
            <a:endParaRPr lang="nl-BE" dirty="0"/>
          </a:p>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33</a:t>
            </a:fld>
            <a:endParaRPr lang="nl-BE"/>
          </a:p>
        </p:txBody>
      </p:sp>
    </p:spTree>
    <p:extLst>
      <p:ext uri="{BB962C8B-B14F-4D97-AF65-F5344CB8AC3E}">
        <p14:creationId xmlns:p14="http://schemas.microsoft.com/office/powerpoint/2010/main" val="42729940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34</a:t>
            </a:fld>
            <a:endParaRPr lang="nl-BE"/>
          </a:p>
        </p:txBody>
      </p:sp>
    </p:spTree>
    <p:extLst>
      <p:ext uri="{BB962C8B-B14F-4D97-AF65-F5344CB8AC3E}">
        <p14:creationId xmlns:p14="http://schemas.microsoft.com/office/powerpoint/2010/main" val="3433893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Indien de proactieve en preventieve acties in de brede basiszorg niet meer volstaan om tegemoet te komen aan de onderwijs- en opvoedingsbehoeften van een of meerdere leerlingen, wordt verdergegaan naar de fase verhoogde zorg. Voor deze leerlingen voorziet het schoolteam extra zorg in de vorm van remediërende, differentiërende, compenserende of dispenserende maatregelen, afgestemd op hun behoeften. Deze verhoogde zorg wordt bij voorkeur gerealiseerd door de klasleerkracht(en) in samenspraak met het zorgteam. De ouders worden als ervaringsdeskundigen en verantwoordelijken voor de opvoeding nauw betrokken bij de verhoogde zorg. Met de leerling wordt een dialoog aangegaan met als doel hem actief te betrekken, te motiveren en te komen tot gedeelde verantwoordelijkheid. Om samenwerking te stimuleren bespreekt het schoolteam de reden van de verhoogde zorg eveneens met de leerling.</a:t>
            </a:r>
            <a:endParaRPr lang="en-US"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35</a:t>
            </a:fld>
            <a:endParaRPr lang="nl-BE"/>
          </a:p>
        </p:txBody>
      </p:sp>
    </p:spTree>
    <p:extLst>
      <p:ext uri="{BB962C8B-B14F-4D97-AF65-F5344CB8AC3E}">
        <p14:creationId xmlns:p14="http://schemas.microsoft.com/office/powerpoint/2010/main" val="19774940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36</a:t>
            </a:fld>
            <a:endParaRPr lang="nl-BE"/>
          </a:p>
        </p:txBody>
      </p:sp>
    </p:spTree>
    <p:extLst>
      <p:ext uri="{BB962C8B-B14F-4D97-AF65-F5344CB8AC3E}">
        <p14:creationId xmlns:p14="http://schemas.microsoft.com/office/powerpoint/2010/main" val="324973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5"/>
          </p:nvPr>
        </p:nvSpPr>
        <p:spPr/>
        <p:txBody>
          <a:bodyPr/>
          <a:lstStyle/>
          <a:p>
            <a:fld id="{B32F57C1-CE4F-6642-AF1E-D3602E68FDC5}" type="slidenum">
              <a:rPr lang="nl-BE" smtClean="0"/>
              <a:t>2</a:t>
            </a:fld>
            <a:endParaRPr lang="nl-BE"/>
          </a:p>
        </p:txBody>
      </p:sp>
    </p:spTree>
    <p:extLst>
      <p:ext uri="{BB962C8B-B14F-4D97-AF65-F5344CB8AC3E}">
        <p14:creationId xmlns:p14="http://schemas.microsoft.com/office/powerpoint/2010/main" val="3858293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Voor een aantal leerlingen volstaat de verhoogde zorg niet. In dit geval betrekt het schoolteam in overleg met de ouders en/of de leerling tijdig het CLB-team. Als schoolexterne dienst is het CLB ook steeds rechtstreeks toegankelijk voor leerlingen en ouders. Doorheen de uitbreiding van zorg zet de school de maatregelen uit de fase van verhoogde zorg onverkort verder. Het CLB start in deze fase meestal een handelingsgericht diagnostisch traject en gaat samen met leerling, ouders en schoolteam actief op zoek naar oplossingen. </a:t>
            </a:r>
          </a:p>
          <a:p>
            <a:endParaRPr lang="nl-BE" dirty="0"/>
          </a:p>
          <a:p>
            <a:r>
              <a:rPr lang="nl-BE" dirty="0"/>
              <a:t>Onthaalteams …verwijzen door naar trajectteams</a:t>
            </a:r>
            <a:endParaRPr lang="en-US"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37</a:t>
            </a:fld>
            <a:endParaRPr lang="nl-BE"/>
          </a:p>
        </p:txBody>
      </p:sp>
    </p:spTree>
    <p:extLst>
      <p:ext uri="{BB962C8B-B14F-4D97-AF65-F5344CB8AC3E}">
        <p14:creationId xmlns:p14="http://schemas.microsoft.com/office/powerpoint/2010/main" val="870188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CLB</a:t>
            </a:r>
            <a:r>
              <a:rPr lang="nl-BE" baseline="0" dirty="0"/>
              <a:t> loopt in fase 2 een traject van HGD </a:t>
            </a:r>
            <a:endParaRPr lang="nl-BE" dirty="0"/>
          </a:p>
          <a:p>
            <a:r>
              <a:rPr lang="nl-BE" dirty="0"/>
              <a:t>HGD is geordend volgens vijf fasen of stappen. Die ordening dient als richtsnoer, als leidraad. Ze kan flexibel verlopen. Men kan op voorgaande stappen terugkeren als er elementen ontbreken. Men kan meerdere stappen tegelijkertijd uitvoeren. Men kan stappen overslaan als de hulpvraag en de beschikbare gegevens dit toelaten. Er is wel altijd een intake-, een strategie-, een integratie-/aanbevelings- en een adviesfase. Het geheel is cyclisch en kan (gedeeltelijk) hernomen worden, bijvoorbeeld als de interventies onvoldoende resultaat opleveren.</a:t>
            </a:r>
          </a:p>
          <a:p>
            <a:endParaRPr lang="nl-BE" dirty="0"/>
          </a:p>
          <a:p>
            <a:r>
              <a:rPr lang="nl-BE" dirty="0"/>
              <a:t>Meer</a:t>
            </a:r>
            <a:r>
              <a:rPr lang="nl-BE" baseline="0" dirty="0"/>
              <a:t> in de basisvorming: kapstokken bij een handelingsgericht diagnostisch traject</a:t>
            </a:r>
            <a:endParaRPr lang="en-US"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38</a:t>
            </a:fld>
            <a:endParaRPr lang="nl-BE"/>
          </a:p>
        </p:txBody>
      </p:sp>
    </p:spTree>
    <p:extLst>
      <p:ext uri="{BB962C8B-B14F-4D97-AF65-F5344CB8AC3E}">
        <p14:creationId xmlns:p14="http://schemas.microsoft.com/office/powerpoint/2010/main" val="2825896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US"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39</a:t>
            </a:fld>
            <a:endParaRPr lang="nl-BE"/>
          </a:p>
        </p:txBody>
      </p:sp>
    </p:spTree>
    <p:extLst>
      <p:ext uri="{BB962C8B-B14F-4D97-AF65-F5344CB8AC3E}">
        <p14:creationId xmlns:p14="http://schemas.microsoft.com/office/powerpoint/2010/main" val="11723445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Het CLB stelt een verslag op voor toegang tot buitengewoon onderwijs of voor een IAC in gewoon onderwijs. De fase van het IAC kan zowel in het gewoon als in het buitengewoon onderwijs vorm krijgen.</a:t>
            </a:r>
            <a:br>
              <a:rPr lang="nl-BE" dirty="0"/>
            </a:br>
            <a:r>
              <a:rPr lang="nl-BE" dirty="0"/>
              <a:t>Een leerling met een verslag kan een IAC volgen in een school voor gewoon onderwijs of kan zich inschrijven in een school voor buitengewoon onderwijs. Dat is afhankelijk van de keuze van de ouders en de leerling en de redelijke aanpassingen die mogelijk zijn in een gewone school.</a:t>
            </a:r>
            <a:br>
              <a:rPr lang="nl-BE" dirty="0"/>
            </a:br>
            <a:r>
              <a:rPr lang="nl-BE" dirty="0"/>
              <a:t>Het CLB onderzoekt de mogelijkheden, samen met de ouders, de leerling en de school.</a:t>
            </a:r>
            <a:br>
              <a:rPr lang="nl-BE" dirty="0"/>
            </a:br>
            <a:r>
              <a:rPr lang="nl-BE" dirty="0"/>
              <a:t>Als de leerling een IAC in een school voor gewoon onderwijs volgt, kan de school ondersteuning inschakelen vanuit het ondersteuningsnetwerk of vanuit een school voor buitengewoon onderwijs.</a:t>
            </a:r>
            <a:endParaRPr lang="en-US"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40</a:t>
            </a:fld>
            <a:endParaRPr lang="nl-BE"/>
          </a:p>
        </p:txBody>
      </p:sp>
    </p:spTree>
    <p:extLst>
      <p:ext uri="{BB962C8B-B14F-4D97-AF65-F5344CB8AC3E}">
        <p14:creationId xmlns:p14="http://schemas.microsoft.com/office/powerpoint/2010/main" val="3707069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Shape 269"/>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70" name="Shape 270"/>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nl-BE" sz="1200" b="0" i="0" u="none" strike="noStrike" cap="none">
                <a:solidFill>
                  <a:schemeClr val="dk1"/>
                </a:solidFill>
                <a:latin typeface="Arial"/>
                <a:ea typeface="Arial"/>
                <a:cs typeface="Arial"/>
                <a:sym typeface="Arial"/>
              </a:rPr>
              <a:t>Een beetje geschiedenis en link naar kansenbevordering</a:t>
            </a:r>
            <a:endParaRPr sz="1200" b="0" i="0" u="none" strike="noStrike" cap="none">
              <a:solidFill>
                <a:schemeClr val="dk1"/>
              </a:solidFill>
              <a:latin typeface="Arial"/>
              <a:ea typeface="Arial"/>
              <a:cs typeface="Arial"/>
              <a:sym typeface="Arial"/>
            </a:endParaRPr>
          </a:p>
        </p:txBody>
      </p:sp>
      <p:sp>
        <p:nvSpPr>
          <p:cNvPr id="271" name="Shape 271"/>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nl-BE"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0444846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B32F57C1-CE4F-6642-AF1E-D3602E68FDC5}" type="slidenum">
              <a:rPr lang="nl-BE" smtClean="0"/>
              <a:t>12</a:t>
            </a:fld>
            <a:endParaRPr lang="nl-BE"/>
          </a:p>
        </p:txBody>
      </p:sp>
    </p:spTree>
    <p:extLst>
      <p:ext uri="{BB962C8B-B14F-4D97-AF65-F5344CB8AC3E}">
        <p14:creationId xmlns:p14="http://schemas.microsoft.com/office/powerpoint/2010/main" val="22189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0"/>
        <p:cNvGrpSpPr/>
        <p:nvPr/>
      </p:nvGrpSpPr>
      <p:grpSpPr>
        <a:xfrm>
          <a:off x="0" y="0"/>
          <a:ext cx="0" cy="0"/>
          <a:chOff x="0" y="0"/>
          <a:chExt cx="0" cy="0"/>
        </a:xfrm>
      </p:grpSpPr>
      <p:sp>
        <p:nvSpPr>
          <p:cNvPr id="881" name="Shape 881"/>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21</a:t>
            </a:fld>
            <a:endParaRPr sz="1200">
              <a:solidFill>
                <a:srgbClr val="000000"/>
              </a:solidFill>
              <a:latin typeface="Arial"/>
              <a:ea typeface="Arial"/>
              <a:cs typeface="Arial"/>
              <a:sym typeface="Arial"/>
            </a:endParaRPr>
          </a:p>
        </p:txBody>
      </p:sp>
      <p:sp>
        <p:nvSpPr>
          <p:cNvPr id="882" name="Shape 882"/>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83" name="Shape 883"/>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740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6" name="Shape 896"/>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97" name="Shape 897"/>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22</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4173315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4"/>
        <p:cNvGrpSpPr/>
        <p:nvPr/>
      </p:nvGrpSpPr>
      <p:grpSpPr>
        <a:xfrm>
          <a:off x="0" y="0"/>
          <a:ext cx="0" cy="0"/>
          <a:chOff x="0" y="0"/>
          <a:chExt cx="0" cy="0"/>
        </a:xfrm>
      </p:grpSpPr>
      <p:sp>
        <p:nvSpPr>
          <p:cNvPr id="895" name="Shape 895"/>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896" name="Shape 896"/>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897" name="Shape 897"/>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23</a:t>
            </a:fld>
            <a:endParaRPr sz="1200">
              <a:solidFill>
                <a:srgbClr val="000000"/>
              </a:solidFill>
              <a:latin typeface="Arial"/>
              <a:ea typeface="Arial"/>
              <a:cs typeface="Arial"/>
              <a:sym typeface="Arial"/>
            </a:endParaRPr>
          </a:p>
        </p:txBody>
      </p:sp>
    </p:spTree>
    <p:extLst>
      <p:ext uri="{BB962C8B-B14F-4D97-AF65-F5344CB8AC3E}">
        <p14:creationId xmlns:p14="http://schemas.microsoft.com/office/powerpoint/2010/main" val="1556082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8"/>
        <p:cNvGrpSpPr/>
        <p:nvPr/>
      </p:nvGrpSpPr>
      <p:grpSpPr>
        <a:xfrm>
          <a:off x="0" y="0"/>
          <a:ext cx="0" cy="0"/>
          <a:chOff x="0" y="0"/>
          <a:chExt cx="0" cy="0"/>
        </a:xfrm>
      </p:grpSpPr>
      <p:sp>
        <p:nvSpPr>
          <p:cNvPr id="1199" name="Shape 1199"/>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l-BE" sz="1200">
                <a:solidFill>
                  <a:srgbClr val="000000"/>
                </a:solidFill>
                <a:latin typeface="Arial"/>
                <a:ea typeface="Arial"/>
                <a:cs typeface="Arial"/>
                <a:sym typeface="Arial"/>
              </a:rPr>
              <a:t>25</a:t>
            </a:fld>
            <a:endParaRPr sz="1200">
              <a:solidFill>
                <a:srgbClr val="000000"/>
              </a:solidFill>
              <a:latin typeface="Arial"/>
              <a:ea typeface="Arial"/>
              <a:cs typeface="Arial"/>
              <a:sym typeface="Arial"/>
            </a:endParaRPr>
          </a:p>
        </p:txBody>
      </p:sp>
      <p:sp>
        <p:nvSpPr>
          <p:cNvPr id="1200" name="Shape 1200"/>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01" name="Shape 1201"/>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637934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B0A6AEA-97D9-40DA-8A59-1160DE4F8D5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F80CB9C-9675-42F1-8D75-0153D5C14729}" type="slidenum">
              <a:rPr lang="nl-NL" altLang="nl-NL">
                <a:solidFill>
                  <a:srgbClr val="000000"/>
                </a:solidFill>
              </a:rPr>
              <a:pPr fontAlgn="base">
                <a:spcBef>
                  <a:spcPct val="0"/>
                </a:spcBef>
                <a:spcAft>
                  <a:spcPct val="0"/>
                </a:spcAft>
              </a:pPr>
              <a:t>26</a:t>
            </a:fld>
            <a:endParaRPr lang="nl-NL" altLang="nl-NL">
              <a:solidFill>
                <a:srgbClr val="000000"/>
              </a:solidFill>
            </a:endParaRPr>
          </a:p>
        </p:txBody>
      </p:sp>
      <p:sp>
        <p:nvSpPr>
          <p:cNvPr id="68611" name="Rectangle 2">
            <a:extLst>
              <a:ext uri="{FF2B5EF4-FFF2-40B4-BE49-F238E27FC236}">
                <a16:creationId xmlns:a16="http://schemas.microsoft.com/office/drawing/2014/main" id="{4E42B01C-AAFB-477F-98B7-0112E047DF9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399501FC-E3DD-4957-9C44-AE31B0B45B6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nl-NL" alt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371172-7ACB-B742-A6EE-0369B110E394}"/>
              </a:ext>
            </a:extLst>
          </p:cNvPr>
          <p:cNvSpPr>
            <a:spLocks noGrp="1"/>
          </p:cNvSpPr>
          <p:nvPr>
            <p:ph type="ctrTitle" hasCustomPrompt="1"/>
          </p:nvPr>
        </p:nvSpPr>
        <p:spPr>
          <a:xfrm>
            <a:off x="466344" y="1122363"/>
            <a:ext cx="5870448" cy="2387600"/>
          </a:xfrm>
        </p:spPr>
        <p:txBody>
          <a:bodyPr anchor="b"/>
          <a:lstStyle>
            <a:lvl1pPr algn="l">
              <a:defRPr sz="6000" b="1">
                <a:solidFill>
                  <a:srgbClr val="1D71B8"/>
                </a:solidFill>
                <a:latin typeface="Calibri" panose="020F0502020204030204" pitchFamily="34" charset="0"/>
                <a:cs typeface="Calibri" panose="020F0502020204030204" pitchFamily="34" charset="0"/>
              </a:defRPr>
            </a:lvl1pPr>
          </a:lstStyle>
          <a:p>
            <a:r>
              <a:rPr lang="nl-NL" dirty="0"/>
              <a:t>Titel</a:t>
            </a:r>
            <a:br>
              <a:rPr lang="nl-NL" dirty="0"/>
            </a:br>
            <a:r>
              <a:rPr lang="nl-NL" dirty="0"/>
              <a:t>presentatie</a:t>
            </a:r>
            <a:endParaRPr lang="nl-BE" dirty="0"/>
          </a:p>
        </p:txBody>
      </p:sp>
      <p:sp>
        <p:nvSpPr>
          <p:cNvPr id="3" name="Ondertitel 2">
            <a:extLst>
              <a:ext uri="{FF2B5EF4-FFF2-40B4-BE49-F238E27FC236}">
                <a16:creationId xmlns:a16="http://schemas.microsoft.com/office/drawing/2014/main" id="{FDEFE893-4724-BA4E-B645-D0509FC6FBFD}"/>
              </a:ext>
            </a:extLst>
          </p:cNvPr>
          <p:cNvSpPr>
            <a:spLocks noGrp="1"/>
          </p:cNvSpPr>
          <p:nvPr>
            <p:ph type="subTitle" idx="1" hasCustomPrompt="1"/>
          </p:nvPr>
        </p:nvSpPr>
        <p:spPr>
          <a:xfrm>
            <a:off x="466344" y="3602038"/>
            <a:ext cx="5870448" cy="622490"/>
          </a:xfrm>
        </p:spPr>
        <p:txBody>
          <a:bodyPr>
            <a:normAutofit/>
          </a:bodyPr>
          <a:lstStyle>
            <a:lvl1pPr marL="0" indent="0" algn="l">
              <a:buNone/>
              <a:defRPr sz="3600" b="1">
                <a:solidFill>
                  <a:srgbClr val="008D3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Ondertitel presentatie</a:t>
            </a:r>
            <a:endParaRPr lang="nl-BE" dirty="0"/>
          </a:p>
        </p:txBody>
      </p:sp>
    </p:spTree>
    <p:extLst>
      <p:ext uri="{BB962C8B-B14F-4D97-AF65-F5344CB8AC3E}">
        <p14:creationId xmlns:p14="http://schemas.microsoft.com/office/powerpoint/2010/main" val="847088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1D71B8"/>
                </a:solidFill>
              </a:defRPr>
            </a:lvl1p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008D3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7264917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E7D3B33-D35C-7841-81F2-A2DAEEA0B38C}"/>
              </a:ext>
            </a:extLst>
          </p:cNvPr>
          <p:cNvSpPr>
            <a:spLocks noGrp="1"/>
          </p:cNvSpPr>
          <p:nvPr>
            <p:ph type="title"/>
          </p:nvPr>
        </p:nvSpPr>
        <p:spPr>
          <a:xfrm>
            <a:off x="457200" y="365125"/>
            <a:ext cx="11247120" cy="1325563"/>
          </a:xfrm>
        </p:spPr>
        <p:txBody>
          <a:bodyPr/>
          <a:lstStyle>
            <a:lvl1pPr>
              <a:defRPr>
                <a:solidFill>
                  <a:srgbClr val="008D36"/>
                </a:solidFill>
              </a:defRPr>
            </a:lvl1pPr>
          </a:lstStyle>
          <a:p>
            <a:r>
              <a:rPr lang="nl-NL"/>
              <a:t>Klik om de stijl te bewerken</a:t>
            </a:r>
            <a:endParaRPr lang="nl-BE" dirty="0"/>
          </a:p>
        </p:txBody>
      </p:sp>
      <p:sp>
        <p:nvSpPr>
          <p:cNvPr id="3" name="Tijdelijke aanduiding voor tekst 2">
            <a:extLst>
              <a:ext uri="{FF2B5EF4-FFF2-40B4-BE49-F238E27FC236}">
                <a16:creationId xmlns:a16="http://schemas.microsoft.com/office/drawing/2014/main" id="{AC5318D4-C09B-3F46-9C7C-883848775535}"/>
              </a:ext>
            </a:extLst>
          </p:cNvPr>
          <p:cNvSpPr>
            <a:spLocks noGrp="1"/>
          </p:cNvSpPr>
          <p:nvPr>
            <p:ph type="body" idx="1"/>
          </p:nvPr>
        </p:nvSpPr>
        <p:spPr>
          <a:xfrm>
            <a:off x="457200" y="1681163"/>
            <a:ext cx="5540375"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4" name="Tijdelijke aanduiding voor inhoud 3">
            <a:extLst>
              <a:ext uri="{FF2B5EF4-FFF2-40B4-BE49-F238E27FC236}">
                <a16:creationId xmlns:a16="http://schemas.microsoft.com/office/drawing/2014/main" id="{9C7EB57C-263D-1645-BDD2-370E1CF1B0F0}"/>
              </a:ext>
            </a:extLst>
          </p:cNvPr>
          <p:cNvSpPr>
            <a:spLocks noGrp="1"/>
          </p:cNvSpPr>
          <p:nvPr>
            <p:ph sz="half" idx="2"/>
          </p:nvPr>
        </p:nvSpPr>
        <p:spPr>
          <a:xfrm>
            <a:off x="457200" y="2505075"/>
            <a:ext cx="5540375"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5" name="Tijdelijke aanduiding voor tekst 4">
            <a:extLst>
              <a:ext uri="{FF2B5EF4-FFF2-40B4-BE49-F238E27FC236}">
                <a16:creationId xmlns:a16="http://schemas.microsoft.com/office/drawing/2014/main" id="{A1391161-C65D-9E40-AA51-74A27121681F}"/>
              </a:ext>
            </a:extLst>
          </p:cNvPr>
          <p:cNvSpPr>
            <a:spLocks noGrp="1"/>
          </p:cNvSpPr>
          <p:nvPr>
            <p:ph type="body" sz="quarter" idx="3"/>
          </p:nvPr>
        </p:nvSpPr>
        <p:spPr>
          <a:xfrm>
            <a:off x="6172200" y="1681163"/>
            <a:ext cx="5532120" cy="823912"/>
          </a:xfrm>
        </p:spPr>
        <p:txBody>
          <a:bodyPr anchor="b"/>
          <a:lstStyle>
            <a:lvl1pPr marL="0" indent="0">
              <a:buNone/>
              <a:defRPr sz="2400" b="1">
                <a:solidFill>
                  <a:srgbClr val="1D71B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Tekststijl van het model bewerken</a:t>
            </a:r>
          </a:p>
        </p:txBody>
      </p:sp>
      <p:sp>
        <p:nvSpPr>
          <p:cNvPr id="6" name="Tijdelijke aanduiding voor inhoud 5">
            <a:extLst>
              <a:ext uri="{FF2B5EF4-FFF2-40B4-BE49-F238E27FC236}">
                <a16:creationId xmlns:a16="http://schemas.microsoft.com/office/drawing/2014/main" id="{80F01A9C-1EA8-1C4E-B826-E07022A602A7}"/>
              </a:ext>
            </a:extLst>
          </p:cNvPr>
          <p:cNvSpPr>
            <a:spLocks noGrp="1"/>
          </p:cNvSpPr>
          <p:nvPr>
            <p:ph sz="quarter" idx="4"/>
          </p:nvPr>
        </p:nvSpPr>
        <p:spPr>
          <a:xfrm>
            <a:off x="6172200" y="2505075"/>
            <a:ext cx="5532120"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277158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1D71B8"/>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38349253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1_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BA918B0-A9AE-5D42-891A-F995CB9EE15E}"/>
              </a:ext>
            </a:extLst>
          </p:cNvPr>
          <p:cNvSpPr>
            <a:spLocks noGrp="1"/>
          </p:cNvSpPr>
          <p:nvPr>
            <p:ph type="title"/>
          </p:nvPr>
        </p:nvSpPr>
        <p:spPr>
          <a:xfrm>
            <a:off x="475488" y="457200"/>
            <a:ext cx="4296537" cy="1600200"/>
          </a:xfrm>
        </p:spPr>
        <p:txBody>
          <a:bodyPr anchor="b"/>
          <a:lstStyle>
            <a:lvl1pPr>
              <a:defRPr sz="3200">
                <a:solidFill>
                  <a:srgbClr val="008D36"/>
                </a:solidFill>
              </a:defRPr>
            </a:lvl1pPr>
          </a:lstStyle>
          <a:p>
            <a:r>
              <a:rPr lang="nl-NL"/>
              <a:t>Klik om de stijl te bewerken</a:t>
            </a:r>
            <a:endParaRPr lang="nl-BE" dirty="0"/>
          </a:p>
        </p:txBody>
      </p:sp>
      <p:sp>
        <p:nvSpPr>
          <p:cNvPr id="3" name="Tijdelijke aanduiding voor inhoud 2">
            <a:extLst>
              <a:ext uri="{FF2B5EF4-FFF2-40B4-BE49-F238E27FC236}">
                <a16:creationId xmlns:a16="http://schemas.microsoft.com/office/drawing/2014/main" id="{2F156210-CB6B-244F-80B2-5986809CDAC8}"/>
              </a:ext>
            </a:extLst>
          </p:cNvPr>
          <p:cNvSpPr>
            <a:spLocks noGrp="1"/>
          </p:cNvSpPr>
          <p:nvPr>
            <p:ph idx="1"/>
          </p:nvPr>
        </p:nvSpPr>
        <p:spPr>
          <a:xfrm>
            <a:off x="5183188" y="987425"/>
            <a:ext cx="6530276"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dirty="0"/>
          </a:p>
        </p:txBody>
      </p:sp>
      <p:sp>
        <p:nvSpPr>
          <p:cNvPr id="4" name="Tijdelijke aanduiding voor tekst 3">
            <a:extLst>
              <a:ext uri="{FF2B5EF4-FFF2-40B4-BE49-F238E27FC236}">
                <a16:creationId xmlns:a16="http://schemas.microsoft.com/office/drawing/2014/main" id="{60366BC7-6BA2-7741-A191-5181C7B8625E}"/>
              </a:ext>
            </a:extLst>
          </p:cNvPr>
          <p:cNvSpPr>
            <a:spLocks noGrp="1"/>
          </p:cNvSpPr>
          <p:nvPr>
            <p:ph type="body" sz="half" idx="2"/>
          </p:nvPr>
        </p:nvSpPr>
        <p:spPr>
          <a:xfrm>
            <a:off x="475488" y="2057400"/>
            <a:ext cx="42965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2622373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1D71B8"/>
                </a:solidFill>
              </a:defRPr>
            </a:lvl1pPr>
          </a:lstStyle>
          <a:p>
            <a:r>
              <a:rPr lang="nl-NL" dirty="0"/>
              <a:t>Klik om de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2964581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1_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E3784B-54F1-714A-A6F8-822F6231180F}"/>
              </a:ext>
            </a:extLst>
          </p:cNvPr>
          <p:cNvSpPr>
            <a:spLocks noGrp="1"/>
          </p:cNvSpPr>
          <p:nvPr>
            <p:ph type="title"/>
          </p:nvPr>
        </p:nvSpPr>
        <p:spPr>
          <a:xfrm>
            <a:off x="466344" y="457200"/>
            <a:ext cx="4305681" cy="1600200"/>
          </a:xfrm>
        </p:spPr>
        <p:txBody>
          <a:bodyPr anchor="b"/>
          <a:lstStyle>
            <a:lvl1pPr>
              <a:defRPr sz="3200">
                <a:solidFill>
                  <a:srgbClr val="008D36"/>
                </a:solidFill>
              </a:defRPr>
            </a:lvl1pPr>
          </a:lstStyle>
          <a:p>
            <a:r>
              <a:rPr lang="nl-NL"/>
              <a:t>Klik om de stijl te bewerken</a:t>
            </a:r>
            <a:endParaRPr lang="nl-BE" dirty="0"/>
          </a:p>
        </p:txBody>
      </p:sp>
      <p:sp>
        <p:nvSpPr>
          <p:cNvPr id="3" name="Tijdelijke aanduiding voor afbeelding 2">
            <a:extLst>
              <a:ext uri="{FF2B5EF4-FFF2-40B4-BE49-F238E27FC236}">
                <a16:creationId xmlns:a16="http://schemas.microsoft.com/office/drawing/2014/main" id="{C97B7C98-0B60-7B49-AC5A-22D391ACDA0E}"/>
              </a:ext>
            </a:extLst>
          </p:cNvPr>
          <p:cNvSpPr>
            <a:spLocks noGrp="1"/>
          </p:cNvSpPr>
          <p:nvPr>
            <p:ph type="pic" idx="1"/>
          </p:nvPr>
        </p:nvSpPr>
        <p:spPr>
          <a:xfrm>
            <a:off x="5183188" y="987425"/>
            <a:ext cx="652113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nl-BE"/>
          </a:p>
        </p:txBody>
      </p:sp>
      <p:sp>
        <p:nvSpPr>
          <p:cNvPr id="4" name="Tijdelijke aanduiding voor tekst 3">
            <a:extLst>
              <a:ext uri="{FF2B5EF4-FFF2-40B4-BE49-F238E27FC236}">
                <a16:creationId xmlns:a16="http://schemas.microsoft.com/office/drawing/2014/main" id="{AEDFED00-5573-B343-B286-D3095BE8F452}"/>
              </a:ext>
            </a:extLst>
          </p:cNvPr>
          <p:cNvSpPr>
            <a:spLocks noGrp="1"/>
          </p:cNvSpPr>
          <p:nvPr>
            <p:ph type="body" sz="half" idx="2"/>
          </p:nvPr>
        </p:nvSpPr>
        <p:spPr>
          <a:xfrm>
            <a:off x="466344" y="2057400"/>
            <a:ext cx="4305681"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Tree>
    <p:extLst>
      <p:ext uri="{BB962C8B-B14F-4D97-AF65-F5344CB8AC3E}">
        <p14:creationId xmlns:p14="http://schemas.microsoft.com/office/powerpoint/2010/main" val="355161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7581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ekop">
    <p:bg>
      <p:bgPr>
        <a:solidFill>
          <a:srgbClr val="1D71B8"/>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66344" y="1664018"/>
            <a:ext cx="11247120" cy="2852737"/>
          </a:xfrm>
        </p:spPr>
        <p:txBody>
          <a:bodyPr anchor="b"/>
          <a:lstStyle>
            <a:lvl1pPr>
              <a:defRPr sz="6000">
                <a:solidFill>
                  <a:schemeClr val="bg1"/>
                </a:solidFill>
              </a:defRPr>
            </a:lvl1pPr>
          </a:lstStyle>
          <a:p>
            <a:r>
              <a:rPr lang="nl-NL"/>
              <a:t>Klik om de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1252391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ectiekop">
    <p:bg>
      <p:bgPr>
        <a:solidFill>
          <a:srgbClr val="008D36"/>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FD63D-21B6-2A4C-9F65-64D43DE23A09}"/>
              </a:ext>
            </a:extLst>
          </p:cNvPr>
          <p:cNvSpPr>
            <a:spLocks noGrp="1"/>
          </p:cNvSpPr>
          <p:nvPr>
            <p:ph type="title"/>
          </p:nvPr>
        </p:nvSpPr>
        <p:spPr>
          <a:xfrm>
            <a:off x="475488" y="1664018"/>
            <a:ext cx="11247120" cy="2852737"/>
          </a:xfrm>
        </p:spPr>
        <p:txBody>
          <a:bodyPr anchor="b"/>
          <a:lstStyle>
            <a:lvl1pPr>
              <a:defRPr sz="6000">
                <a:solidFill>
                  <a:schemeClr val="bg1"/>
                </a:solidFill>
              </a:defRPr>
            </a:lvl1pPr>
          </a:lstStyle>
          <a:p>
            <a:r>
              <a:rPr lang="nl-NL"/>
              <a:t>Klik om de stijl te bewerken</a:t>
            </a:r>
            <a:endParaRPr lang="nl-BE" dirty="0"/>
          </a:p>
        </p:txBody>
      </p:sp>
      <p:pic>
        <p:nvPicPr>
          <p:cNvPr id="9" name="Afbeelding 8">
            <a:extLst>
              <a:ext uri="{FF2B5EF4-FFF2-40B4-BE49-F238E27FC236}">
                <a16:creationId xmlns:a16="http://schemas.microsoft.com/office/drawing/2014/main" id="{C2073E8B-C96F-8346-9BE9-96774E90D4E9}"/>
              </a:ext>
            </a:extLst>
          </p:cNvPr>
          <p:cNvPicPr>
            <a:picLocks noChangeAspect="1"/>
          </p:cNvPicPr>
          <p:nvPr userDrawn="1"/>
        </p:nvPicPr>
        <p:blipFill>
          <a:blip r:embed="rId2"/>
          <a:stretch>
            <a:fillRect/>
          </a:stretch>
        </p:blipFill>
        <p:spPr>
          <a:xfrm>
            <a:off x="399600" y="6552000"/>
            <a:ext cx="720000" cy="101818"/>
          </a:xfrm>
          <a:prstGeom prst="rect">
            <a:avLst/>
          </a:prstGeom>
        </p:spPr>
      </p:pic>
    </p:spTree>
    <p:extLst>
      <p:ext uri="{BB962C8B-B14F-4D97-AF65-F5344CB8AC3E}">
        <p14:creationId xmlns:p14="http://schemas.microsoft.com/office/powerpoint/2010/main" val="39930152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1D71B8"/>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374379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2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1D71B8"/>
                </a:solidFill>
              </a:defRPr>
            </a:lvl1pPr>
          </a:lstStyle>
          <a:p>
            <a:r>
              <a:rPr lang="nl-NL" dirty="0"/>
              <a:t>Klik om de stijl te bewerken</a:t>
            </a:r>
            <a:endParaRPr lang="nl-BE" dirty="0"/>
          </a:p>
        </p:txBody>
      </p:sp>
    </p:spTree>
    <p:extLst>
      <p:ext uri="{BB962C8B-B14F-4D97-AF65-F5344CB8AC3E}">
        <p14:creationId xmlns:p14="http://schemas.microsoft.com/office/powerpoint/2010/main" val="724459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1D71B8"/>
                </a:solidFill>
              </a:defRPr>
            </a:lvl1pPr>
          </a:lstStyle>
          <a:p>
            <a:r>
              <a:rPr lang="nl-NL" dirty="0"/>
              <a:t>Klik om de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2136750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0C7AB5-3258-984A-9C97-8167A6F6356B}"/>
              </a:ext>
            </a:extLst>
          </p:cNvPr>
          <p:cNvSpPr>
            <a:spLocks noGrp="1"/>
          </p:cNvSpPr>
          <p:nvPr>
            <p:ph type="title"/>
          </p:nvPr>
        </p:nvSpPr>
        <p:spPr/>
        <p:txBody>
          <a:bodyPr/>
          <a:lstStyle>
            <a:lvl1pPr>
              <a:defRPr>
                <a:solidFill>
                  <a:srgbClr val="008D36"/>
                </a:solidFill>
              </a:defRPr>
            </a:lvl1pPr>
          </a:lstStyle>
          <a:p>
            <a:r>
              <a:rPr lang="nl-NL"/>
              <a:t>Klik om de stijl te bewerken</a:t>
            </a:r>
            <a:endParaRPr lang="nl-BE" dirty="0"/>
          </a:p>
        </p:txBody>
      </p:sp>
      <p:sp>
        <p:nvSpPr>
          <p:cNvPr id="3" name="Tijdelijke aanduiding voor inhoud 2">
            <a:extLst>
              <a:ext uri="{FF2B5EF4-FFF2-40B4-BE49-F238E27FC236}">
                <a16:creationId xmlns:a16="http://schemas.microsoft.com/office/drawing/2014/main" id="{D7B9ABE2-FC88-BD43-BFAB-288516B21E7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582479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64E5DD-A03B-DC4B-949F-E498DA9E421A}"/>
              </a:ext>
            </a:extLst>
          </p:cNvPr>
          <p:cNvSpPr>
            <a:spLocks noGrp="1"/>
          </p:cNvSpPr>
          <p:nvPr>
            <p:ph type="title"/>
          </p:nvPr>
        </p:nvSpPr>
        <p:spPr/>
        <p:txBody>
          <a:bodyPr/>
          <a:lstStyle>
            <a:lvl1pPr>
              <a:defRPr>
                <a:solidFill>
                  <a:srgbClr val="008D36"/>
                </a:solidFill>
              </a:defRPr>
            </a:lvl1pPr>
          </a:lstStyle>
          <a:p>
            <a:r>
              <a:rPr lang="nl-NL"/>
              <a:t>Klik om de stijl te bewerken</a:t>
            </a:r>
            <a:endParaRPr lang="nl-BE" dirty="0"/>
          </a:p>
        </p:txBody>
      </p:sp>
    </p:spTree>
    <p:extLst>
      <p:ext uri="{BB962C8B-B14F-4D97-AF65-F5344CB8AC3E}">
        <p14:creationId xmlns:p14="http://schemas.microsoft.com/office/powerpoint/2010/main" val="1277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1_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F976C5-F5A1-B347-9F9C-F2F998BE908B}"/>
              </a:ext>
            </a:extLst>
          </p:cNvPr>
          <p:cNvSpPr>
            <a:spLocks noGrp="1"/>
          </p:cNvSpPr>
          <p:nvPr>
            <p:ph type="title"/>
          </p:nvPr>
        </p:nvSpPr>
        <p:spPr/>
        <p:txBody>
          <a:bodyPr/>
          <a:lstStyle>
            <a:lvl1pPr>
              <a:defRPr>
                <a:solidFill>
                  <a:srgbClr val="008D36"/>
                </a:solidFill>
              </a:defRPr>
            </a:lvl1pPr>
          </a:lstStyle>
          <a:p>
            <a:r>
              <a:rPr lang="nl-NL"/>
              <a:t>Klik om de stijl te bewerken</a:t>
            </a:r>
            <a:endParaRPr lang="nl-BE" dirty="0"/>
          </a:p>
        </p:txBody>
      </p:sp>
      <p:sp>
        <p:nvSpPr>
          <p:cNvPr id="3" name="Tijdelijke aanduiding voor inhoud 2">
            <a:extLst>
              <a:ext uri="{FF2B5EF4-FFF2-40B4-BE49-F238E27FC236}">
                <a16:creationId xmlns:a16="http://schemas.microsoft.com/office/drawing/2014/main" id="{2A007855-0264-934F-A5EC-6CC34EDAC723}"/>
              </a:ext>
            </a:extLst>
          </p:cNvPr>
          <p:cNvSpPr>
            <a:spLocks noGrp="1"/>
          </p:cNvSpPr>
          <p:nvPr>
            <p:ph sz="half" idx="1"/>
          </p:nvPr>
        </p:nvSpPr>
        <p:spPr>
          <a:xfrm>
            <a:off x="399288"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4" name="Tijdelijke aanduiding voor inhoud 3">
            <a:extLst>
              <a:ext uri="{FF2B5EF4-FFF2-40B4-BE49-F238E27FC236}">
                <a16:creationId xmlns:a16="http://schemas.microsoft.com/office/drawing/2014/main" id="{5C24353E-2AF1-5448-8495-E4C681C9B36D}"/>
              </a:ext>
            </a:extLst>
          </p:cNvPr>
          <p:cNvSpPr>
            <a:spLocks noGrp="1"/>
          </p:cNvSpPr>
          <p:nvPr>
            <p:ph sz="half" idx="2"/>
          </p:nvPr>
        </p:nvSpPr>
        <p:spPr>
          <a:xfrm>
            <a:off x="6166104" y="1804162"/>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68406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0F19F593-FF93-AB40-A810-AE1041F5FFC8}"/>
              </a:ext>
            </a:extLst>
          </p:cNvPr>
          <p:cNvSpPr>
            <a:spLocks noGrp="1"/>
          </p:cNvSpPr>
          <p:nvPr>
            <p:ph type="title"/>
          </p:nvPr>
        </p:nvSpPr>
        <p:spPr>
          <a:xfrm>
            <a:off x="399288" y="365125"/>
            <a:ext cx="11323320" cy="1325563"/>
          </a:xfrm>
          <a:prstGeom prst="rect">
            <a:avLst/>
          </a:prstGeom>
        </p:spPr>
        <p:txBody>
          <a:bodyPr vert="horz" lIns="91440" tIns="45720" rIns="91440" bIns="45720" rtlCol="0" anchor="ctr">
            <a:normAutofit/>
          </a:bodyPr>
          <a:lstStyle/>
          <a:p>
            <a:r>
              <a:rPr lang="nl-NL" dirty="0"/>
              <a:t>Klik om de stijl te bewerken</a:t>
            </a:r>
            <a:endParaRPr lang="nl-BE" dirty="0"/>
          </a:p>
        </p:txBody>
      </p:sp>
      <p:sp>
        <p:nvSpPr>
          <p:cNvPr id="3" name="Tijdelijke aanduiding voor tekst 2">
            <a:extLst>
              <a:ext uri="{FF2B5EF4-FFF2-40B4-BE49-F238E27FC236}">
                <a16:creationId xmlns:a16="http://schemas.microsoft.com/office/drawing/2014/main" id="{2A5B8B13-E8BE-4C48-8C18-13868B7C2F6B}"/>
              </a:ext>
            </a:extLst>
          </p:cNvPr>
          <p:cNvSpPr>
            <a:spLocks noGrp="1"/>
          </p:cNvSpPr>
          <p:nvPr>
            <p:ph type="body" idx="1"/>
          </p:nvPr>
        </p:nvSpPr>
        <p:spPr>
          <a:xfrm>
            <a:off x="399288" y="1825625"/>
            <a:ext cx="1132332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nl-BE" dirty="0"/>
          </a:p>
        </p:txBody>
      </p:sp>
      <p:pic>
        <p:nvPicPr>
          <p:cNvPr id="7" name="Afbeelding 6">
            <a:extLst>
              <a:ext uri="{FF2B5EF4-FFF2-40B4-BE49-F238E27FC236}">
                <a16:creationId xmlns:a16="http://schemas.microsoft.com/office/drawing/2014/main" id="{FA6E8D1B-943F-634E-9BF6-1A3EABA651E6}"/>
              </a:ext>
            </a:extLst>
          </p:cNvPr>
          <p:cNvPicPr>
            <a:picLocks noChangeAspect="1"/>
          </p:cNvPicPr>
          <p:nvPr userDrawn="1"/>
        </p:nvPicPr>
        <p:blipFill>
          <a:blip r:embed="rId18"/>
          <a:stretch>
            <a:fillRect/>
          </a:stretch>
        </p:blipFill>
        <p:spPr>
          <a:xfrm>
            <a:off x="399288" y="6494490"/>
            <a:ext cx="720000" cy="101818"/>
          </a:xfrm>
          <a:prstGeom prst="rect">
            <a:avLst/>
          </a:prstGeom>
        </p:spPr>
      </p:pic>
    </p:spTree>
    <p:extLst>
      <p:ext uri="{BB962C8B-B14F-4D97-AF65-F5344CB8AC3E}">
        <p14:creationId xmlns:p14="http://schemas.microsoft.com/office/powerpoint/2010/main" val="347057494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0" r:id="rId4"/>
    <p:sldLayoutId id="2147483659" r:id="rId5"/>
    <p:sldLayoutId id="2147483652" r:id="rId6"/>
    <p:sldLayoutId id="2147483664" r:id="rId7"/>
    <p:sldLayoutId id="2147483665" r:id="rId8"/>
    <p:sldLayoutId id="2147483666" r:id="rId9"/>
    <p:sldLayoutId id="2147483653" r:id="rId10"/>
    <p:sldLayoutId id="2147483661" r:id="rId11"/>
    <p:sldLayoutId id="2147483656" r:id="rId12"/>
    <p:sldLayoutId id="2147483662" r:id="rId13"/>
    <p:sldLayoutId id="2147483657" r:id="rId14"/>
    <p:sldLayoutId id="2147483663" r:id="rId15"/>
    <p:sldLayoutId id="2147483655" r:id="rId16"/>
  </p:sldLayoutIdLst>
  <p:txStyles>
    <p:titleStyle>
      <a:lvl1pPr algn="l" defTabSz="914400" rtl="0" eaLnBrk="1" latinLnBrk="0" hangingPunct="1">
        <a:lnSpc>
          <a:spcPct val="90000"/>
        </a:lnSpc>
        <a:spcBef>
          <a:spcPct val="0"/>
        </a:spcBef>
        <a:buNone/>
        <a:defRPr sz="4400" b="1" kern="1200">
          <a:solidFill>
            <a:srgbClr val="1D71B8"/>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proxy.europeana.eu/2032014/ec0c88bda2ce94982e6d9d0aba712068?view=http://resolver.lias.be/get_pid?stream%26usagetype%3DVIEW_MAIN%26pid%3D35055"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jpg"/><Relationship Id="rId5" Type="http://schemas.openxmlformats.org/officeDocument/2006/relationships/hyperlink" Target="http://www.google.be/url?sa=i&amp;rct=j&amp;q=&amp;esrc=s&amp;source=images&amp;cd=&amp;cad=rja&amp;uact=8&amp;ved=0ahUKEwj7ie6X1srNAhVlCMAKHSxID9AQjRwIBw&amp;url=http://www.knack.be/nieuws/wereld/culturele-genocide-in-canada-hoe-de-indiaan-uit-het-kind-halen-duizenden-levens-kostte/article-opinion-576531.html&amp;psig=AFQjCNHL5_sS8EKyu9zWLQWD9tGRVMwMag&amp;ust=1467201609633328" TargetMode="External"/><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data-onderwijs.vlaanderen.be/edulex/document.aspx?docid=15228" TargetMode="External"/><Relationship Id="rId2" Type="http://schemas.openxmlformats.org/officeDocument/2006/relationships/hyperlink" Target="https://data-onderwijs.vlaanderen.be/edulex/document.aspx?docid=15236" TargetMode="External"/><Relationship Id="rId1" Type="http://schemas.openxmlformats.org/officeDocument/2006/relationships/slideLayout" Target="../slideLayouts/slideLayout5.xml"/><Relationship Id="rId4" Type="http://schemas.openxmlformats.org/officeDocument/2006/relationships/hyperlink" Target="https://data-onderwijs.vlaanderen.be/edulex/document.aspx?docid=15157"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486A37-5D58-244F-92BF-D62A0534ED12}"/>
              </a:ext>
            </a:extLst>
          </p:cNvPr>
          <p:cNvSpPr>
            <a:spLocks noGrp="1"/>
          </p:cNvSpPr>
          <p:nvPr>
            <p:ph type="ctrTitle"/>
          </p:nvPr>
        </p:nvSpPr>
        <p:spPr>
          <a:xfrm>
            <a:off x="466343" y="1122363"/>
            <a:ext cx="7289123" cy="2387600"/>
          </a:xfrm>
        </p:spPr>
        <p:txBody>
          <a:bodyPr>
            <a:normAutofit fontScale="90000"/>
          </a:bodyPr>
          <a:lstStyle/>
          <a:p>
            <a:r>
              <a:rPr lang="nl-BE" dirty="0">
                <a:solidFill>
                  <a:srgbClr val="1D71B8"/>
                </a:solidFill>
              </a:rPr>
              <a:t>Netwerkdag</a:t>
            </a:r>
            <a:br>
              <a:rPr lang="nl-BE" dirty="0">
                <a:solidFill>
                  <a:srgbClr val="1D71B8"/>
                </a:solidFill>
              </a:rPr>
            </a:br>
            <a:r>
              <a:rPr lang="nl-BE" dirty="0">
                <a:solidFill>
                  <a:srgbClr val="1D71B8"/>
                </a:solidFill>
              </a:rPr>
              <a:t>Samen tegen </a:t>
            </a:r>
            <a:r>
              <a:rPr lang="nl-BE" dirty="0" err="1">
                <a:solidFill>
                  <a:srgbClr val="1D71B8"/>
                </a:solidFill>
              </a:rPr>
              <a:t>Schooluival</a:t>
            </a:r>
            <a:endParaRPr lang="nl-BE" dirty="0">
              <a:solidFill>
                <a:srgbClr val="1D71B8"/>
              </a:solidFill>
            </a:endParaRPr>
          </a:p>
        </p:txBody>
      </p:sp>
      <p:sp>
        <p:nvSpPr>
          <p:cNvPr id="3" name="Ondertitel 2">
            <a:extLst>
              <a:ext uri="{FF2B5EF4-FFF2-40B4-BE49-F238E27FC236}">
                <a16:creationId xmlns:a16="http://schemas.microsoft.com/office/drawing/2014/main" id="{953C8DBC-9C8A-DC46-8AF4-C0ABD107320C}"/>
              </a:ext>
            </a:extLst>
          </p:cNvPr>
          <p:cNvSpPr>
            <a:spLocks noGrp="1"/>
          </p:cNvSpPr>
          <p:nvPr>
            <p:ph type="subTitle" idx="1"/>
          </p:nvPr>
        </p:nvSpPr>
        <p:spPr/>
        <p:txBody>
          <a:bodyPr>
            <a:normAutofit fontScale="47500" lnSpcReduction="20000"/>
          </a:bodyPr>
          <a:lstStyle/>
          <a:p>
            <a:r>
              <a:rPr lang="nl-BE" dirty="0"/>
              <a:t>Leuven</a:t>
            </a:r>
          </a:p>
          <a:p>
            <a:r>
              <a:rPr lang="nl-BE" dirty="0"/>
              <a:t>6/3/2020</a:t>
            </a:r>
          </a:p>
        </p:txBody>
      </p:sp>
    </p:spTree>
    <p:extLst>
      <p:ext uri="{BB962C8B-B14F-4D97-AF65-F5344CB8AC3E}">
        <p14:creationId xmlns:p14="http://schemas.microsoft.com/office/powerpoint/2010/main" val="13971540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Onze werkingsprincipes</a:t>
            </a:r>
          </a:p>
        </p:txBody>
      </p:sp>
      <p:sp>
        <p:nvSpPr>
          <p:cNvPr id="4" name="Tijdelijke aanduiding voor inhoud 3"/>
          <p:cNvSpPr>
            <a:spLocks noGrp="1"/>
          </p:cNvSpPr>
          <p:nvPr>
            <p:ph idx="1"/>
          </p:nvPr>
        </p:nvSpPr>
        <p:spPr/>
        <p:txBody>
          <a:bodyPr/>
          <a:lstStyle/>
          <a:p>
            <a:r>
              <a:rPr lang="nl-BE" dirty="0"/>
              <a:t>Het centrum werkt</a:t>
            </a:r>
          </a:p>
          <a:p>
            <a:pPr lvl="1"/>
            <a:r>
              <a:rPr lang="nl-BE" dirty="0"/>
              <a:t>onafhankelijk en stelt het belang van de leerling centraal (DRM)</a:t>
            </a:r>
          </a:p>
          <a:p>
            <a:pPr lvl="1"/>
            <a:r>
              <a:rPr lang="nl-BE" dirty="0"/>
              <a:t>leerling- en schoolnabij</a:t>
            </a:r>
          </a:p>
          <a:p>
            <a:pPr lvl="1"/>
            <a:r>
              <a:rPr lang="nl-BE" dirty="0"/>
              <a:t>kosteloos</a:t>
            </a:r>
          </a:p>
          <a:p>
            <a:pPr lvl="1"/>
            <a:r>
              <a:rPr lang="nl-BE" dirty="0"/>
              <a:t>subsidiair</a:t>
            </a:r>
          </a:p>
          <a:p>
            <a:pPr lvl="1"/>
            <a:r>
              <a:rPr lang="nl-BE" dirty="0"/>
              <a:t>multidisciplinair</a:t>
            </a:r>
          </a:p>
          <a:p>
            <a:pPr lvl="1"/>
            <a:r>
              <a:rPr lang="nl-BE" dirty="0"/>
              <a:t>binnen de regels van het beroepsgeheim en ontwikkelt een deontologisch code</a:t>
            </a:r>
          </a:p>
          <a:p>
            <a:pPr lvl="1"/>
            <a:r>
              <a:rPr lang="nl-BE" dirty="0"/>
              <a:t>met respect voor het pedagogisch project van de school</a:t>
            </a:r>
          </a:p>
          <a:p>
            <a:pPr lvl="1"/>
            <a:r>
              <a:rPr lang="nl-BE" dirty="0" err="1"/>
              <a:t>netoverstijgend</a:t>
            </a:r>
            <a:r>
              <a:rPr lang="nl-BE" dirty="0"/>
              <a:t> samen</a:t>
            </a:r>
          </a:p>
        </p:txBody>
      </p:sp>
    </p:spTree>
    <p:extLst>
      <p:ext uri="{BB962C8B-B14F-4D97-AF65-F5344CB8AC3E}">
        <p14:creationId xmlns:p14="http://schemas.microsoft.com/office/powerpoint/2010/main" val="925833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Onze kernactiviteiten</a:t>
            </a:r>
          </a:p>
        </p:txBody>
      </p:sp>
      <p:sp>
        <p:nvSpPr>
          <p:cNvPr id="4" name="Tijdelijke aanduiding voor inhoud 3"/>
          <p:cNvSpPr>
            <a:spLocks noGrp="1"/>
          </p:cNvSpPr>
          <p:nvPr>
            <p:ph idx="1"/>
          </p:nvPr>
        </p:nvSpPr>
        <p:spPr>
          <a:xfrm>
            <a:off x="399288" y="1825625"/>
            <a:ext cx="11323320" cy="4535418"/>
          </a:xfrm>
        </p:spPr>
        <p:txBody>
          <a:bodyPr>
            <a:normAutofit lnSpcReduction="10000"/>
          </a:bodyPr>
          <a:lstStyle/>
          <a:p>
            <a:r>
              <a:rPr lang="nl-BE" dirty="0">
                <a:solidFill>
                  <a:srgbClr val="008D36"/>
                </a:solidFill>
              </a:rPr>
              <a:t>Leerlinggebonden aanbod</a:t>
            </a:r>
          </a:p>
          <a:p>
            <a:pPr marL="717550" lvl="2" indent="-169863">
              <a:lnSpc>
                <a:spcPct val="80000"/>
              </a:lnSpc>
            </a:pPr>
            <a:r>
              <a:rPr lang="nl-NL" sz="2400" i="1" dirty="0"/>
              <a:t>Onthaal</a:t>
            </a:r>
          </a:p>
          <a:p>
            <a:pPr marL="717550" lvl="2" indent="-169863">
              <a:lnSpc>
                <a:spcPct val="80000"/>
              </a:lnSpc>
            </a:pPr>
            <a:r>
              <a:rPr lang="nl-NL" sz="2400" i="1" dirty="0"/>
              <a:t>Vraagverheldering</a:t>
            </a:r>
          </a:p>
          <a:p>
            <a:pPr marL="717550" lvl="2" indent="-169863">
              <a:lnSpc>
                <a:spcPct val="80000"/>
              </a:lnSpc>
            </a:pPr>
            <a:r>
              <a:rPr lang="nl-NL" sz="2400" i="1" dirty="0"/>
              <a:t>Handelingsgericht advies</a:t>
            </a:r>
          </a:p>
          <a:p>
            <a:pPr marL="717550" lvl="2" indent="-169863">
              <a:lnSpc>
                <a:spcPct val="80000"/>
              </a:lnSpc>
            </a:pPr>
            <a:r>
              <a:rPr lang="nl-NL" sz="2400" i="1" dirty="0"/>
              <a:t>Handelingsgerichte diagnostiek</a:t>
            </a:r>
          </a:p>
          <a:p>
            <a:pPr marL="717550" lvl="2" indent="-169863">
              <a:lnSpc>
                <a:spcPct val="80000"/>
              </a:lnSpc>
            </a:pPr>
            <a:r>
              <a:rPr lang="nl-NL" sz="2400" i="1" dirty="0"/>
              <a:t>Begeleiding</a:t>
            </a:r>
          </a:p>
          <a:p>
            <a:pPr marL="717550" lvl="2" indent="-169863">
              <a:lnSpc>
                <a:spcPct val="80000"/>
              </a:lnSpc>
            </a:pPr>
            <a:r>
              <a:rPr lang="nl-NL" sz="2400" i="1" dirty="0"/>
              <a:t>Draaischijffunctie</a:t>
            </a:r>
          </a:p>
          <a:p>
            <a:pPr marL="717550" lvl="2" indent="-169863">
              <a:lnSpc>
                <a:spcPct val="80000"/>
              </a:lnSpc>
            </a:pPr>
            <a:endParaRPr lang="nl-NL" sz="2400" i="1" dirty="0"/>
          </a:p>
          <a:p>
            <a:r>
              <a:rPr lang="nl-BE" dirty="0">
                <a:solidFill>
                  <a:srgbClr val="008D36"/>
                </a:solidFill>
              </a:rPr>
              <a:t>Versterking van de school</a:t>
            </a:r>
          </a:p>
          <a:p>
            <a:pPr marL="717550" lvl="2" indent="-169863">
              <a:lnSpc>
                <a:spcPct val="80000"/>
              </a:lnSpc>
            </a:pPr>
            <a:r>
              <a:rPr lang="nl-NL" sz="2600" i="1" dirty="0"/>
              <a:t>Signaalfunctie</a:t>
            </a:r>
            <a:r>
              <a:rPr lang="nl-NL" sz="2600" dirty="0"/>
              <a:t> (versterken van basiszorg)</a:t>
            </a:r>
          </a:p>
          <a:p>
            <a:pPr marL="717550" lvl="2" indent="-169863">
              <a:lnSpc>
                <a:spcPct val="80000"/>
              </a:lnSpc>
            </a:pPr>
            <a:r>
              <a:rPr lang="nl-NL" sz="2600" i="1" dirty="0"/>
              <a:t>Consultatieve leerlingenbegeleiding </a:t>
            </a:r>
            <a:r>
              <a:rPr lang="nl-NL" sz="2600" dirty="0"/>
              <a:t>(versterken van verhoogde zorg)</a:t>
            </a:r>
          </a:p>
          <a:p>
            <a:pPr marL="547687" lvl="2" indent="0">
              <a:lnSpc>
                <a:spcPct val="80000"/>
              </a:lnSpc>
              <a:buNone/>
            </a:pPr>
            <a:endParaRPr lang="nl-NL" sz="2600" dirty="0"/>
          </a:p>
          <a:p>
            <a:pPr marL="547687" lvl="2" indent="0">
              <a:lnSpc>
                <a:spcPct val="80000"/>
              </a:lnSpc>
              <a:buNone/>
            </a:pPr>
            <a:r>
              <a:rPr lang="nl-NL" sz="2600" dirty="0"/>
              <a:t>+ inbrengen van inhoudelijke expertise</a:t>
            </a:r>
          </a:p>
        </p:txBody>
      </p:sp>
    </p:spTree>
    <p:extLst>
      <p:ext uri="{BB962C8B-B14F-4D97-AF65-F5344CB8AC3E}">
        <p14:creationId xmlns:p14="http://schemas.microsoft.com/office/powerpoint/2010/main" val="608651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Systematische contactmomenten &amp; vaccinaties</a:t>
            </a:r>
          </a:p>
        </p:txBody>
      </p:sp>
      <p:graphicFrame>
        <p:nvGraphicFramePr>
          <p:cNvPr id="2" name="Tijdelijke aanduiding voor inhoud 1"/>
          <p:cNvGraphicFramePr>
            <a:graphicFrameLocks noGrp="1"/>
          </p:cNvGraphicFramePr>
          <p:nvPr>
            <p:ph idx="1"/>
            <p:extLst>
              <p:ext uri="{D42A27DB-BD31-4B8C-83A1-F6EECF244321}">
                <p14:modId xmlns:p14="http://schemas.microsoft.com/office/powerpoint/2010/main" val="2218135996"/>
              </p:ext>
            </p:extLst>
          </p:nvPr>
        </p:nvGraphicFramePr>
        <p:xfrm>
          <a:off x="632299" y="2324720"/>
          <a:ext cx="10335003" cy="2204373"/>
        </p:xfrm>
        <a:graphic>
          <a:graphicData uri="http://schemas.openxmlformats.org/drawingml/2006/table">
            <a:tbl>
              <a:tblPr firstRow="1" firstCol="1" bandRow="1">
                <a:tableStyleId>{5C22544A-7EE6-4342-B048-85BDC9FD1C3A}</a:tableStyleId>
              </a:tblPr>
              <a:tblGrid>
                <a:gridCol w="2241201">
                  <a:extLst>
                    <a:ext uri="{9D8B030D-6E8A-4147-A177-3AD203B41FA5}">
                      <a16:colId xmlns:a16="http://schemas.microsoft.com/office/drawing/2014/main" val="2706097507"/>
                    </a:ext>
                  </a:extLst>
                </a:gridCol>
                <a:gridCol w="1147153">
                  <a:extLst>
                    <a:ext uri="{9D8B030D-6E8A-4147-A177-3AD203B41FA5}">
                      <a16:colId xmlns:a16="http://schemas.microsoft.com/office/drawing/2014/main" val="3327362054"/>
                    </a:ext>
                  </a:extLst>
                </a:gridCol>
                <a:gridCol w="1125910">
                  <a:extLst>
                    <a:ext uri="{9D8B030D-6E8A-4147-A177-3AD203B41FA5}">
                      <a16:colId xmlns:a16="http://schemas.microsoft.com/office/drawing/2014/main" val="3838945087"/>
                    </a:ext>
                  </a:extLst>
                </a:gridCol>
                <a:gridCol w="1179018">
                  <a:extLst>
                    <a:ext uri="{9D8B030D-6E8A-4147-A177-3AD203B41FA5}">
                      <a16:colId xmlns:a16="http://schemas.microsoft.com/office/drawing/2014/main" val="551728517"/>
                    </a:ext>
                  </a:extLst>
                </a:gridCol>
                <a:gridCol w="1147153">
                  <a:extLst>
                    <a:ext uri="{9D8B030D-6E8A-4147-A177-3AD203B41FA5}">
                      <a16:colId xmlns:a16="http://schemas.microsoft.com/office/drawing/2014/main" val="4281096433"/>
                    </a:ext>
                  </a:extLst>
                </a:gridCol>
                <a:gridCol w="1136532">
                  <a:extLst>
                    <a:ext uri="{9D8B030D-6E8A-4147-A177-3AD203B41FA5}">
                      <a16:colId xmlns:a16="http://schemas.microsoft.com/office/drawing/2014/main" val="181924016"/>
                    </a:ext>
                  </a:extLst>
                </a:gridCol>
                <a:gridCol w="1179019">
                  <a:extLst>
                    <a:ext uri="{9D8B030D-6E8A-4147-A177-3AD203B41FA5}">
                      <a16:colId xmlns:a16="http://schemas.microsoft.com/office/drawing/2014/main" val="131583902"/>
                    </a:ext>
                  </a:extLst>
                </a:gridCol>
                <a:gridCol w="1179017">
                  <a:extLst>
                    <a:ext uri="{9D8B030D-6E8A-4147-A177-3AD203B41FA5}">
                      <a16:colId xmlns:a16="http://schemas.microsoft.com/office/drawing/2014/main" val="395293102"/>
                    </a:ext>
                  </a:extLst>
                </a:gridCol>
              </a:tblGrid>
              <a:tr h="712189">
                <a:tc>
                  <a:txBody>
                    <a:bodyPr/>
                    <a:lstStyle/>
                    <a:p>
                      <a:pPr>
                        <a:lnSpc>
                          <a:spcPct val="115000"/>
                        </a:lnSpc>
                        <a:spcAft>
                          <a:spcPts val="1000"/>
                        </a:spcAft>
                      </a:pPr>
                      <a:r>
                        <a:rPr lang="nl-BE"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1KO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1LO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4LO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5LO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6LO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1SO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3SO</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20686401"/>
                  </a:ext>
                </a:extLst>
              </a:tr>
              <a:tr h="727301">
                <a:tc>
                  <a:txBody>
                    <a:bodyPr/>
                    <a:lstStyle/>
                    <a:p>
                      <a:pPr>
                        <a:lnSpc>
                          <a:spcPct val="115000"/>
                        </a:lnSpc>
                        <a:spcAft>
                          <a:spcPts val="1000"/>
                        </a:spcAft>
                      </a:pPr>
                      <a:r>
                        <a:rPr lang="nl-BE" sz="2000" dirty="0">
                          <a:effectLst/>
                        </a:rPr>
                        <a:t>Contactmoment</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a:effectLst/>
                        </a:rPr>
                        <a:t>X</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a:effectLst/>
                        </a:rPr>
                        <a:t> </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a:effectLst/>
                        </a:rPr>
                        <a:t> </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482510649"/>
                  </a:ext>
                </a:extLst>
              </a:tr>
              <a:tr h="764883">
                <a:tc>
                  <a:txBody>
                    <a:bodyPr/>
                    <a:lstStyle/>
                    <a:p>
                      <a:pPr>
                        <a:lnSpc>
                          <a:spcPct val="115000"/>
                        </a:lnSpc>
                        <a:spcAft>
                          <a:spcPts val="1000"/>
                        </a:spcAft>
                      </a:pPr>
                      <a:r>
                        <a:rPr lang="nl-BE" sz="2000">
                          <a:effectLst/>
                        </a:rPr>
                        <a:t>Vaccinatieaanbod</a:t>
                      </a:r>
                      <a:endParaRPr lang="nl-BE"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rPr>
                        <a:t> </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1000"/>
                        </a:spcAft>
                      </a:pPr>
                      <a:r>
                        <a:rPr lang="nl-BE" sz="2000" dirty="0">
                          <a:effectLst/>
                          <a:latin typeface="Calibri" panose="020F0502020204030204" pitchFamily="34" charset="0"/>
                          <a:ea typeface="Calibri" panose="020F0502020204030204" pitchFamily="34" charset="0"/>
                          <a:cs typeface="Times New Roman" panose="02020603050405020304" pitchFamily="18" charset="0"/>
                        </a:rPr>
                        <a:t>X</a:t>
                      </a:r>
                    </a:p>
                  </a:txBody>
                  <a:tcPr marL="68580" marR="68580" marT="0" marB="0" anchor="ctr"/>
                </a:tc>
                <a:tc>
                  <a:txBody>
                    <a:bodyPr/>
                    <a:lstStyle/>
                    <a:p>
                      <a:pPr algn="ctr">
                        <a:lnSpc>
                          <a:spcPct val="115000"/>
                        </a:lnSpc>
                        <a:spcAft>
                          <a:spcPts val="1000"/>
                        </a:spcAft>
                      </a:pPr>
                      <a:r>
                        <a:rPr lang="nl-BE" sz="2000" dirty="0">
                          <a:effectLst/>
                        </a:rPr>
                        <a:t>X</a:t>
                      </a:r>
                      <a:endParaRPr lang="nl-B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6121208"/>
                  </a:ext>
                </a:extLst>
              </a:tr>
            </a:tbl>
          </a:graphicData>
        </a:graphic>
      </p:graphicFrame>
      <p:pic>
        <p:nvPicPr>
          <p:cNvPr id="1026" name="Picture 2" descr="Afbeeldingsresultaat voor kind met oud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616543">
            <a:off x="2195204" y="2652049"/>
            <a:ext cx="2244396" cy="124146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10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Optimale onderwijsparticipatie</a:t>
            </a:r>
          </a:p>
        </p:txBody>
      </p:sp>
      <p:sp>
        <p:nvSpPr>
          <p:cNvPr id="4" name="Tijdelijke aanduiding voor inhoud 3"/>
          <p:cNvSpPr>
            <a:spLocks noGrp="1"/>
          </p:cNvSpPr>
          <p:nvPr>
            <p:ph idx="1"/>
          </p:nvPr>
        </p:nvSpPr>
        <p:spPr/>
        <p:txBody>
          <a:bodyPr>
            <a:normAutofit/>
          </a:bodyPr>
          <a:lstStyle/>
          <a:p>
            <a:r>
              <a:rPr lang="nl-BE" dirty="0"/>
              <a:t>School overlegt met CLB over afwezigheden:</a:t>
            </a:r>
          </a:p>
          <a:p>
            <a:pPr lvl="1"/>
            <a:r>
              <a:rPr lang="nl-BE" dirty="0"/>
              <a:t>Kleuterparticipatie</a:t>
            </a:r>
          </a:p>
          <a:p>
            <a:pPr lvl="1"/>
            <a:r>
              <a:rPr lang="nl-BE" dirty="0"/>
              <a:t>Frequente afwezigheden</a:t>
            </a:r>
          </a:p>
          <a:p>
            <a:pPr lvl="1"/>
            <a:r>
              <a:rPr lang="nl-BE" dirty="0"/>
              <a:t>Ongewettigde afwezigheden (spijbelen)</a:t>
            </a:r>
          </a:p>
          <a:p>
            <a:pPr lvl="1"/>
            <a:r>
              <a:rPr lang="nl-BE" dirty="0"/>
              <a:t>Preventieve schorsing</a:t>
            </a:r>
          </a:p>
          <a:p>
            <a:pPr lvl="1"/>
            <a:r>
              <a:rPr lang="nl-BE" dirty="0"/>
              <a:t>Definitieve uitsluiting</a:t>
            </a:r>
          </a:p>
          <a:p>
            <a:r>
              <a:rPr lang="nl-BE" dirty="0"/>
              <a:t>CLB biedt contactmoment aan </a:t>
            </a:r>
            <a:r>
              <a:rPr lang="nl-BE" dirty="0" err="1"/>
              <a:t>aan</a:t>
            </a:r>
            <a:r>
              <a:rPr lang="nl-BE" dirty="0"/>
              <a:t> anderstalige nieuwkomers</a:t>
            </a:r>
          </a:p>
          <a:p>
            <a:endParaRPr lang="nl-BE" dirty="0"/>
          </a:p>
          <a:p>
            <a:endParaRPr lang="nl-BE" dirty="0"/>
          </a:p>
        </p:txBody>
      </p:sp>
    </p:spTree>
    <p:extLst>
      <p:ext uri="{BB962C8B-B14F-4D97-AF65-F5344CB8AC3E}">
        <p14:creationId xmlns:p14="http://schemas.microsoft.com/office/powerpoint/2010/main" val="22000507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Keuzeprocessen en aansluiting arbeid</a:t>
            </a:r>
          </a:p>
        </p:txBody>
      </p:sp>
      <p:sp>
        <p:nvSpPr>
          <p:cNvPr id="4" name="Tijdelijke aanduiding voor inhoud 3"/>
          <p:cNvSpPr>
            <a:spLocks noGrp="1"/>
          </p:cNvSpPr>
          <p:nvPr>
            <p:ph idx="1"/>
          </p:nvPr>
        </p:nvSpPr>
        <p:spPr/>
        <p:txBody>
          <a:bodyPr>
            <a:normAutofit/>
          </a:bodyPr>
          <a:lstStyle/>
          <a:p>
            <a:r>
              <a:rPr lang="nl-BE" dirty="0"/>
              <a:t>Bijzondere aandacht!</a:t>
            </a:r>
          </a:p>
          <a:p>
            <a:r>
              <a:rPr lang="nl-BE" dirty="0"/>
              <a:t>CLB organiseert informatiemomenten voor leerlingen. School werkt hier actief aan mee</a:t>
            </a:r>
          </a:p>
          <a:p>
            <a:pPr lvl="1"/>
            <a:r>
              <a:rPr lang="nl-BE" dirty="0"/>
              <a:t>Structuur en organisatie van onderwijs</a:t>
            </a:r>
          </a:p>
          <a:p>
            <a:pPr lvl="1"/>
            <a:r>
              <a:rPr lang="nl-BE" dirty="0"/>
              <a:t>Volledig onderwijsaanbod</a:t>
            </a:r>
          </a:p>
          <a:p>
            <a:pPr lvl="1"/>
            <a:r>
              <a:rPr lang="nl-BE" dirty="0"/>
              <a:t>Scharniermomenten: </a:t>
            </a:r>
          </a:p>
          <a:p>
            <a:pPr lvl="2"/>
            <a:r>
              <a:rPr lang="nl-BE" dirty="0"/>
              <a:t>LO-SO</a:t>
            </a:r>
          </a:p>
          <a:p>
            <a:pPr lvl="2"/>
            <a:r>
              <a:rPr lang="nl-BE" dirty="0"/>
              <a:t>1</a:t>
            </a:r>
            <a:r>
              <a:rPr lang="nl-BE" baseline="30000" dirty="0"/>
              <a:t>ste</a:t>
            </a:r>
            <a:r>
              <a:rPr lang="nl-BE" dirty="0"/>
              <a:t> graad SO-2</a:t>
            </a:r>
            <a:r>
              <a:rPr lang="nl-BE" baseline="30000" dirty="0"/>
              <a:t>de</a:t>
            </a:r>
            <a:r>
              <a:rPr lang="nl-BE" dirty="0"/>
              <a:t> graad SO</a:t>
            </a:r>
          </a:p>
          <a:p>
            <a:pPr lvl="2"/>
            <a:r>
              <a:rPr lang="nl-BE" dirty="0"/>
              <a:t>SO-HO/arbeid</a:t>
            </a:r>
          </a:p>
          <a:p>
            <a:pPr lvl="2"/>
            <a:r>
              <a:rPr lang="nl-BE" dirty="0"/>
              <a:t>Specifieke momenten voor specifieke groepen</a:t>
            </a:r>
          </a:p>
          <a:p>
            <a:endParaRPr lang="nl-BE" dirty="0"/>
          </a:p>
          <a:p>
            <a:endParaRPr lang="nl-BE" dirty="0"/>
          </a:p>
        </p:txBody>
      </p:sp>
    </p:spTree>
    <p:extLst>
      <p:ext uri="{BB962C8B-B14F-4D97-AF65-F5344CB8AC3E}">
        <p14:creationId xmlns:p14="http://schemas.microsoft.com/office/powerpoint/2010/main" val="3121820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Draaischijffunctie</a:t>
            </a:r>
          </a:p>
        </p:txBody>
      </p:sp>
      <p:sp>
        <p:nvSpPr>
          <p:cNvPr id="4" name="Tijdelijke aanduiding voor inhoud 3"/>
          <p:cNvSpPr>
            <a:spLocks noGrp="1"/>
          </p:cNvSpPr>
          <p:nvPr>
            <p:ph idx="1"/>
          </p:nvPr>
        </p:nvSpPr>
        <p:spPr/>
        <p:txBody>
          <a:bodyPr>
            <a:normAutofit/>
          </a:bodyPr>
          <a:lstStyle/>
          <a:p>
            <a:r>
              <a:rPr lang="nl-BE" dirty="0"/>
              <a:t>Doorverwijzing van onderwijs naar schoolextern aanbod steeds via CLB</a:t>
            </a:r>
          </a:p>
          <a:p>
            <a:endParaRPr lang="nl-BE" dirty="0"/>
          </a:p>
          <a:p>
            <a:r>
              <a:rPr lang="nl-BE" dirty="0"/>
              <a:t>Hulpaanbieders samen verantwoordelijk voor continuïteit van hulp:</a:t>
            </a:r>
          </a:p>
          <a:p>
            <a:pPr lvl="1"/>
            <a:r>
              <a:rPr lang="nl-BE" dirty="0"/>
              <a:t>CLB en jeugdhulpaanbieders maken samen met cliënt afspraken over ondersteuning door jeugdhulpaanbieder in afwachting van effectieve opstart hulp.</a:t>
            </a:r>
          </a:p>
          <a:p>
            <a:endParaRPr lang="nl-BE" dirty="0"/>
          </a:p>
          <a:p>
            <a:endParaRPr lang="nl-BE" dirty="0"/>
          </a:p>
        </p:txBody>
      </p:sp>
    </p:spTree>
    <p:extLst>
      <p:ext uri="{BB962C8B-B14F-4D97-AF65-F5344CB8AC3E}">
        <p14:creationId xmlns:p14="http://schemas.microsoft.com/office/powerpoint/2010/main" val="1019588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Samenwerking binnen en buiten CLB</a:t>
            </a:r>
          </a:p>
        </p:txBody>
      </p:sp>
      <p:sp>
        <p:nvSpPr>
          <p:cNvPr id="4" name="Tijdelijke aanduiding voor inhoud 3"/>
          <p:cNvSpPr>
            <a:spLocks noGrp="1"/>
          </p:cNvSpPr>
          <p:nvPr>
            <p:ph idx="1"/>
          </p:nvPr>
        </p:nvSpPr>
        <p:spPr>
          <a:xfrm>
            <a:off x="5183188" y="1086816"/>
            <a:ext cx="6530276" cy="4873625"/>
          </a:xfrm>
        </p:spPr>
        <p:txBody>
          <a:bodyPr anchor="ctr"/>
          <a:lstStyle/>
          <a:p>
            <a:pPr marL="0" indent="0" algn="ctr">
              <a:buNone/>
            </a:pPr>
            <a:r>
              <a:rPr lang="nl-BE" b="1" dirty="0">
                <a:solidFill>
                  <a:srgbClr val="008D36"/>
                </a:solidFill>
              </a:rPr>
              <a:t>Samenwerking </a:t>
            </a:r>
          </a:p>
          <a:p>
            <a:pPr marL="0" indent="0" algn="ctr">
              <a:buNone/>
            </a:pPr>
            <a:r>
              <a:rPr lang="nl-BE" b="1" dirty="0">
                <a:solidFill>
                  <a:srgbClr val="008D36"/>
                </a:solidFill>
              </a:rPr>
              <a:t>school-CLB</a:t>
            </a:r>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2">
            <a:alphaModFix/>
          </a:blip>
          <a:srcRect/>
          <a:stretch/>
        </p:blipFill>
        <p:spPr>
          <a:xfrm>
            <a:off x="475488" y="2464904"/>
            <a:ext cx="4296537" cy="3396146"/>
          </a:xfrm>
          <a:prstGeom prst="rect">
            <a:avLst/>
          </a:prstGeom>
          <a:noFill/>
          <a:ln>
            <a:noFill/>
          </a:ln>
        </p:spPr>
      </p:pic>
    </p:spTree>
    <p:extLst>
      <p:ext uri="{BB962C8B-B14F-4D97-AF65-F5344CB8AC3E}">
        <p14:creationId xmlns:p14="http://schemas.microsoft.com/office/powerpoint/2010/main" val="4538070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Samenwerking school - CLB</a:t>
            </a:r>
          </a:p>
        </p:txBody>
      </p:sp>
      <p:sp>
        <p:nvSpPr>
          <p:cNvPr id="4" name="Tijdelijke aanduiding voor inhoud 3"/>
          <p:cNvSpPr>
            <a:spLocks noGrp="1"/>
          </p:cNvSpPr>
          <p:nvPr>
            <p:ph idx="1"/>
          </p:nvPr>
        </p:nvSpPr>
        <p:spPr/>
        <p:txBody>
          <a:bodyPr>
            <a:normAutofit lnSpcReduction="10000"/>
          </a:bodyPr>
          <a:lstStyle/>
          <a:p>
            <a:r>
              <a:rPr lang="nl-BE" dirty="0"/>
              <a:t>De school en het centrum maken minstens afspraken over</a:t>
            </a:r>
          </a:p>
          <a:p>
            <a:pPr marL="971550" lvl="1" indent="-514350">
              <a:buFont typeface="+mj-lt"/>
              <a:buAutoNum type="arabicPeriod"/>
            </a:pPr>
            <a:r>
              <a:rPr lang="nl-BE" dirty="0"/>
              <a:t>de rol- en taakverdeling van de school en het centrum ter uitvoering van leerlingenbegeleiding; </a:t>
            </a:r>
          </a:p>
          <a:p>
            <a:pPr marL="971550" lvl="1" indent="-514350">
              <a:buFont typeface="+mj-lt"/>
              <a:buAutoNum type="arabicPeriod"/>
            </a:pPr>
            <a:r>
              <a:rPr lang="nl-BE" dirty="0"/>
              <a:t>de uitwisseling van relevante informatie tussen de school en het centrum; </a:t>
            </a:r>
          </a:p>
          <a:p>
            <a:pPr marL="971550" lvl="1" indent="-514350">
              <a:buFont typeface="+mj-lt"/>
              <a:buAutoNum type="arabicPeriod"/>
            </a:pPr>
            <a:r>
              <a:rPr lang="nl-BE" dirty="0"/>
              <a:t>de informatiemomenten voor leerlingen over de structuur en de organisatie van het Vlaamse onderwijs, het volledige onderwijsaanbod en, specifiek voor secundaire scholen, de aansluiting van het onderwijs op de arbeidsmarkt;</a:t>
            </a:r>
          </a:p>
          <a:p>
            <a:pPr marL="971550" lvl="1" indent="-514350">
              <a:buFont typeface="+mj-lt"/>
              <a:buAutoNum type="arabicPeriod"/>
            </a:pPr>
            <a:r>
              <a:rPr lang="nl-BE" dirty="0"/>
              <a:t>de wijze waarop de samenwerking tussen de school en het centrum wordt geëvalueerd en de wijze waarop de afspraken over de </a:t>
            </a:r>
            <a:r>
              <a:rPr lang="nl-BE" dirty="0" err="1"/>
              <a:t>schoolspecifieke</a:t>
            </a:r>
            <a:r>
              <a:rPr lang="nl-BE" dirty="0"/>
              <a:t> samenwerking bijgestuurd kunnen worden.</a:t>
            </a:r>
          </a:p>
          <a:p>
            <a:r>
              <a:rPr lang="nl-BE" dirty="0"/>
              <a:t>Op basis van een evaluatie van de samenwerking kunnen de samenwerkingsafspraken in onderling overleg worden bijgestuurd.</a:t>
            </a:r>
          </a:p>
          <a:p>
            <a:endParaRPr lang="nl-BE" dirty="0"/>
          </a:p>
          <a:p>
            <a:pPr marL="971550" lvl="1" indent="-514350">
              <a:buFont typeface="+mj-lt"/>
              <a:buAutoNum type="arabicPeriod"/>
            </a:pPr>
            <a:endParaRPr lang="nl-BE" dirty="0"/>
          </a:p>
        </p:txBody>
      </p:sp>
    </p:spTree>
    <p:extLst>
      <p:ext uri="{BB962C8B-B14F-4D97-AF65-F5344CB8AC3E}">
        <p14:creationId xmlns:p14="http://schemas.microsoft.com/office/powerpoint/2010/main" val="36901761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Samenwerking school - CLB</a:t>
            </a:r>
          </a:p>
        </p:txBody>
      </p:sp>
      <p:sp>
        <p:nvSpPr>
          <p:cNvPr id="4" name="Tijdelijke aanduiding voor inhoud 3"/>
          <p:cNvSpPr>
            <a:spLocks noGrp="1"/>
          </p:cNvSpPr>
          <p:nvPr>
            <p:ph idx="1"/>
          </p:nvPr>
        </p:nvSpPr>
        <p:spPr/>
        <p:txBody>
          <a:bodyPr>
            <a:normAutofit/>
          </a:bodyPr>
          <a:lstStyle/>
          <a:p>
            <a:r>
              <a:rPr lang="nl-BE" dirty="0"/>
              <a:t>Onze kernactiviteiten ter versterking van de school:</a:t>
            </a:r>
          </a:p>
          <a:p>
            <a:pPr lvl="1"/>
            <a:r>
              <a:rPr lang="nl-BE" dirty="0"/>
              <a:t>Signaalfunctie (brede basiszorg)</a:t>
            </a:r>
          </a:p>
          <a:p>
            <a:pPr lvl="1"/>
            <a:r>
              <a:rPr lang="nl-BE" dirty="0"/>
              <a:t>Consultatieve leerlingenbegeleiding (verhoogde zorg)</a:t>
            </a:r>
          </a:p>
          <a:p>
            <a:pPr marL="457200" lvl="1" indent="0">
              <a:buNone/>
            </a:pPr>
            <a:endParaRPr lang="nl-BE" dirty="0"/>
          </a:p>
          <a:p>
            <a:pPr marL="457200" lvl="1" indent="0">
              <a:buNone/>
            </a:pPr>
            <a:r>
              <a:rPr lang="nl-BE" dirty="0"/>
              <a:t>+ inbrengen van inhoudelijke expertise</a:t>
            </a:r>
          </a:p>
        </p:txBody>
      </p:sp>
    </p:spTree>
    <p:extLst>
      <p:ext uri="{BB962C8B-B14F-4D97-AF65-F5344CB8AC3E}">
        <p14:creationId xmlns:p14="http://schemas.microsoft.com/office/powerpoint/2010/main" val="2822967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Samenwerking binnen en buiten CLB</a:t>
            </a:r>
          </a:p>
        </p:txBody>
      </p:sp>
      <p:sp>
        <p:nvSpPr>
          <p:cNvPr id="4" name="Tijdelijke aanduiding voor inhoud 3"/>
          <p:cNvSpPr>
            <a:spLocks noGrp="1"/>
          </p:cNvSpPr>
          <p:nvPr>
            <p:ph idx="1"/>
          </p:nvPr>
        </p:nvSpPr>
        <p:spPr>
          <a:xfrm>
            <a:off x="5183188" y="1086816"/>
            <a:ext cx="6530276" cy="4873625"/>
          </a:xfrm>
        </p:spPr>
        <p:txBody>
          <a:bodyPr anchor="ctr"/>
          <a:lstStyle/>
          <a:p>
            <a:pPr marL="0" indent="0" algn="ctr">
              <a:buNone/>
            </a:pPr>
            <a:r>
              <a:rPr lang="nl-BE" b="1" dirty="0">
                <a:solidFill>
                  <a:srgbClr val="008D36"/>
                </a:solidFill>
              </a:rPr>
              <a:t>Samenwerking </a:t>
            </a:r>
          </a:p>
          <a:p>
            <a:pPr marL="0" indent="0" algn="ctr">
              <a:buNone/>
            </a:pPr>
            <a:r>
              <a:rPr lang="nl-BE" b="1" dirty="0">
                <a:solidFill>
                  <a:srgbClr val="008D36"/>
                </a:solidFill>
              </a:rPr>
              <a:t>CLB-PBD</a:t>
            </a:r>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2">
            <a:alphaModFix/>
          </a:blip>
          <a:srcRect/>
          <a:stretch/>
        </p:blipFill>
        <p:spPr>
          <a:xfrm>
            <a:off x="475488" y="2464904"/>
            <a:ext cx="4296537" cy="3396146"/>
          </a:xfrm>
          <a:prstGeom prst="rect">
            <a:avLst/>
          </a:prstGeom>
          <a:noFill/>
          <a:ln>
            <a:noFill/>
          </a:ln>
        </p:spPr>
      </p:pic>
    </p:spTree>
    <p:extLst>
      <p:ext uri="{BB962C8B-B14F-4D97-AF65-F5344CB8AC3E}">
        <p14:creationId xmlns:p14="http://schemas.microsoft.com/office/powerpoint/2010/main" val="462939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Kennismaking</a:t>
            </a:r>
          </a:p>
        </p:txBody>
      </p:sp>
    </p:spTree>
    <p:extLst>
      <p:ext uri="{BB962C8B-B14F-4D97-AF65-F5344CB8AC3E}">
        <p14:creationId xmlns:p14="http://schemas.microsoft.com/office/powerpoint/2010/main" val="2162835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hape 878"/>
          <p:cNvPicPr preferRelativeResize="0"/>
          <p:nvPr/>
        </p:nvPicPr>
        <p:blipFill rotWithShape="1">
          <a:blip r:embed="rId2">
            <a:alphaModFix/>
          </a:blip>
          <a:srcRect/>
          <a:stretch/>
        </p:blipFill>
        <p:spPr>
          <a:xfrm>
            <a:off x="5183188" y="1071355"/>
            <a:ext cx="6529387" cy="4878595"/>
          </a:xfrm>
          <a:prstGeom prst="rect">
            <a:avLst/>
          </a:prstGeom>
          <a:noFill/>
          <a:ln>
            <a:noFill/>
          </a:ln>
        </p:spPr>
      </p:pic>
      <p:sp>
        <p:nvSpPr>
          <p:cNvPr id="3" name="Titel 2"/>
          <p:cNvSpPr>
            <a:spLocks noGrp="1"/>
          </p:cNvSpPr>
          <p:nvPr>
            <p:ph type="title"/>
          </p:nvPr>
        </p:nvSpPr>
        <p:spPr/>
        <p:txBody>
          <a:bodyPr/>
          <a:lstStyle/>
          <a:p>
            <a:r>
              <a:rPr lang="nl-BE" dirty="0"/>
              <a:t>Samenwerking binnen en buiten CLB</a:t>
            </a:r>
          </a:p>
        </p:txBody>
      </p:sp>
      <p:sp>
        <p:nvSpPr>
          <p:cNvPr id="5" name="Tijdelijke aanduiding voor tekst 4"/>
          <p:cNvSpPr>
            <a:spLocks noGrp="1"/>
          </p:cNvSpPr>
          <p:nvPr>
            <p:ph type="body" sz="half" idx="2"/>
          </p:nvPr>
        </p:nvSpPr>
        <p:spPr>
          <a:xfrm>
            <a:off x="475488" y="3230216"/>
            <a:ext cx="4296537" cy="2638771"/>
          </a:xfrm>
        </p:spPr>
        <p:txBody>
          <a:bodyPr/>
          <a:lstStyle/>
          <a:p>
            <a:endParaRPr lang="nl-BE" dirty="0"/>
          </a:p>
        </p:txBody>
      </p:sp>
      <p:pic>
        <p:nvPicPr>
          <p:cNvPr id="6" name="Shape 709" descr="http://www.achterhoeknetwerk.nl/wp-content/uploads/2016/01/Netwerken.jpg"/>
          <p:cNvPicPr preferRelativeResize="0"/>
          <p:nvPr/>
        </p:nvPicPr>
        <p:blipFill rotWithShape="1">
          <a:blip r:embed="rId3">
            <a:alphaModFix/>
          </a:blip>
          <a:srcRect/>
          <a:stretch/>
        </p:blipFill>
        <p:spPr>
          <a:xfrm>
            <a:off x="475488" y="2464904"/>
            <a:ext cx="4296537" cy="3396146"/>
          </a:xfrm>
          <a:prstGeom prst="rect">
            <a:avLst/>
          </a:prstGeom>
          <a:noFill/>
          <a:ln>
            <a:noFill/>
          </a:ln>
        </p:spPr>
      </p:pic>
      <p:sp>
        <p:nvSpPr>
          <p:cNvPr id="4" name="Tijdelijke aanduiding voor inhoud 3"/>
          <p:cNvSpPr>
            <a:spLocks noGrp="1"/>
          </p:cNvSpPr>
          <p:nvPr>
            <p:ph idx="1"/>
          </p:nvPr>
        </p:nvSpPr>
        <p:spPr>
          <a:xfrm>
            <a:off x="5183188" y="1086816"/>
            <a:ext cx="6530276" cy="4873625"/>
          </a:xfrm>
          <a:scene3d>
            <a:camera prst="isometricOffAxis2Right">
              <a:rot lat="960000" lon="19200000" rev="0"/>
            </a:camera>
            <a:lightRig rig="threePt" dir="t"/>
          </a:scene3d>
          <a:sp3d/>
        </p:spPr>
        <p:txBody>
          <a:bodyPr anchor="ctr">
            <a:normAutofit/>
          </a:bodyPr>
          <a:lstStyle/>
          <a:p>
            <a:pPr marL="0" indent="0" algn="ctr">
              <a:buNone/>
            </a:pPr>
            <a:endParaRPr lang="nl-BE" sz="4000" b="1" dirty="0">
              <a:solidFill>
                <a:srgbClr val="008D36"/>
              </a:solidFill>
            </a:endParaRPr>
          </a:p>
          <a:p>
            <a:pPr marL="0" indent="0" algn="ctr">
              <a:buNone/>
            </a:pPr>
            <a:r>
              <a:rPr lang="nl-BE" sz="4000" b="1" dirty="0">
                <a:solidFill>
                  <a:srgbClr val="008D36"/>
                </a:solidFill>
              </a:rPr>
              <a:t>CLB als brug tussen </a:t>
            </a:r>
          </a:p>
          <a:p>
            <a:pPr marL="0" indent="0" algn="ctr">
              <a:buNone/>
            </a:pPr>
            <a:r>
              <a:rPr lang="nl-BE" sz="4000" b="1" dirty="0">
                <a:solidFill>
                  <a:srgbClr val="008D36"/>
                </a:solidFill>
              </a:rPr>
              <a:t>onderwijs en welzijn</a:t>
            </a:r>
          </a:p>
          <a:p>
            <a:endParaRPr lang="nl-BE" sz="4000" dirty="0"/>
          </a:p>
        </p:txBody>
      </p:sp>
    </p:spTree>
    <p:extLst>
      <p:ext uri="{BB962C8B-B14F-4D97-AF65-F5344CB8AC3E}">
        <p14:creationId xmlns:p14="http://schemas.microsoft.com/office/powerpoint/2010/main" val="20970067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4"/>
        <p:cNvGrpSpPr/>
        <p:nvPr/>
      </p:nvGrpSpPr>
      <p:grpSpPr>
        <a:xfrm>
          <a:off x="0" y="0"/>
          <a:ext cx="0" cy="0"/>
          <a:chOff x="0" y="0"/>
          <a:chExt cx="0" cy="0"/>
        </a:xfrm>
      </p:grpSpPr>
      <p:sp>
        <p:nvSpPr>
          <p:cNvPr id="2" name="Titel 1"/>
          <p:cNvSpPr>
            <a:spLocks noGrp="1"/>
          </p:cNvSpPr>
          <p:nvPr>
            <p:ph type="title"/>
          </p:nvPr>
        </p:nvSpPr>
        <p:spPr/>
        <p:txBody>
          <a:bodyPr/>
          <a:lstStyle/>
          <a:p>
            <a:r>
              <a:rPr lang="nl-BE" dirty="0"/>
              <a:t>CLB als brug tussen onderwijs en welzijn</a:t>
            </a:r>
          </a:p>
        </p:txBody>
      </p:sp>
      <p:sp>
        <p:nvSpPr>
          <p:cNvPr id="5" name="Tijdelijke aanduiding voor inhoud 3"/>
          <p:cNvSpPr txBox="1">
            <a:spLocks/>
          </p:cNvSpPr>
          <p:nvPr/>
        </p:nvSpPr>
        <p:spPr>
          <a:xfrm>
            <a:off x="399288" y="1825625"/>
            <a:ext cx="1132332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BE" dirty="0"/>
              <a:t>Draaischijffunctie CLB</a:t>
            </a:r>
          </a:p>
          <a:p>
            <a:r>
              <a:rPr lang="nl-BE" dirty="0"/>
              <a:t>Buitenschoolse hulpverlening</a:t>
            </a:r>
          </a:p>
          <a:p>
            <a:r>
              <a:rPr lang="nl-BE" dirty="0"/>
              <a:t>Binnen en buiten Integrale Jeugdhulp</a:t>
            </a:r>
          </a:p>
          <a:p>
            <a:endParaRPr lang="nl-BE" dirty="0"/>
          </a:p>
          <a:p>
            <a:endParaRPr lang="nl-BE" dirty="0"/>
          </a:p>
        </p:txBody>
      </p:sp>
    </p:spTree>
    <p:extLst>
      <p:ext uri="{BB962C8B-B14F-4D97-AF65-F5344CB8AC3E}">
        <p14:creationId xmlns:p14="http://schemas.microsoft.com/office/powerpoint/2010/main" val="3631426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grpSp>
        <p:nvGrpSpPr>
          <p:cNvPr id="900" name="Shape 900"/>
          <p:cNvGrpSpPr/>
          <p:nvPr/>
        </p:nvGrpSpPr>
        <p:grpSpPr>
          <a:xfrm>
            <a:off x="5074068" y="4475580"/>
            <a:ext cx="1963558" cy="1903845"/>
            <a:chOff x="1218694" y="1446894"/>
            <a:chExt cx="1463597" cy="1195524"/>
          </a:xfrm>
        </p:grpSpPr>
        <p:sp>
          <p:nvSpPr>
            <p:cNvPr id="901" name="Shape 901"/>
            <p:cNvSpPr/>
            <p:nvPr/>
          </p:nvSpPr>
          <p:spPr>
            <a:xfrm>
              <a:off x="1218694" y="1446894"/>
              <a:ext cx="1463597" cy="1195524"/>
            </a:xfrm>
            <a:prstGeom prst="ellipse">
              <a:avLst/>
            </a:prstGeom>
            <a:solidFill>
              <a:srgbClr val="D8D8D8">
                <a:alpha val="44705"/>
              </a:srgb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2" name="Shape 902"/>
            <p:cNvSpPr/>
            <p:nvPr/>
          </p:nvSpPr>
          <p:spPr>
            <a:xfrm>
              <a:off x="1400044" y="1621974"/>
              <a:ext cx="1034919" cy="845364"/>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nl-BE" sz="1800" b="1" dirty="0">
                  <a:solidFill>
                    <a:srgbClr val="1D71B8"/>
                  </a:solidFill>
                  <a:sym typeface="Arial"/>
                </a:rPr>
                <a:t>Doel-</a:t>
              </a:r>
            </a:p>
            <a:p>
              <a:pPr marL="0" marR="0" lvl="0" indent="0" algn="ctr" rtl="0">
                <a:lnSpc>
                  <a:spcPct val="90000"/>
                </a:lnSpc>
                <a:spcBef>
                  <a:spcPts val="0"/>
                </a:spcBef>
                <a:spcAft>
                  <a:spcPts val="0"/>
                </a:spcAft>
                <a:buNone/>
              </a:pPr>
              <a:r>
                <a:rPr lang="nl-BE" sz="1800" b="1" dirty="0">
                  <a:solidFill>
                    <a:srgbClr val="1D71B8"/>
                  </a:solidFill>
                  <a:sym typeface="Arial"/>
                </a:rPr>
                <a:t>stellingen</a:t>
              </a:r>
              <a:endParaRPr dirty="0">
                <a:solidFill>
                  <a:srgbClr val="1D71B8"/>
                </a:solidFill>
              </a:endParaRPr>
            </a:p>
          </p:txBody>
        </p:sp>
      </p:grpSp>
      <p:sp>
        <p:nvSpPr>
          <p:cNvPr id="904" name="Shape 904"/>
          <p:cNvSpPr/>
          <p:nvPr/>
        </p:nvSpPr>
        <p:spPr>
          <a:xfrm>
            <a:off x="1343240" y="4872398"/>
            <a:ext cx="2128315" cy="1302593"/>
          </a:xfrm>
          <a:prstGeom prst="roundRect">
            <a:avLst>
              <a:gd name="adj" fmla="val 10000"/>
            </a:avLst>
          </a:prstGeom>
          <a:solidFill>
            <a:srgbClr val="1D71B8"/>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p:nvPr/>
        </p:nvSpPr>
        <p:spPr>
          <a:xfrm>
            <a:off x="1434486" y="4920421"/>
            <a:ext cx="1964847" cy="1226289"/>
          </a:xfrm>
          <a:prstGeom prst="rect">
            <a:avLst/>
          </a:prstGeom>
          <a:solidFill>
            <a:srgbClr val="1D71B8"/>
          </a:solidFill>
          <a:ln>
            <a:noFill/>
          </a:ln>
        </p:spPr>
        <p:txBody>
          <a:bodyPr spcFirstLastPara="1" wrap="square" lIns="15225" tIns="15225" rIns="15225" bIns="15225" anchor="ctr" anchorCtr="0">
            <a:noAutofit/>
          </a:bodyPr>
          <a:lstStyle/>
          <a:p>
            <a:pPr algn="ctr">
              <a:lnSpc>
                <a:spcPct val="90000"/>
              </a:lnSpc>
              <a:spcBef>
                <a:spcPts val="560"/>
              </a:spcBef>
            </a:pPr>
            <a:r>
              <a:rPr lang="nl-BE" sz="1600" b="1" dirty="0" err="1">
                <a:solidFill>
                  <a:srgbClr val="FFFFFF"/>
                </a:solidFill>
              </a:rPr>
              <a:t>Vermaatschappe-lijking</a:t>
            </a:r>
            <a:r>
              <a:rPr lang="nl-BE" sz="1600" b="1" dirty="0">
                <a:solidFill>
                  <a:srgbClr val="FFFFFF"/>
                </a:solidFill>
              </a:rPr>
              <a:t> van de jeugdhulp</a:t>
            </a:r>
            <a:endParaRPr sz="1600" b="1" dirty="0">
              <a:solidFill>
                <a:srgbClr val="FFFFFF"/>
              </a:solidFill>
              <a:latin typeface="Arial"/>
              <a:ea typeface="Arial"/>
              <a:cs typeface="Arial"/>
              <a:sym typeface="Arial"/>
            </a:endParaRPr>
          </a:p>
        </p:txBody>
      </p:sp>
      <p:sp>
        <p:nvSpPr>
          <p:cNvPr id="906" name="Shape 906"/>
          <p:cNvSpPr/>
          <p:nvPr/>
        </p:nvSpPr>
        <p:spPr>
          <a:xfrm>
            <a:off x="8134257" y="3607953"/>
            <a:ext cx="1689436" cy="138537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a:solidFill>
                  <a:srgbClr val="FFFFFF"/>
                </a:solidFill>
                <a:latin typeface="Arial"/>
                <a:ea typeface="Arial"/>
                <a:cs typeface="Arial"/>
                <a:sym typeface="Arial"/>
              </a:rPr>
              <a:t>VAPH</a:t>
            </a:r>
            <a:endParaRPr/>
          </a:p>
        </p:txBody>
      </p:sp>
      <p:sp>
        <p:nvSpPr>
          <p:cNvPr id="907" name="Shape 907"/>
          <p:cNvSpPr/>
          <p:nvPr/>
        </p:nvSpPr>
        <p:spPr>
          <a:xfrm rot="-6675841">
            <a:off x="4303190" y="3286824"/>
            <a:ext cx="2060422" cy="57105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8" name="Shape 908"/>
          <p:cNvSpPr/>
          <p:nvPr/>
        </p:nvSpPr>
        <p:spPr>
          <a:xfrm rot="-8808089">
            <a:off x="3594888" y="4110590"/>
            <a:ext cx="1825095"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9" name="Shape 909"/>
          <p:cNvSpPr/>
          <p:nvPr/>
        </p:nvSpPr>
        <p:spPr>
          <a:xfrm rot="10800000">
            <a:off x="3499406" y="5179634"/>
            <a:ext cx="1567566"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0" name="Shape 910"/>
          <p:cNvSpPr/>
          <p:nvPr/>
        </p:nvSpPr>
        <p:spPr>
          <a:xfrm rot="-3923243">
            <a:off x="5853862" y="3332353"/>
            <a:ext cx="1984654" cy="57105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1" name="Shape 911"/>
          <p:cNvSpPr/>
          <p:nvPr/>
        </p:nvSpPr>
        <p:spPr>
          <a:xfrm rot="-1990177">
            <a:off x="6718766" y="4058386"/>
            <a:ext cx="1904212"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2" name="Shape 912"/>
          <p:cNvSpPr/>
          <p:nvPr/>
        </p:nvSpPr>
        <p:spPr>
          <a:xfrm>
            <a:off x="7053280" y="5158713"/>
            <a:ext cx="1724364"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grpSp>
        <p:nvGrpSpPr>
          <p:cNvPr id="913" name="Shape 913"/>
          <p:cNvGrpSpPr/>
          <p:nvPr/>
        </p:nvGrpSpPr>
        <p:grpSpPr>
          <a:xfrm>
            <a:off x="2268054" y="3082611"/>
            <a:ext cx="1904856" cy="1302593"/>
            <a:chOff x="1104808" y="-116271"/>
            <a:chExt cx="836867" cy="669493"/>
          </a:xfrm>
          <a:solidFill>
            <a:srgbClr val="1D71B8"/>
          </a:solidFill>
        </p:grpSpPr>
        <p:sp>
          <p:nvSpPr>
            <p:cNvPr id="914" name="Shape 914"/>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5" name="Shape 915"/>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a:solidFill>
                    <a:srgbClr val="FFFFFF"/>
                  </a:solidFill>
                  <a:latin typeface="Arial"/>
                  <a:ea typeface="Arial"/>
                  <a:cs typeface="Arial"/>
                  <a:sym typeface="Arial"/>
                </a:rPr>
                <a:t>Tijdige toegang tot jeugdhulp</a:t>
              </a:r>
              <a:endParaRPr sz="1600" b="1" dirty="0">
                <a:solidFill>
                  <a:srgbClr val="FFFFFF"/>
                </a:solidFill>
                <a:latin typeface="Arial"/>
                <a:ea typeface="Arial"/>
                <a:cs typeface="Arial"/>
                <a:sym typeface="Arial"/>
              </a:endParaRPr>
            </a:p>
          </p:txBody>
        </p:sp>
      </p:grpSp>
      <p:grpSp>
        <p:nvGrpSpPr>
          <p:cNvPr id="916" name="Shape 916"/>
          <p:cNvGrpSpPr/>
          <p:nvPr/>
        </p:nvGrpSpPr>
        <p:grpSpPr>
          <a:xfrm>
            <a:off x="3993462" y="1484923"/>
            <a:ext cx="1904856" cy="1302593"/>
            <a:chOff x="1100025" y="-116271"/>
            <a:chExt cx="836867" cy="669493"/>
          </a:xfrm>
          <a:solidFill>
            <a:srgbClr val="1D71B8"/>
          </a:solidFill>
        </p:grpSpPr>
        <p:sp>
          <p:nvSpPr>
            <p:cNvPr id="917" name="Shape 917"/>
            <p:cNvSpPr/>
            <p:nvPr/>
          </p:nvSpPr>
          <p:spPr>
            <a:xfrm>
              <a:off x="1100025"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8" name="Shape 918"/>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a:solidFill>
                    <a:srgbClr val="FFFFFF"/>
                  </a:solidFill>
                  <a:latin typeface="Arial"/>
                  <a:ea typeface="Arial"/>
                  <a:cs typeface="Arial"/>
                  <a:sym typeface="Arial"/>
                </a:rPr>
                <a:t>Hulpcontinuïteit waarborgen</a:t>
              </a:r>
              <a:endParaRPr sz="1600" b="1" dirty="0">
                <a:solidFill>
                  <a:srgbClr val="FFFFFF"/>
                </a:solidFill>
                <a:latin typeface="Arial"/>
                <a:ea typeface="Arial"/>
                <a:cs typeface="Arial"/>
                <a:sym typeface="Arial"/>
              </a:endParaRPr>
            </a:p>
          </p:txBody>
        </p:sp>
      </p:grpSp>
      <p:grpSp>
        <p:nvGrpSpPr>
          <p:cNvPr id="919" name="Shape 919"/>
          <p:cNvGrpSpPr/>
          <p:nvPr/>
        </p:nvGrpSpPr>
        <p:grpSpPr>
          <a:xfrm>
            <a:off x="6312034" y="1503368"/>
            <a:ext cx="1904856" cy="1302593"/>
            <a:chOff x="1104808" y="-116271"/>
            <a:chExt cx="836867" cy="669493"/>
          </a:xfrm>
          <a:solidFill>
            <a:srgbClr val="1D71B8"/>
          </a:solidFill>
        </p:grpSpPr>
        <p:sp>
          <p:nvSpPr>
            <p:cNvPr id="920" name="Shape 920"/>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1" name="Shape 921"/>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a:solidFill>
                    <a:srgbClr val="FFFFFF"/>
                  </a:solidFill>
                </a:rPr>
                <a:t>Gepast omgaan </a:t>
              </a:r>
            </a:p>
            <a:p>
              <a:pPr marL="0" marR="0" lvl="0" indent="0" algn="ctr" rtl="0">
                <a:lnSpc>
                  <a:spcPct val="90000"/>
                </a:lnSpc>
                <a:spcBef>
                  <a:spcPts val="0"/>
                </a:spcBef>
                <a:spcAft>
                  <a:spcPts val="0"/>
                </a:spcAft>
                <a:buNone/>
              </a:pPr>
              <a:r>
                <a:rPr lang="nl-BE" sz="1600" b="1" dirty="0">
                  <a:solidFill>
                    <a:srgbClr val="FFFFFF"/>
                  </a:solidFill>
                </a:rPr>
                <a:t>met verontrusting</a:t>
              </a:r>
              <a:endParaRPr sz="1600" b="1" dirty="0">
                <a:solidFill>
                  <a:srgbClr val="FFFFFF"/>
                </a:solidFill>
                <a:latin typeface="Arial"/>
                <a:ea typeface="Arial"/>
                <a:cs typeface="Arial"/>
                <a:sym typeface="Arial"/>
              </a:endParaRPr>
            </a:p>
          </p:txBody>
        </p:sp>
      </p:grpSp>
      <p:grpSp>
        <p:nvGrpSpPr>
          <p:cNvPr id="922" name="Shape 922"/>
          <p:cNvGrpSpPr/>
          <p:nvPr/>
        </p:nvGrpSpPr>
        <p:grpSpPr>
          <a:xfrm>
            <a:off x="8056895" y="3115742"/>
            <a:ext cx="1904856" cy="1302593"/>
            <a:chOff x="1104808" y="-116271"/>
            <a:chExt cx="836867" cy="669493"/>
          </a:xfrm>
          <a:solidFill>
            <a:srgbClr val="1D71B8"/>
          </a:solidFill>
        </p:grpSpPr>
        <p:sp>
          <p:nvSpPr>
            <p:cNvPr id="923" name="Shape 923"/>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4" name="Shape 924"/>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a:solidFill>
                    <a:srgbClr val="FFFFFF"/>
                  </a:solidFill>
                  <a:latin typeface="Arial"/>
                  <a:ea typeface="Arial"/>
                  <a:cs typeface="Arial"/>
                  <a:sym typeface="Arial"/>
                </a:rPr>
                <a:t>Voorzien in crisisaanbod jeugdhulp</a:t>
              </a:r>
              <a:endParaRPr sz="1600" b="1" dirty="0">
                <a:solidFill>
                  <a:srgbClr val="FFFFFF"/>
                </a:solidFill>
                <a:latin typeface="Arial"/>
                <a:ea typeface="Arial"/>
                <a:cs typeface="Arial"/>
                <a:sym typeface="Arial"/>
              </a:endParaRPr>
            </a:p>
          </p:txBody>
        </p:sp>
      </p:grpSp>
      <p:grpSp>
        <p:nvGrpSpPr>
          <p:cNvPr id="925" name="Shape 925"/>
          <p:cNvGrpSpPr/>
          <p:nvPr/>
        </p:nvGrpSpPr>
        <p:grpSpPr>
          <a:xfrm>
            <a:off x="8618336" y="4834242"/>
            <a:ext cx="1904856" cy="1302593"/>
            <a:chOff x="1104808" y="-116271"/>
            <a:chExt cx="836867" cy="669493"/>
          </a:xfrm>
          <a:solidFill>
            <a:srgbClr val="1D71B8"/>
          </a:solidFill>
        </p:grpSpPr>
        <p:sp>
          <p:nvSpPr>
            <p:cNvPr id="926" name="Shape 926"/>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7" name="Shape 927"/>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a:solidFill>
                    <a:srgbClr val="FFFFFF"/>
                  </a:solidFill>
                  <a:latin typeface="Arial"/>
                  <a:ea typeface="Arial"/>
                  <a:cs typeface="Arial"/>
                  <a:sym typeface="Arial"/>
                </a:rPr>
                <a:t>Maximale participatie van minderjarige en zijn gezin</a:t>
              </a:r>
              <a:endParaRPr sz="1600" b="1" dirty="0">
                <a:solidFill>
                  <a:srgbClr val="FFFFFF"/>
                </a:solidFill>
                <a:latin typeface="Arial"/>
                <a:ea typeface="Arial"/>
                <a:cs typeface="Arial"/>
                <a:sym typeface="Arial"/>
              </a:endParaRPr>
            </a:p>
          </p:txBody>
        </p:sp>
      </p:grpSp>
      <p:sp>
        <p:nvSpPr>
          <p:cNvPr id="2" name="Titel 1"/>
          <p:cNvSpPr>
            <a:spLocks noGrp="1"/>
          </p:cNvSpPr>
          <p:nvPr>
            <p:ph type="title"/>
          </p:nvPr>
        </p:nvSpPr>
        <p:spPr/>
        <p:txBody>
          <a:bodyPr/>
          <a:lstStyle/>
          <a:p>
            <a:r>
              <a:rPr lang="nl-BE" dirty="0"/>
              <a:t>Integrale Jeugdhulp</a:t>
            </a:r>
          </a:p>
        </p:txBody>
      </p:sp>
    </p:spTree>
    <p:extLst>
      <p:ext uri="{BB962C8B-B14F-4D97-AF65-F5344CB8AC3E}">
        <p14:creationId xmlns:p14="http://schemas.microsoft.com/office/powerpoint/2010/main" val="34073844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grpSp>
        <p:nvGrpSpPr>
          <p:cNvPr id="903" name="Shape 903"/>
          <p:cNvGrpSpPr/>
          <p:nvPr/>
        </p:nvGrpSpPr>
        <p:grpSpPr>
          <a:xfrm>
            <a:off x="1572777" y="4799957"/>
            <a:ext cx="1904856" cy="1302593"/>
            <a:chOff x="1104808" y="-116271"/>
            <a:chExt cx="836867" cy="669493"/>
          </a:xfrm>
          <a:solidFill>
            <a:srgbClr val="1D71B8"/>
          </a:solidFill>
        </p:grpSpPr>
        <p:sp>
          <p:nvSpPr>
            <p:cNvPr id="904" name="Shape 904"/>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5" name="Shape 905"/>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a:solidFill>
                    <a:srgbClr val="FFFFFF"/>
                  </a:solidFill>
                  <a:latin typeface="Arial"/>
                  <a:ea typeface="Arial"/>
                  <a:cs typeface="Arial"/>
                  <a:sym typeface="Arial"/>
                </a:rPr>
                <a:t>Algemeen </a:t>
              </a:r>
              <a:endParaRPr/>
            </a:p>
            <a:p>
              <a:pPr marL="0" marR="0" lvl="0" indent="0" algn="ctr" rtl="0">
                <a:lnSpc>
                  <a:spcPct val="90000"/>
                </a:lnSpc>
                <a:spcBef>
                  <a:spcPts val="560"/>
                </a:spcBef>
                <a:spcAft>
                  <a:spcPts val="0"/>
                </a:spcAft>
                <a:buNone/>
              </a:pPr>
              <a:r>
                <a:rPr lang="nl-BE" sz="1600" b="1">
                  <a:solidFill>
                    <a:srgbClr val="FFFFFF"/>
                  </a:solidFill>
                  <a:latin typeface="Arial"/>
                  <a:ea typeface="Arial"/>
                  <a:cs typeface="Arial"/>
                  <a:sym typeface="Arial"/>
                </a:rPr>
                <a:t>Welzijnswerk</a:t>
              </a:r>
              <a:endParaRPr sz="1600" b="1">
                <a:solidFill>
                  <a:srgbClr val="FFFFFF"/>
                </a:solidFill>
                <a:latin typeface="Arial"/>
                <a:ea typeface="Arial"/>
                <a:cs typeface="Arial"/>
                <a:sym typeface="Arial"/>
              </a:endParaRPr>
            </a:p>
          </p:txBody>
        </p:sp>
      </p:grpSp>
      <p:sp>
        <p:nvSpPr>
          <p:cNvPr id="906" name="Shape 906"/>
          <p:cNvSpPr/>
          <p:nvPr/>
        </p:nvSpPr>
        <p:spPr>
          <a:xfrm>
            <a:off x="8134257" y="3607953"/>
            <a:ext cx="1689436" cy="138537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a:solidFill>
                  <a:srgbClr val="FFFFFF"/>
                </a:solidFill>
                <a:latin typeface="Arial"/>
                <a:ea typeface="Arial"/>
                <a:cs typeface="Arial"/>
                <a:sym typeface="Arial"/>
              </a:rPr>
              <a:t>VAPH</a:t>
            </a:r>
            <a:endParaRPr/>
          </a:p>
        </p:txBody>
      </p:sp>
      <p:sp>
        <p:nvSpPr>
          <p:cNvPr id="907" name="Shape 907"/>
          <p:cNvSpPr/>
          <p:nvPr/>
        </p:nvSpPr>
        <p:spPr>
          <a:xfrm rot="-6675841">
            <a:off x="4303190" y="3286824"/>
            <a:ext cx="2060422" cy="571059"/>
          </a:xfrm>
          <a:prstGeom prst="leftArrow">
            <a:avLst>
              <a:gd name="adj1" fmla="val 63476"/>
              <a:gd name="adj2" fmla="val 50000"/>
            </a:avLst>
          </a:prstGeom>
          <a:solidFill>
            <a:srgbClr val="008D36"/>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8" name="Shape 908"/>
          <p:cNvSpPr/>
          <p:nvPr/>
        </p:nvSpPr>
        <p:spPr>
          <a:xfrm rot="-8808089">
            <a:off x="3569488" y="4085190"/>
            <a:ext cx="1825095"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09" name="Shape 909"/>
          <p:cNvSpPr/>
          <p:nvPr/>
        </p:nvSpPr>
        <p:spPr>
          <a:xfrm rot="10800000">
            <a:off x="3499406" y="5179634"/>
            <a:ext cx="1567566"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0" name="Shape 910"/>
          <p:cNvSpPr/>
          <p:nvPr/>
        </p:nvSpPr>
        <p:spPr>
          <a:xfrm rot="-3923243">
            <a:off x="5853862" y="3332353"/>
            <a:ext cx="1984654" cy="57105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1" name="Shape 911"/>
          <p:cNvSpPr/>
          <p:nvPr/>
        </p:nvSpPr>
        <p:spPr>
          <a:xfrm rot="-1990177">
            <a:off x="6718766" y="4058386"/>
            <a:ext cx="1904212"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2" name="Shape 912"/>
          <p:cNvSpPr/>
          <p:nvPr/>
        </p:nvSpPr>
        <p:spPr>
          <a:xfrm>
            <a:off x="7053280" y="5158713"/>
            <a:ext cx="1724364" cy="577339"/>
          </a:xfrm>
          <a:prstGeom prst="leftArrow">
            <a:avLst>
              <a:gd name="adj1" fmla="val 63476"/>
              <a:gd name="adj2" fmla="val 50000"/>
            </a:avLst>
          </a:prstGeom>
          <a:solidFill>
            <a:srgbClr val="1D71B8"/>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7" name="Shape 917"/>
          <p:cNvSpPr/>
          <p:nvPr/>
        </p:nvSpPr>
        <p:spPr>
          <a:xfrm>
            <a:off x="3718943" y="1511377"/>
            <a:ext cx="1904856" cy="1302593"/>
          </a:xfrm>
          <a:prstGeom prst="roundRect">
            <a:avLst>
              <a:gd name="adj" fmla="val 10000"/>
            </a:avLst>
          </a:prstGeom>
          <a:solidFill>
            <a:srgbClr val="008D36"/>
          </a:solidFill>
          <a:ln w="254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8" name="Shape 918"/>
          <p:cNvSpPr/>
          <p:nvPr/>
        </p:nvSpPr>
        <p:spPr>
          <a:xfrm>
            <a:off x="3798586" y="1609273"/>
            <a:ext cx="1790203" cy="1084271"/>
          </a:xfrm>
          <a:prstGeom prst="rect">
            <a:avLst/>
          </a:prstGeom>
          <a:solidFill>
            <a:srgbClr val="008D36"/>
          </a:solid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a:solidFill>
                  <a:srgbClr val="FFFFFF"/>
                </a:solidFill>
                <a:latin typeface="Arial"/>
                <a:ea typeface="Arial"/>
                <a:cs typeface="Arial"/>
                <a:sym typeface="Arial"/>
              </a:rPr>
              <a:t>CLB</a:t>
            </a:r>
            <a:endParaRPr sz="1600" b="1" dirty="0">
              <a:solidFill>
                <a:srgbClr val="FFFFFF"/>
              </a:solidFill>
              <a:latin typeface="Arial"/>
              <a:ea typeface="Arial"/>
              <a:cs typeface="Arial"/>
              <a:sym typeface="Arial"/>
            </a:endParaRPr>
          </a:p>
        </p:txBody>
      </p:sp>
      <p:grpSp>
        <p:nvGrpSpPr>
          <p:cNvPr id="919" name="Shape 919"/>
          <p:cNvGrpSpPr/>
          <p:nvPr/>
        </p:nvGrpSpPr>
        <p:grpSpPr>
          <a:xfrm>
            <a:off x="6312034" y="1503368"/>
            <a:ext cx="1904856" cy="1302593"/>
            <a:chOff x="1104808" y="-116271"/>
            <a:chExt cx="836867" cy="669493"/>
          </a:xfrm>
          <a:solidFill>
            <a:srgbClr val="1D71B8"/>
          </a:solidFill>
        </p:grpSpPr>
        <p:sp>
          <p:nvSpPr>
            <p:cNvPr id="920" name="Shape 920"/>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1" name="Shape 921"/>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a:solidFill>
                    <a:srgbClr val="FFFFFF"/>
                  </a:solidFill>
                  <a:latin typeface="Arial"/>
                  <a:ea typeface="Arial"/>
                  <a:cs typeface="Arial"/>
                  <a:sym typeface="Arial"/>
                </a:rPr>
                <a:t>VAPH</a:t>
              </a:r>
              <a:endParaRPr sz="1600" b="1" dirty="0">
                <a:solidFill>
                  <a:srgbClr val="FFFFFF"/>
                </a:solidFill>
                <a:latin typeface="Arial"/>
                <a:ea typeface="Arial"/>
                <a:cs typeface="Arial"/>
                <a:sym typeface="Arial"/>
              </a:endParaRPr>
            </a:p>
          </p:txBody>
        </p:sp>
      </p:grpSp>
      <p:grpSp>
        <p:nvGrpSpPr>
          <p:cNvPr id="922" name="Shape 922"/>
          <p:cNvGrpSpPr/>
          <p:nvPr/>
        </p:nvGrpSpPr>
        <p:grpSpPr>
          <a:xfrm>
            <a:off x="8056895" y="3115742"/>
            <a:ext cx="1904856" cy="1302593"/>
            <a:chOff x="1104808" y="-116271"/>
            <a:chExt cx="836867" cy="669493"/>
          </a:xfrm>
          <a:solidFill>
            <a:srgbClr val="1D71B8"/>
          </a:solidFill>
        </p:grpSpPr>
        <p:sp>
          <p:nvSpPr>
            <p:cNvPr id="923" name="Shape 923"/>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4" name="Shape 924"/>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dirty="0">
                  <a:solidFill>
                    <a:srgbClr val="FFFFFF"/>
                  </a:solidFill>
                  <a:latin typeface="Arial"/>
                  <a:ea typeface="Arial"/>
                  <a:cs typeface="Arial"/>
                  <a:sym typeface="Arial"/>
                </a:rPr>
                <a:t>Kind en Gezin</a:t>
              </a:r>
              <a:endParaRPr sz="1600" b="1" dirty="0">
                <a:solidFill>
                  <a:srgbClr val="FFFFFF"/>
                </a:solidFill>
                <a:latin typeface="Arial"/>
                <a:ea typeface="Arial"/>
                <a:cs typeface="Arial"/>
                <a:sym typeface="Arial"/>
              </a:endParaRPr>
            </a:p>
          </p:txBody>
        </p:sp>
      </p:grpSp>
      <p:grpSp>
        <p:nvGrpSpPr>
          <p:cNvPr id="925" name="Shape 925"/>
          <p:cNvGrpSpPr/>
          <p:nvPr/>
        </p:nvGrpSpPr>
        <p:grpSpPr>
          <a:xfrm>
            <a:off x="8618336" y="4834242"/>
            <a:ext cx="1904856" cy="1302593"/>
            <a:chOff x="1104808" y="-116271"/>
            <a:chExt cx="836867" cy="669493"/>
          </a:xfrm>
          <a:solidFill>
            <a:srgbClr val="1D71B8"/>
          </a:solidFill>
        </p:grpSpPr>
        <p:sp>
          <p:nvSpPr>
            <p:cNvPr id="926" name="Shape 926"/>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27" name="Shape 927"/>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a:solidFill>
                    <a:srgbClr val="FFFFFF"/>
                  </a:solidFill>
                  <a:latin typeface="Arial"/>
                  <a:ea typeface="Arial"/>
                  <a:cs typeface="Arial"/>
                  <a:sym typeface="Arial"/>
                </a:rPr>
                <a:t>Jongerenwelzijn</a:t>
              </a:r>
              <a:endParaRPr sz="1600" b="1">
                <a:solidFill>
                  <a:srgbClr val="FFFFFF"/>
                </a:solidFill>
                <a:latin typeface="Arial"/>
                <a:ea typeface="Arial"/>
                <a:cs typeface="Arial"/>
                <a:sym typeface="Arial"/>
              </a:endParaRPr>
            </a:p>
          </p:txBody>
        </p:sp>
      </p:grpSp>
      <p:grpSp>
        <p:nvGrpSpPr>
          <p:cNvPr id="31" name="Shape 900"/>
          <p:cNvGrpSpPr/>
          <p:nvPr/>
        </p:nvGrpSpPr>
        <p:grpSpPr>
          <a:xfrm>
            <a:off x="5074068" y="4475580"/>
            <a:ext cx="1963558" cy="1903845"/>
            <a:chOff x="1218694" y="1446894"/>
            <a:chExt cx="1463597" cy="1195524"/>
          </a:xfrm>
        </p:grpSpPr>
        <p:sp>
          <p:nvSpPr>
            <p:cNvPr id="32" name="Shape 901"/>
            <p:cNvSpPr/>
            <p:nvPr/>
          </p:nvSpPr>
          <p:spPr>
            <a:xfrm>
              <a:off x="1218694" y="1446894"/>
              <a:ext cx="1463597" cy="1195524"/>
            </a:xfrm>
            <a:prstGeom prst="ellipse">
              <a:avLst/>
            </a:prstGeom>
            <a:solidFill>
              <a:srgbClr val="D8D8D8">
                <a:alpha val="44705"/>
              </a:srgbClr>
            </a:solidFill>
            <a:ln w="25400" cap="flat" cmpd="sng">
              <a:solidFill>
                <a:srgbClr val="B2B2B2"/>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 name="Shape 902"/>
            <p:cNvSpPr/>
            <p:nvPr/>
          </p:nvSpPr>
          <p:spPr>
            <a:xfrm>
              <a:off x="1400044" y="1621974"/>
              <a:ext cx="1034919" cy="845364"/>
            </a:xfrm>
            <a:prstGeom prst="rect">
              <a:avLst/>
            </a:prstGeom>
            <a:noFill/>
            <a:ln>
              <a:noFill/>
            </a:ln>
          </p:spPr>
          <p:txBody>
            <a:bodyPr spcFirstLastPara="1" wrap="square" lIns="6350" tIns="6350" rIns="6350" bIns="6350" anchor="ctr" anchorCtr="0">
              <a:noAutofit/>
            </a:bodyPr>
            <a:lstStyle/>
            <a:p>
              <a:pPr marL="0" marR="0" lvl="0" indent="0" algn="ctr" rtl="0">
                <a:lnSpc>
                  <a:spcPct val="90000"/>
                </a:lnSpc>
                <a:spcBef>
                  <a:spcPts val="0"/>
                </a:spcBef>
                <a:spcAft>
                  <a:spcPts val="0"/>
                </a:spcAft>
                <a:buNone/>
              </a:pPr>
              <a:r>
                <a:rPr lang="nl-BE" sz="1800" b="1" dirty="0">
                  <a:solidFill>
                    <a:srgbClr val="1D71B8"/>
                  </a:solidFill>
                  <a:sym typeface="Arial"/>
                </a:rPr>
                <a:t>Zes </a:t>
              </a:r>
            </a:p>
            <a:p>
              <a:pPr marL="0" marR="0" lvl="0" indent="0" algn="ctr" rtl="0">
                <a:lnSpc>
                  <a:spcPct val="90000"/>
                </a:lnSpc>
                <a:spcBef>
                  <a:spcPts val="0"/>
                </a:spcBef>
                <a:spcAft>
                  <a:spcPts val="0"/>
                </a:spcAft>
                <a:buNone/>
              </a:pPr>
              <a:r>
                <a:rPr lang="nl-BE" sz="1800" b="1" dirty="0">
                  <a:solidFill>
                    <a:srgbClr val="1D71B8"/>
                  </a:solidFill>
                  <a:sym typeface="Arial"/>
                </a:rPr>
                <a:t>sectoren</a:t>
              </a:r>
              <a:endParaRPr dirty="0">
                <a:solidFill>
                  <a:srgbClr val="1D71B8"/>
                </a:solidFill>
              </a:endParaRPr>
            </a:p>
          </p:txBody>
        </p:sp>
      </p:grpSp>
      <p:sp>
        <p:nvSpPr>
          <p:cNvPr id="3" name="Titel 2"/>
          <p:cNvSpPr>
            <a:spLocks noGrp="1"/>
          </p:cNvSpPr>
          <p:nvPr>
            <p:ph type="title"/>
          </p:nvPr>
        </p:nvSpPr>
        <p:spPr/>
        <p:txBody>
          <a:bodyPr/>
          <a:lstStyle/>
          <a:p>
            <a:r>
              <a:rPr lang="nl-BE" dirty="0"/>
              <a:t>Integrale Jeugdhulp</a:t>
            </a:r>
          </a:p>
        </p:txBody>
      </p:sp>
      <p:grpSp>
        <p:nvGrpSpPr>
          <p:cNvPr id="30" name="Shape 919">
            <a:extLst>
              <a:ext uri="{FF2B5EF4-FFF2-40B4-BE49-F238E27FC236}">
                <a16:creationId xmlns:a16="http://schemas.microsoft.com/office/drawing/2014/main" id="{DD86483F-F700-4BD7-8A02-58762F31D05E}"/>
              </a:ext>
            </a:extLst>
          </p:cNvPr>
          <p:cNvGrpSpPr/>
          <p:nvPr/>
        </p:nvGrpSpPr>
        <p:grpSpPr>
          <a:xfrm>
            <a:off x="2286652" y="3151708"/>
            <a:ext cx="1904856" cy="1302593"/>
            <a:chOff x="1104808" y="-116271"/>
            <a:chExt cx="836867" cy="669493"/>
          </a:xfrm>
          <a:solidFill>
            <a:srgbClr val="1D71B8"/>
          </a:solidFill>
        </p:grpSpPr>
        <p:sp>
          <p:nvSpPr>
            <p:cNvPr id="34" name="Shape 920">
              <a:extLst>
                <a:ext uri="{FF2B5EF4-FFF2-40B4-BE49-F238E27FC236}">
                  <a16:creationId xmlns:a16="http://schemas.microsoft.com/office/drawing/2014/main" id="{DCC146EF-C136-4663-BC10-817F49397B2F}"/>
                </a:ext>
              </a:extLst>
            </p:cNvPr>
            <p:cNvSpPr/>
            <p:nvPr/>
          </p:nvSpPr>
          <p:spPr>
            <a:xfrm>
              <a:off x="1104808" y="-116271"/>
              <a:ext cx="836867" cy="669493"/>
            </a:xfrm>
            <a:prstGeom prst="roundRect">
              <a:avLst>
                <a:gd name="adj" fmla="val 10000"/>
              </a:avLst>
            </a:prstGeom>
            <a:grp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 name="Shape 921">
              <a:extLst>
                <a:ext uri="{FF2B5EF4-FFF2-40B4-BE49-F238E27FC236}">
                  <a16:creationId xmlns:a16="http://schemas.microsoft.com/office/drawing/2014/main" id="{D2996A70-1221-4C8B-B1BA-2E6A02C9CDAE}"/>
                </a:ext>
              </a:extLst>
            </p:cNvPr>
            <p:cNvSpPr/>
            <p:nvPr/>
          </p:nvSpPr>
          <p:spPr>
            <a:xfrm>
              <a:off x="1124417" y="-96660"/>
              <a:ext cx="797649" cy="630275"/>
            </a:xfrm>
            <a:prstGeom prst="rect">
              <a:avLst/>
            </a:prstGeom>
            <a:grp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None/>
              </a:pPr>
              <a:r>
                <a:rPr lang="nl-BE" sz="1600" b="1">
                  <a:solidFill>
                    <a:srgbClr val="FFFFFF"/>
                  </a:solidFill>
                  <a:latin typeface="Arial"/>
                  <a:ea typeface="Arial"/>
                  <a:cs typeface="Arial"/>
                  <a:sym typeface="Arial"/>
                </a:rPr>
                <a:t>Centra </a:t>
              </a:r>
              <a:endParaRPr/>
            </a:p>
            <a:p>
              <a:pPr marL="0" marR="0" lvl="0" indent="0" algn="ctr" rtl="0">
                <a:lnSpc>
                  <a:spcPct val="90000"/>
                </a:lnSpc>
                <a:spcBef>
                  <a:spcPts val="560"/>
                </a:spcBef>
                <a:spcAft>
                  <a:spcPts val="0"/>
                </a:spcAft>
                <a:buNone/>
              </a:pPr>
              <a:r>
                <a:rPr lang="nl-BE" sz="1600" b="1">
                  <a:solidFill>
                    <a:srgbClr val="FFFFFF"/>
                  </a:solidFill>
                  <a:latin typeface="Arial"/>
                  <a:ea typeface="Arial"/>
                  <a:cs typeface="Arial"/>
                  <a:sym typeface="Arial"/>
                </a:rPr>
                <a:t>Geestelijke</a:t>
              </a:r>
              <a:endParaRPr/>
            </a:p>
            <a:p>
              <a:pPr marL="0" marR="0" lvl="0" indent="0" algn="ctr" rtl="0">
                <a:lnSpc>
                  <a:spcPct val="90000"/>
                </a:lnSpc>
                <a:spcBef>
                  <a:spcPts val="560"/>
                </a:spcBef>
                <a:spcAft>
                  <a:spcPts val="0"/>
                </a:spcAft>
                <a:buNone/>
              </a:pPr>
              <a:r>
                <a:rPr lang="nl-BE" sz="1600" b="1">
                  <a:solidFill>
                    <a:srgbClr val="FFFFFF"/>
                  </a:solidFill>
                  <a:latin typeface="Arial"/>
                  <a:ea typeface="Arial"/>
                  <a:cs typeface="Arial"/>
                  <a:sym typeface="Arial"/>
                </a:rPr>
                <a:t>Gezondheidszorg</a:t>
              </a:r>
              <a:endParaRPr sz="1600" b="1">
                <a:solidFill>
                  <a:srgbClr val="FFFFFF"/>
                </a:solidFill>
                <a:latin typeface="Arial"/>
                <a:ea typeface="Arial"/>
                <a:cs typeface="Arial"/>
                <a:sym typeface="Arial"/>
              </a:endParaRPr>
            </a:p>
          </p:txBody>
        </p:sp>
      </p:grpSp>
      <p:sp>
        <p:nvSpPr>
          <p:cNvPr id="2" name="Ovaal 1">
            <a:extLst>
              <a:ext uri="{FF2B5EF4-FFF2-40B4-BE49-F238E27FC236}">
                <a16:creationId xmlns:a16="http://schemas.microsoft.com/office/drawing/2014/main" id="{83402498-2569-49BD-92EE-305A2608FEE7}"/>
              </a:ext>
            </a:extLst>
          </p:cNvPr>
          <p:cNvSpPr/>
          <p:nvPr/>
        </p:nvSpPr>
        <p:spPr>
          <a:xfrm rot="20252930">
            <a:off x="7699053" y="1955281"/>
            <a:ext cx="2933973" cy="47354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BE" dirty="0"/>
          </a:p>
        </p:txBody>
      </p:sp>
      <p:sp>
        <p:nvSpPr>
          <p:cNvPr id="5" name="Tekstballon: rechthoek met afgeronde hoeken 4">
            <a:extLst>
              <a:ext uri="{FF2B5EF4-FFF2-40B4-BE49-F238E27FC236}">
                <a16:creationId xmlns:a16="http://schemas.microsoft.com/office/drawing/2014/main" id="{9EC57BED-A077-4334-AD91-B475D1197AEE}"/>
              </a:ext>
            </a:extLst>
          </p:cNvPr>
          <p:cNvSpPr/>
          <p:nvPr/>
        </p:nvSpPr>
        <p:spPr>
          <a:xfrm>
            <a:off x="10157162" y="2023758"/>
            <a:ext cx="1379383" cy="899384"/>
          </a:xfrm>
          <a:prstGeom prst="wedgeRoundRectCallout">
            <a:avLst>
              <a:gd name="adj1" fmla="val -44771"/>
              <a:gd name="adj2" fmla="val 76621"/>
              <a:gd name="adj3" fmla="val 1666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BE" sz="1600" b="1" dirty="0">
                <a:solidFill>
                  <a:schemeClr val="bg1"/>
                </a:solidFill>
              </a:rPr>
              <a:t>Agentschap Opgroeien</a:t>
            </a:r>
          </a:p>
        </p:txBody>
      </p:sp>
    </p:spTree>
    <p:extLst>
      <p:ext uri="{BB962C8B-B14F-4D97-AF65-F5344CB8AC3E}">
        <p14:creationId xmlns:p14="http://schemas.microsoft.com/office/powerpoint/2010/main" val="374545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056A4C-ED97-40FC-AC0B-5F005218A723}"/>
              </a:ext>
            </a:extLst>
          </p:cNvPr>
          <p:cNvSpPr>
            <a:spLocks noGrp="1"/>
          </p:cNvSpPr>
          <p:nvPr>
            <p:ph type="title"/>
          </p:nvPr>
        </p:nvSpPr>
        <p:spPr/>
        <p:txBody>
          <a:bodyPr/>
          <a:lstStyle/>
          <a:p>
            <a:r>
              <a:rPr lang="nl-BE" dirty="0"/>
              <a:t>CLB als brug tussen onderwijs en arbeidsmarkt</a:t>
            </a:r>
          </a:p>
        </p:txBody>
      </p:sp>
      <p:sp>
        <p:nvSpPr>
          <p:cNvPr id="3" name="Tijdelijke aanduiding voor inhoud 2">
            <a:extLst>
              <a:ext uri="{FF2B5EF4-FFF2-40B4-BE49-F238E27FC236}">
                <a16:creationId xmlns:a16="http://schemas.microsoft.com/office/drawing/2014/main" id="{0E10D52D-0077-4964-8F0B-1E2C0A8DF0A6}"/>
              </a:ext>
            </a:extLst>
          </p:cNvPr>
          <p:cNvSpPr>
            <a:spLocks noGrp="1"/>
          </p:cNvSpPr>
          <p:nvPr>
            <p:ph idx="1"/>
          </p:nvPr>
        </p:nvSpPr>
        <p:spPr/>
        <p:txBody>
          <a:bodyPr/>
          <a:lstStyle/>
          <a:p>
            <a:r>
              <a:rPr lang="nl-BE" dirty="0"/>
              <a:t>Informatieverstrekking</a:t>
            </a:r>
          </a:p>
          <a:p>
            <a:r>
              <a:rPr lang="nl-BE" dirty="0"/>
              <a:t>Arbeidsmarktgegevens op onderwijskiezer</a:t>
            </a:r>
          </a:p>
          <a:p>
            <a:r>
              <a:rPr lang="nl-BE" dirty="0"/>
              <a:t>Samenwerkingen VDAB – onderwijskoepels (+CLB)</a:t>
            </a:r>
          </a:p>
          <a:p>
            <a:r>
              <a:rPr lang="nl-BE" dirty="0"/>
              <a:t>Warme overdracht of doorverwijzing/aanmelding (VDAB – GTB)</a:t>
            </a:r>
          </a:p>
          <a:p>
            <a:pPr marL="0" indent="0">
              <a:buNone/>
            </a:pPr>
            <a:endParaRPr lang="nl-BE" dirty="0"/>
          </a:p>
        </p:txBody>
      </p:sp>
    </p:spTree>
    <p:extLst>
      <p:ext uri="{BB962C8B-B14F-4D97-AF65-F5344CB8AC3E}">
        <p14:creationId xmlns:p14="http://schemas.microsoft.com/office/powerpoint/2010/main" val="22112773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02"/>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Netoverstijgende</a:t>
            </a:r>
            <a:r>
              <a:rPr lang="nl-BE" dirty="0"/>
              <a:t> samenwerking</a:t>
            </a:r>
          </a:p>
        </p:txBody>
      </p:sp>
      <p:pic>
        <p:nvPicPr>
          <p:cNvPr id="1026" name="Picture 2" descr="https://www.onderwijskiezer.be/v2/images/OK-logo2014-300p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744" y="1956591"/>
            <a:ext cx="4724300" cy="121257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4104" y="2126629"/>
            <a:ext cx="4228504" cy="956675"/>
          </a:xfrm>
          <a:prstGeom prst="rect">
            <a:avLst/>
          </a:prstGeom>
          <a:noFill/>
          <a:extLst>
            <a:ext uri="{909E8E84-426E-40DD-AFC4-6F175D3DCCD1}">
              <a14:hiddenFill xmlns:a14="http://schemas.microsoft.com/office/drawing/2010/main">
                <a:solidFill>
                  <a:srgbClr val="FFFFFF"/>
                </a:solidFill>
              </a14:hiddenFill>
            </a:ext>
          </a:extLst>
        </p:spPr>
      </p:pic>
      <p:pic>
        <p:nvPicPr>
          <p:cNvPr id="10" name="Afbeelding 9"/>
          <p:cNvPicPr/>
          <p:nvPr/>
        </p:nvPicPr>
        <p:blipFill>
          <a:blip r:embed="rId5" cstate="print">
            <a:extLst>
              <a:ext uri="{28A0092B-C50C-407E-A947-70E740481C1C}">
                <a14:useLocalDpi xmlns:a14="http://schemas.microsoft.com/office/drawing/2010/main" val="0"/>
              </a:ext>
            </a:extLst>
          </a:blip>
          <a:stretch>
            <a:fillRect/>
          </a:stretch>
        </p:blipFill>
        <p:spPr>
          <a:xfrm>
            <a:off x="5961888" y="5093805"/>
            <a:ext cx="5760720" cy="1238885"/>
          </a:xfrm>
          <a:prstGeom prst="rect">
            <a:avLst/>
          </a:prstGeom>
        </p:spPr>
      </p:pic>
      <p:pic>
        <p:nvPicPr>
          <p:cNvPr id="1032" name="Picture 8" descr="https://www2.clb-lars.be/wp-content/uploads/2016/10/lars-sticky-logo-retina.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5938" y="3873515"/>
            <a:ext cx="2244578" cy="2292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5849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3">
            <a:extLst>
              <a:ext uri="{FF2B5EF4-FFF2-40B4-BE49-F238E27FC236}">
                <a16:creationId xmlns:a16="http://schemas.microsoft.com/office/drawing/2014/main" id="{05C1C1EC-67C6-4619-921C-91B64563C3D8}"/>
              </a:ext>
            </a:extLst>
          </p:cNvPr>
          <p:cNvSpPr>
            <a:spLocks noGrp="1" noChangeArrowheads="1"/>
          </p:cNvSpPr>
          <p:nvPr>
            <p:ph type="body" idx="1"/>
          </p:nvPr>
        </p:nvSpPr>
        <p:spPr>
          <a:xfrm>
            <a:off x="407988" y="1808163"/>
            <a:ext cx="9150350" cy="4335462"/>
          </a:xfrm>
        </p:spPr>
        <p:txBody>
          <a:bodyPr/>
          <a:lstStyle/>
          <a:p>
            <a:pPr marL="93663" lvl="1" indent="0">
              <a:buFont typeface="Helvetica" panose="020B0604020202020204" pitchFamily="34" charset="0"/>
              <a:buNone/>
            </a:pPr>
            <a:r>
              <a:rPr lang="nl-BE" altLang="nl-NL" dirty="0"/>
              <a:t>Globaal bereik van CLB </a:t>
            </a:r>
          </a:p>
        </p:txBody>
      </p:sp>
      <p:sp>
        <p:nvSpPr>
          <p:cNvPr id="6" name="Titel 2">
            <a:extLst>
              <a:ext uri="{FF2B5EF4-FFF2-40B4-BE49-F238E27FC236}">
                <a16:creationId xmlns:a16="http://schemas.microsoft.com/office/drawing/2014/main" id="{38EAB595-40DF-4551-9011-FDF67F3FCC9D}"/>
              </a:ext>
            </a:extLst>
          </p:cNvPr>
          <p:cNvSpPr>
            <a:spLocks noGrp="1" noChangeArrowheads="1"/>
          </p:cNvSpPr>
          <p:nvPr>
            <p:ph type="title"/>
          </p:nvPr>
        </p:nvSpPr>
        <p:spPr>
          <a:xfrm>
            <a:off x="400050" y="365125"/>
            <a:ext cx="11322050" cy="1325563"/>
          </a:xfrm>
        </p:spPr>
        <p:txBody>
          <a:bodyPr/>
          <a:lstStyle/>
          <a:p>
            <a:r>
              <a:rPr lang="nl-NL" altLang="nl-NL" dirty="0"/>
              <a:t>CLB-werking in cijfers (2017-2018)</a:t>
            </a:r>
          </a:p>
        </p:txBody>
      </p:sp>
      <p:graphicFrame>
        <p:nvGraphicFramePr>
          <p:cNvPr id="4" name="Tabel 3">
            <a:extLst>
              <a:ext uri="{FF2B5EF4-FFF2-40B4-BE49-F238E27FC236}">
                <a16:creationId xmlns:a16="http://schemas.microsoft.com/office/drawing/2014/main" id="{2CD565E7-01F6-48A7-8A43-77BFC0ED671B}"/>
              </a:ext>
            </a:extLst>
          </p:cNvPr>
          <p:cNvGraphicFramePr>
            <a:graphicFrameLocks noGrp="1"/>
          </p:cNvGraphicFramePr>
          <p:nvPr/>
        </p:nvGraphicFramePr>
        <p:xfrm>
          <a:off x="612648" y="2514600"/>
          <a:ext cx="10460734" cy="3374136"/>
        </p:xfrm>
        <a:graphic>
          <a:graphicData uri="http://schemas.openxmlformats.org/drawingml/2006/table">
            <a:tbl>
              <a:tblPr firstRow="1" firstCol="1" bandRow="1">
                <a:tableStyleId>{5C22544A-7EE6-4342-B048-85BDC9FD1C3A}</a:tableStyleId>
              </a:tblPr>
              <a:tblGrid>
                <a:gridCol w="2602766">
                  <a:extLst>
                    <a:ext uri="{9D8B030D-6E8A-4147-A177-3AD203B41FA5}">
                      <a16:colId xmlns:a16="http://schemas.microsoft.com/office/drawing/2014/main" val="3020320683"/>
                    </a:ext>
                  </a:extLst>
                </a:gridCol>
                <a:gridCol w="1964492">
                  <a:extLst>
                    <a:ext uri="{9D8B030D-6E8A-4147-A177-3AD203B41FA5}">
                      <a16:colId xmlns:a16="http://schemas.microsoft.com/office/drawing/2014/main" val="4285290312"/>
                    </a:ext>
                  </a:extLst>
                </a:gridCol>
                <a:gridCol w="1964492">
                  <a:extLst>
                    <a:ext uri="{9D8B030D-6E8A-4147-A177-3AD203B41FA5}">
                      <a16:colId xmlns:a16="http://schemas.microsoft.com/office/drawing/2014/main" val="473821013"/>
                    </a:ext>
                  </a:extLst>
                </a:gridCol>
                <a:gridCol w="1964492">
                  <a:extLst>
                    <a:ext uri="{9D8B030D-6E8A-4147-A177-3AD203B41FA5}">
                      <a16:colId xmlns:a16="http://schemas.microsoft.com/office/drawing/2014/main" val="2307091752"/>
                    </a:ext>
                  </a:extLst>
                </a:gridCol>
                <a:gridCol w="1964492">
                  <a:extLst>
                    <a:ext uri="{9D8B030D-6E8A-4147-A177-3AD203B41FA5}">
                      <a16:colId xmlns:a16="http://schemas.microsoft.com/office/drawing/2014/main" val="1670476913"/>
                    </a:ext>
                  </a:extLst>
                </a:gridCol>
              </a:tblGrid>
              <a:tr h="843534">
                <a:tc>
                  <a:txBody>
                    <a:bodyPr/>
                    <a:lstStyle/>
                    <a:p>
                      <a:pPr>
                        <a:lnSpc>
                          <a:spcPct val="115000"/>
                        </a:lnSpc>
                        <a:spcAft>
                          <a:spcPts val="0"/>
                        </a:spcAft>
                      </a:pPr>
                      <a:r>
                        <a:rPr lang="nl-BE" sz="2000" b="0" dirty="0">
                          <a:effectLst/>
                        </a:rPr>
                        <a:t> </a:t>
                      </a: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BE" sz="2000" b="0">
                          <a:effectLst/>
                        </a:rPr>
                        <a:t>Aantal interventies</a:t>
                      </a:r>
                      <a:endParaRPr lang="nl-NL"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BE" sz="2000" b="0">
                          <a:effectLst/>
                        </a:rPr>
                        <a:t>Aantal unieke leerlingen</a:t>
                      </a:r>
                      <a:endParaRPr lang="nl-NL"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000" b="0" dirty="0">
                          <a:effectLst/>
                          <a:latin typeface="Calibri" panose="020F0502020204030204" pitchFamily="34" charset="0"/>
                          <a:ea typeface="Calibri" panose="020F0502020204030204" pitchFamily="34" charset="0"/>
                          <a:cs typeface="Times New Roman" panose="02020603050405020304" pitchFamily="18" charset="0"/>
                        </a:rPr>
                        <a:t>Vlaamse schoolbevolking</a:t>
                      </a:r>
                    </a:p>
                  </a:txBody>
                  <a:tcPr marL="68580" marR="68580" marT="0" marB="0"/>
                </a:tc>
                <a:tc>
                  <a:txBody>
                    <a:bodyPr/>
                    <a:lstStyle/>
                    <a:p>
                      <a:pPr algn="ctr">
                        <a:lnSpc>
                          <a:spcPct val="115000"/>
                        </a:lnSpc>
                        <a:spcAft>
                          <a:spcPts val="0"/>
                        </a:spcAft>
                      </a:pPr>
                      <a:r>
                        <a:rPr lang="nl-NL" sz="2000" b="0" dirty="0">
                          <a:effectLst/>
                          <a:latin typeface="Calibri" panose="020F0502020204030204" pitchFamily="34"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778831239"/>
                  </a:ext>
                </a:extLst>
              </a:tr>
              <a:tr h="843534">
                <a:tc>
                  <a:txBody>
                    <a:bodyPr/>
                    <a:lstStyle/>
                    <a:p>
                      <a:pPr algn="ctr">
                        <a:lnSpc>
                          <a:spcPct val="115000"/>
                        </a:lnSpc>
                        <a:spcAft>
                          <a:spcPts val="0"/>
                        </a:spcAft>
                      </a:pPr>
                      <a:r>
                        <a:rPr lang="nl-BE" sz="2000" b="0" dirty="0" err="1">
                          <a:effectLst/>
                        </a:rPr>
                        <a:t>Vraaggestuurde</a:t>
                      </a:r>
                      <a:r>
                        <a:rPr lang="nl-BE" sz="2000" b="0" dirty="0">
                          <a:effectLst/>
                        </a:rPr>
                        <a:t> activiteit</a:t>
                      </a: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000" b="0" dirty="0">
                          <a:effectLst/>
                        </a:rPr>
                        <a:t>1 144 577</a:t>
                      </a: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000" b="0" dirty="0">
                          <a:effectLst/>
                        </a:rPr>
                        <a:t>284 267</a:t>
                      </a: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NL" sz="2000" b="0" dirty="0">
                          <a:effectLst/>
                          <a:latin typeface="Calibri" panose="020F0502020204030204" pitchFamily="34" charset="0"/>
                          <a:ea typeface="Calibri" panose="020F0502020204030204" pitchFamily="34" charset="0"/>
                          <a:cs typeface="Times New Roman" panose="02020603050405020304" pitchFamily="18" charset="0"/>
                        </a:rPr>
                        <a:t>1 180 220 </a:t>
                      </a:r>
                    </a:p>
                  </a:txBody>
                  <a:tcPr marL="68580" marR="68580" marT="0" marB="0" anchor="ctr"/>
                </a:tc>
                <a:tc>
                  <a:txBody>
                    <a:bodyPr/>
                    <a:lstStyle/>
                    <a:p>
                      <a:pPr algn="ctr">
                        <a:lnSpc>
                          <a:spcPct val="115000"/>
                        </a:lnSpc>
                        <a:spcAft>
                          <a:spcPts val="0"/>
                        </a:spcAft>
                      </a:pPr>
                      <a:r>
                        <a:rPr lang="nl-NL" sz="2000" b="1" dirty="0">
                          <a:effectLst/>
                          <a:latin typeface="Calibri" panose="020F0502020204030204" pitchFamily="34" charset="0"/>
                          <a:ea typeface="Calibri" panose="020F0502020204030204" pitchFamily="34" charset="0"/>
                          <a:cs typeface="Times New Roman" panose="02020603050405020304" pitchFamily="18" charset="0"/>
                        </a:rPr>
                        <a:t>24,08</a:t>
                      </a:r>
                    </a:p>
                  </a:txBody>
                  <a:tcPr marL="68580" marR="68580" marT="0" marB="0" anchor="ctr"/>
                </a:tc>
                <a:extLst>
                  <a:ext uri="{0D108BD9-81ED-4DB2-BD59-A6C34878D82A}">
                    <a16:rowId xmlns:a16="http://schemas.microsoft.com/office/drawing/2014/main" val="3696846322"/>
                  </a:ext>
                </a:extLst>
              </a:tr>
              <a:tr h="843534">
                <a:tc>
                  <a:txBody>
                    <a:bodyPr/>
                    <a:lstStyle/>
                    <a:p>
                      <a:pPr algn="ctr">
                        <a:lnSpc>
                          <a:spcPct val="115000"/>
                        </a:lnSpc>
                        <a:spcAft>
                          <a:spcPts val="0"/>
                        </a:spcAft>
                      </a:pPr>
                      <a:r>
                        <a:rPr lang="nl-BE" sz="2000" b="0" dirty="0">
                          <a:effectLst/>
                        </a:rPr>
                        <a:t>Medisch consult</a:t>
                      </a: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000" b="0">
                          <a:effectLst/>
                        </a:rPr>
                        <a:t>604 828</a:t>
                      </a:r>
                      <a:endParaRPr lang="nl-NL"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000" b="0" dirty="0">
                          <a:effectLst/>
                        </a:rPr>
                        <a:t>532 559</a:t>
                      </a: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2000" b="0" dirty="0">
                          <a:effectLst/>
                          <a:latin typeface="Calibri" panose="020F0502020204030204" pitchFamily="34" charset="0"/>
                          <a:ea typeface="Calibri" panose="020F0502020204030204" pitchFamily="34" charset="0"/>
                          <a:cs typeface="Times New Roman" panose="02020603050405020304" pitchFamily="18" charset="0"/>
                        </a:rPr>
                        <a:t>1 180 220 </a:t>
                      </a:r>
                    </a:p>
                    <a:p>
                      <a:pPr algn="ctr">
                        <a:lnSpc>
                          <a:spcPct val="115000"/>
                        </a:lnSpc>
                        <a:spcAft>
                          <a:spcPts val="0"/>
                        </a:spcAft>
                      </a:pP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NL" sz="2000" b="1" dirty="0">
                          <a:effectLst/>
                          <a:latin typeface="Calibri" panose="020F0502020204030204" pitchFamily="34" charset="0"/>
                          <a:ea typeface="Calibri" panose="020F0502020204030204" pitchFamily="34" charset="0"/>
                          <a:cs typeface="Times New Roman" panose="02020603050405020304" pitchFamily="18" charset="0"/>
                        </a:rPr>
                        <a:t>45,12</a:t>
                      </a:r>
                    </a:p>
                  </a:txBody>
                  <a:tcPr marL="68580" marR="68580" marT="0" marB="0" anchor="ctr"/>
                </a:tc>
                <a:extLst>
                  <a:ext uri="{0D108BD9-81ED-4DB2-BD59-A6C34878D82A}">
                    <a16:rowId xmlns:a16="http://schemas.microsoft.com/office/drawing/2014/main" val="3427015106"/>
                  </a:ext>
                </a:extLst>
              </a:tr>
              <a:tr h="843534">
                <a:tc>
                  <a:txBody>
                    <a:bodyPr/>
                    <a:lstStyle/>
                    <a:p>
                      <a:pPr algn="ctr">
                        <a:lnSpc>
                          <a:spcPct val="115000"/>
                        </a:lnSpc>
                        <a:spcAft>
                          <a:spcPts val="0"/>
                        </a:spcAft>
                      </a:pPr>
                      <a:r>
                        <a:rPr lang="nl-BE" sz="2000" b="0">
                          <a:effectLst/>
                        </a:rPr>
                        <a:t>Totaal</a:t>
                      </a:r>
                      <a:endParaRPr lang="nl-NL" sz="20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000" b="0" dirty="0">
                          <a:effectLst/>
                        </a:rPr>
                        <a:t>1 749 405</a:t>
                      </a: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BE" sz="2000" b="0" dirty="0">
                          <a:effectLst/>
                        </a:rPr>
                        <a:t>683 221</a:t>
                      </a: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nl-NL" sz="2000" b="0" dirty="0">
                          <a:effectLst/>
                          <a:latin typeface="Calibri" panose="020F0502020204030204" pitchFamily="34" charset="0"/>
                          <a:ea typeface="Calibri" panose="020F0502020204030204" pitchFamily="34" charset="0"/>
                          <a:cs typeface="Times New Roman" panose="02020603050405020304" pitchFamily="18" charset="0"/>
                        </a:rPr>
                        <a:t>1 180 220 </a:t>
                      </a:r>
                    </a:p>
                    <a:p>
                      <a:pPr algn="ctr">
                        <a:lnSpc>
                          <a:spcPct val="115000"/>
                        </a:lnSpc>
                        <a:spcAft>
                          <a:spcPts val="0"/>
                        </a:spcAft>
                      </a:pPr>
                      <a:endParaRPr lang="nl-NL" sz="20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0"/>
                        </a:spcAft>
                      </a:pPr>
                      <a:r>
                        <a:rPr lang="nl-NL" sz="2000" b="0" dirty="0">
                          <a:effectLst/>
                          <a:latin typeface="Calibri" panose="020F0502020204030204" pitchFamily="34" charset="0"/>
                          <a:ea typeface="Calibri" panose="020F0502020204030204" pitchFamily="34" charset="0"/>
                          <a:cs typeface="Times New Roman" panose="02020603050405020304" pitchFamily="18" charset="0"/>
                        </a:rPr>
                        <a:t>57,89</a:t>
                      </a:r>
                    </a:p>
                  </a:txBody>
                  <a:tcPr marL="68580" marR="68580" marT="0" marB="0" anchor="ctr"/>
                </a:tc>
                <a:extLst>
                  <a:ext uri="{0D108BD9-81ED-4DB2-BD59-A6C34878D82A}">
                    <a16:rowId xmlns:a16="http://schemas.microsoft.com/office/drawing/2014/main" val="3925523174"/>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3">
            <a:extLst>
              <a:ext uri="{FF2B5EF4-FFF2-40B4-BE49-F238E27FC236}">
                <a16:creationId xmlns:a16="http://schemas.microsoft.com/office/drawing/2014/main" id="{43ED8592-FF05-4DAE-88DD-983EBB52CD64}"/>
              </a:ext>
            </a:extLst>
          </p:cNvPr>
          <p:cNvSpPr>
            <a:spLocks noGrp="1" noChangeArrowheads="1"/>
          </p:cNvSpPr>
          <p:nvPr>
            <p:ph type="body" idx="1"/>
          </p:nvPr>
        </p:nvSpPr>
        <p:spPr>
          <a:xfrm>
            <a:off x="407988" y="1808163"/>
            <a:ext cx="8353425" cy="4681537"/>
          </a:xfrm>
        </p:spPr>
        <p:txBody>
          <a:bodyPr/>
          <a:lstStyle/>
          <a:p>
            <a:pPr marL="93663" lvl="1" indent="0">
              <a:buFont typeface="Helvetica" panose="020B0604020202020204" pitchFamily="34" charset="0"/>
              <a:buNone/>
            </a:pPr>
            <a:r>
              <a:rPr lang="nl-BE" altLang="nl-NL" dirty="0" err="1"/>
              <a:t>Vraaggestuurde</a:t>
            </a:r>
            <a:r>
              <a:rPr lang="nl-BE" altLang="nl-NL" dirty="0"/>
              <a:t> begeleiding: spreiding over domeinen</a:t>
            </a:r>
          </a:p>
        </p:txBody>
      </p:sp>
      <p:graphicFrame>
        <p:nvGraphicFramePr>
          <p:cNvPr id="2" name="Tabel 1">
            <a:extLst>
              <a:ext uri="{FF2B5EF4-FFF2-40B4-BE49-F238E27FC236}">
                <a16:creationId xmlns:a16="http://schemas.microsoft.com/office/drawing/2014/main" id="{4495D812-217C-4F78-903F-EB1CE006C0BF}"/>
              </a:ext>
            </a:extLst>
          </p:cNvPr>
          <p:cNvGraphicFramePr>
            <a:graphicFrameLocks noGrp="1"/>
          </p:cNvGraphicFramePr>
          <p:nvPr/>
        </p:nvGraphicFramePr>
        <p:xfrm>
          <a:off x="594360" y="2537300"/>
          <a:ext cx="7547864" cy="2997772"/>
        </p:xfrm>
        <a:graphic>
          <a:graphicData uri="http://schemas.openxmlformats.org/drawingml/2006/table">
            <a:tbl>
              <a:tblPr firstRow="1" firstCol="1" bandRow="1">
                <a:tableStyleId>{5C22544A-7EE6-4342-B048-85BDC9FD1C3A}</a:tableStyleId>
              </a:tblPr>
              <a:tblGrid>
                <a:gridCol w="1701236">
                  <a:extLst>
                    <a:ext uri="{9D8B030D-6E8A-4147-A177-3AD203B41FA5}">
                      <a16:colId xmlns:a16="http://schemas.microsoft.com/office/drawing/2014/main" val="894935117"/>
                    </a:ext>
                  </a:extLst>
                </a:gridCol>
                <a:gridCol w="1151769">
                  <a:extLst>
                    <a:ext uri="{9D8B030D-6E8A-4147-A177-3AD203B41FA5}">
                      <a16:colId xmlns:a16="http://schemas.microsoft.com/office/drawing/2014/main" val="693175987"/>
                    </a:ext>
                  </a:extLst>
                </a:gridCol>
                <a:gridCol w="1728872">
                  <a:extLst>
                    <a:ext uri="{9D8B030D-6E8A-4147-A177-3AD203B41FA5}">
                      <a16:colId xmlns:a16="http://schemas.microsoft.com/office/drawing/2014/main" val="3157022719"/>
                    </a:ext>
                  </a:extLst>
                </a:gridCol>
                <a:gridCol w="1489090">
                  <a:extLst>
                    <a:ext uri="{9D8B030D-6E8A-4147-A177-3AD203B41FA5}">
                      <a16:colId xmlns:a16="http://schemas.microsoft.com/office/drawing/2014/main" val="1953915372"/>
                    </a:ext>
                  </a:extLst>
                </a:gridCol>
                <a:gridCol w="1476897">
                  <a:extLst>
                    <a:ext uri="{9D8B030D-6E8A-4147-A177-3AD203B41FA5}">
                      <a16:colId xmlns:a16="http://schemas.microsoft.com/office/drawing/2014/main" val="3427678739"/>
                    </a:ext>
                  </a:extLst>
                </a:gridCol>
              </a:tblGrid>
              <a:tr h="861150">
                <a:tc>
                  <a:txBody>
                    <a:bodyPr/>
                    <a:lstStyle/>
                    <a:p>
                      <a:pPr algn="l">
                        <a:spcAft>
                          <a:spcPts val="0"/>
                        </a:spcAft>
                      </a:pPr>
                      <a:r>
                        <a:rPr lang="nl-BE" sz="1800" b="0" dirty="0">
                          <a:effectLst/>
                        </a:rPr>
                        <a:t>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BE" sz="1800" b="0" dirty="0">
                          <a:effectLst/>
                        </a:rPr>
                        <a:t>Leren en studeren</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BE" sz="1800" b="0" dirty="0" err="1">
                          <a:effectLst/>
                        </a:rPr>
                        <a:t>Onderwijs-loopbaan</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BE" sz="1800" b="0" dirty="0">
                          <a:effectLst/>
                        </a:rPr>
                        <a:t>Preventieve </a:t>
                      </a:r>
                      <a:r>
                        <a:rPr lang="nl-BE" sz="1800" b="0" dirty="0" err="1">
                          <a:effectLst/>
                        </a:rPr>
                        <a:t>Gezondheids-zorg</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BE" sz="1800" b="0">
                          <a:effectLst/>
                        </a:rPr>
                        <a:t>Psychosociaal functioneren</a:t>
                      </a:r>
                      <a:endParaRPr lang="nl-NL"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66859005"/>
                  </a:ext>
                </a:extLst>
              </a:tr>
              <a:tr h="988422">
                <a:tc>
                  <a:txBody>
                    <a:bodyPr/>
                    <a:lstStyle/>
                    <a:p>
                      <a:pPr algn="l">
                        <a:spcAft>
                          <a:spcPts val="0"/>
                        </a:spcAft>
                      </a:pPr>
                      <a:r>
                        <a:rPr lang="nl-BE" sz="1800" b="0" dirty="0">
                          <a:effectLst/>
                        </a:rPr>
                        <a:t>Aantal unieke leerlingen met een zorgvraag</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BE" sz="1800" b="0">
                          <a:effectLst/>
                        </a:rPr>
                        <a:t>136 366</a:t>
                      </a:r>
                      <a:endParaRPr lang="nl-NL"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0">
                          <a:effectLst/>
                        </a:rPr>
                        <a:t>128 348</a:t>
                      </a:r>
                      <a:endParaRPr lang="nl-NL"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0">
                          <a:effectLst/>
                        </a:rPr>
                        <a:t>56 205</a:t>
                      </a:r>
                      <a:endParaRPr lang="nl-NL"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0">
                          <a:effectLst/>
                        </a:rPr>
                        <a:t>101 251</a:t>
                      </a:r>
                      <a:endParaRPr lang="nl-NL"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643170"/>
                  </a:ext>
                </a:extLst>
              </a:tr>
              <a:tr h="1148200">
                <a:tc>
                  <a:txBody>
                    <a:bodyPr/>
                    <a:lstStyle/>
                    <a:p>
                      <a:pPr algn="l">
                        <a:spcAft>
                          <a:spcPts val="0"/>
                        </a:spcAft>
                      </a:pPr>
                      <a:r>
                        <a:rPr lang="nl-BE" sz="1800" b="0" dirty="0">
                          <a:effectLst/>
                        </a:rPr>
                        <a:t>Aandeel ten opzichte van de volledige schoolpopulatie</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spcAft>
                          <a:spcPts val="0"/>
                        </a:spcAft>
                      </a:pPr>
                      <a:r>
                        <a:rPr lang="nl-BE" sz="1800" b="0">
                          <a:effectLst/>
                        </a:rPr>
                        <a:t>11,43 %</a:t>
                      </a:r>
                      <a:endParaRPr lang="nl-NL"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0" dirty="0">
                          <a:effectLst/>
                        </a:rPr>
                        <a:t>10,76 %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0">
                          <a:effectLst/>
                        </a:rPr>
                        <a:t>4,71 %</a:t>
                      </a:r>
                      <a:endParaRPr lang="nl-NL" sz="18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spcAft>
                          <a:spcPts val="0"/>
                        </a:spcAft>
                      </a:pPr>
                      <a:r>
                        <a:rPr lang="nl-BE" sz="1800" b="0" dirty="0">
                          <a:effectLst/>
                        </a:rPr>
                        <a:t>8,49 %</a:t>
                      </a:r>
                      <a:endParaRPr lang="nl-NL"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3651133"/>
                  </a:ext>
                </a:extLst>
              </a:tr>
            </a:tbl>
          </a:graphicData>
        </a:graphic>
      </p:graphicFrame>
      <p:graphicFrame>
        <p:nvGraphicFramePr>
          <p:cNvPr id="7" name="Grafiek 6">
            <a:extLst>
              <a:ext uri="{FF2B5EF4-FFF2-40B4-BE49-F238E27FC236}">
                <a16:creationId xmlns:a16="http://schemas.microsoft.com/office/drawing/2014/main" id="{1017857C-24FE-4F85-9C9E-8484785D8D15}"/>
              </a:ext>
            </a:extLst>
          </p:cNvPr>
          <p:cNvGraphicFramePr/>
          <p:nvPr/>
        </p:nvGraphicFramePr>
        <p:xfrm>
          <a:off x="8251952" y="2431176"/>
          <a:ext cx="3708400" cy="4259692"/>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el 2">
            <a:extLst>
              <a:ext uri="{FF2B5EF4-FFF2-40B4-BE49-F238E27FC236}">
                <a16:creationId xmlns:a16="http://schemas.microsoft.com/office/drawing/2014/main" id="{512F808C-B428-49A3-99A8-155FC5C56FAB}"/>
              </a:ext>
            </a:extLst>
          </p:cNvPr>
          <p:cNvSpPr>
            <a:spLocks noGrp="1" noChangeArrowheads="1"/>
          </p:cNvSpPr>
          <p:nvPr>
            <p:ph type="title"/>
          </p:nvPr>
        </p:nvSpPr>
        <p:spPr>
          <a:xfrm>
            <a:off x="400050" y="365125"/>
            <a:ext cx="11322050" cy="1325563"/>
          </a:xfrm>
        </p:spPr>
        <p:txBody>
          <a:bodyPr/>
          <a:lstStyle/>
          <a:p>
            <a:r>
              <a:rPr lang="nl-NL" altLang="nl-NL" dirty="0"/>
              <a:t>CLB-werking in cijfers (2017-2018)</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2">
            <a:extLst>
              <a:ext uri="{FF2B5EF4-FFF2-40B4-BE49-F238E27FC236}">
                <a16:creationId xmlns:a16="http://schemas.microsoft.com/office/drawing/2014/main" id="{512F808C-B428-49A3-99A8-155FC5C56FAB}"/>
              </a:ext>
            </a:extLst>
          </p:cNvPr>
          <p:cNvSpPr>
            <a:spLocks noGrp="1" noChangeArrowheads="1"/>
          </p:cNvSpPr>
          <p:nvPr>
            <p:ph type="title"/>
          </p:nvPr>
        </p:nvSpPr>
        <p:spPr>
          <a:xfrm>
            <a:off x="400050" y="365125"/>
            <a:ext cx="11322050" cy="1325563"/>
          </a:xfrm>
        </p:spPr>
        <p:txBody>
          <a:bodyPr/>
          <a:lstStyle/>
          <a:p>
            <a:r>
              <a:rPr lang="nl-NL" altLang="nl-NL" dirty="0"/>
              <a:t>CLB-werking in cijfers</a:t>
            </a:r>
          </a:p>
        </p:txBody>
      </p:sp>
      <p:graphicFrame>
        <p:nvGraphicFramePr>
          <p:cNvPr id="4" name="Grafiek 3">
            <a:extLst>
              <a:ext uri="{FF2B5EF4-FFF2-40B4-BE49-F238E27FC236}">
                <a16:creationId xmlns:a16="http://schemas.microsoft.com/office/drawing/2014/main" id="{5C69E7D3-2082-43DC-8BE7-3ED8D3D2E851}"/>
              </a:ext>
            </a:extLst>
          </p:cNvPr>
          <p:cNvGraphicFramePr/>
          <p:nvPr/>
        </p:nvGraphicFramePr>
        <p:xfrm>
          <a:off x="407988" y="1802384"/>
          <a:ext cx="5928804" cy="364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fiek 4">
            <a:extLst>
              <a:ext uri="{FF2B5EF4-FFF2-40B4-BE49-F238E27FC236}">
                <a16:creationId xmlns:a16="http://schemas.microsoft.com/office/drawing/2014/main" id="{212DFA02-CD81-496A-9677-AB3CD2819B86}"/>
              </a:ext>
            </a:extLst>
          </p:cNvPr>
          <p:cNvGraphicFramePr/>
          <p:nvPr/>
        </p:nvGraphicFramePr>
        <p:xfrm>
          <a:off x="6252845" y="2936240"/>
          <a:ext cx="5939155" cy="368839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638454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el 2">
            <a:extLst>
              <a:ext uri="{FF2B5EF4-FFF2-40B4-BE49-F238E27FC236}">
                <a16:creationId xmlns:a16="http://schemas.microsoft.com/office/drawing/2014/main" id="{C0F528DA-E224-46CE-A6C2-A4AD3D0BD2D9}"/>
              </a:ext>
            </a:extLst>
          </p:cNvPr>
          <p:cNvSpPr>
            <a:spLocks noGrp="1" noChangeArrowheads="1"/>
          </p:cNvSpPr>
          <p:nvPr>
            <p:ph type="title"/>
          </p:nvPr>
        </p:nvSpPr>
        <p:spPr/>
        <p:txBody>
          <a:bodyPr/>
          <a:lstStyle/>
          <a:p>
            <a:r>
              <a:rPr lang="nl-NL" altLang="nl-NL" dirty="0"/>
              <a:t>CLB-werking in cijfers (2017-2018)</a:t>
            </a:r>
          </a:p>
        </p:txBody>
      </p:sp>
      <p:sp>
        <p:nvSpPr>
          <p:cNvPr id="3" name="Tijdelijke aanduiding voor inhoud 2">
            <a:extLst>
              <a:ext uri="{FF2B5EF4-FFF2-40B4-BE49-F238E27FC236}">
                <a16:creationId xmlns:a16="http://schemas.microsoft.com/office/drawing/2014/main" id="{A1EFBA43-DF64-4A4E-8215-4063C64EC357}"/>
              </a:ext>
            </a:extLst>
          </p:cNvPr>
          <p:cNvSpPr>
            <a:spLocks noGrp="1"/>
          </p:cNvSpPr>
          <p:nvPr>
            <p:ph idx="1"/>
          </p:nvPr>
        </p:nvSpPr>
        <p:spPr>
          <a:xfrm>
            <a:off x="400050" y="1825625"/>
            <a:ext cx="11322050" cy="4351338"/>
          </a:xfrm>
        </p:spPr>
        <p:txBody>
          <a:bodyPr/>
          <a:lstStyle/>
          <a:p>
            <a:r>
              <a:rPr lang="nl-NL" dirty="0" err="1"/>
              <a:t>Vraaggestuurde</a:t>
            </a:r>
            <a:r>
              <a:rPr lang="nl-NL" dirty="0"/>
              <a:t> werking: spreiding </a:t>
            </a:r>
            <a:r>
              <a:rPr lang="nl-NL" b="1" dirty="0"/>
              <a:t>zorgvragen </a:t>
            </a:r>
            <a:r>
              <a:rPr lang="nl-NL" b="1" dirty="0" err="1"/>
              <a:t>i.f.v</a:t>
            </a:r>
            <a:r>
              <a:rPr lang="nl-NL" b="1" dirty="0"/>
              <a:t>.</a:t>
            </a:r>
            <a:r>
              <a:rPr lang="nl-NL" dirty="0"/>
              <a:t> </a:t>
            </a:r>
            <a:r>
              <a:rPr lang="nl-NL" b="1" dirty="0"/>
              <a:t>leeftijd</a:t>
            </a:r>
            <a:r>
              <a:rPr lang="nl-NL" dirty="0"/>
              <a:t> van leerlingen </a:t>
            </a:r>
          </a:p>
        </p:txBody>
      </p:sp>
      <p:graphicFrame>
        <p:nvGraphicFramePr>
          <p:cNvPr id="7" name="Grafiek 6">
            <a:extLst>
              <a:ext uri="{FF2B5EF4-FFF2-40B4-BE49-F238E27FC236}">
                <a16:creationId xmlns:a16="http://schemas.microsoft.com/office/drawing/2014/main" id="{AA401B37-F907-48FE-973E-1E0C2F51BBBE}"/>
              </a:ext>
            </a:extLst>
          </p:cNvPr>
          <p:cNvGraphicFramePr/>
          <p:nvPr/>
        </p:nvGraphicFramePr>
        <p:xfrm>
          <a:off x="407988" y="2384743"/>
          <a:ext cx="10948860" cy="41081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650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4" name="Shape 274" descr="https://www.europeana.eu/api/v2/thumbnail-by-url.json?size=w400&amp;uri=http%3A%2F%2Fresolver.lias.be%2Fget_pid%3Fstream%26usagetype%3DVIEW_MAIN%26pid%3D35055&amp;type=IMAGE">
            <a:hlinkClick r:id="rId3"/>
          </p:cNvPr>
          <p:cNvPicPr preferRelativeResize="0"/>
          <p:nvPr/>
        </p:nvPicPr>
        <p:blipFill rotWithShape="1">
          <a:blip r:embed="rId4">
            <a:alphaModFix/>
          </a:blip>
          <a:srcRect/>
          <a:stretch/>
        </p:blipFill>
        <p:spPr>
          <a:xfrm>
            <a:off x="1295467" y="2204865"/>
            <a:ext cx="3159787" cy="3960439"/>
          </a:xfrm>
          <a:prstGeom prst="rect">
            <a:avLst/>
          </a:prstGeom>
          <a:noFill/>
          <a:ln>
            <a:noFill/>
          </a:ln>
        </p:spPr>
      </p:pic>
      <p:pic>
        <p:nvPicPr>
          <p:cNvPr id="275" name="Shape 275" descr="http://www.knack.be/medias/6713/3437521.jpg">
            <a:hlinkClick r:id="rId5"/>
          </p:cNvPr>
          <p:cNvPicPr preferRelativeResize="0"/>
          <p:nvPr/>
        </p:nvPicPr>
        <p:blipFill rotWithShape="1">
          <a:blip r:embed="rId6">
            <a:alphaModFix/>
          </a:blip>
          <a:srcRect/>
          <a:stretch/>
        </p:blipFill>
        <p:spPr>
          <a:xfrm>
            <a:off x="5735959" y="2420888"/>
            <a:ext cx="4969677" cy="2677062"/>
          </a:xfrm>
          <a:prstGeom prst="rect">
            <a:avLst/>
          </a:prstGeom>
          <a:noFill/>
          <a:ln>
            <a:noFill/>
          </a:ln>
        </p:spPr>
      </p:pic>
      <p:sp>
        <p:nvSpPr>
          <p:cNvPr id="276" name="Shape 276"/>
          <p:cNvSpPr txBox="1"/>
          <p:nvPr/>
        </p:nvSpPr>
        <p:spPr>
          <a:xfrm>
            <a:off x="5423925" y="5373216"/>
            <a:ext cx="5608510" cy="98782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2060"/>
              </a:buClr>
              <a:buSzPts val="1800"/>
              <a:buFont typeface="Century Gothic"/>
              <a:buNone/>
            </a:pPr>
            <a:r>
              <a:rPr lang="nl-BE" sz="2400" b="0" i="0" u="none" strike="noStrike" cap="none" dirty="0">
                <a:solidFill>
                  <a:srgbClr val="008D36"/>
                </a:solidFill>
                <a:ea typeface="Century Gothic"/>
                <a:cs typeface="Century Gothic"/>
                <a:sym typeface="Century Gothic"/>
              </a:rPr>
              <a:t>Meewerken aan een krachtige </a:t>
            </a:r>
            <a:r>
              <a:rPr lang="nl-BE" sz="2400" b="1" i="0" u="none" strike="noStrike" cap="none" dirty="0">
                <a:solidFill>
                  <a:srgbClr val="008D36"/>
                </a:solidFill>
                <a:ea typeface="Century Gothic"/>
                <a:cs typeface="Century Gothic"/>
                <a:sym typeface="Century Gothic"/>
              </a:rPr>
              <a:t>onderwijsleersituatie</a:t>
            </a:r>
            <a:r>
              <a:rPr lang="nl-BE" sz="2400" b="0" i="0" u="none" strike="noStrike" cap="none" dirty="0">
                <a:solidFill>
                  <a:srgbClr val="008D36"/>
                </a:solidFill>
                <a:ea typeface="Century Gothic"/>
                <a:cs typeface="Century Gothic"/>
                <a:sym typeface="Century Gothic"/>
              </a:rPr>
              <a:t> voor iedere leerling</a:t>
            </a:r>
            <a:endParaRPr sz="2400" b="0" i="0" u="none" strike="noStrike" cap="none" dirty="0">
              <a:solidFill>
                <a:srgbClr val="008D36"/>
              </a:solidFill>
              <a:ea typeface="Century Gothic"/>
              <a:cs typeface="Century Gothic"/>
              <a:sym typeface="Century Gothic"/>
            </a:endParaRPr>
          </a:p>
        </p:txBody>
      </p:sp>
      <p:sp>
        <p:nvSpPr>
          <p:cNvPr id="7" name="Titel 1"/>
          <p:cNvSpPr txBox="1">
            <a:spLocks/>
          </p:cNvSpPr>
          <p:nvPr/>
        </p:nvSpPr>
        <p:spPr>
          <a:xfrm>
            <a:off x="399288" y="365125"/>
            <a:ext cx="11323320" cy="1325563"/>
          </a:xfrm>
          <a:prstGeom prst="rect">
            <a:avLst/>
          </a:prstGeom>
        </p:spPr>
        <p:txBody>
          <a:bodyPr anchor="ctr"/>
          <a:lstStyle>
            <a:lvl1pPr algn="l" defTabSz="914400" rtl="0" eaLnBrk="1" latinLnBrk="0" hangingPunct="1">
              <a:lnSpc>
                <a:spcPct val="90000"/>
              </a:lnSpc>
              <a:spcBef>
                <a:spcPct val="0"/>
              </a:spcBef>
              <a:buNone/>
              <a:defRPr sz="4400" b="1" kern="1200">
                <a:solidFill>
                  <a:srgbClr val="2086C5"/>
                </a:solidFill>
                <a:latin typeface="Calibri" panose="020F0502020204030204" pitchFamily="34" charset="0"/>
                <a:ea typeface="+mj-ea"/>
                <a:cs typeface="Calibri" panose="020F0502020204030204" pitchFamily="34" charset="0"/>
              </a:defRPr>
            </a:lvl1pPr>
          </a:lstStyle>
          <a:p>
            <a:r>
              <a:rPr lang="nl-BE" dirty="0">
                <a:solidFill>
                  <a:srgbClr val="1D71B8"/>
                </a:solidFill>
              </a:rPr>
              <a:t>Van ‘ontstaansreden’ naar ‘bestaansreden’</a:t>
            </a:r>
          </a:p>
        </p:txBody>
      </p:sp>
    </p:spTree>
    <p:extLst>
      <p:ext uri="{BB962C8B-B14F-4D97-AF65-F5344CB8AC3E}">
        <p14:creationId xmlns:p14="http://schemas.microsoft.com/office/powerpoint/2010/main" val="32619811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466344" y="1353300"/>
            <a:ext cx="11247120" cy="2852737"/>
          </a:xfrm>
        </p:spPr>
        <p:txBody>
          <a:bodyPr/>
          <a:lstStyle/>
          <a:p>
            <a:r>
              <a:rPr lang="nl-BE" dirty="0"/>
              <a:t>Zorgcontinuüm en </a:t>
            </a:r>
            <a:r>
              <a:rPr lang="nl-BE" dirty="0" err="1"/>
              <a:t>HandelingsGericht</a:t>
            </a:r>
            <a:r>
              <a:rPr lang="nl-BE" dirty="0"/>
              <a:t> Werken (HGW)</a:t>
            </a:r>
          </a:p>
        </p:txBody>
      </p:sp>
      <p:pic>
        <p:nvPicPr>
          <p:cNvPr id="3" name="Afbeelding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3721" y="3731078"/>
            <a:ext cx="2944585" cy="2944585"/>
          </a:xfrm>
          <a:prstGeom prst="rect">
            <a:avLst/>
          </a:prstGeom>
          <a:effectLst>
            <a:softEdge rad="571500"/>
          </a:effectLst>
        </p:spPr>
      </p:pic>
    </p:spTree>
    <p:extLst>
      <p:ext uri="{BB962C8B-B14F-4D97-AF65-F5344CB8AC3E}">
        <p14:creationId xmlns:p14="http://schemas.microsoft.com/office/powerpoint/2010/main" val="17699490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Zorgcontinuüm</a:t>
            </a:r>
            <a:endParaRPr lang="en-US" dirty="0"/>
          </a:p>
        </p:txBody>
      </p:sp>
      <p:pic>
        <p:nvPicPr>
          <p:cNvPr id="1026" name="Picture 2" descr="http://www.prodiagnostiek.be/sites/default/files/beklikbaar%20zorgcontinu%C3%BC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085514" y="541421"/>
            <a:ext cx="5135496" cy="51663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234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Fase 0: brede basiszorg </a:t>
            </a:r>
            <a:endParaRPr lang="en-US" dirty="0"/>
          </a:p>
        </p:txBody>
      </p:sp>
      <p:sp>
        <p:nvSpPr>
          <p:cNvPr id="3" name="Tijdelijke aanduiding voor inhoud 2"/>
          <p:cNvSpPr>
            <a:spLocks noGrp="1"/>
          </p:cNvSpPr>
          <p:nvPr>
            <p:ph idx="1"/>
          </p:nvPr>
        </p:nvSpPr>
        <p:spPr/>
        <p:txBody>
          <a:bodyPr/>
          <a:lstStyle/>
          <a:p>
            <a:r>
              <a:rPr lang="nl-BE" dirty="0"/>
              <a:t>Krachtige leeromgeving</a:t>
            </a:r>
          </a:p>
          <a:p>
            <a:r>
              <a:rPr lang="nl-BE" dirty="0"/>
              <a:t>Versterken van beschermende factoren</a:t>
            </a:r>
          </a:p>
          <a:p>
            <a:r>
              <a:rPr lang="nl-BE" dirty="0"/>
              <a:t>Verminderen van risicofactoren</a:t>
            </a:r>
          </a:p>
          <a:p>
            <a:r>
              <a:rPr lang="nl-BE" dirty="0"/>
              <a:t>Regie: school</a:t>
            </a:r>
          </a:p>
          <a:p>
            <a:endParaRPr lang="en-US" dirty="0"/>
          </a:p>
        </p:txBody>
      </p:sp>
    </p:spTree>
    <p:extLst>
      <p:ext uri="{BB962C8B-B14F-4D97-AF65-F5344CB8AC3E}">
        <p14:creationId xmlns:p14="http://schemas.microsoft.com/office/powerpoint/2010/main" val="18772828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HandelingsGericht</a:t>
            </a:r>
            <a:r>
              <a:rPr lang="nl-BE" dirty="0"/>
              <a:t> Werken (HGW)</a:t>
            </a:r>
          </a:p>
        </p:txBody>
      </p:sp>
      <p:sp>
        <p:nvSpPr>
          <p:cNvPr id="3" name="Tijdelijke aanduiding voor inhoud 2"/>
          <p:cNvSpPr>
            <a:spLocks noGrp="1"/>
          </p:cNvSpPr>
          <p:nvPr>
            <p:ph idx="1"/>
          </p:nvPr>
        </p:nvSpPr>
        <p:spPr/>
        <p:txBody>
          <a:bodyPr>
            <a:normAutofit/>
          </a:bodyPr>
          <a:lstStyle/>
          <a:p>
            <a:pPr marL="0" indent="0">
              <a:buNone/>
            </a:pPr>
            <a:r>
              <a:rPr lang="nl-BE" dirty="0"/>
              <a:t>7 uitgangspunten HGW</a:t>
            </a:r>
          </a:p>
          <a:p>
            <a:pPr marL="514350" indent="-514350">
              <a:buFont typeface="+mj-lt"/>
              <a:buAutoNum type="arabicPeriod"/>
            </a:pPr>
            <a:r>
              <a:rPr lang="nl-BE" dirty="0"/>
              <a:t>Doelgericht werken</a:t>
            </a:r>
          </a:p>
          <a:p>
            <a:pPr marL="514350" indent="-514350">
              <a:buFont typeface="+mj-lt"/>
              <a:buAutoNum type="arabicPeriod"/>
            </a:pPr>
            <a:r>
              <a:rPr lang="nl-BE" dirty="0"/>
              <a:t>Onderwijs- en opvoedingsbehoeften </a:t>
            </a:r>
          </a:p>
          <a:p>
            <a:pPr marL="514350" indent="-514350">
              <a:buFont typeface="+mj-lt"/>
              <a:buAutoNum type="arabicPeriod"/>
            </a:pPr>
            <a:r>
              <a:rPr lang="nl-BE" dirty="0"/>
              <a:t>Afstemming en wisselwerking</a:t>
            </a:r>
          </a:p>
          <a:p>
            <a:pPr marL="514350" indent="-514350">
              <a:buFont typeface="+mj-lt"/>
              <a:buAutoNum type="arabicPeriod"/>
            </a:pPr>
            <a:r>
              <a:rPr lang="nl-BE" dirty="0"/>
              <a:t>Leraren en ouders doen ertoe</a:t>
            </a:r>
          </a:p>
          <a:p>
            <a:pPr marL="514350" indent="-514350">
              <a:buFont typeface="+mj-lt"/>
              <a:buAutoNum type="arabicPeriod"/>
            </a:pPr>
            <a:r>
              <a:rPr lang="nl-BE" dirty="0"/>
              <a:t>Positieve kind, leerkrachten en ouders benutten </a:t>
            </a:r>
          </a:p>
          <a:p>
            <a:pPr marL="514350" indent="-514350">
              <a:buFont typeface="+mj-lt"/>
              <a:buAutoNum type="arabicPeriod"/>
            </a:pPr>
            <a:r>
              <a:rPr lang="nl-BE" dirty="0"/>
              <a:t>Samenwerken kind, leraar en ouders</a:t>
            </a:r>
          </a:p>
          <a:p>
            <a:pPr marL="514350" indent="-514350">
              <a:buFont typeface="+mj-lt"/>
              <a:buAutoNum type="arabicPeriod"/>
            </a:pPr>
            <a:r>
              <a:rPr lang="nl-BE" dirty="0"/>
              <a:t>Systematiek en transparantie</a:t>
            </a:r>
          </a:p>
        </p:txBody>
      </p:sp>
    </p:spTree>
    <p:extLst>
      <p:ext uri="{BB962C8B-B14F-4D97-AF65-F5344CB8AC3E}">
        <p14:creationId xmlns:p14="http://schemas.microsoft.com/office/powerpoint/2010/main" val="679650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Zorgcontinuüm</a:t>
            </a:r>
            <a:endParaRPr lang="en-US" dirty="0"/>
          </a:p>
        </p:txBody>
      </p:sp>
      <p:pic>
        <p:nvPicPr>
          <p:cNvPr id="1026" name="Picture 2" descr="http://www.prodiagnostiek.be/sites/default/files/beklikbaar%20zorgcontinu%C3%BC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98382" y="1825625"/>
            <a:ext cx="432538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958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Fase 1: verhoogde zorg</a:t>
            </a:r>
            <a:endParaRPr lang="en-US" dirty="0"/>
          </a:p>
        </p:txBody>
      </p:sp>
      <p:sp>
        <p:nvSpPr>
          <p:cNvPr id="3" name="Tijdelijke aanduiding voor inhoud 2"/>
          <p:cNvSpPr>
            <a:spLocks noGrp="1"/>
          </p:cNvSpPr>
          <p:nvPr>
            <p:ph idx="1"/>
          </p:nvPr>
        </p:nvSpPr>
        <p:spPr/>
        <p:txBody>
          <a:bodyPr/>
          <a:lstStyle/>
          <a:p>
            <a:pPr marL="0" indent="0">
              <a:buNone/>
            </a:pPr>
            <a:r>
              <a:rPr lang="nl-BE" dirty="0"/>
              <a:t>Extra zorg:</a:t>
            </a:r>
          </a:p>
          <a:p>
            <a:pPr lvl="1"/>
            <a:r>
              <a:rPr lang="nl-BE" dirty="0"/>
              <a:t>Remediërende</a:t>
            </a:r>
          </a:p>
          <a:p>
            <a:pPr lvl="1"/>
            <a:r>
              <a:rPr lang="nl-BE" dirty="0"/>
              <a:t>Differentiërende</a:t>
            </a:r>
          </a:p>
          <a:p>
            <a:pPr lvl="1"/>
            <a:r>
              <a:rPr lang="nl-BE" dirty="0"/>
              <a:t>Compenserende</a:t>
            </a:r>
          </a:p>
          <a:p>
            <a:pPr lvl="1"/>
            <a:r>
              <a:rPr lang="nl-BE" dirty="0"/>
              <a:t>Dispenserende  maatregelen</a:t>
            </a:r>
          </a:p>
          <a:p>
            <a:pPr marL="457200" lvl="1" indent="0">
              <a:buNone/>
            </a:pPr>
            <a:endParaRPr lang="nl-BE" dirty="0"/>
          </a:p>
        </p:txBody>
      </p:sp>
    </p:spTree>
    <p:extLst>
      <p:ext uri="{BB962C8B-B14F-4D97-AF65-F5344CB8AC3E}">
        <p14:creationId xmlns:p14="http://schemas.microsoft.com/office/powerpoint/2010/main" val="36701470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Zorgcontinuüm</a:t>
            </a:r>
            <a:endParaRPr lang="en-US" dirty="0"/>
          </a:p>
        </p:txBody>
      </p:sp>
      <p:pic>
        <p:nvPicPr>
          <p:cNvPr id="1026" name="Picture 2" descr="http://www.prodiagnostiek.be/sites/default/files/beklikbaar%20zorgcontinu%C3%BC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98382" y="1825625"/>
            <a:ext cx="432538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0484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Fase 2: uitbreiding van zorg</a:t>
            </a:r>
            <a:endParaRPr lang="en-US" dirty="0"/>
          </a:p>
        </p:txBody>
      </p:sp>
      <p:sp>
        <p:nvSpPr>
          <p:cNvPr id="3" name="Tijdelijke aanduiding voor inhoud 2"/>
          <p:cNvSpPr>
            <a:spLocks noGrp="1"/>
          </p:cNvSpPr>
          <p:nvPr>
            <p:ph idx="1"/>
          </p:nvPr>
        </p:nvSpPr>
        <p:spPr/>
        <p:txBody>
          <a:bodyPr/>
          <a:lstStyle/>
          <a:p>
            <a:r>
              <a:rPr lang="nl-BE" dirty="0"/>
              <a:t>Verhoogde zorg volstaat niet</a:t>
            </a:r>
          </a:p>
          <a:p>
            <a:r>
              <a:rPr lang="nl-BE" dirty="0"/>
              <a:t>Maatregelen blijven verderlopen</a:t>
            </a:r>
          </a:p>
          <a:p>
            <a:r>
              <a:rPr lang="nl-BE" dirty="0"/>
              <a:t>Start van handelingsgericht diagnostisch traject</a:t>
            </a:r>
          </a:p>
          <a:p>
            <a:pPr lvl="1"/>
            <a:r>
              <a:rPr lang="nl-BE" dirty="0"/>
              <a:t>Regie HGD-traject: CLB</a:t>
            </a:r>
            <a:endParaRPr lang="en-US" dirty="0"/>
          </a:p>
        </p:txBody>
      </p:sp>
    </p:spTree>
    <p:extLst>
      <p:ext uri="{BB962C8B-B14F-4D97-AF65-F5344CB8AC3E}">
        <p14:creationId xmlns:p14="http://schemas.microsoft.com/office/powerpoint/2010/main" val="617827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err="1"/>
              <a:t>HandelingsGerichte</a:t>
            </a:r>
            <a:r>
              <a:rPr lang="nl-BE" dirty="0"/>
              <a:t> Diagnostiek (HGD)</a:t>
            </a:r>
            <a:endParaRPr lang="en-US" dirty="0"/>
          </a:p>
        </p:txBody>
      </p:sp>
      <p:pic>
        <p:nvPicPr>
          <p:cNvPr id="4" name="Tijdelijke aanduiding voor inhoud 3"/>
          <p:cNvPicPr>
            <a:picLocks noGrp="1" noChangeAspect="1"/>
          </p:cNvPicPr>
          <p:nvPr>
            <p:ph idx="1"/>
          </p:nvPr>
        </p:nvPicPr>
        <p:blipFill>
          <a:blip r:embed="rId3"/>
          <a:stretch>
            <a:fillRect/>
          </a:stretch>
        </p:blipFill>
        <p:spPr>
          <a:xfrm>
            <a:off x="1381805" y="1930400"/>
            <a:ext cx="8749166" cy="3872097"/>
          </a:xfrm>
          <a:prstGeom prst="rect">
            <a:avLst/>
          </a:prstGeom>
        </p:spPr>
      </p:pic>
    </p:spTree>
    <p:extLst>
      <p:ext uri="{BB962C8B-B14F-4D97-AF65-F5344CB8AC3E}">
        <p14:creationId xmlns:p14="http://schemas.microsoft.com/office/powerpoint/2010/main" val="295036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Zorgcontinuüm</a:t>
            </a:r>
            <a:endParaRPr lang="en-US" dirty="0"/>
          </a:p>
        </p:txBody>
      </p:sp>
      <p:pic>
        <p:nvPicPr>
          <p:cNvPr id="1026" name="Picture 2" descr="http://www.prodiagnostiek.be/sites/default/files/beklikbaar%20zorgcontinu%C3%BCm.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98382" y="1825625"/>
            <a:ext cx="4325385" cy="4351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83408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BE" dirty="0"/>
              <a:t>De </a:t>
            </a:r>
            <a:r>
              <a:rPr lang="nl-BE" dirty="0" err="1"/>
              <a:t>core-business</a:t>
            </a:r>
            <a:r>
              <a:rPr lang="nl-BE" dirty="0"/>
              <a:t> van het CLB</a:t>
            </a:r>
          </a:p>
        </p:txBody>
      </p:sp>
    </p:spTree>
    <p:extLst>
      <p:ext uri="{BB962C8B-B14F-4D97-AF65-F5344CB8AC3E}">
        <p14:creationId xmlns:p14="http://schemas.microsoft.com/office/powerpoint/2010/main" val="997084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Fase 3: Individueel Aangepast Curriculum (IAC)</a:t>
            </a:r>
            <a:endParaRPr lang="en-US" dirty="0"/>
          </a:p>
        </p:txBody>
      </p:sp>
      <p:sp>
        <p:nvSpPr>
          <p:cNvPr id="3" name="Tijdelijke aanduiding voor inhoud 2"/>
          <p:cNvSpPr>
            <a:spLocks noGrp="1"/>
          </p:cNvSpPr>
          <p:nvPr>
            <p:ph idx="1"/>
          </p:nvPr>
        </p:nvSpPr>
        <p:spPr/>
        <p:txBody>
          <a:bodyPr>
            <a:normAutofit/>
          </a:bodyPr>
          <a:lstStyle/>
          <a:p>
            <a:pPr>
              <a:buFontTx/>
              <a:buChar char="-"/>
            </a:pPr>
            <a:r>
              <a:rPr lang="nl-BE" sz="4000" dirty="0"/>
              <a:t>CLB stelt verslag op dat toegang geeft tot </a:t>
            </a:r>
          </a:p>
          <a:p>
            <a:pPr lvl="1">
              <a:buFontTx/>
              <a:buChar char="-"/>
            </a:pPr>
            <a:r>
              <a:rPr lang="nl-BE" sz="3600" dirty="0"/>
              <a:t>Individueel Aangepast Curriculum (IAC) in gewoon onderwijs </a:t>
            </a:r>
          </a:p>
          <a:p>
            <a:pPr lvl="1">
              <a:buFontTx/>
              <a:buChar char="-"/>
            </a:pPr>
            <a:r>
              <a:rPr lang="nl-BE" sz="3600" dirty="0"/>
              <a:t>Buitengewoon Onderwijs (</a:t>
            </a:r>
            <a:r>
              <a:rPr lang="nl-BE" sz="3600" dirty="0" err="1"/>
              <a:t>BuO</a:t>
            </a:r>
            <a:r>
              <a:rPr lang="nl-BE" sz="3600" dirty="0"/>
              <a:t>)</a:t>
            </a:r>
          </a:p>
        </p:txBody>
      </p:sp>
    </p:spTree>
    <p:extLst>
      <p:ext uri="{BB962C8B-B14F-4D97-AF65-F5344CB8AC3E}">
        <p14:creationId xmlns:p14="http://schemas.microsoft.com/office/powerpoint/2010/main" val="3308715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FF297A-09F7-4D03-AF4B-8F2B1085867E}"/>
              </a:ext>
            </a:extLst>
          </p:cNvPr>
          <p:cNvSpPr>
            <a:spLocks noGrp="1"/>
          </p:cNvSpPr>
          <p:nvPr>
            <p:ph type="title"/>
          </p:nvPr>
        </p:nvSpPr>
        <p:spPr/>
        <p:txBody>
          <a:bodyPr/>
          <a:lstStyle/>
          <a:p>
            <a:r>
              <a:rPr lang="nl-BE" dirty="0"/>
              <a:t>OLB- visie</a:t>
            </a:r>
          </a:p>
        </p:txBody>
      </p:sp>
      <p:sp>
        <p:nvSpPr>
          <p:cNvPr id="3" name="Tijdelijke aanduiding voor inhoud 2">
            <a:extLst>
              <a:ext uri="{FF2B5EF4-FFF2-40B4-BE49-F238E27FC236}">
                <a16:creationId xmlns:a16="http://schemas.microsoft.com/office/drawing/2014/main" id="{BB065CFF-3B91-4749-935F-E09DD37BC109}"/>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37848103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Kiezen </a:t>
            </a:r>
            <a:r>
              <a:rPr lang="nl-BE" dirty="0">
                <a:sym typeface="Wingdings" panose="05000000000000000000" pitchFamily="2" charset="2"/>
              </a:rPr>
              <a:t> loopbaancompetentie</a:t>
            </a:r>
            <a:endParaRPr lang="nl-BE" dirty="0"/>
          </a:p>
        </p:txBody>
      </p:sp>
      <p:sp>
        <p:nvSpPr>
          <p:cNvPr id="3" name="Tijdelijke aanduiding voor inhoud 2"/>
          <p:cNvSpPr>
            <a:spLocks noGrp="1"/>
          </p:cNvSpPr>
          <p:nvPr>
            <p:ph idx="1"/>
          </p:nvPr>
        </p:nvSpPr>
        <p:spPr/>
        <p:txBody>
          <a:bodyPr/>
          <a:lstStyle/>
          <a:p>
            <a:r>
              <a:rPr lang="nl-BE" dirty="0"/>
              <a:t>Keuze-acties (Van </a:t>
            </a:r>
            <a:r>
              <a:rPr lang="nl-BE" dirty="0" err="1"/>
              <a:t>Esbroeck</a:t>
            </a:r>
            <a:r>
              <a:rPr lang="nl-BE" dirty="0"/>
              <a:t> en </a:t>
            </a:r>
            <a:r>
              <a:rPr lang="nl-BE" dirty="0" err="1"/>
              <a:t>Zaman</a:t>
            </a:r>
            <a:r>
              <a:rPr lang="nl-BE" dirty="0"/>
              <a:t>)</a:t>
            </a:r>
          </a:p>
          <a:p>
            <a:r>
              <a:rPr lang="nl-BE" dirty="0"/>
              <a:t>Keuzetaken en keuzevaardigheden (Verschueren, K. &amp; Germeijs, V.)</a:t>
            </a:r>
          </a:p>
          <a:p>
            <a:pPr lvl="1"/>
            <a:r>
              <a:rPr lang="nl-BE"/>
              <a:t>Oriënteren</a:t>
            </a:r>
            <a:endParaRPr lang="nl-BE" dirty="0"/>
          </a:p>
          <a:p>
            <a:pPr lvl="1"/>
            <a:r>
              <a:rPr lang="nl-BE" dirty="0"/>
              <a:t>Zelfconceptverheldering</a:t>
            </a:r>
          </a:p>
          <a:p>
            <a:pPr lvl="1"/>
            <a:r>
              <a:rPr lang="nl-BE" dirty="0"/>
              <a:t>Exploreren in de breedte</a:t>
            </a:r>
          </a:p>
          <a:p>
            <a:pPr lvl="1"/>
            <a:r>
              <a:rPr lang="nl-BE" dirty="0"/>
              <a:t>Exploreren in de diepte</a:t>
            </a:r>
          </a:p>
          <a:p>
            <a:pPr lvl="1"/>
            <a:r>
              <a:rPr lang="nl-BE" dirty="0"/>
              <a:t>Studiekeuzenabijheid</a:t>
            </a:r>
          </a:p>
          <a:p>
            <a:pPr lvl="1"/>
            <a:r>
              <a:rPr lang="nl-BE" dirty="0"/>
              <a:t>Binding</a:t>
            </a:r>
          </a:p>
          <a:p>
            <a:pPr marL="457200" lvl="1" indent="0">
              <a:buNone/>
            </a:pPr>
            <a:endParaRPr lang="nl-BE" dirty="0"/>
          </a:p>
          <a:p>
            <a:pPr marL="0" indent="0">
              <a:buNone/>
            </a:pPr>
            <a:endParaRPr lang="nl-BE" dirty="0"/>
          </a:p>
        </p:txBody>
      </p:sp>
    </p:spTree>
    <p:extLst>
      <p:ext uri="{BB962C8B-B14F-4D97-AF65-F5344CB8AC3E}">
        <p14:creationId xmlns:p14="http://schemas.microsoft.com/office/powerpoint/2010/main" val="4058272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BE" dirty="0"/>
              <a:t>Keuzebegeleiding</a:t>
            </a:r>
          </a:p>
        </p:txBody>
      </p:sp>
      <p:sp>
        <p:nvSpPr>
          <p:cNvPr id="3" name="Tijdelijke aanduiding voor inhoud 2"/>
          <p:cNvSpPr>
            <a:spLocks noGrp="1"/>
          </p:cNvSpPr>
          <p:nvPr>
            <p:ph idx="1"/>
          </p:nvPr>
        </p:nvSpPr>
        <p:spPr/>
        <p:txBody>
          <a:bodyPr/>
          <a:lstStyle/>
          <a:p>
            <a:pPr>
              <a:buFontTx/>
              <a:buChar char="-"/>
            </a:pPr>
            <a:r>
              <a:rPr lang="nl-BE" dirty="0"/>
              <a:t>Niet: ‘Making </a:t>
            </a:r>
            <a:r>
              <a:rPr lang="nl-BE" dirty="0" err="1"/>
              <a:t>the</a:t>
            </a:r>
            <a:r>
              <a:rPr lang="nl-BE" dirty="0"/>
              <a:t> right </a:t>
            </a:r>
            <a:r>
              <a:rPr lang="nl-BE" dirty="0" err="1"/>
              <a:t>decision</a:t>
            </a:r>
            <a:r>
              <a:rPr lang="nl-BE" dirty="0"/>
              <a:t>’.</a:t>
            </a:r>
          </a:p>
          <a:p>
            <a:pPr>
              <a:buFontTx/>
              <a:buChar char="-"/>
            </a:pPr>
            <a:r>
              <a:rPr lang="nl-BE" dirty="0"/>
              <a:t>Maar wel: ‘Making </a:t>
            </a:r>
            <a:r>
              <a:rPr lang="nl-BE" dirty="0" err="1"/>
              <a:t>the</a:t>
            </a:r>
            <a:r>
              <a:rPr lang="nl-BE" dirty="0"/>
              <a:t> </a:t>
            </a:r>
            <a:r>
              <a:rPr lang="nl-BE" dirty="0" err="1"/>
              <a:t>decision</a:t>
            </a:r>
            <a:r>
              <a:rPr lang="nl-BE" dirty="0"/>
              <a:t> right’. </a:t>
            </a:r>
          </a:p>
        </p:txBody>
      </p:sp>
    </p:spTree>
    <p:extLst>
      <p:ext uri="{BB962C8B-B14F-4D97-AF65-F5344CB8AC3E}">
        <p14:creationId xmlns:p14="http://schemas.microsoft.com/office/powerpoint/2010/main" val="752643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BE" dirty="0"/>
              <a:t>Wat doen we?</a:t>
            </a:r>
          </a:p>
        </p:txBody>
      </p:sp>
      <p:sp>
        <p:nvSpPr>
          <p:cNvPr id="12" name="Shape 364"/>
          <p:cNvSpPr txBox="1"/>
          <p:nvPr/>
        </p:nvSpPr>
        <p:spPr>
          <a:xfrm>
            <a:off x="399288" y="1916213"/>
            <a:ext cx="8645321" cy="1871786"/>
          </a:xfrm>
          <a:prstGeom prst="rect">
            <a:avLst/>
          </a:prstGeom>
          <a:noFill/>
          <a:ln>
            <a:noFill/>
          </a:ln>
        </p:spPr>
        <p:txBody>
          <a:bodyPr spcFirstLastPara="1" wrap="square" lIns="91425" tIns="45700" rIns="91425" bIns="45700" anchor="ctr" anchorCtr="0">
            <a:noAutofit/>
          </a:bodyPr>
          <a:lstStyle/>
          <a:p>
            <a:pPr marR="0" lvl="0" rtl="0">
              <a:spcBef>
                <a:spcPts val="0"/>
              </a:spcBef>
              <a:spcAft>
                <a:spcPts val="0"/>
              </a:spcAft>
              <a:buClr>
                <a:srgbClr val="222268"/>
              </a:buClr>
              <a:buSzPts val="3200"/>
              <a:buFont typeface="Noto Sans Symbols"/>
              <a:buNone/>
            </a:pPr>
            <a:endParaRPr sz="2400" dirty="0">
              <a:solidFill>
                <a:srgbClr val="008D36"/>
              </a:solidFill>
              <a:latin typeface="Calibri"/>
              <a:ea typeface="Calibri"/>
              <a:cs typeface="Calibri"/>
              <a:sym typeface="Calibri"/>
            </a:endParaRPr>
          </a:p>
        </p:txBody>
      </p:sp>
      <p:sp>
        <p:nvSpPr>
          <p:cNvPr id="16" name="Shape 364"/>
          <p:cNvSpPr txBox="1"/>
          <p:nvPr/>
        </p:nvSpPr>
        <p:spPr>
          <a:xfrm>
            <a:off x="826670" y="5039459"/>
            <a:ext cx="7790556" cy="1453416"/>
          </a:xfrm>
          <a:prstGeom prst="rect">
            <a:avLst/>
          </a:prstGeom>
          <a:noFill/>
          <a:ln>
            <a:noFill/>
          </a:ln>
        </p:spPr>
        <p:txBody>
          <a:bodyPr spcFirstLastPara="1" wrap="square" lIns="91425" tIns="45700" rIns="91425" bIns="45700" anchor="ctr" anchorCtr="0">
            <a:noAutofit/>
          </a:bodyPr>
          <a:lstStyle/>
          <a:p>
            <a:pPr marR="0" lvl="0" rtl="0">
              <a:spcBef>
                <a:spcPts val="0"/>
              </a:spcBef>
              <a:spcAft>
                <a:spcPts val="0"/>
              </a:spcAft>
              <a:buClr>
                <a:srgbClr val="222268"/>
              </a:buClr>
              <a:buSzPts val="3200"/>
              <a:buFont typeface="Noto Sans Symbols"/>
              <a:buNone/>
            </a:pPr>
            <a:endParaRPr sz="2400" dirty="0">
              <a:solidFill>
                <a:srgbClr val="008D36"/>
              </a:solidFill>
              <a:latin typeface="Calibri"/>
              <a:ea typeface="Calibri"/>
              <a:cs typeface="Calibri"/>
              <a:sym typeface="Calibri"/>
            </a:endParaRPr>
          </a:p>
        </p:txBody>
      </p:sp>
      <p:sp>
        <p:nvSpPr>
          <p:cNvPr id="10" name="Tijdelijke aanduiding voor inhoud 3">
            <a:extLst>
              <a:ext uri="{FF2B5EF4-FFF2-40B4-BE49-F238E27FC236}">
                <a16:creationId xmlns:a16="http://schemas.microsoft.com/office/drawing/2014/main" id="{F01DFB2F-86BB-4A7F-A1DB-41774379CB28}"/>
              </a:ext>
            </a:extLst>
          </p:cNvPr>
          <p:cNvSpPr txBox="1">
            <a:spLocks/>
          </p:cNvSpPr>
          <p:nvPr/>
        </p:nvSpPr>
        <p:spPr>
          <a:xfrm>
            <a:off x="399280" y="1825625"/>
            <a:ext cx="11323320" cy="4545992"/>
          </a:xfrm>
          <a:prstGeom prst="rect">
            <a:avLst/>
          </a:prstGeom>
        </p:spPr>
        <p:txBody>
          <a:bodyPr>
            <a:noAutofit/>
          </a:bodyPr>
          <a:lstStyle>
            <a:lvl1pPr marL="228600" indent="-228600" algn="l" defTabSz="914400" rtl="0" eaLnBrk="1" latinLnBrk="0" hangingPunct="1">
              <a:lnSpc>
                <a:spcPct val="90000"/>
              </a:lnSpc>
              <a:spcBef>
                <a:spcPts val="1000"/>
              </a:spcBef>
              <a:buFont typeface="Helvetica" pitchFamily="2"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Helvetica" pitchFamily="2"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Helvetica" pitchFamily="2"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Helvetica" pitchFamily="2"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62" lvl="1" indent="-257162"/>
            <a:r>
              <a:rPr lang="nl-NL" sz="2800" dirty="0"/>
              <a:t>Decreet betreffende de leerlingenbegeleiding in het basisonderwijs, het secundair onderwijs en de centra voor leerlingenbegeleiding (1/9/2018)</a:t>
            </a:r>
          </a:p>
          <a:p>
            <a:pPr marL="714362" lvl="2" indent="-257162"/>
            <a:r>
              <a:rPr lang="nl-BE" sz="2400" dirty="0">
                <a:hlinkClick r:id="rId2"/>
              </a:rPr>
              <a:t>https://data-onderwijs.vlaanderen.be/edulex/document.aspx?docid=15236</a:t>
            </a:r>
            <a:endParaRPr lang="nl-BE" sz="2400" dirty="0"/>
          </a:p>
          <a:p>
            <a:pPr marL="457200" lvl="2" indent="0">
              <a:buNone/>
            </a:pPr>
            <a:endParaRPr lang="nl-BE" sz="2400" dirty="0"/>
          </a:p>
          <a:p>
            <a:pPr marL="257162" lvl="1" indent="-257162"/>
            <a:r>
              <a:rPr lang="nl-NL" sz="2800" dirty="0"/>
              <a:t>BVR tot operationalisering van de leerlingenbegeleiding in het basisonderwijs, het secundair onderwijs en de centra voor leerlingenbegeleiding (1/9/2018)</a:t>
            </a:r>
          </a:p>
          <a:p>
            <a:pPr marL="714362" lvl="2" indent="-257162"/>
            <a:r>
              <a:rPr lang="nl-NL" sz="2400" dirty="0">
                <a:hlinkClick r:id="rId3"/>
              </a:rPr>
              <a:t>https://data-onderwijs.vlaanderen.be/edulex/document.aspx?docid=15228</a:t>
            </a:r>
            <a:endParaRPr lang="nl-NL" sz="2400" dirty="0"/>
          </a:p>
          <a:p>
            <a:pPr marL="457200" lvl="2" indent="0">
              <a:buNone/>
            </a:pPr>
            <a:endParaRPr lang="nl-NL" sz="2400" dirty="0"/>
          </a:p>
          <a:p>
            <a:pPr marL="257162" lvl="1" indent="-257162"/>
            <a:r>
              <a:rPr lang="nl-NL" sz="2800" dirty="0"/>
              <a:t>Omzendbrief bij het BVR</a:t>
            </a:r>
          </a:p>
          <a:p>
            <a:pPr marL="714362" lvl="2" indent="-257162"/>
            <a:r>
              <a:rPr lang="nl-NL" sz="2400" dirty="0">
                <a:hlinkClick r:id="rId4"/>
              </a:rPr>
              <a:t>https://data-onderwijs.vlaanderen.be/edulex/document.aspx?docid=15157</a:t>
            </a:r>
            <a:endParaRPr lang="nl-NL" sz="2400" dirty="0"/>
          </a:p>
          <a:p>
            <a:pPr marL="0" lvl="1" indent="0">
              <a:buNone/>
            </a:pPr>
            <a:endParaRPr lang="nl-BE" sz="2400" dirty="0"/>
          </a:p>
          <a:p>
            <a:endParaRPr lang="nl-BE" sz="2400" dirty="0">
              <a:solidFill>
                <a:srgbClr val="008D36"/>
              </a:solidFill>
            </a:endParaRPr>
          </a:p>
        </p:txBody>
      </p:sp>
    </p:spTree>
    <p:extLst>
      <p:ext uri="{BB962C8B-B14F-4D97-AF65-F5344CB8AC3E}">
        <p14:creationId xmlns:p14="http://schemas.microsoft.com/office/powerpoint/2010/main" val="2786425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Wat doen we?</a:t>
            </a:r>
          </a:p>
        </p:txBody>
      </p:sp>
      <p:sp>
        <p:nvSpPr>
          <p:cNvPr id="4" name="Tijdelijke aanduiding voor inhoud 3"/>
          <p:cNvSpPr>
            <a:spLocks noGrp="1"/>
          </p:cNvSpPr>
          <p:nvPr>
            <p:ph idx="1"/>
          </p:nvPr>
        </p:nvSpPr>
        <p:spPr/>
        <p:txBody>
          <a:bodyPr/>
          <a:lstStyle/>
          <a:p>
            <a:pPr marL="257162" lvl="1" indent="-257162"/>
            <a:r>
              <a:rPr lang="nl-BE" sz="2800" dirty="0"/>
              <a:t>Opdracht</a:t>
            </a:r>
            <a:endParaRPr lang="nl-BE" dirty="0"/>
          </a:p>
          <a:p>
            <a:pPr marL="457200" lvl="1" indent="0">
              <a:buNone/>
            </a:pPr>
            <a:r>
              <a:rPr lang="nl-BE" dirty="0"/>
              <a:t>Leerlingen begeleiden in hun functioneren op school en in de maatschappij.</a:t>
            </a:r>
          </a:p>
          <a:p>
            <a:pPr lvl="1"/>
            <a:endParaRPr lang="nl-BE" dirty="0"/>
          </a:p>
          <a:p>
            <a:pPr marL="257162" lvl="1" indent="-257162"/>
            <a:r>
              <a:rPr lang="nl-BE" sz="2800" dirty="0"/>
              <a:t>Wat is leerlingenbegeleiding? </a:t>
            </a:r>
          </a:p>
          <a:p>
            <a:pPr marL="457200" lvl="1" indent="0">
              <a:buNone/>
            </a:pPr>
            <a:r>
              <a:rPr lang="nl-NL" dirty="0"/>
              <a:t>Kwaliteitsvolle leerlingenbegeleiding bevordert de totale ontwikkeling van alle leerlingen, verhoogt hun welbevinden, voorkomt vroegtijdig schoolverlaten en creëert meer gelijke onderwijskansen. </a:t>
            </a:r>
            <a:r>
              <a:rPr lang="nl-BE" dirty="0"/>
              <a:t>Op die manier draagt het bij tot het functioneren van de leerling in de schoolse én maatschappelijke context.</a:t>
            </a:r>
          </a:p>
          <a:p>
            <a:pPr marL="342882" lvl="1" indent="0">
              <a:buNone/>
            </a:pPr>
            <a:endParaRPr lang="nl-BE" altLang="nl-BE" dirty="0"/>
          </a:p>
          <a:p>
            <a:pPr marL="457200" lvl="1" indent="0">
              <a:buNone/>
            </a:pPr>
            <a:r>
              <a:rPr lang="nl-BE" dirty="0">
                <a:solidFill>
                  <a:srgbClr val="008D36"/>
                </a:solidFill>
                <a:sym typeface="Wingdings" panose="05000000000000000000" pitchFamily="2" charset="2"/>
              </a:rPr>
              <a:t> </a:t>
            </a:r>
            <a:r>
              <a:rPr lang="nl-BE" dirty="0">
                <a:solidFill>
                  <a:srgbClr val="008D36"/>
                </a:solidFill>
              </a:rPr>
              <a:t>! Dit geldt voor alle actoren !</a:t>
            </a:r>
          </a:p>
          <a:p>
            <a:endParaRPr lang="nl-BE" dirty="0"/>
          </a:p>
        </p:txBody>
      </p:sp>
    </p:spTree>
    <p:extLst>
      <p:ext uri="{BB962C8B-B14F-4D97-AF65-F5344CB8AC3E}">
        <p14:creationId xmlns:p14="http://schemas.microsoft.com/office/powerpoint/2010/main" val="312386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Wat doen we?</a:t>
            </a:r>
          </a:p>
        </p:txBody>
      </p:sp>
      <p:sp>
        <p:nvSpPr>
          <p:cNvPr id="4" name="Tijdelijke aanduiding voor inhoud 3"/>
          <p:cNvSpPr>
            <a:spLocks noGrp="1"/>
          </p:cNvSpPr>
          <p:nvPr>
            <p:ph idx="1"/>
          </p:nvPr>
        </p:nvSpPr>
        <p:spPr/>
        <p:txBody>
          <a:bodyPr>
            <a:noAutofit/>
          </a:bodyPr>
          <a:lstStyle/>
          <a:p>
            <a:pPr marL="257162" lvl="1" indent="-257162"/>
            <a:r>
              <a:rPr lang="nl-BE" sz="2800" dirty="0"/>
              <a:t>Werken op vier begeleidingsdomeinen</a:t>
            </a:r>
          </a:p>
          <a:p>
            <a:pPr lvl="1"/>
            <a:r>
              <a:rPr lang="nl-BE" dirty="0"/>
              <a:t>Onderwijsloopbaan</a:t>
            </a:r>
          </a:p>
          <a:p>
            <a:pPr lvl="1"/>
            <a:r>
              <a:rPr lang="nl-BE" dirty="0"/>
              <a:t>Leren en studeren</a:t>
            </a:r>
          </a:p>
          <a:p>
            <a:pPr lvl="1"/>
            <a:r>
              <a:rPr lang="nl-BE" dirty="0"/>
              <a:t>Psychisch en sociaal functioneren</a:t>
            </a:r>
          </a:p>
          <a:p>
            <a:pPr lvl="1"/>
            <a:r>
              <a:rPr lang="nl-BE" dirty="0"/>
              <a:t>Preventieve gezondheidszorg:</a:t>
            </a:r>
            <a:endParaRPr lang="nl-BE" sz="1800" dirty="0"/>
          </a:p>
        </p:txBody>
      </p:sp>
    </p:spTree>
    <p:extLst>
      <p:ext uri="{BB962C8B-B14F-4D97-AF65-F5344CB8AC3E}">
        <p14:creationId xmlns:p14="http://schemas.microsoft.com/office/powerpoint/2010/main" val="8961309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Voor wie doen we dat?</a:t>
            </a:r>
          </a:p>
        </p:txBody>
      </p:sp>
      <p:sp>
        <p:nvSpPr>
          <p:cNvPr id="4" name="Tijdelijke aanduiding voor inhoud 3"/>
          <p:cNvSpPr>
            <a:spLocks noGrp="1"/>
          </p:cNvSpPr>
          <p:nvPr>
            <p:ph idx="1"/>
          </p:nvPr>
        </p:nvSpPr>
        <p:spPr/>
        <p:txBody>
          <a:bodyPr>
            <a:noAutofit/>
          </a:bodyPr>
          <a:lstStyle/>
          <a:p>
            <a:pPr marL="257162" lvl="1" indent="-257162"/>
            <a:r>
              <a:rPr lang="nl-BE" sz="2800" dirty="0"/>
              <a:t>Voor alle leerlingen die ingeschreven zijn in een school waarmee het CLB een samenwerkingsovereenkomst heeft</a:t>
            </a:r>
          </a:p>
          <a:p>
            <a:pPr marL="257162" lvl="1" indent="-257162"/>
            <a:endParaRPr lang="nl-BE" sz="2800" dirty="0"/>
          </a:p>
          <a:p>
            <a:pPr marL="257162" lvl="1" indent="-257162"/>
            <a:r>
              <a:rPr lang="nl-BE" sz="2800" dirty="0"/>
              <a:t>Kinderen die huisonderwijs volgen</a:t>
            </a:r>
          </a:p>
          <a:p>
            <a:pPr marL="714362" lvl="2" indent="-257162"/>
            <a:r>
              <a:rPr lang="nl-BE" sz="2400" dirty="0"/>
              <a:t>kunnen bij een CLB terecht voor onthaal en vraagverheldering</a:t>
            </a:r>
          </a:p>
          <a:p>
            <a:pPr marL="714362" lvl="2" indent="-257162"/>
            <a:r>
              <a:rPr lang="nl-BE" sz="2400" dirty="0"/>
              <a:t>kunnen bij een CLB terecht voor vaccinaties</a:t>
            </a:r>
          </a:p>
          <a:p>
            <a:pPr marL="714362" lvl="2" indent="-257162"/>
            <a:r>
              <a:rPr lang="nl-BE" sz="2400" b="1" dirty="0"/>
              <a:t>moeten</a:t>
            </a:r>
            <a:r>
              <a:rPr lang="nl-BE" sz="2400" dirty="0"/>
              <a:t> bij een CLB langsgaan voor systematische contactmomenten</a:t>
            </a:r>
          </a:p>
          <a:p>
            <a:pPr marL="714362" lvl="2" indent="-257162"/>
            <a:r>
              <a:rPr lang="nl-BE" sz="2400" b="1" dirty="0"/>
              <a:t>moeten</a:t>
            </a:r>
            <a:r>
              <a:rPr lang="nl-BE" sz="2400" dirty="0"/>
              <a:t> meewerken aan maatregelen in kader van profylaxe van besmettelijke ziekten (als ze huisonderwijs volgen in groep en niet op thuisadres)</a:t>
            </a:r>
          </a:p>
          <a:p>
            <a:pPr marL="457200" lvl="2" indent="0">
              <a:buNone/>
            </a:pPr>
            <a:endParaRPr lang="nl-BE" sz="2400" dirty="0"/>
          </a:p>
          <a:p>
            <a:endParaRPr lang="nl-BE" sz="2400" dirty="0">
              <a:solidFill>
                <a:srgbClr val="008D36"/>
              </a:solidFill>
            </a:endParaRPr>
          </a:p>
        </p:txBody>
      </p:sp>
    </p:spTree>
    <p:extLst>
      <p:ext uri="{BB962C8B-B14F-4D97-AF65-F5344CB8AC3E}">
        <p14:creationId xmlns:p14="http://schemas.microsoft.com/office/powerpoint/2010/main" val="8384851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nl-BE" dirty="0"/>
              <a:t>Hoe doen we dat?</a:t>
            </a:r>
          </a:p>
        </p:txBody>
      </p:sp>
      <p:sp>
        <p:nvSpPr>
          <p:cNvPr id="4" name="Tijdelijke aanduiding voor inhoud 3"/>
          <p:cNvSpPr>
            <a:spLocks noGrp="1"/>
          </p:cNvSpPr>
          <p:nvPr>
            <p:ph idx="1"/>
          </p:nvPr>
        </p:nvSpPr>
        <p:spPr/>
        <p:txBody>
          <a:bodyPr>
            <a:normAutofit/>
          </a:bodyPr>
          <a:lstStyle/>
          <a:p>
            <a:r>
              <a:rPr lang="nl-BE" dirty="0"/>
              <a:t>Het centrum werkt </a:t>
            </a:r>
            <a:r>
              <a:rPr lang="nl-BE" dirty="0" err="1"/>
              <a:t>vraaggestuurd</a:t>
            </a:r>
            <a:endParaRPr lang="nl-BE" dirty="0"/>
          </a:p>
          <a:p>
            <a:pPr lvl="1"/>
            <a:r>
              <a:rPr lang="nl-BE" dirty="0"/>
              <a:t>‘De leerling en de ouders zijn daarbij de cliënten van het centrum, de school is een partner’</a:t>
            </a:r>
          </a:p>
          <a:p>
            <a:pPr marL="457200" lvl="1" indent="0">
              <a:buNone/>
            </a:pPr>
            <a:endParaRPr lang="nl-BE" dirty="0"/>
          </a:p>
          <a:p>
            <a:r>
              <a:rPr lang="nl-BE" dirty="0"/>
              <a:t>Leerlingen en ouders kunnen zich niet verzetten tegen:</a:t>
            </a:r>
          </a:p>
          <a:p>
            <a:pPr lvl="1"/>
            <a:r>
              <a:rPr lang="nl-BE" dirty="0"/>
              <a:t>Systematische contacten en profylactische maatregelen</a:t>
            </a:r>
          </a:p>
          <a:p>
            <a:pPr lvl="1"/>
            <a:r>
              <a:rPr lang="nl-BE" dirty="0"/>
              <a:t>Leerplichtbegeleiding</a:t>
            </a:r>
          </a:p>
          <a:p>
            <a:pPr lvl="1"/>
            <a:r>
              <a:rPr lang="nl-BE" dirty="0"/>
              <a:t>Inzetten van de signaalfunctie en consultatieve leerlingenbegeleiding door het centrum</a:t>
            </a:r>
          </a:p>
        </p:txBody>
      </p:sp>
    </p:spTree>
    <p:extLst>
      <p:ext uri="{BB962C8B-B14F-4D97-AF65-F5344CB8AC3E}">
        <p14:creationId xmlns:p14="http://schemas.microsoft.com/office/powerpoint/2010/main" val="335512573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_VrijCLB" id="{FFBC4547-7CE5-4239-85D6-8BD44C45EAD7}" vid="{5F4F26DD-1BF5-470E-8D82-7C4EA7A808C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Presentatie_VrijCLB (2)</Template>
  <TotalTime>2314</TotalTime>
  <Words>2285</Words>
  <Application>Microsoft Office PowerPoint</Application>
  <PresentationFormat>Breedbeeld</PresentationFormat>
  <Paragraphs>329</Paragraphs>
  <Slides>43</Slides>
  <Notes>23</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43</vt:i4>
      </vt:variant>
    </vt:vector>
  </HeadingPairs>
  <TitlesOfParts>
    <vt:vector size="50" baseType="lpstr">
      <vt:lpstr>Arial</vt:lpstr>
      <vt:lpstr>Calibri</vt:lpstr>
      <vt:lpstr>Century Gothic</vt:lpstr>
      <vt:lpstr>Helvetica</vt:lpstr>
      <vt:lpstr>Noto Sans Symbols</vt:lpstr>
      <vt:lpstr>Open Sans</vt:lpstr>
      <vt:lpstr>Kantoorthema</vt:lpstr>
      <vt:lpstr>Netwerkdag Samen tegen Schooluival</vt:lpstr>
      <vt:lpstr>Kennismaking</vt:lpstr>
      <vt:lpstr>PowerPoint-presentatie</vt:lpstr>
      <vt:lpstr>De core-business van het CLB</vt:lpstr>
      <vt:lpstr>Wat doen we?</vt:lpstr>
      <vt:lpstr>Wat doen we?</vt:lpstr>
      <vt:lpstr>Wat doen we?</vt:lpstr>
      <vt:lpstr>Voor wie doen we dat?</vt:lpstr>
      <vt:lpstr>Hoe doen we dat?</vt:lpstr>
      <vt:lpstr>Onze werkingsprincipes</vt:lpstr>
      <vt:lpstr>Onze kernactiviteiten</vt:lpstr>
      <vt:lpstr>Systematische contactmomenten &amp; vaccinaties</vt:lpstr>
      <vt:lpstr>Optimale onderwijsparticipatie</vt:lpstr>
      <vt:lpstr>Keuzeprocessen en aansluiting arbeid</vt:lpstr>
      <vt:lpstr>Draaischijffunctie</vt:lpstr>
      <vt:lpstr>Samenwerking binnen en buiten CLB</vt:lpstr>
      <vt:lpstr>Samenwerking school - CLB</vt:lpstr>
      <vt:lpstr>Samenwerking school - CLB</vt:lpstr>
      <vt:lpstr>Samenwerking binnen en buiten CLB</vt:lpstr>
      <vt:lpstr>Samenwerking binnen en buiten CLB</vt:lpstr>
      <vt:lpstr>CLB als brug tussen onderwijs en welzijn</vt:lpstr>
      <vt:lpstr>Integrale Jeugdhulp</vt:lpstr>
      <vt:lpstr>Integrale Jeugdhulp</vt:lpstr>
      <vt:lpstr>CLB als brug tussen onderwijs en arbeidsmarkt</vt:lpstr>
      <vt:lpstr>Netoverstijgende samenwerking</vt:lpstr>
      <vt:lpstr>CLB-werking in cijfers (2017-2018)</vt:lpstr>
      <vt:lpstr>CLB-werking in cijfers (2017-2018)</vt:lpstr>
      <vt:lpstr>CLB-werking in cijfers</vt:lpstr>
      <vt:lpstr>CLB-werking in cijfers (2017-2018)</vt:lpstr>
      <vt:lpstr>Zorgcontinuüm en HandelingsGericht Werken (HGW)</vt:lpstr>
      <vt:lpstr>Zorgcontinuüm</vt:lpstr>
      <vt:lpstr>Fase 0: brede basiszorg </vt:lpstr>
      <vt:lpstr>HandelingsGericht Werken (HGW)</vt:lpstr>
      <vt:lpstr>Zorgcontinuüm</vt:lpstr>
      <vt:lpstr>Fase 1: verhoogde zorg</vt:lpstr>
      <vt:lpstr>Zorgcontinuüm</vt:lpstr>
      <vt:lpstr>Fase 2: uitbreiding van zorg</vt:lpstr>
      <vt:lpstr>HandelingsGerichte Diagnostiek (HGD)</vt:lpstr>
      <vt:lpstr>Zorgcontinuüm</vt:lpstr>
      <vt:lpstr>Fase 3: Individueel Aangepast Curriculum (IAC)</vt:lpstr>
      <vt:lpstr>OLB- visie</vt:lpstr>
      <vt:lpstr>Kiezen  loopbaancompetentie</vt:lpstr>
      <vt:lpstr>Keuzebegeleiding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Instapbegeleiding voor nieuwe medewerkers</dc:title>
  <dc:creator>Stefaan</dc:creator>
  <cp:lastModifiedBy>Ghijssels Elke</cp:lastModifiedBy>
  <cp:revision>163</cp:revision>
  <cp:lastPrinted>2018-04-24T13:37:37Z</cp:lastPrinted>
  <dcterms:created xsi:type="dcterms:W3CDTF">2018-06-25T07:28:22Z</dcterms:created>
  <dcterms:modified xsi:type="dcterms:W3CDTF">2020-05-07T12:50:40Z</dcterms:modified>
</cp:coreProperties>
</file>