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7"/>
  </p:notesMasterIdLst>
  <p:sldIdLst>
    <p:sldId id="411" r:id="rId3"/>
    <p:sldId id="663" r:id="rId4"/>
    <p:sldId id="645" r:id="rId5"/>
    <p:sldId id="259" r:id="rId6"/>
    <p:sldId id="345" r:id="rId7"/>
    <p:sldId id="270" r:id="rId8"/>
    <p:sldId id="328" r:id="rId9"/>
    <p:sldId id="664" r:id="rId10"/>
    <p:sldId id="258" r:id="rId11"/>
    <p:sldId id="281" r:id="rId12"/>
    <p:sldId id="364" r:id="rId13"/>
    <p:sldId id="291" r:id="rId14"/>
    <p:sldId id="347" r:id="rId15"/>
    <p:sldId id="646" r:id="rId16"/>
    <p:sldId id="640" r:id="rId17"/>
    <p:sldId id="361" r:id="rId18"/>
    <p:sldId id="660" r:id="rId19"/>
    <p:sldId id="661" r:id="rId20"/>
    <p:sldId id="662" r:id="rId21"/>
    <p:sldId id="626" r:id="rId22"/>
    <p:sldId id="651" r:id="rId23"/>
    <p:sldId id="650" r:id="rId24"/>
    <p:sldId id="608" r:id="rId25"/>
    <p:sldId id="635" r:id="rId26"/>
    <p:sldId id="652" r:id="rId27"/>
    <p:sldId id="618" r:id="rId28"/>
    <p:sldId id="647" r:id="rId29"/>
    <p:sldId id="649" r:id="rId30"/>
    <p:sldId id="648" r:id="rId31"/>
    <p:sldId id="627" r:id="rId32"/>
    <p:sldId id="636" r:id="rId33"/>
    <p:sldId id="637" r:id="rId34"/>
    <p:sldId id="638" r:id="rId35"/>
    <p:sldId id="639" r:id="rId36"/>
    <p:sldId id="628" r:id="rId37"/>
    <p:sldId id="629" r:id="rId38"/>
    <p:sldId id="630" r:id="rId39"/>
    <p:sldId id="654" r:id="rId40"/>
    <p:sldId id="656" r:id="rId41"/>
    <p:sldId id="622" r:id="rId42"/>
    <p:sldId id="621" r:id="rId43"/>
    <p:sldId id="657" r:id="rId44"/>
    <p:sldId id="658" r:id="rId45"/>
    <p:sldId id="655" r:id="rId46"/>
    <p:sldId id="289" r:id="rId47"/>
    <p:sldId id="642" r:id="rId48"/>
    <p:sldId id="643" r:id="rId49"/>
    <p:sldId id="666" r:id="rId50"/>
    <p:sldId id="644" r:id="rId51"/>
    <p:sldId id="634" r:id="rId52"/>
    <p:sldId id="633" r:id="rId53"/>
    <p:sldId id="653" r:id="rId54"/>
    <p:sldId id="632" r:id="rId55"/>
    <p:sldId id="665" r:id="rId5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74595" autoAdjust="0"/>
  </p:normalViewPr>
  <p:slideViewPr>
    <p:cSldViewPr snapToGrid="0">
      <p:cViewPr varScale="1">
        <p:scale>
          <a:sx n="64" d="100"/>
          <a:sy n="64" d="100"/>
        </p:scale>
        <p:origin x="13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-43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9D3234A-54A2-4F38-A0C2-74C2B45EA01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4E20295-F3A1-4D86-971E-95E08994736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F230453-3162-4B86-AF5D-77BC3E42C0A6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3A7424EE-85CD-4EE6-9082-EE713520C9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6C43E2BA-ED00-41FC-B24E-2204C7F6DBF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B4BB9BD-5FF6-493C-9FE9-A335E369B18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570B22-2AA1-4A00-B9AA-AF3E74AB22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558DEE9-1718-45CD-A03F-A5AB6568C791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605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4799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1304925"/>
            <a:ext cx="6259512" cy="3522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53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Standaard in Engels – kies uw taal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9604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Extra vragen toevoegen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0988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2228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2477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Blauw schoolleiders</a:t>
            </a:r>
          </a:p>
          <a:p>
            <a:r>
              <a:rPr lang="nl-BE" dirty="0"/>
              <a:t>Rood leraren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2842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Remediëring </a:t>
            </a:r>
          </a:p>
          <a:p>
            <a:r>
              <a:rPr lang="nl-BE" dirty="0"/>
              <a:t>nulmeting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0469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0595" indent="-287944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55011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17663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78697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44584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10470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76357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42244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>
                <a:solidFill>
                  <a:srgbClr val="000000"/>
                </a:solidFill>
              </a:rPr>
              <a:t>sqdsdS</a:t>
            </a:r>
          </a:p>
        </p:txBody>
      </p:sp>
      <p:sp>
        <p:nvSpPr>
          <p:cNvPr id="57347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0595" indent="-287944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55011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17663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78697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44584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10470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76357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42244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19B0D-ADB5-4A44-B8E4-D8CF3355F385}" type="datetime1">
              <a:rPr lang="en-US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6/4/2019</a:t>
            </a:fld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7348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0595" indent="-287944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55011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17663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78697" indent="-229708">
              <a:spcBef>
                <a:spcPct val="30000"/>
              </a:spcBef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44584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10470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76357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42244" indent="-22970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52946" algn="l"/>
                <a:tab pos="907509" algn="l"/>
                <a:tab pos="1362072" algn="l"/>
                <a:tab pos="1816635" algn="l"/>
                <a:tab pos="2269581" algn="l"/>
                <a:tab pos="2724144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60190D-7426-4F75-BD51-49B89F79D50B}" type="slidenum">
              <a:rPr lang="en-US" altLang="fr-FR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7349" name="Text Box 1"/>
          <p:cNvSpPr txBox="1">
            <a:spLocks noChangeArrowheads="1"/>
          </p:cNvSpPr>
          <p:nvPr/>
        </p:nvSpPr>
        <p:spPr bwMode="auto">
          <a:xfrm>
            <a:off x="0" y="0"/>
            <a:ext cx="2859115" cy="53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995" tIns="47317" rIns="90995" bIns="47317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>
                <a:solidFill>
                  <a:srgbClr val="000000"/>
                </a:solidFill>
              </a:rPr>
              <a:t>sqdsdS</a:t>
            </a:r>
          </a:p>
        </p:txBody>
      </p:sp>
      <p:sp>
        <p:nvSpPr>
          <p:cNvPr id="57350" name="Text Box 2"/>
          <p:cNvSpPr txBox="1">
            <a:spLocks noChangeArrowheads="1"/>
          </p:cNvSpPr>
          <p:nvPr/>
        </p:nvSpPr>
        <p:spPr bwMode="auto">
          <a:xfrm>
            <a:off x="3743443" y="0"/>
            <a:ext cx="2859114" cy="53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995" tIns="47317" rIns="90995" bIns="47317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2F4152-EB70-420A-AA53-0CF94FBEFE5F}" type="datetime1">
              <a:rPr lang="en-US" altLang="fr-F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6/4/2019</a:t>
            </a:fld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7351" name="Text Box 3"/>
          <p:cNvSpPr txBox="1">
            <a:spLocks noChangeArrowheads="1"/>
          </p:cNvSpPr>
          <p:nvPr/>
        </p:nvSpPr>
        <p:spPr bwMode="auto">
          <a:xfrm>
            <a:off x="3743443" y="10235123"/>
            <a:ext cx="2859114" cy="53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995" tIns="47317" rIns="90995" bIns="47317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C9FC3-08E9-4AAA-A491-1C8FB2E62EBE}" type="slidenum">
              <a:rPr lang="en-US" altLang="fr-F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7352" name="Rectangle 4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53" name="Text Box 5"/>
          <p:cNvSpPr txBox="1">
            <a:spLocks noChangeArrowheads="1"/>
          </p:cNvSpPr>
          <p:nvPr/>
        </p:nvSpPr>
        <p:spPr bwMode="auto">
          <a:xfrm>
            <a:off x="660885" y="5118424"/>
            <a:ext cx="5288655" cy="484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451" tIns="46225" rIns="92451" bIns="462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  <p:sp>
        <p:nvSpPr>
          <p:cNvPr id="57354" name="Text Box 6"/>
          <p:cNvSpPr txBox="1">
            <a:spLocks noChangeArrowheads="1"/>
          </p:cNvSpPr>
          <p:nvPr/>
        </p:nvSpPr>
        <p:spPr bwMode="auto">
          <a:xfrm>
            <a:off x="3743442" y="10235124"/>
            <a:ext cx="2865409" cy="53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995" tIns="47317" rIns="90995" bIns="47317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373501-11D3-4CF3-ABD1-828931372FB6}" type="slidenum">
              <a:rPr lang="en-US" altLang="fr-F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57355" name="Text Box 7"/>
          <p:cNvSpPr txBox="1">
            <a:spLocks noChangeArrowheads="1"/>
          </p:cNvSpPr>
          <p:nvPr/>
        </p:nvSpPr>
        <p:spPr bwMode="auto">
          <a:xfrm>
            <a:off x="1" y="1"/>
            <a:ext cx="2865409" cy="53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995" tIns="47317" rIns="90995" bIns="47317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>
                <a:solidFill>
                  <a:srgbClr val="000000"/>
                </a:solidFill>
              </a:rPr>
              <a:t>sqdsdS</a:t>
            </a:r>
          </a:p>
        </p:txBody>
      </p:sp>
      <p:sp>
        <p:nvSpPr>
          <p:cNvPr id="57356" name="Tijdelijke aanduiding voor notities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BE" altLang="nl-BE" dirty="0">
                <a:ea typeface="ＭＳ Ｐゴシック" panose="020B0600070205080204" pitchFamily="34" charset="-128"/>
              </a:rPr>
              <a:t>Leermodules </a:t>
            </a:r>
            <a:r>
              <a:rPr lang="nl-BE" altLang="nl-BE" dirty="0" err="1">
                <a:ea typeface="ＭＳ Ｐゴシック" panose="020B0600070205080204" pitchFamily="34" charset="-128"/>
              </a:rPr>
              <a:t>Future</a:t>
            </a:r>
            <a:r>
              <a:rPr lang="nl-BE" altLang="nl-BE" dirty="0">
                <a:ea typeface="ＭＳ Ｐゴシック" panose="020B0600070205080204" pitchFamily="34" charset="-128"/>
              </a:rPr>
              <a:t> teacher </a:t>
            </a:r>
          </a:p>
          <a:p>
            <a:r>
              <a:rPr lang="nl-BE" altLang="nl-BE" dirty="0">
                <a:ea typeface="ＭＳ Ｐゴシック" panose="020B0600070205080204" pitchFamily="34" charset="-128"/>
              </a:rPr>
              <a:t>ICT ondersteuningsteam : ICT-beleidsplan </a:t>
            </a:r>
          </a:p>
        </p:txBody>
      </p:sp>
    </p:spTree>
    <p:extLst>
      <p:ext uri="{BB962C8B-B14F-4D97-AF65-F5344CB8AC3E}">
        <p14:creationId xmlns:p14="http://schemas.microsoft.com/office/powerpoint/2010/main" val="2619551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Gedragenheid: staat directe erachter, bespreek ook vooraf met het team, dir moet bereid zijn om achteraf ook iets met de resultaten te doen,</a:t>
            </a:r>
          </a:p>
          <a:p>
            <a:r>
              <a:rPr lang="nl-BE" dirty="0"/>
              <a:t>Kan </a:t>
            </a:r>
            <a:r>
              <a:rPr lang="nl-BE" dirty="0" err="1"/>
              <a:t>eye-opener</a:t>
            </a:r>
            <a:r>
              <a:rPr lang="nl-BE" dirty="0"/>
              <a:t> zijn,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2779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moet niets gedownload of geïnstalleerd worden </a:t>
            </a:r>
          </a:p>
          <a:p>
            <a:r>
              <a:rPr lang="nl-BE" dirty="0"/>
              <a:t>Nadeel : Ook geen leerkrachtenprofiel: oude </a:t>
            </a:r>
            <a:r>
              <a:rPr lang="nl-BE" dirty="0" err="1"/>
              <a:t>vs</a:t>
            </a:r>
            <a:r>
              <a:rPr lang="nl-BE" dirty="0"/>
              <a:t> jonge, digitaal vaardige </a:t>
            </a:r>
            <a:r>
              <a:rPr lang="nl-BE" dirty="0" err="1"/>
              <a:t>vs</a:t>
            </a:r>
            <a:r>
              <a:rPr lang="nl-BE" dirty="0"/>
              <a:t> niet-vaardige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198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Antwoord op die nood en vraag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65AD-A0DB-433D-AFCE-7E3D5F7A8E68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203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Nu ET 1</a:t>
            </a:r>
            <a:r>
              <a:rPr lang="nl-BE" baseline="30000" dirty="0"/>
              <a:t>e</a:t>
            </a:r>
            <a:r>
              <a:rPr lang="nl-BE" dirty="0"/>
              <a:t> graad SO</a:t>
            </a:r>
          </a:p>
          <a:p>
            <a:r>
              <a:rPr lang="nl-BE" dirty="0"/>
              <a:t>Vroeger CVO</a:t>
            </a:r>
          </a:p>
          <a:p>
            <a:r>
              <a:rPr lang="nl-BE" dirty="0"/>
              <a:t>Toekomst 2</a:t>
            </a:r>
            <a:r>
              <a:rPr lang="nl-BE" baseline="30000" dirty="0"/>
              <a:t>e</a:t>
            </a:r>
            <a:r>
              <a:rPr lang="nl-BE" dirty="0"/>
              <a:t> en3e graad 2021 LO</a:t>
            </a:r>
          </a:p>
          <a:p>
            <a:endParaRPr lang="nl-BE" dirty="0"/>
          </a:p>
          <a:p>
            <a:r>
              <a:rPr lang="nl-BE" dirty="0"/>
              <a:t>Hoe begin je er nu aan? Met een selfie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384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Ken </a:t>
            </a:r>
            <a:r>
              <a:rPr lang="es-ES" dirty="0" err="1"/>
              <a:t>barix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430C5-4DFC-1D4E-AABD-781A0A868B19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050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15 </a:t>
            </a:r>
            <a:r>
              <a:rPr lang="nl-BE" dirty="0" err="1"/>
              <a:t>subdomeinen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 6 domeinen </a:t>
            </a:r>
          </a:p>
          <a:p>
            <a:r>
              <a:rPr lang="nl-BE" dirty="0"/>
              <a:t>74 indicatoren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57 indicatoren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027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383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15 </a:t>
            </a:r>
            <a:r>
              <a:rPr lang="nl-BE" dirty="0" err="1"/>
              <a:t>subdomeinen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6 domeinen </a:t>
            </a:r>
          </a:p>
          <a:p>
            <a:r>
              <a:rPr lang="nl-BE" dirty="0"/>
              <a:t>74 indicatoren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57 indicatoren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4851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8325"/>
            <a:r>
              <a:rPr lang="en-US" dirty="0" err="1">
                <a:solidFill>
                  <a:srgbClr val="000000"/>
                </a:solidFill>
              </a:rPr>
              <a:t>Schoolfeedback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systeem</a:t>
            </a:r>
            <a:endParaRPr lang="en-US" dirty="0">
              <a:solidFill>
                <a:srgbClr val="000000"/>
              </a:solidFill>
            </a:endParaRPr>
          </a:p>
          <a:p>
            <a:pPr marL="398325"/>
            <a:r>
              <a:rPr lang="en-US" dirty="0">
                <a:solidFill>
                  <a:srgbClr val="000000"/>
                </a:solidFill>
              </a:rPr>
              <a:t>School leaders, teachers and students provide input through short anonymous questionnaires, which can </a:t>
            </a:r>
            <a:r>
              <a:rPr lang="en-US" dirty="0" err="1">
                <a:solidFill>
                  <a:srgbClr val="000000"/>
                </a:solidFill>
              </a:rPr>
              <a:t>customised</a:t>
            </a:r>
            <a:r>
              <a:rPr lang="en-US" dirty="0">
                <a:solidFill>
                  <a:srgbClr val="000000"/>
                </a:solidFill>
              </a:rPr>
              <a:t> by their school</a:t>
            </a:r>
            <a:endParaRPr lang="en-US" dirty="0"/>
          </a:p>
          <a:p>
            <a:pPr marL="398325"/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  <a:p>
            <a:pPr marL="398325"/>
            <a:r>
              <a:rPr lang="en-US" dirty="0">
                <a:solidFill>
                  <a:srgbClr val="000000"/>
                </a:solidFill>
              </a:rPr>
              <a:t>The findings are compiled in a summary report which can only be viewed by that school  </a:t>
            </a:r>
            <a:endParaRPr lang="en-US" dirty="0"/>
          </a:p>
          <a:p>
            <a:pPr marL="398325"/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  <a:p>
            <a:pPr marL="398325"/>
            <a:r>
              <a:rPr lang="en-US" dirty="0">
                <a:solidFill>
                  <a:srgbClr val="000000"/>
                </a:solidFill>
              </a:rPr>
              <a:t>The report highlights strong and weaker points and can be a basis for dialogue and a school action plan. </a:t>
            </a:r>
            <a:endParaRPr lang="en-US" dirty="0"/>
          </a:p>
          <a:p>
            <a:pPr marL="398325"/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  <a:p>
            <a:pPr marL="398325"/>
            <a:r>
              <a:rPr lang="en-US" dirty="0">
                <a:solidFill>
                  <a:srgbClr val="000000"/>
                </a:solidFill>
              </a:rPr>
              <a:t>The action plan is implemented and regularly reviewed. </a:t>
            </a:r>
            <a:endParaRPr lang="en-US" dirty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430C5-4DFC-1D4E-AABD-781A0A868B19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122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558DEE9-1718-45CD-A03F-A5AB6568C791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421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A795B-42B0-4588-B251-02F3CF3CB9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63B84C-2F43-4FB3-9446-4881A30CE0C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DA2C1E-E24D-403E-BBD4-FF5E7F8F6F4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1BEA58-70BA-4F23-95FD-69545D8404FD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4E6E0A-A6FC-42F9-B48D-D1084E3BFA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41672E-6ACB-4886-9448-28F1CF3310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68469F-590F-40E0-9E18-B91CE23A5AD1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877668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CF2B79-D9C0-4B33-946A-F5FE1323AF7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5DB8550-E76B-46A8-ACEF-CA51D7264BF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F6ADDF-DD18-4B83-B855-B4AA2041582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4F68A4-F196-4061-97B2-A6FD7CB0BB2B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38534B-FB9F-402F-8B29-53D6F1C8D11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C5EDAA-06C4-4AB1-B8F1-6215534067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87014C-22B5-4803-976B-C5A3DC91A763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173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9EC5412-030D-4686-AF3E-256E3857719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B284BD6-064B-4195-B5DD-0397F9E767C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0F2B93-C24C-41D7-ABC3-31DA51BFAC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5C5414-1CCD-432F-B62A-6D24DB43BD28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E12CC4-EF2E-4D1D-AF09-4D5DFFC418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7DD5AE-42E3-4989-8647-9083B7A2DD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9A5C36-523B-4188-8510-928012181928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9060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3DEFF-F4AF-49A7-AE13-92098B965F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3BF0FB-491E-41CC-A481-67913796BA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5384801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A5809C-6D18-43DE-890D-0CE420193E5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600200"/>
            <a:ext cx="5384801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DC728-CA1E-48F9-A092-ED11D34754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nl-NL"/>
            </a:lvl1pPr>
          </a:lstStyle>
          <a:p>
            <a:pPr lvl="0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17F38-1026-48E8-BCDB-1DA8B6C01C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nl-NL"/>
            </a:lvl1pPr>
          </a:lstStyle>
          <a:p>
            <a:pPr lvl="0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8F32BE-EF5F-4818-B423-B33F08E3D5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nl-NL"/>
            </a:lvl1pPr>
          </a:lstStyle>
          <a:p>
            <a:pPr lvl="0"/>
            <a:fld id="{37A5E9A4-26EF-4784-9F9C-982D4667CAC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8263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455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47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20" name="Ondertitel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7" name="Tijdelijke aanduiding voor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D9A203CA-E628-41C9-A861-BB0940B05EC2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585AF0-F574-4BA8-A547-CD587082EBFD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839425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89AD3F58-D448-44D9-8E66-5983E7C68D5E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316815-9EE1-483B-A66D-EB721F93C24C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601525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86B8082D-CC07-4FFA-AA49-7BDF0A2E844E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DA3B3C-FF89-4D5E-BF26-EC884B485750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428000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C73A8957-B79B-4A69-8C25-2F4E5C3CF86F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712C6F-61F8-47AF-9876-E582662387FC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73424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23AA482A-35BE-4523-B84E-8A18C435A9EE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3D5DDB-CF38-443C-8CF6-33EEA58F0F61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21909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BF641-D435-4AC6-A5A2-D8D6CE07C32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DB462F-BCCB-4868-AD26-D8828768ADB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27202A-0465-4171-9E97-3DA49D5E2C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3DB31D-E29F-499B-A038-F8FFDE1A889C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63F0B9-2662-46C3-A9D7-C671992B8B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E6C7E7-8437-4F50-AC9A-525BB97C1D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175D5F-EB05-4ED9-891F-6F194C0432BD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980780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13BED3AD-55C2-41FC-BB27-B2203D9F2905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680403-F216-4251-BAB7-CA229DB51011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908277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CCF7B30E-DD3D-4312-8E40-4F28D4E039A5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4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E1F837-8FB5-4749-A32F-95658B5EFC8B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939952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50F184C2-3E4E-444C-B46E-D068E5738713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070A51-BBB7-4CD0-8F7E-E60B5CA700E9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369548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nd enkele hoek rechthoek 5"/>
          <p:cNvSpPr/>
          <p:nvPr/>
        </p:nvSpPr>
        <p:spPr>
          <a:xfrm>
            <a:off x="8534400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7FBE339F-B167-41B7-8B63-2D4C3A69B7B2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20E84A-C327-4F78-BBB3-C0F61DC36A46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759948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FADA8E58-FA30-46A4-8689-04B3E4690485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1C5EB8-3385-404D-851D-ACAB99847F74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598467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fld id="{8484926A-3203-4F31-90D5-86DBC2C1DB1F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-84" charset="-128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19A9D7-7E2F-4C5E-83C3-64328E70C90E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87976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9D026-16FD-4992-A6AA-8B6C0FB45B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56F691-975E-4E09-907D-DBDEBC3B1C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4B3C32-6BCC-4BBD-ACCD-C628CCA03F4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E857EA-931E-4017-96AE-CF7081F98483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60E2DC-9C93-4F9C-BE5E-774FA845A2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C126ED-A9A4-4D03-B7F5-02F5F65249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E3B8E5-28D8-4D24-BAA2-F1E2F2C6F36A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986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FCB4C9-2963-4F52-B765-010E27CABB7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1E4FF2-F201-428B-A949-7794E6563B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0BB118-5347-4A88-ABBE-A4A7E479734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3AF01B-7EEA-47D4-959F-E00E885BEA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C4819B-401C-490A-B769-892B0ECC664A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5AFA8B-048A-43EE-A0FA-A8CC7FA30A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FCCA08-234D-4776-8E84-E1C1F8B6DD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8B69E4-600F-4804-9413-E3E3290C1EFF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841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7ED37-6EAA-4AAF-B094-C6A603FF2E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168DBF-5ACF-43FD-BED8-DE48B131F1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27BA69F-F1CC-4149-B505-327C4A08257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FF2BDB5-C6FA-4CDA-B54B-59D32D9FAEF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9171CA3-1041-4E9A-8A54-F98CB7499A6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533FFD9-E4D2-4A4B-AD7B-4B9E844D92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CA37FF-0215-4B2F-90D2-EB7529368E27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CC5A75A-7BD8-40BB-A3A3-CE7E3DB98F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B35F4DA-CEB7-462C-AA6E-20D361006F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1F71A7-28A4-40CC-8176-807AF572342E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547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96893-1C2F-4D94-B9B7-B24A2EF922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C8D200-3440-46DF-A4D4-BC514970AA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E3C95A-51ED-4EC1-B914-17B60552255E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39CF1B-524E-4677-AA25-47385D742E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E86DF88-444D-4CED-A426-A2C259EE4A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57899D-0985-44A7-A87F-42761E43F128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960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BDE73D7-622A-4E72-8754-C5825E831D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C2036C-F3B2-45DB-8AD1-A53479B9DBF1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6FAFD3-FA42-4EAF-B334-538065A3308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881817-EA33-4F51-9177-0A189A8B6C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433458-69B1-4C50-BF83-B2D3FF7381B0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742514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909D49-CAC3-45A0-9D30-8285A26337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4A7C5D-86FE-420E-9B5F-F28B23223C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7FD2F3-4B2B-4F64-BBAE-1B3F7DD340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8AA170-7BE6-4050-AA09-6775D70C10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4747D1-7545-4D8D-A82A-FA6EE65B1E25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9899AF-0161-4571-91F3-657581E2B7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AB6D70-B558-4B9C-9000-AF67F5DCB5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FCA783-B970-4B46-B45C-02E1123FBA40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61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2EAFD-A364-4F77-836E-32DEBF9CE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C9CD15F-7623-4AD7-98A6-C63D7CC472E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nl-BE" sz="3200"/>
            </a:lvl1pPr>
          </a:lstStyle>
          <a:p>
            <a:pPr lvl="0"/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DE3902-43C8-4D1A-8FE7-07D92F12C84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C285A6-B791-46E2-996A-7152E19FEC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CF1E64-72AA-4D57-9ABB-FA6B1E3147AA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3C3FBB1-3F17-44CC-A7A7-A7F8376652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8A013D-FC4E-4270-94B5-00EF41943C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B4196C-9B74-484F-B55E-A236AF2014E5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366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7AA5E96-28DB-4A30-8961-F1810FE8DC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0B259C-B335-4633-B695-8D7DD25137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545C0D-7216-4A78-B9D3-EF24DF3926A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3B5E4F5-4BA1-42CE-904E-237D22E4B106}" type="datetime1">
              <a:rPr lang="nl-BE"/>
              <a:pPr lvl="0"/>
              <a:t>4/06/2019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31F020-2523-4380-9A9F-FA020C4DCDE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E6EB81-A9AF-403B-9287-4D8C68DC5D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07B7E9D-7BC3-4246-8A3D-CAD5CC5CAE82}" type="slidenum"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  <p:sldLayoutId id="2147483674" r:id="rId14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ijdelijke aanduiding voor titel 12"/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2055" name="Tijdelijke aanduiding voor tekst 3"/>
          <p:cNvSpPr>
            <a:spLocks noGrp="1"/>
          </p:cNvSpPr>
          <p:nvPr>
            <p:ph type="body" idx="1"/>
          </p:nvPr>
        </p:nvSpPr>
        <p:spPr bwMode="auto">
          <a:xfrm>
            <a:off x="670984" y="530226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/>
          </a:p>
        </p:txBody>
      </p:sp>
      <p:sp>
        <p:nvSpPr>
          <p:cNvPr id="25" name="Tijdelijke aanduiding voor datum 24"/>
          <p:cNvSpPr>
            <a:spLocks noGrp="1"/>
          </p:cNvSpPr>
          <p:nvPr>
            <p:ph type="dt" sz="half" idx="2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ea typeface="+mn-ea"/>
              </a:defRPr>
            </a:lvl1pPr>
            <a:extLst/>
          </a:lstStyle>
          <a:p>
            <a:pPr>
              <a:defRPr/>
            </a:pPr>
            <a:fld id="{2B4321EB-66BA-4CFD-87BC-0D2F4E001581}" type="datetimeFigureOut">
              <a:rPr lang="nl-BE"/>
              <a:pPr>
                <a:defRPr/>
              </a:pPr>
              <a:t>4/06/2019</a:t>
            </a:fld>
            <a:endParaRPr lang="nl-BE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3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ea typeface="+mn-ea"/>
              </a:defRPr>
            </a:lvl1pPr>
            <a:extLst/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A7A399"/>
                </a:solidFill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1A18F-40A6-4E20-A4EA-EFEE08300F8A}" type="slidenum">
              <a:rPr lang="nl-BE" altLang="nl-BE"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BE" altLang="nl-B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07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net.schoolnet.b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ascement.net/thema/selfie" TargetMode="External"/><Relationship Id="rId2" Type="http://schemas.openxmlformats.org/officeDocument/2006/relationships/hyperlink" Target="https://ec.europa.eu/education/schools-go-digital_n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nderwijs.vlaanderen.be/nl/onderwijspersoneel/van-basis-tot-volwassenenonderwijs/lespraktijk/ict-in-de-klas" TargetMode="External"/><Relationship Id="rId4" Type="http://schemas.openxmlformats.org/officeDocument/2006/relationships/hyperlink" Target="https://onderwijs.vlaanderen.be/nl/selfie-tool-ondersteunt-het-digitaal-leren-in-scholen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51088" y="2884487"/>
            <a:ext cx="7772400" cy="23780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nl-BE" sz="3600" dirty="0"/>
            </a:br>
            <a:br>
              <a:rPr lang="nl-BE" sz="3600" dirty="0"/>
            </a:br>
            <a:r>
              <a:rPr lang="nl-BE" sz="3600" dirty="0"/>
              <a:t>SELFIE</a:t>
            </a:r>
            <a:br>
              <a:rPr lang="nl-BE" sz="3600" dirty="0"/>
            </a:br>
            <a:r>
              <a:rPr lang="nl-BE" sz="3600" dirty="0"/>
              <a:t>Schoolfeedbacksysteem voor </a:t>
            </a:r>
            <a:br>
              <a:rPr lang="nl-BE" sz="3600" dirty="0"/>
            </a:br>
            <a:r>
              <a:rPr lang="nl-BE" sz="3600" dirty="0"/>
              <a:t>ICT in onderwijs </a:t>
            </a:r>
            <a:br>
              <a:rPr lang="nl-BE" sz="3600" dirty="0"/>
            </a:br>
            <a:br>
              <a:rPr lang="nl-BE" dirty="0"/>
            </a:br>
            <a:r>
              <a:rPr lang="nl-BE" sz="3100" dirty="0">
                <a:solidFill>
                  <a:schemeClr val="tx1"/>
                </a:solidFill>
                <a:effectLst/>
              </a:rPr>
              <a:t>Jan De Craemer </a:t>
            </a:r>
            <a:br>
              <a:rPr lang="nl-BE" sz="3100" dirty="0">
                <a:solidFill>
                  <a:schemeClr val="tx1"/>
                </a:solidFill>
                <a:effectLst/>
              </a:rPr>
            </a:br>
            <a:r>
              <a:rPr lang="nl-BE" sz="3100" dirty="0">
                <a:solidFill>
                  <a:schemeClr val="tx1"/>
                </a:solidFill>
                <a:effectLst/>
              </a:rPr>
              <a:t>Departement Onderwijs </a:t>
            </a:r>
            <a:br>
              <a:rPr lang="nl-BE" sz="3100" dirty="0">
                <a:solidFill>
                  <a:schemeClr val="tx1"/>
                </a:solidFill>
                <a:effectLst/>
              </a:rPr>
            </a:br>
            <a:br>
              <a:rPr lang="nl-BE" sz="3100" b="0" dirty="0">
                <a:effectLst/>
              </a:rPr>
            </a:br>
            <a:endParaRPr lang="nl-BE" sz="3100" b="0" dirty="0">
              <a:effectLst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09823" y="4780344"/>
            <a:ext cx="9699585" cy="1496631"/>
          </a:xfrm>
        </p:spPr>
        <p:txBody>
          <a:bodyPr>
            <a:normAutofit fontScale="62500" lnSpcReduction="2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l-BE" sz="3800" b="1" dirty="0">
                <a:solidFill>
                  <a:schemeClr val="tx1"/>
                </a:solidFill>
              </a:rPr>
              <a:t>#</a:t>
            </a:r>
            <a:r>
              <a:rPr lang="nl-BE" sz="3800" b="1" dirty="0" err="1">
                <a:solidFill>
                  <a:schemeClr val="tx1"/>
                </a:solidFill>
              </a:rPr>
              <a:t>DigComp</a:t>
            </a:r>
            <a:endParaRPr lang="nl-BE" sz="3800" b="1" dirty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nl-BE" sz="3800" b="1" dirty="0">
                <a:solidFill>
                  <a:schemeClr val="tx1"/>
                </a:solidFill>
              </a:rPr>
              <a:t>#</a:t>
            </a:r>
            <a:r>
              <a:rPr lang="nl-BE" sz="3800" b="1" dirty="0" err="1">
                <a:solidFill>
                  <a:schemeClr val="tx1"/>
                </a:solidFill>
              </a:rPr>
              <a:t>Selfie_EU</a:t>
            </a:r>
            <a:r>
              <a:rPr lang="nl-BE" sz="3800" b="1" dirty="0">
                <a:solidFill>
                  <a:schemeClr val="tx1"/>
                </a:solidFill>
              </a:rPr>
              <a:t>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nl-BE" sz="2400" b="1" dirty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nl-BE" sz="3800" b="1" dirty="0">
                <a:solidFill>
                  <a:schemeClr val="tx1"/>
                </a:solidFill>
              </a:rPr>
              <a:t>https://ec.europa.eu/education/schools-go-digital_nl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nl-BE" sz="3400" b="1" dirty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nl-BE" sz="3400" b="1" dirty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nl-BE" sz="3400" b="1" dirty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nl-BE" dirty="0"/>
          </a:p>
          <a:p>
            <a:pPr algn="l" eaLnBrk="1" fontAlgn="auto" hangingPunct="1"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22534" name="Picture 2" descr="D:\Gebruikersgegevens\decraeja\Documents\Mijn afbeeldingen\logo's\Logo_niv2_naakt_onderwij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237" y="554710"/>
            <a:ext cx="28908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372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BE" dirty="0"/>
              <a:t>Nieuwe ICT eindtermen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528642"/>
            <a:ext cx="5181600" cy="5032374"/>
          </a:xfrm>
        </p:spPr>
        <p:txBody>
          <a:bodyPr>
            <a:noAutofit/>
          </a:bodyPr>
          <a:lstStyle/>
          <a:p>
            <a:pPr lvl="0"/>
            <a:r>
              <a:rPr lang="nl-BE" sz="1800" b="1" dirty="0"/>
              <a:t>Informatie gebruiken</a:t>
            </a:r>
            <a:r>
              <a:rPr lang="nl-BE" sz="1800" dirty="0"/>
              <a:t> </a:t>
            </a:r>
          </a:p>
          <a:p>
            <a:pPr lvl="2"/>
            <a:r>
              <a:rPr lang="nl-BE" sz="1800" b="1" dirty="0"/>
              <a:t>Informatiebehoefte expliciteren</a:t>
            </a:r>
            <a:endParaRPr lang="nl-BE" sz="1800" dirty="0"/>
          </a:p>
          <a:p>
            <a:pPr lvl="2"/>
            <a:r>
              <a:rPr lang="nl-BE" sz="1800" b="1" dirty="0"/>
              <a:t>Zoeken naar en verwerven van informatie</a:t>
            </a:r>
            <a:endParaRPr lang="nl-BE" sz="1800" dirty="0"/>
          </a:p>
          <a:p>
            <a:pPr lvl="2"/>
            <a:r>
              <a:rPr lang="nl-BE" sz="1800" b="1" dirty="0"/>
              <a:t>Informatie beoordelen</a:t>
            </a:r>
            <a:endParaRPr lang="nl-BE" sz="1800" dirty="0"/>
          </a:p>
          <a:p>
            <a:pPr lvl="2"/>
            <a:r>
              <a:rPr lang="nl-BE" sz="1800" b="1" dirty="0"/>
              <a:t>Georganiseerd ophalen en opslaan van informatie</a:t>
            </a:r>
          </a:p>
          <a:p>
            <a:pPr marL="914400" lvl="2" indent="0">
              <a:buNone/>
            </a:pPr>
            <a:endParaRPr lang="nl-BE" sz="1800" dirty="0"/>
          </a:p>
          <a:p>
            <a:pPr lvl="0"/>
            <a:r>
              <a:rPr lang="nl-BE" sz="1800" b="1" dirty="0"/>
              <a:t>Communiceren</a:t>
            </a:r>
            <a:endParaRPr lang="nl-BE" sz="1800" dirty="0"/>
          </a:p>
          <a:p>
            <a:pPr lvl="2"/>
            <a:r>
              <a:rPr lang="nl-BE" sz="1800" b="1" dirty="0"/>
              <a:t>Doel en middel van communicatie op elkaar afstemmen</a:t>
            </a:r>
            <a:endParaRPr lang="nl-BE" sz="1800" dirty="0"/>
          </a:p>
          <a:p>
            <a:pPr lvl="2"/>
            <a:r>
              <a:rPr lang="nl-BE" sz="1800" b="1" dirty="0"/>
              <a:t>Informatie en inhouden delen</a:t>
            </a:r>
            <a:endParaRPr lang="nl-BE" sz="1800" dirty="0"/>
          </a:p>
          <a:p>
            <a:pPr lvl="2"/>
            <a:r>
              <a:rPr lang="nl-BE" sz="1800" b="1" dirty="0"/>
              <a:t>Engageren in online burgerschap</a:t>
            </a:r>
            <a:endParaRPr lang="nl-BE" sz="1800" dirty="0"/>
          </a:p>
          <a:p>
            <a:pPr lvl="2"/>
            <a:r>
              <a:rPr lang="nl-BE" sz="1800" b="1" dirty="0"/>
              <a:t>Samenwerken </a:t>
            </a:r>
            <a:endParaRPr lang="nl-BE" sz="1800" dirty="0"/>
          </a:p>
          <a:p>
            <a:pPr lvl="2"/>
            <a:r>
              <a:rPr lang="nl-BE" sz="1800" b="1" dirty="0"/>
              <a:t>Veilig en verantwoord communiceren, bewust van de verschillen tussen gebruikers</a:t>
            </a:r>
            <a:endParaRPr lang="nl-BE" sz="1800" dirty="0"/>
          </a:p>
          <a:p>
            <a:pPr lvl="2"/>
            <a:r>
              <a:rPr lang="nl-BE" sz="1800" b="1" dirty="0"/>
              <a:t>E-identiteit en E-reputatie beheren</a:t>
            </a:r>
            <a:endParaRPr lang="nl-BE" sz="18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28642"/>
            <a:ext cx="5181600" cy="5329357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nl-BE" sz="2600" b="1" dirty="0"/>
              <a:t>Scheppen/maken</a:t>
            </a:r>
            <a:endParaRPr lang="nl-BE" sz="2600" dirty="0"/>
          </a:p>
          <a:p>
            <a:pPr lvl="2"/>
            <a:r>
              <a:rPr lang="nl-BE" sz="2600" b="1" dirty="0"/>
              <a:t>Inhouden integreren, structureren en herwerken</a:t>
            </a:r>
            <a:endParaRPr lang="nl-BE" sz="2600" dirty="0"/>
          </a:p>
          <a:p>
            <a:pPr lvl="2"/>
            <a:r>
              <a:rPr lang="nl-BE" sz="2600" b="1" dirty="0"/>
              <a:t>Inhouden ontwikkelen, creëren</a:t>
            </a:r>
            <a:endParaRPr lang="nl-BE" sz="2600" dirty="0"/>
          </a:p>
          <a:p>
            <a:pPr lvl="2"/>
            <a:r>
              <a:rPr lang="nl-BE" sz="2600" b="1" dirty="0"/>
              <a:t>Omgaan met copyright en licenties </a:t>
            </a:r>
            <a:endParaRPr lang="nl-BE" sz="2600" dirty="0"/>
          </a:p>
          <a:p>
            <a:pPr lvl="2"/>
            <a:r>
              <a:rPr lang="nl-BE" sz="2600" b="1" dirty="0"/>
              <a:t>Computationeel denken en programmeren</a:t>
            </a:r>
            <a:endParaRPr lang="nl-BE" sz="2600" dirty="0"/>
          </a:p>
          <a:p>
            <a:pPr lvl="0"/>
            <a:r>
              <a:rPr lang="nl-BE" sz="2600" b="1" dirty="0"/>
              <a:t>Veilig ICT-gebruiken</a:t>
            </a:r>
            <a:endParaRPr lang="nl-BE" sz="2600" dirty="0"/>
          </a:p>
          <a:p>
            <a:pPr lvl="2"/>
            <a:r>
              <a:rPr lang="nl-BE" sz="2600" b="1" dirty="0"/>
              <a:t>Materiaal beveiligen</a:t>
            </a:r>
            <a:endParaRPr lang="nl-BE" sz="2600" dirty="0"/>
          </a:p>
          <a:p>
            <a:pPr lvl="2"/>
            <a:r>
              <a:rPr lang="nl-BE" sz="2600" b="1" dirty="0"/>
              <a:t>Persoonlijke gegevens beheren</a:t>
            </a:r>
            <a:endParaRPr lang="nl-BE" sz="2600" dirty="0"/>
          </a:p>
          <a:p>
            <a:pPr lvl="2"/>
            <a:r>
              <a:rPr lang="nl-BE" sz="2600" b="1" dirty="0"/>
              <a:t>Fysische en psychische gezondheid beschermen</a:t>
            </a:r>
            <a:endParaRPr lang="nl-BE" sz="2600" dirty="0"/>
          </a:p>
          <a:p>
            <a:pPr lvl="2"/>
            <a:r>
              <a:rPr lang="nl-BE" sz="2600" b="1" dirty="0"/>
              <a:t>Duurzaam omgaan met technologie</a:t>
            </a:r>
            <a:endParaRPr lang="nl-BE" sz="2600" dirty="0"/>
          </a:p>
          <a:p>
            <a:pPr lvl="0"/>
            <a:r>
              <a:rPr lang="nl-BE" sz="2600" b="1" dirty="0"/>
              <a:t>Problemen oplossen</a:t>
            </a:r>
            <a:endParaRPr lang="nl-BE" sz="2600" dirty="0"/>
          </a:p>
          <a:p>
            <a:pPr lvl="2"/>
            <a:r>
              <a:rPr lang="nl-BE" sz="2600" b="1" dirty="0"/>
              <a:t>Problemen identificeren</a:t>
            </a:r>
            <a:endParaRPr lang="nl-BE" sz="2600" dirty="0"/>
          </a:p>
          <a:p>
            <a:pPr lvl="2"/>
            <a:r>
              <a:rPr lang="nl-BE" sz="2600" b="1" dirty="0"/>
              <a:t>Noden en oplossingen identificeren</a:t>
            </a:r>
            <a:endParaRPr lang="nl-BE" sz="2600" dirty="0"/>
          </a:p>
          <a:p>
            <a:pPr lvl="2"/>
            <a:r>
              <a:rPr lang="nl-BE" sz="2600" b="1" dirty="0"/>
              <a:t>Mogelijkheden innovatief en creatief gebruiken</a:t>
            </a:r>
            <a:endParaRPr lang="nl-BE" sz="2600" dirty="0"/>
          </a:p>
          <a:p>
            <a:pPr lvl="2"/>
            <a:r>
              <a:rPr lang="nl-BE" sz="2600" b="1" dirty="0"/>
              <a:t>Lacunes in de competentie identificeren en remediëren</a:t>
            </a:r>
            <a:endParaRPr lang="nl-BE" sz="2600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D344ED-EB73-44EE-AB55-320B62F86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07702" cy="6791326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C9FC8138-72CC-4F6E-A63D-ED5EA8C51770}"/>
              </a:ext>
            </a:extLst>
          </p:cNvPr>
          <p:cNvSpPr/>
          <p:nvPr/>
        </p:nvSpPr>
        <p:spPr>
          <a:xfrm>
            <a:off x="8021257" y="4120586"/>
            <a:ext cx="3332543" cy="1099595"/>
          </a:xfrm>
          <a:prstGeom prst="ellipse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016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0"/>
            <a:ext cx="12208933" cy="6858000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333923" y="5310889"/>
            <a:ext cx="1953767" cy="1255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71" y="152400"/>
            <a:ext cx="4258056" cy="6858000"/>
          </a:xfrm>
          <a:prstGeom prst="rect">
            <a:avLst/>
          </a:prstGeom>
        </p:spPr>
      </p:pic>
      <p:sp>
        <p:nvSpPr>
          <p:cNvPr id="7" name="object 8"/>
          <p:cNvSpPr txBox="1"/>
          <p:nvPr/>
        </p:nvSpPr>
        <p:spPr>
          <a:xfrm>
            <a:off x="333923" y="2460580"/>
            <a:ext cx="5638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7200" b="1" spc="-232" baseline="-1111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is SELFIE?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4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963" y="1898014"/>
            <a:ext cx="5860756" cy="44922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A1A2A3-C51B-47D5-B25B-1B5FFCA54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65" y="2105341"/>
            <a:ext cx="3167332" cy="449222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30B9A1E-41C3-4E7A-97ED-23060CC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DigCompOrg</a:t>
            </a:r>
            <a:r>
              <a:rPr lang="nl-NL" dirty="0"/>
              <a:t>: </a:t>
            </a:r>
            <a:br>
              <a:rPr lang="nl-NL" dirty="0"/>
            </a:br>
            <a:r>
              <a:rPr lang="nl-NL" dirty="0"/>
              <a:t>het achterliggende theoretische model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259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0"/>
            <a:ext cx="9152626" cy="678288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682150" y="1104989"/>
            <a:ext cx="28993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Lange termijn visie, doelen, beleidsplan en leiderschap</a:t>
            </a:r>
          </a:p>
          <a:p>
            <a:r>
              <a:rPr lang="nl-BE" dirty="0"/>
              <a:t>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667625" y="3324225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Nascholing, vorming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591425" y="4391025"/>
            <a:ext cx="24288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Digitaal toetsen en nieuwe vormen van evaluatie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810250" y="5793135"/>
            <a:ext cx="24288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Curricula, leerlijnen, digitale leermiddelen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682150" y="4162425"/>
            <a:ext cx="19183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Investeren in Infrastructuur</a:t>
            </a:r>
          </a:p>
          <a:p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4829175" y="504825"/>
            <a:ext cx="40862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7124700" y="1658124"/>
            <a:ext cx="29908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Praktijk, methodes, methodieken </a:t>
            </a:r>
          </a:p>
          <a:p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457325" y="2428875"/>
            <a:ext cx="2143125" cy="145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2" name="Tekstvak 11"/>
          <p:cNvSpPr txBox="1"/>
          <p:nvPr/>
        </p:nvSpPr>
        <p:spPr>
          <a:xfrm>
            <a:off x="2943225" y="5495925"/>
            <a:ext cx="15430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Netwerking, samenwerking</a:t>
            </a:r>
          </a:p>
          <a:p>
            <a:endParaRPr lang="nl-BE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BBAA069-2E19-4FCD-971D-12B31C6E34F9}"/>
              </a:ext>
            </a:extLst>
          </p:cNvPr>
          <p:cNvSpPr/>
          <p:nvPr/>
        </p:nvSpPr>
        <p:spPr>
          <a:xfrm>
            <a:off x="897273" y="100158"/>
            <a:ext cx="3263227" cy="799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800" b="1" dirty="0" err="1"/>
              <a:t>I</a:t>
            </a:r>
            <a:r>
              <a:rPr lang="nl-BE" sz="2800" b="1" dirty="0" err="1">
                <a:solidFill>
                  <a:schemeClr val="tx1"/>
                </a:solidFill>
              </a:rPr>
              <a:t>In</a:t>
            </a:r>
            <a:r>
              <a:rPr lang="nl-BE" sz="2800" b="1" dirty="0">
                <a:solidFill>
                  <a:schemeClr val="tx1"/>
                </a:solidFill>
              </a:rPr>
              <a:t> een notendop </a:t>
            </a:r>
            <a:endParaRPr lang="nl-BE" sz="2800" b="1" dirty="0"/>
          </a:p>
        </p:txBody>
      </p:sp>
    </p:spTree>
    <p:extLst>
      <p:ext uri="{BB962C8B-B14F-4D97-AF65-F5344CB8AC3E}">
        <p14:creationId xmlns:p14="http://schemas.microsoft.com/office/powerpoint/2010/main" val="125744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869BC-43E0-433B-90C1-2A822280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Indicatoren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5EEEBD-73A5-45AF-9BC9-AE2F92D7A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30" y="1551619"/>
            <a:ext cx="8403220" cy="53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5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3869BC-43E0-433B-90C1-2A822280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Indicatoren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0A88A3E-A4AC-486A-8252-BC22D71E6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065" y="961812"/>
            <a:ext cx="4339268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95" y="0"/>
            <a:ext cx="12179598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35294" y="6400800"/>
            <a:ext cx="381000" cy="228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9B46FD2-AE1F-4B65-A434-741DF73CC024}"/>
              </a:ext>
            </a:extLst>
          </p:cNvPr>
          <p:cNvGrpSpPr/>
          <p:nvPr/>
        </p:nvGrpSpPr>
        <p:grpSpPr>
          <a:xfrm>
            <a:off x="8267004" y="4009490"/>
            <a:ext cx="3272326" cy="2391310"/>
            <a:chOff x="8373932" y="4343165"/>
            <a:chExt cx="2454508" cy="1435049"/>
          </a:xfrm>
        </p:grpSpPr>
        <p:sp>
          <p:nvSpPr>
            <p:cNvPr id="6" name="object 161">
              <a:extLst>
                <a:ext uri="{FF2B5EF4-FFF2-40B4-BE49-F238E27FC236}">
                  <a16:creationId xmlns:a16="http://schemas.microsoft.com/office/drawing/2014/main" id="{D81362D7-9BCD-4CF1-A18E-F64C5D847B55}"/>
                </a:ext>
              </a:extLst>
            </p:cNvPr>
            <p:cNvSpPr/>
            <p:nvPr/>
          </p:nvSpPr>
          <p:spPr>
            <a:xfrm>
              <a:off x="8686800" y="4343400"/>
              <a:ext cx="2141640" cy="1166318"/>
            </a:xfrm>
            <a:custGeom>
              <a:avLst/>
              <a:gdLst/>
              <a:ahLst/>
              <a:cxnLst/>
              <a:rect l="l" t="t" r="r" b="b"/>
              <a:pathLst>
                <a:path w="1943100" h="914400">
                  <a:moveTo>
                    <a:pt x="0" y="914400"/>
                  </a:moveTo>
                  <a:lnTo>
                    <a:pt x="1942706" y="914400"/>
                  </a:lnTo>
                  <a:lnTo>
                    <a:pt x="1942706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20BF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2">
              <a:extLst>
                <a:ext uri="{FF2B5EF4-FFF2-40B4-BE49-F238E27FC236}">
                  <a16:creationId xmlns:a16="http://schemas.microsoft.com/office/drawing/2014/main" id="{436B32E1-D5BC-481F-960B-50B2E8044B28}"/>
                </a:ext>
              </a:extLst>
            </p:cNvPr>
            <p:cNvSpPr txBox="1"/>
            <p:nvPr/>
          </p:nvSpPr>
          <p:spPr>
            <a:xfrm>
              <a:off x="9038755" y="4542455"/>
              <a:ext cx="1432945" cy="123575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09400"/>
                </a:lnSpc>
                <a:spcBef>
                  <a:spcPts val="100"/>
                </a:spcBef>
              </a:pPr>
              <a:r>
                <a:rPr lang="es-ES_tradnl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Een</a:t>
              </a:r>
              <a:r>
                <a:rPr lang="es-ES_tradnl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SELFIE  </a:t>
              </a:r>
              <a:r>
                <a:rPr lang="en-GB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rapport </a:t>
              </a:r>
              <a:r>
                <a:rPr lang="en-GB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wordt</a:t>
              </a:r>
              <a:r>
                <a:rPr lang="en-GB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gegenereerd</a:t>
              </a:r>
              <a:r>
                <a:rPr lang="en-GB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op basis van de input </a:t>
              </a:r>
            </a:p>
          </p:txBody>
        </p:sp>
        <p:sp>
          <p:nvSpPr>
            <p:cNvPr id="8" name="object 164">
              <a:extLst>
                <a:ext uri="{FF2B5EF4-FFF2-40B4-BE49-F238E27FC236}">
                  <a16:creationId xmlns:a16="http://schemas.microsoft.com/office/drawing/2014/main" id="{B7D8C42B-C752-4B69-BF11-48FD698ACDBF}"/>
                </a:ext>
              </a:extLst>
            </p:cNvPr>
            <p:cNvSpPr/>
            <p:nvPr/>
          </p:nvSpPr>
          <p:spPr>
            <a:xfrm>
              <a:off x="8373932" y="4343165"/>
              <a:ext cx="346075" cy="318770"/>
            </a:xfrm>
            <a:custGeom>
              <a:avLst/>
              <a:gdLst/>
              <a:ahLst/>
              <a:cxnLst/>
              <a:rect l="l" t="t" r="r" b="b"/>
              <a:pathLst>
                <a:path w="346075" h="318770">
                  <a:moveTo>
                    <a:pt x="345681" y="0"/>
                  </a:moveTo>
                  <a:lnTo>
                    <a:pt x="0" y="0"/>
                  </a:lnTo>
                  <a:lnTo>
                    <a:pt x="345681" y="318338"/>
                  </a:lnTo>
                  <a:lnTo>
                    <a:pt x="345681" y="0"/>
                  </a:lnTo>
                  <a:close/>
                </a:path>
              </a:pathLst>
            </a:custGeom>
            <a:solidFill>
              <a:srgbClr val="20BF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169">
            <a:extLst>
              <a:ext uri="{FF2B5EF4-FFF2-40B4-BE49-F238E27FC236}">
                <a16:creationId xmlns:a16="http://schemas.microsoft.com/office/drawing/2014/main" id="{8E14A40A-EB01-4081-AFAA-2D534A24BE2A}"/>
              </a:ext>
            </a:extLst>
          </p:cNvPr>
          <p:cNvSpPr txBox="1">
            <a:spLocks/>
          </p:cNvSpPr>
          <p:nvPr/>
        </p:nvSpPr>
        <p:spPr>
          <a:xfrm>
            <a:off x="396875" y="321310"/>
            <a:ext cx="61197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800" b="1" kern="0" spc="-85" dirty="0" err="1">
                <a:solidFill>
                  <a:srgbClr val="00A1D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</a:t>
            </a:r>
            <a:r>
              <a:rPr lang="es-ES" sz="2800" b="1" kern="0" spc="-85" dirty="0">
                <a:solidFill>
                  <a:srgbClr val="00A1D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SELFIE </a:t>
            </a:r>
            <a:r>
              <a:rPr lang="nl-BE" sz="2800" b="1" kern="0" spc="-85" dirty="0">
                <a:solidFill>
                  <a:srgbClr val="00A1D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</a:t>
            </a:r>
            <a:endParaRPr lang="en-GB" sz="2800" b="1" kern="0" spc="-85" dirty="0">
              <a:solidFill>
                <a:srgbClr val="00A1D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Agrupar 5">
            <a:extLst>
              <a:ext uri="{FF2B5EF4-FFF2-40B4-BE49-F238E27FC236}">
                <a16:creationId xmlns:a16="http://schemas.microsoft.com/office/drawing/2014/main" id="{2C958F96-B2D2-41E4-ADDF-E73B55EBFF7E}"/>
              </a:ext>
            </a:extLst>
          </p:cNvPr>
          <p:cNvGrpSpPr/>
          <p:nvPr/>
        </p:nvGrpSpPr>
        <p:grpSpPr>
          <a:xfrm>
            <a:off x="143902" y="4331344"/>
            <a:ext cx="3786216" cy="1639965"/>
            <a:chOff x="1524000" y="5303939"/>
            <a:chExt cx="2633146" cy="1286943"/>
          </a:xfrm>
        </p:grpSpPr>
        <p:grpSp>
          <p:nvGrpSpPr>
            <p:cNvPr id="11" name="Agrupar 2">
              <a:extLst>
                <a:ext uri="{FF2B5EF4-FFF2-40B4-BE49-F238E27FC236}">
                  <a16:creationId xmlns:a16="http://schemas.microsoft.com/office/drawing/2014/main" id="{02FE7A8B-2EF2-406A-82AC-624452287898}"/>
                </a:ext>
              </a:extLst>
            </p:cNvPr>
            <p:cNvGrpSpPr/>
            <p:nvPr/>
          </p:nvGrpSpPr>
          <p:grpSpPr>
            <a:xfrm>
              <a:off x="1524000" y="5303939"/>
              <a:ext cx="2633146" cy="1286943"/>
              <a:chOff x="1676400" y="5394110"/>
              <a:chExt cx="2221003" cy="1286943"/>
            </a:xfrm>
          </p:grpSpPr>
          <p:sp>
            <p:nvSpPr>
              <p:cNvPr id="13" name="object 166">
                <a:extLst>
                  <a:ext uri="{FF2B5EF4-FFF2-40B4-BE49-F238E27FC236}">
                    <a16:creationId xmlns:a16="http://schemas.microsoft.com/office/drawing/2014/main" id="{4DAACAD1-E4EC-4880-9ADC-31AD8ED1521E}"/>
                  </a:ext>
                </a:extLst>
              </p:cNvPr>
              <p:cNvSpPr/>
              <p:nvPr/>
            </p:nvSpPr>
            <p:spPr>
              <a:xfrm rot="16200000" flipH="1">
                <a:off x="3458867" y="5435316"/>
                <a:ext cx="479742" cy="397331"/>
              </a:xfrm>
              <a:custGeom>
                <a:avLst/>
                <a:gdLst/>
                <a:ahLst/>
                <a:cxnLst/>
                <a:rect l="l" t="t" r="r" b="b"/>
                <a:pathLst>
                  <a:path w="429260" h="394970">
                    <a:moveTo>
                      <a:pt x="428650" y="0"/>
                    </a:moveTo>
                    <a:lnTo>
                      <a:pt x="0" y="0"/>
                    </a:lnTo>
                    <a:lnTo>
                      <a:pt x="0" y="394728"/>
                    </a:lnTo>
                    <a:lnTo>
                      <a:pt x="428650" y="0"/>
                    </a:lnTo>
                    <a:close/>
                  </a:path>
                </a:pathLst>
              </a:custGeom>
              <a:solidFill>
                <a:srgbClr val="20BFD2"/>
              </a:solidFill>
            </p:spPr>
            <p:txBody>
              <a:bodyPr wrap="square" lIns="0" tIns="0" rIns="0" bIns="0" rtlCol="0"/>
              <a:lstStyle/>
              <a:p>
                <a:r>
                  <a:rPr lang="es-ES" dirty="0"/>
                  <a:t> </a:t>
                </a:r>
                <a:endParaRPr dirty="0"/>
              </a:p>
            </p:txBody>
          </p:sp>
          <p:sp>
            <p:nvSpPr>
              <p:cNvPr id="14" name="object 167">
                <a:extLst>
                  <a:ext uri="{FF2B5EF4-FFF2-40B4-BE49-F238E27FC236}">
                    <a16:creationId xmlns:a16="http://schemas.microsoft.com/office/drawing/2014/main" id="{DF723ADF-F42F-4087-A8F8-F7C77408935A}"/>
                  </a:ext>
                </a:extLst>
              </p:cNvPr>
              <p:cNvSpPr/>
              <p:nvPr/>
            </p:nvSpPr>
            <p:spPr>
              <a:xfrm>
                <a:off x="1676400" y="5394110"/>
                <a:ext cx="1948879" cy="1286943"/>
              </a:xfrm>
              <a:custGeom>
                <a:avLst/>
                <a:gdLst/>
                <a:ahLst/>
                <a:cxnLst/>
                <a:rect l="l" t="t" r="r" b="b"/>
                <a:pathLst>
                  <a:path w="2109470" h="914400">
                    <a:moveTo>
                      <a:pt x="2109139" y="914400"/>
                    </a:moveTo>
                    <a:lnTo>
                      <a:pt x="0" y="914400"/>
                    </a:lnTo>
                    <a:lnTo>
                      <a:pt x="0" y="0"/>
                    </a:lnTo>
                    <a:lnTo>
                      <a:pt x="2109139" y="0"/>
                    </a:lnTo>
                    <a:lnTo>
                      <a:pt x="2109139" y="914400"/>
                    </a:lnTo>
                    <a:close/>
                  </a:path>
                </a:pathLst>
              </a:custGeom>
              <a:solidFill>
                <a:srgbClr val="20BF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70">
              <a:extLst>
                <a:ext uri="{FF2B5EF4-FFF2-40B4-BE49-F238E27FC236}">
                  <a16:creationId xmlns:a16="http://schemas.microsoft.com/office/drawing/2014/main" id="{7B7E0CDB-A320-42D8-94AE-79E5DEE68AEF}"/>
                </a:ext>
              </a:extLst>
            </p:cNvPr>
            <p:cNvSpPr txBox="1"/>
            <p:nvPr/>
          </p:nvSpPr>
          <p:spPr>
            <a:xfrm>
              <a:off x="1575677" y="5387248"/>
              <a:ext cx="2213106" cy="11947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09400"/>
                </a:lnSpc>
                <a:spcBef>
                  <a:spcPts val="100"/>
                </a:spcBef>
              </a:pPr>
              <a:r>
                <a:rPr lang="nl-BE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Het rapport bevat sterktes en zwaktes op schoolniveau en vormt basis voor dialoog en beleidsplanning </a:t>
              </a:r>
              <a:endParaRPr lang="es-ES_trad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5" name="Agrupar 7">
            <a:extLst>
              <a:ext uri="{FF2B5EF4-FFF2-40B4-BE49-F238E27FC236}">
                <a16:creationId xmlns:a16="http://schemas.microsoft.com/office/drawing/2014/main" id="{00B2D066-42F8-4277-A8AD-65B96CE0B136}"/>
              </a:ext>
            </a:extLst>
          </p:cNvPr>
          <p:cNvGrpSpPr/>
          <p:nvPr/>
        </p:nvGrpSpPr>
        <p:grpSpPr>
          <a:xfrm>
            <a:off x="8148746" y="1646994"/>
            <a:ext cx="3485683" cy="1574901"/>
            <a:chOff x="7336064" y="1219199"/>
            <a:chExt cx="2884325" cy="1385240"/>
          </a:xfrm>
        </p:grpSpPr>
        <p:sp>
          <p:nvSpPr>
            <p:cNvPr id="16" name="object 165">
              <a:extLst>
                <a:ext uri="{FF2B5EF4-FFF2-40B4-BE49-F238E27FC236}">
                  <a16:creationId xmlns:a16="http://schemas.microsoft.com/office/drawing/2014/main" id="{6C97DA4C-FC8D-46FD-84FD-49976A67C9AD}"/>
                </a:ext>
              </a:extLst>
            </p:cNvPr>
            <p:cNvSpPr/>
            <p:nvPr/>
          </p:nvSpPr>
          <p:spPr>
            <a:xfrm rot="16200000">
              <a:off x="7302077" y="1253186"/>
              <a:ext cx="367863" cy="299890"/>
            </a:xfrm>
            <a:custGeom>
              <a:avLst/>
              <a:gdLst/>
              <a:ahLst/>
              <a:cxnLst/>
              <a:rect l="l" t="t" r="r" b="b"/>
              <a:pathLst>
                <a:path w="346075" h="318769">
                  <a:moveTo>
                    <a:pt x="345681" y="0"/>
                  </a:moveTo>
                  <a:lnTo>
                    <a:pt x="0" y="318338"/>
                  </a:lnTo>
                  <a:lnTo>
                    <a:pt x="345681" y="318338"/>
                  </a:lnTo>
                  <a:lnTo>
                    <a:pt x="345681" y="0"/>
                  </a:lnTo>
                  <a:close/>
                </a:path>
              </a:pathLst>
            </a:custGeom>
            <a:solidFill>
              <a:srgbClr val="20BF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7" name="Agrupar 3">
              <a:extLst>
                <a:ext uri="{FF2B5EF4-FFF2-40B4-BE49-F238E27FC236}">
                  <a16:creationId xmlns:a16="http://schemas.microsoft.com/office/drawing/2014/main" id="{97225672-831F-4CA9-BF9B-0F82DE49E8D2}"/>
                </a:ext>
              </a:extLst>
            </p:cNvPr>
            <p:cNvGrpSpPr/>
            <p:nvPr/>
          </p:nvGrpSpPr>
          <p:grpSpPr>
            <a:xfrm>
              <a:off x="7620000" y="1219200"/>
              <a:ext cx="2600389" cy="1385239"/>
              <a:chOff x="7620000" y="1219200"/>
              <a:chExt cx="2600389" cy="1385239"/>
            </a:xfrm>
          </p:grpSpPr>
          <p:sp>
            <p:nvSpPr>
              <p:cNvPr id="18" name="object 173">
                <a:extLst>
                  <a:ext uri="{FF2B5EF4-FFF2-40B4-BE49-F238E27FC236}">
                    <a16:creationId xmlns:a16="http://schemas.microsoft.com/office/drawing/2014/main" id="{49FB78DF-54D5-457D-A5E8-687E58845C80}"/>
                  </a:ext>
                </a:extLst>
              </p:cNvPr>
              <p:cNvSpPr/>
              <p:nvPr/>
            </p:nvSpPr>
            <p:spPr>
              <a:xfrm>
                <a:off x="7620000" y="1219200"/>
                <a:ext cx="2600389" cy="1385239"/>
              </a:xfrm>
              <a:custGeom>
                <a:avLst/>
                <a:gdLst/>
                <a:ahLst/>
                <a:cxnLst/>
                <a:rect l="l" t="t" r="r" b="b"/>
                <a:pathLst>
                  <a:path w="2290445" h="1069975">
                    <a:moveTo>
                      <a:pt x="0" y="1069441"/>
                    </a:moveTo>
                    <a:lnTo>
                      <a:pt x="2289822" y="1069441"/>
                    </a:lnTo>
                    <a:lnTo>
                      <a:pt x="2289822" y="0"/>
                    </a:lnTo>
                    <a:lnTo>
                      <a:pt x="0" y="0"/>
                    </a:lnTo>
                    <a:lnTo>
                      <a:pt x="0" y="1069441"/>
                    </a:lnTo>
                    <a:close/>
                  </a:path>
                </a:pathLst>
              </a:custGeom>
              <a:solidFill>
                <a:srgbClr val="20BF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75">
                <a:extLst>
                  <a:ext uri="{FF2B5EF4-FFF2-40B4-BE49-F238E27FC236}">
                    <a16:creationId xmlns:a16="http://schemas.microsoft.com/office/drawing/2014/main" id="{C62FA427-8DA3-4820-99BD-63D425C91C7E}"/>
                  </a:ext>
                </a:extLst>
              </p:cNvPr>
              <p:cNvSpPr txBox="1"/>
              <p:nvPr/>
            </p:nvSpPr>
            <p:spPr>
              <a:xfrm>
                <a:off x="7641122" y="1394792"/>
                <a:ext cx="2568501" cy="98584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algn="ctr"/>
                <a:r>
                  <a:rPr lang="en-GB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Schoolleiders</a:t>
                </a:r>
                <a:r>
                  <a:rPr lang="en-GB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:r>
                  <a:rPr lang="en-GB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leraren</a:t>
                </a:r>
                <a:r>
                  <a:rPr lang="en-GB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</a:t>
                </a:r>
                <a:r>
                  <a:rPr lang="en-GB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leerlingen</a:t>
                </a:r>
                <a:r>
                  <a:rPr lang="en-GB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GB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geven</a:t>
                </a:r>
                <a:r>
                  <a:rPr lang="en-GB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input via </a:t>
                </a:r>
                <a:r>
                  <a:rPr lang="en-GB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een</a:t>
                </a:r>
                <a:r>
                  <a:rPr lang="en-GB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set van online </a:t>
                </a:r>
              </a:p>
              <a:p>
                <a:pPr algn="ctr"/>
                <a:r>
                  <a:rPr lang="en-GB" dirty="0" err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vragenlijsten</a:t>
                </a:r>
                <a:endParaRPr lang="en-GB" sz="1600" dirty="0">
                  <a:solidFill>
                    <a:schemeClr val="bg1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20" name="Elipse 1">
            <a:extLst>
              <a:ext uri="{FF2B5EF4-FFF2-40B4-BE49-F238E27FC236}">
                <a16:creationId xmlns:a16="http://schemas.microsoft.com/office/drawing/2014/main" id="{F1CB49F7-9B31-4C99-B1FD-21B9D494C086}"/>
              </a:ext>
            </a:extLst>
          </p:cNvPr>
          <p:cNvSpPr/>
          <p:nvPr/>
        </p:nvSpPr>
        <p:spPr>
          <a:xfrm rot="1641018">
            <a:off x="4218704" y="1641812"/>
            <a:ext cx="3581400" cy="3581400"/>
          </a:xfrm>
          <a:prstGeom prst="ellipse">
            <a:avLst/>
          </a:prstGeom>
          <a:noFill/>
          <a:ln>
            <a:solidFill>
              <a:srgbClr val="20B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Imagen 31">
            <a:extLst>
              <a:ext uri="{FF2B5EF4-FFF2-40B4-BE49-F238E27FC236}">
                <a16:creationId xmlns:a16="http://schemas.microsoft.com/office/drawing/2014/main" id="{87EFBD10-D0CE-4F37-A761-3166D7112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08" y="1030971"/>
            <a:ext cx="1631043" cy="1927555"/>
          </a:xfrm>
          <a:prstGeom prst="rect">
            <a:avLst/>
          </a:prstGeom>
        </p:spPr>
      </p:pic>
      <p:pic>
        <p:nvPicPr>
          <p:cNvPr id="22" name="Imagen 32">
            <a:extLst>
              <a:ext uri="{FF2B5EF4-FFF2-40B4-BE49-F238E27FC236}">
                <a16:creationId xmlns:a16="http://schemas.microsoft.com/office/drawing/2014/main" id="{F741A006-FACE-4671-BF12-A17756D40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82" y="3310646"/>
            <a:ext cx="1499029" cy="1850605"/>
          </a:xfrm>
          <a:prstGeom prst="rect">
            <a:avLst/>
          </a:prstGeom>
        </p:spPr>
      </p:pic>
      <p:pic>
        <p:nvPicPr>
          <p:cNvPr id="24" name="Imagen 34">
            <a:extLst>
              <a:ext uri="{FF2B5EF4-FFF2-40B4-BE49-F238E27FC236}">
                <a16:creationId xmlns:a16="http://schemas.microsoft.com/office/drawing/2014/main" id="{19C588C7-9CF1-4517-9DAD-2D8094076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00" y="1105226"/>
            <a:ext cx="1555236" cy="1919995"/>
          </a:xfrm>
          <a:prstGeom prst="rect">
            <a:avLst/>
          </a:prstGeom>
        </p:spPr>
      </p:pic>
      <p:grpSp>
        <p:nvGrpSpPr>
          <p:cNvPr id="25" name="Agrupar 6">
            <a:extLst>
              <a:ext uri="{FF2B5EF4-FFF2-40B4-BE49-F238E27FC236}">
                <a16:creationId xmlns:a16="http://schemas.microsoft.com/office/drawing/2014/main" id="{FE2F3FF1-D351-4313-8A0B-BD5D163F6901}"/>
              </a:ext>
            </a:extLst>
          </p:cNvPr>
          <p:cNvGrpSpPr/>
          <p:nvPr/>
        </p:nvGrpSpPr>
        <p:grpSpPr>
          <a:xfrm>
            <a:off x="703473" y="1712763"/>
            <a:ext cx="3091096" cy="1565800"/>
            <a:chOff x="1143000" y="2667000"/>
            <a:chExt cx="2522849" cy="914400"/>
          </a:xfrm>
        </p:grpSpPr>
        <p:grpSp>
          <p:nvGrpSpPr>
            <p:cNvPr id="26" name="Agrupar 36">
              <a:extLst>
                <a:ext uri="{FF2B5EF4-FFF2-40B4-BE49-F238E27FC236}">
                  <a16:creationId xmlns:a16="http://schemas.microsoft.com/office/drawing/2014/main" id="{26E58AB1-9E91-4335-B7FF-9EB284D5DCB0}"/>
                </a:ext>
              </a:extLst>
            </p:cNvPr>
            <p:cNvGrpSpPr/>
            <p:nvPr/>
          </p:nvGrpSpPr>
          <p:grpSpPr>
            <a:xfrm>
              <a:off x="1143000" y="2667000"/>
              <a:ext cx="2522849" cy="914400"/>
              <a:chOff x="1676400" y="5347971"/>
              <a:chExt cx="2522849" cy="914400"/>
            </a:xfrm>
          </p:grpSpPr>
          <p:sp>
            <p:nvSpPr>
              <p:cNvPr id="28" name="object 166">
                <a:extLst>
                  <a:ext uri="{FF2B5EF4-FFF2-40B4-BE49-F238E27FC236}">
                    <a16:creationId xmlns:a16="http://schemas.microsoft.com/office/drawing/2014/main" id="{EBDEBDC0-394C-4F03-8FB1-9ED807787857}"/>
                  </a:ext>
                </a:extLst>
              </p:cNvPr>
              <p:cNvSpPr/>
              <p:nvPr/>
            </p:nvSpPr>
            <p:spPr>
              <a:xfrm rot="16200000" flipH="1">
                <a:off x="3750588" y="5244627"/>
                <a:ext cx="345318" cy="552005"/>
              </a:xfrm>
              <a:custGeom>
                <a:avLst/>
                <a:gdLst/>
                <a:ahLst/>
                <a:cxnLst/>
                <a:rect l="l" t="t" r="r" b="b"/>
                <a:pathLst>
                  <a:path w="429260" h="394970">
                    <a:moveTo>
                      <a:pt x="428650" y="0"/>
                    </a:moveTo>
                    <a:lnTo>
                      <a:pt x="0" y="0"/>
                    </a:lnTo>
                    <a:lnTo>
                      <a:pt x="0" y="394728"/>
                    </a:lnTo>
                    <a:lnTo>
                      <a:pt x="428650" y="0"/>
                    </a:lnTo>
                    <a:close/>
                  </a:path>
                </a:pathLst>
              </a:custGeom>
              <a:solidFill>
                <a:srgbClr val="20BFD2"/>
              </a:solidFill>
            </p:spPr>
            <p:txBody>
              <a:bodyPr wrap="square" lIns="0" tIns="0" rIns="0" bIns="0" rtlCol="0"/>
              <a:lstStyle/>
              <a:p>
                <a:r>
                  <a:rPr lang="es-ES"/>
                  <a:t> </a:t>
                </a:r>
                <a:endParaRPr dirty="0"/>
              </a:p>
            </p:txBody>
          </p:sp>
          <p:sp>
            <p:nvSpPr>
              <p:cNvPr id="29" name="object 167">
                <a:extLst>
                  <a:ext uri="{FF2B5EF4-FFF2-40B4-BE49-F238E27FC236}">
                    <a16:creationId xmlns:a16="http://schemas.microsoft.com/office/drawing/2014/main" id="{38BD1356-9C86-49EF-8824-E698C35CEBA2}"/>
                  </a:ext>
                </a:extLst>
              </p:cNvPr>
              <p:cNvSpPr/>
              <p:nvPr/>
            </p:nvSpPr>
            <p:spPr>
              <a:xfrm>
                <a:off x="1676400" y="5347971"/>
                <a:ext cx="210947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2109470" h="914400">
                    <a:moveTo>
                      <a:pt x="2109139" y="914400"/>
                    </a:moveTo>
                    <a:lnTo>
                      <a:pt x="0" y="914400"/>
                    </a:lnTo>
                    <a:lnTo>
                      <a:pt x="0" y="0"/>
                    </a:lnTo>
                    <a:lnTo>
                      <a:pt x="2109139" y="0"/>
                    </a:lnTo>
                    <a:lnTo>
                      <a:pt x="2109139" y="914400"/>
                    </a:lnTo>
                    <a:close/>
                  </a:path>
                </a:pathLst>
              </a:custGeom>
              <a:solidFill>
                <a:srgbClr val="20BFD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174">
              <a:extLst>
                <a:ext uri="{FF2B5EF4-FFF2-40B4-BE49-F238E27FC236}">
                  <a16:creationId xmlns:a16="http://schemas.microsoft.com/office/drawing/2014/main" id="{4499A4CC-5D46-4B02-A171-1344A18C9B12}"/>
                </a:ext>
              </a:extLst>
            </p:cNvPr>
            <p:cNvSpPr txBox="1"/>
            <p:nvPr/>
          </p:nvSpPr>
          <p:spPr>
            <a:xfrm>
              <a:off x="1317909" y="2863790"/>
              <a:ext cx="1751493" cy="33101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Implementatie</a:t>
              </a:r>
              <a:r>
                <a:rPr lang="en-GB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van het plan</a:t>
              </a:r>
              <a:endParaRPr lang="en-GB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B0633A0D-979C-491B-882A-515C020A7E73}"/>
              </a:ext>
            </a:extLst>
          </p:cNvPr>
          <p:cNvSpPr/>
          <p:nvPr/>
        </p:nvSpPr>
        <p:spPr>
          <a:xfrm>
            <a:off x="3950761" y="3861506"/>
            <a:ext cx="1152000" cy="1152000"/>
          </a:xfrm>
          <a:prstGeom prst="ellipse">
            <a:avLst/>
          </a:prstGeom>
          <a:solidFill>
            <a:srgbClr val="EFEFE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Imagen 1">
            <a:extLst>
              <a:ext uri="{FF2B5EF4-FFF2-40B4-BE49-F238E27FC236}">
                <a16:creationId xmlns:a16="http://schemas.microsoft.com/office/drawing/2014/main" id="{CCC5FA37-9140-407B-B470-A96F37C62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65" y="3814822"/>
            <a:ext cx="1245368" cy="12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61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7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48A4A1-89DE-44F5-822D-DDFA021A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Aanmelden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schoolprofiel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aanmaken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6D7FBD8-6B02-497E-A714-ED7AF3FEF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9211" y="752355"/>
            <a:ext cx="8406011" cy="592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7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A62F256-5FD2-4164-B3C5-E21FAADE3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SELFIE in 6 stappen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9BAD9CC-56E9-4FE6-A7DE-4E1106D3A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95" y="2638044"/>
            <a:ext cx="4340505" cy="39363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0.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Schoolprofiel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aanmaken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1. Het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onderwijsniveau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kiezen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dat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 wilt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onderzoeken</a:t>
            </a:r>
            <a:endParaRPr lang="en-U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2. De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vragenlijsten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bewerken</a:t>
            </a:r>
            <a:endParaRPr lang="en-U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3. De links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naar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vragenlijsten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genereren</a:t>
            </a:r>
            <a:endParaRPr lang="en-U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4. De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resultaten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bekijken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downloaden</a:t>
            </a:r>
            <a:endParaRPr lang="en-U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Een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deelnamecertificaat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voor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schoolcoördinator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(en) en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een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open badge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voor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school </a:t>
            </a:r>
            <a:r>
              <a:rPr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downloaden</a:t>
            </a:r>
            <a:endParaRPr lang="en-U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A02180D-8444-4128-BD58-9D4032704394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5669799" y="21833"/>
            <a:ext cx="5349300" cy="68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5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75354-21D6-4B31-8AF0-E57B4514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24" y="144684"/>
            <a:ext cx="10515600" cy="1325559"/>
          </a:xfrm>
        </p:spPr>
        <p:txBody>
          <a:bodyPr/>
          <a:lstStyle/>
          <a:p>
            <a:r>
              <a:rPr lang="nl-BE" b="1" dirty="0"/>
              <a:t>Het Schoolprofiel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C56BFEE-FE62-4503-976B-0FEBFF3E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24" y="1582556"/>
            <a:ext cx="3520790" cy="513076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00D74BC-7C82-46F1-BFB2-54ED31884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222" y="0"/>
            <a:ext cx="375755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89F4CC-594D-4E3F-B123-C89403CC2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777" y="144684"/>
            <a:ext cx="36576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46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26A67-FA17-42F2-8A5E-5325C5F9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D84286-815B-4D9A-8D9E-D15955D7F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Achtergrond: waar komt SELFIE vandaan?</a:t>
            </a:r>
          </a:p>
          <a:p>
            <a:r>
              <a:rPr lang="nl-NL" dirty="0"/>
              <a:t>Aan de slag met SELFIE</a:t>
            </a:r>
          </a:p>
          <a:p>
            <a:r>
              <a:rPr lang="nl-NL" dirty="0"/>
              <a:t>Pauze</a:t>
            </a:r>
          </a:p>
          <a:p>
            <a:r>
              <a:rPr lang="nl-NL" dirty="0"/>
              <a:t>Getuigenis : Sven Mallezie </a:t>
            </a:r>
          </a:p>
          <a:p>
            <a:r>
              <a:rPr lang="nl-NL" dirty="0"/>
              <a:t>Q&amp;A</a:t>
            </a:r>
          </a:p>
          <a:p>
            <a:r>
              <a:rPr lang="nl-NL" dirty="0"/>
              <a:t>Wat na SELFIE ondersteuning ICT team </a:t>
            </a:r>
            <a:r>
              <a:rPr lang="nl-NL" dirty="0" err="1"/>
              <a:t>Klascement</a:t>
            </a:r>
            <a:r>
              <a:rPr lang="nl-NL" dirty="0"/>
              <a:t> </a:t>
            </a:r>
          </a:p>
          <a:p>
            <a:r>
              <a:rPr lang="nl-NL" dirty="0"/>
              <a:t>Wat na SELFIE </a:t>
            </a:r>
            <a:r>
              <a:rPr lang="nl-NL" dirty="0" err="1"/>
              <a:t>Future</a:t>
            </a:r>
            <a:r>
              <a:rPr lang="nl-NL" dirty="0"/>
              <a:t> teacher 3.0 online vormingsaanbod  </a:t>
            </a:r>
          </a:p>
          <a:p>
            <a:endParaRPr lang="nl-NL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262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483700E-6763-4E24-99E9-994D0E0C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20" y="3677892"/>
            <a:ext cx="7657902" cy="4484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D7D8C24-E64C-4E6E-8437-CDA16ED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20" y="4341441"/>
            <a:ext cx="7657902" cy="230061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0919382-CA90-44E9-BC7A-DEF9444B9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220" y="215948"/>
            <a:ext cx="7657902" cy="347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0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E5648-4065-4391-AC9A-16A5E50B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Afname vragenlijst bij 3 doelgroepen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FEABA7-F06B-4F58-B71C-E2D4686CA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Schoolleiders: directeur, adjunct-directeur, TA, coördinatoren, … </a:t>
            </a:r>
          </a:p>
          <a:p>
            <a:endParaRPr lang="nl-BE" dirty="0"/>
          </a:p>
          <a:p>
            <a:r>
              <a:rPr lang="nl-BE" dirty="0"/>
              <a:t>Leraren: min. 1 schooljaar in dienst</a:t>
            </a:r>
          </a:p>
          <a:p>
            <a:r>
              <a:rPr lang="nl-BE" dirty="0"/>
              <a:t>Leraar én coördinator = kiezen één vragenlijst of allebei</a:t>
            </a:r>
          </a:p>
          <a:p>
            <a:endParaRPr lang="nl-BE" dirty="0"/>
          </a:p>
          <a:p>
            <a:r>
              <a:rPr lang="nl-BE" dirty="0"/>
              <a:t>Leerlingen: vanaf 9 j (3</a:t>
            </a:r>
            <a:r>
              <a:rPr lang="nl-BE" baseline="30000" dirty="0"/>
              <a:t>e</a:t>
            </a:r>
            <a:r>
              <a:rPr lang="nl-BE" dirty="0"/>
              <a:t> graad LO)</a:t>
            </a:r>
          </a:p>
          <a:p>
            <a:r>
              <a:rPr lang="nl-BE" dirty="0"/>
              <a:t>Voorkeur voor klassikale afname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5327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A43690E-C4AC-4028-9FBC-B1740070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87" y="0"/>
            <a:ext cx="9599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85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n 8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75" y="5323144"/>
            <a:ext cx="3950260" cy="1016192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983" y="4433643"/>
            <a:ext cx="4001487" cy="1497546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61" y="3587994"/>
            <a:ext cx="1109943" cy="1289554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51" y="3546416"/>
            <a:ext cx="3028153" cy="1360865"/>
          </a:xfrm>
          <a:prstGeom prst="rect">
            <a:avLst/>
          </a:prstGeom>
        </p:spPr>
      </p:pic>
      <p:pic>
        <p:nvPicPr>
          <p:cNvPr id="95" name="Imagen 9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261" y="2375914"/>
            <a:ext cx="2214195" cy="1628284"/>
          </a:xfrm>
          <a:prstGeom prst="rect">
            <a:avLst/>
          </a:prstGeom>
        </p:spPr>
      </p:pic>
      <p:pic>
        <p:nvPicPr>
          <p:cNvPr id="96" name="Imagen 9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673" y="2388067"/>
            <a:ext cx="2299575" cy="1604514"/>
          </a:xfrm>
          <a:prstGeom prst="rect">
            <a:avLst/>
          </a:prstGeom>
        </p:spPr>
      </p:pic>
      <p:cxnSp>
        <p:nvCxnSpPr>
          <p:cNvPr id="50" name="Conector recto de flecha 49"/>
          <p:cNvCxnSpPr/>
          <p:nvPr/>
        </p:nvCxnSpPr>
        <p:spPr bwMode="auto">
          <a:xfrm flipH="1">
            <a:off x="7822570" y="3577022"/>
            <a:ext cx="997709" cy="0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9135260" y="3253856"/>
            <a:ext cx="2671456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Optionele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schooleigen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indicatoren</a:t>
            </a:r>
            <a:endParaRPr lang="en-GB" sz="1500" kern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cxnSp>
        <p:nvCxnSpPr>
          <p:cNvPr id="52" name="Conector recto de flecha 51"/>
          <p:cNvCxnSpPr/>
          <p:nvPr/>
        </p:nvCxnSpPr>
        <p:spPr bwMode="auto">
          <a:xfrm flipH="1">
            <a:off x="7822570" y="4485572"/>
            <a:ext cx="997709" cy="0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9135260" y="4162406"/>
            <a:ext cx="2671456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Optionele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lijst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met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toevoegbare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vragen</a:t>
            </a:r>
            <a:endParaRPr lang="en-GB" sz="1500" kern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9081449" y="5550220"/>
            <a:ext cx="2671456" cy="3231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Schoolprofiel</a:t>
            </a:r>
            <a:endParaRPr lang="en-GB" sz="1500" kern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cxnSp>
        <p:nvCxnSpPr>
          <p:cNvPr id="55" name="Conector recto de flecha 54"/>
          <p:cNvCxnSpPr/>
          <p:nvPr/>
        </p:nvCxnSpPr>
        <p:spPr bwMode="auto">
          <a:xfrm flipV="1">
            <a:off x="3422128" y="3577022"/>
            <a:ext cx="907008" cy="0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576607" y="3197102"/>
            <a:ext cx="2457012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Additionele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indicatoren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BSO</a:t>
            </a:r>
          </a:p>
        </p:txBody>
      </p:sp>
      <p:cxnSp>
        <p:nvCxnSpPr>
          <p:cNvPr id="64" name="Conector recto de flecha 63"/>
          <p:cNvCxnSpPr/>
          <p:nvPr/>
        </p:nvCxnSpPr>
        <p:spPr bwMode="auto">
          <a:xfrm flipV="1">
            <a:off x="3422128" y="4395517"/>
            <a:ext cx="907008" cy="0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576607" y="4152717"/>
            <a:ext cx="2457012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Specifieke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indicatoren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BSO/TSO</a:t>
            </a:r>
          </a:p>
        </p:txBody>
      </p:sp>
      <p:cxnSp>
        <p:nvCxnSpPr>
          <p:cNvPr id="67" name="Conector recto de flecha 66"/>
          <p:cNvCxnSpPr/>
          <p:nvPr/>
        </p:nvCxnSpPr>
        <p:spPr bwMode="auto">
          <a:xfrm flipV="1">
            <a:off x="3422128" y="5203908"/>
            <a:ext cx="907008" cy="0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576607" y="4961108"/>
            <a:ext cx="2457012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Basisset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indicatoren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verplicht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voor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alle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scholen</a:t>
            </a:r>
            <a:endParaRPr lang="en-GB" sz="1500" kern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die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aan</a:t>
            </a:r>
            <a:r>
              <a:rPr lang="en-GB" sz="1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SELFIE </a:t>
            </a:r>
            <a:r>
              <a:rPr lang="en-GB" sz="15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deelnemen</a:t>
            </a:r>
            <a:endParaRPr lang="en-GB" sz="1500" kern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cxnSp>
        <p:nvCxnSpPr>
          <p:cNvPr id="70" name="Conector recto de flecha 69"/>
          <p:cNvCxnSpPr/>
          <p:nvPr/>
        </p:nvCxnSpPr>
        <p:spPr bwMode="auto">
          <a:xfrm flipH="1">
            <a:off x="6096000" y="6467042"/>
            <a:ext cx="2160588" cy="0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ector recto de flecha 71"/>
          <p:cNvCxnSpPr/>
          <p:nvPr/>
        </p:nvCxnSpPr>
        <p:spPr bwMode="auto">
          <a:xfrm flipV="1">
            <a:off x="8256588" y="5779434"/>
            <a:ext cx="0" cy="687608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Conector recto de flecha 73"/>
          <p:cNvCxnSpPr/>
          <p:nvPr/>
        </p:nvCxnSpPr>
        <p:spPr bwMode="auto">
          <a:xfrm flipH="1">
            <a:off x="8256588" y="5779434"/>
            <a:ext cx="528232" cy="0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Conector recto de flecha 74"/>
          <p:cNvCxnSpPr/>
          <p:nvPr/>
        </p:nvCxnSpPr>
        <p:spPr bwMode="auto">
          <a:xfrm flipV="1">
            <a:off x="6086664" y="6161208"/>
            <a:ext cx="0" cy="305834"/>
          </a:xfrm>
          <a:prstGeom prst="straightConnector1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Rectángulo 76"/>
          <p:cNvSpPr/>
          <p:nvPr/>
        </p:nvSpPr>
        <p:spPr bwMode="auto">
          <a:xfrm>
            <a:off x="8793609" y="5685482"/>
            <a:ext cx="187903" cy="187903"/>
          </a:xfrm>
          <a:prstGeom prst="rect">
            <a:avLst/>
          </a:prstGeom>
          <a:solidFill>
            <a:srgbClr val="3D8D4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79" name="Rectángulo 78"/>
          <p:cNvSpPr/>
          <p:nvPr/>
        </p:nvSpPr>
        <p:spPr bwMode="auto">
          <a:xfrm>
            <a:off x="8780263" y="4398943"/>
            <a:ext cx="187903" cy="187903"/>
          </a:xfrm>
          <a:prstGeom prst="rect">
            <a:avLst/>
          </a:prstGeom>
          <a:solidFill>
            <a:srgbClr val="F22B0A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0" name="Rectángulo 79"/>
          <p:cNvSpPr/>
          <p:nvPr/>
        </p:nvSpPr>
        <p:spPr bwMode="auto">
          <a:xfrm>
            <a:off x="8780263" y="3473581"/>
            <a:ext cx="187903" cy="187903"/>
          </a:xfrm>
          <a:prstGeom prst="rect">
            <a:avLst/>
          </a:prstGeom>
          <a:solidFill>
            <a:srgbClr val="FABC20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2" name="Rectángulo 91"/>
          <p:cNvSpPr/>
          <p:nvPr/>
        </p:nvSpPr>
        <p:spPr bwMode="auto">
          <a:xfrm>
            <a:off x="3233606" y="5101346"/>
            <a:ext cx="187903" cy="187903"/>
          </a:xfrm>
          <a:prstGeom prst="rect">
            <a:avLst/>
          </a:prstGeom>
          <a:solidFill>
            <a:srgbClr val="2767B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0" name="Rectángulo 99"/>
          <p:cNvSpPr/>
          <p:nvPr/>
        </p:nvSpPr>
        <p:spPr bwMode="auto">
          <a:xfrm>
            <a:off x="3233606" y="3473581"/>
            <a:ext cx="187903" cy="187903"/>
          </a:xfrm>
          <a:prstGeom prst="rect">
            <a:avLst/>
          </a:prstGeom>
          <a:solidFill>
            <a:srgbClr val="4BB5E2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1" name="Rectángulo 100"/>
          <p:cNvSpPr/>
          <p:nvPr/>
        </p:nvSpPr>
        <p:spPr bwMode="auto">
          <a:xfrm>
            <a:off x="3233606" y="4296514"/>
            <a:ext cx="187903" cy="187903"/>
          </a:xfrm>
          <a:prstGeom prst="rect">
            <a:avLst/>
          </a:prstGeom>
          <a:solidFill>
            <a:srgbClr val="4BB5E2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2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5515199" y="1818162"/>
            <a:ext cx="1214404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12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Other Data Set</a:t>
            </a:r>
          </a:p>
        </p:txBody>
      </p:sp>
      <p:sp>
        <p:nvSpPr>
          <p:cNvPr id="104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4641140" y="3197102"/>
            <a:ext cx="1214404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12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Work Based VET</a:t>
            </a:r>
          </a:p>
        </p:txBody>
      </p:sp>
      <p:sp>
        <p:nvSpPr>
          <p:cNvPr id="105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6315661" y="3197102"/>
            <a:ext cx="1214404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1200" b="1" kern="0" dirty="0">
                <a:latin typeface="Arial" charset="0"/>
                <a:ea typeface="Arial" charset="0"/>
                <a:cs typeface="Arial" charset="0"/>
                <a:sym typeface="Arial"/>
              </a:rPr>
              <a:t>AD HOC</a:t>
            </a:r>
          </a:p>
        </p:txBody>
      </p:sp>
      <p:sp>
        <p:nvSpPr>
          <p:cNvPr id="106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4594450" y="4179181"/>
            <a:ext cx="581458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12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VET</a:t>
            </a:r>
          </a:p>
        </p:txBody>
      </p:sp>
      <p:sp>
        <p:nvSpPr>
          <p:cNvPr id="107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5260705" y="4179181"/>
            <a:ext cx="2387600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12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SELECTED</a:t>
            </a:r>
          </a:p>
        </p:txBody>
      </p:sp>
      <p:sp>
        <p:nvSpPr>
          <p:cNvPr id="108" name="Rectangle 12">
            <a:extLst>
              <a:ext uri="{FF2B5EF4-FFF2-40B4-BE49-F238E27FC236}">
                <a16:creationId xmlns:a16="http://schemas.microsoft.com/office/drawing/2014/main" id="{7EECF8F3-96BD-4E04-A10B-4DADDA477A13}"/>
              </a:ext>
            </a:extLst>
          </p:cNvPr>
          <p:cNvSpPr/>
          <p:nvPr/>
        </p:nvSpPr>
        <p:spPr>
          <a:xfrm>
            <a:off x="4526280" y="5022499"/>
            <a:ext cx="3148149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12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CORE</a:t>
            </a:r>
          </a:p>
        </p:txBody>
      </p:sp>
      <p:grpSp>
        <p:nvGrpSpPr>
          <p:cNvPr id="109" name="Agrupar 108"/>
          <p:cNvGrpSpPr/>
          <p:nvPr/>
        </p:nvGrpSpPr>
        <p:grpSpPr>
          <a:xfrm>
            <a:off x="4646419" y="5735663"/>
            <a:ext cx="2874110" cy="276999"/>
            <a:chOff x="4646419" y="5604850"/>
            <a:chExt cx="2874110" cy="276999"/>
          </a:xfrm>
        </p:grpSpPr>
        <p:sp>
          <p:nvSpPr>
            <p:cNvPr id="110" name="Rectangle 12">
              <a:extLst>
                <a:ext uri="{FF2B5EF4-FFF2-40B4-BE49-F238E27FC236}">
                  <a16:creationId xmlns:a16="http://schemas.microsoft.com/office/drawing/2014/main" id="{7EECF8F3-96BD-4E04-A10B-4DADDA477A13}"/>
                </a:ext>
              </a:extLst>
            </p:cNvPr>
            <p:cNvSpPr/>
            <p:nvPr/>
          </p:nvSpPr>
          <p:spPr>
            <a:xfrm>
              <a:off x="4646419" y="5604850"/>
              <a:ext cx="1166515" cy="27699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School</a:t>
              </a:r>
            </a:p>
          </p:txBody>
        </p:sp>
        <p:sp>
          <p:nvSpPr>
            <p:cNvPr id="111" name="Rectangle 12">
              <a:extLst>
                <a:ext uri="{FF2B5EF4-FFF2-40B4-BE49-F238E27FC236}">
                  <a16:creationId xmlns:a16="http://schemas.microsoft.com/office/drawing/2014/main" id="{7EECF8F3-96BD-4E04-A10B-4DADDA477A13}"/>
                </a:ext>
              </a:extLst>
            </p:cNvPr>
            <p:cNvSpPr/>
            <p:nvPr/>
          </p:nvSpPr>
          <p:spPr>
            <a:xfrm>
              <a:off x="6354014" y="5604850"/>
              <a:ext cx="1166515" cy="27699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Profile</a:t>
              </a:r>
            </a:p>
          </p:txBody>
        </p:sp>
      </p:grpSp>
      <p:sp>
        <p:nvSpPr>
          <p:cNvPr id="44" name="Shape 1852"/>
          <p:cNvSpPr/>
          <p:nvPr/>
        </p:nvSpPr>
        <p:spPr>
          <a:xfrm>
            <a:off x="2548074" y="-354634"/>
            <a:ext cx="7038462" cy="3334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175" indent="-3175">
              <a:lnSpc>
                <a:spcPct val="78571"/>
              </a:lnSpc>
              <a:buSzPct val="25000"/>
            </a:pPr>
            <a:endParaRPr lang="en-GB" sz="2400" dirty="0">
              <a:solidFill>
                <a:srgbClr val="515A76"/>
              </a:solidFill>
              <a:ea typeface="Verdana"/>
              <a:cs typeface="Verdana"/>
              <a:sym typeface="Verdana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615195" y="461126"/>
            <a:ext cx="10480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+mj-lt"/>
                <a:ea typeface="Verdana"/>
                <a:cs typeface="Verdana"/>
                <a:sym typeface="Verdana"/>
              </a:rPr>
              <a:t>SELFIE is </a:t>
            </a:r>
            <a:r>
              <a:rPr lang="en-GB" sz="2800" b="1" dirty="0" err="1">
                <a:latin typeface="+mj-lt"/>
                <a:ea typeface="Verdana"/>
                <a:cs typeface="Verdana"/>
                <a:sym typeface="Verdana"/>
              </a:rPr>
              <a:t>een</a:t>
            </a:r>
            <a:r>
              <a:rPr lang="en-GB" sz="2800" b="1" dirty="0">
                <a:latin typeface="+mj-lt"/>
                <a:ea typeface="Verdana"/>
                <a:cs typeface="Verdana"/>
                <a:sym typeface="Verdana"/>
              </a:rPr>
              <a:t> </a:t>
            </a:r>
            <a:r>
              <a:rPr lang="en-GB" sz="2800" b="1" dirty="0" err="1">
                <a:latin typeface="+mj-lt"/>
                <a:ea typeface="Verdana"/>
                <a:cs typeface="Verdana"/>
                <a:sym typeface="Verdana"/>
              </a:rPr>
              <a:t>aanpasbaar</a:t>
            </a:r>
            <a:r>
              <a:rPr lang="en-GB" sz="2800" b="1" dirty="0">
                <a:latin typeface="+mj-lt"/>
                <a:ea typeface="Verdana"/>
                <a:cs typeface="Verdana"/>
                <a:sym typeface="Verdana"/>
              </a:rPr>
              <a:t> en </a:t>
            </a:r>
            <a:r>
              <a:rPr lang="en-GB" sz="2800" b="1" dirty="0" err="1">
                <a:latin typeface="+mj-lt"/>
                <a:ea typeface="Verdana"/>
                <a:cs typeface="Verdana"/>
                <a:sym typeface="Verdana"/>
              </a:rPr>
              <a:t>flexibel</a:t>
            </a:r>
            <a:r>
              <a:rPr lang="en-GB" sz="2800" b="1" dirty="0">
                <a:latin typeface="+mj-lt"/>
                <a:ea typeface="Verdana"/>
                <a:cs typeface="Verdana"/>
                <a:sym typeface="Verdana"/>
              </a:rPr>
              <a:t> </a:t>
            </a:r>
            <a:r>
              <a:rPr lang="en-GB" sz="2800" b="1" dirty="0" err="1">
                <a:latin typeface="+mj-lt"/>
                <a:ea typeface="Verdana"/>
                <a:cs typeface="Verdana"/>
                <a:sym typeface="Verdana"/>
              </a:rPr>
              <a:t>schoolfeedbacksysteem</a:t>
            </a:r>
            <a:endParaRPr lang="en-GB" sz="2800" b="1" dirty="0">
              <a:latin typeface="+mj-lt"/>
              <a:ea typeface="Verdana"/>
              <a:cs typeface="Verdana"/>
              <a:sym typeface="Verdana"/>
            </a:endParaRPr>
          </a:p>
          <a:p>
            <a:endParaRPr lang="en-GB" sz="2800" b="1" dirty="0">
              <a:latin typeface="+mj-lt"/>
              <a:ea typeface="Verdana"/>
              <a:cs typeface="Verdana"/>
              <a:sym typeface="Verdana"/>
            </a:endParaRPr>
          </a:p>
          <a:p>
            <a:r>
              <a:rPr lang="en-GB" sz="2800" b="1" dirty="0" err="1">
                <a:latin typeface="+mj-lt"/>
                <a:ea typeface="Verdana"/>
                <a:cs typeface="Verdana"/>
                <a:sym typeface="Verdana"/>
              </a:rPr>
              <a:t>Opbouw</a:t>
            </a:r>
            <a:r>
              <a:rPr lang="en-GB" sz="2800" b="1" dirty="0">
                <a:latin typeface="+mj-lt"/>
                <a:ea typeface="Verdana"/>
                <a:cs typeface="Verdana"/>
                <a:sym typeface="Verdana"/>
              </a:rPr>
              <a:t> van de </a:t>
            </a:r>
            <a:r>
              <a:rPr lang="en-GB" sz="2800" b="1" dirty="0" err="1">
                <a:latin typeface="+mj-lt"/>
                <a:ea typeface="Verdana"/>
                <a:cs typeface="Verdana"/>
                <a:sym typeface="Verdana"/>
              </a:rPr>
              <a:t>vragenlijsten</a:t>
            </a:r>
            <a:endParaRPr lang="en-GB" sz="2800" b="1" dirty="0">
              <a:latin typeface="+mj-lt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22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D669E-3265-4B5C-B448-5ED0EA25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938CCBB-95FC-4DD1-87AB-AFC6293FB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47" y="517967"/>
            <a:ext cx="11972906" cy="58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80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E2238EC-AF1B-4F9A-8380-C44D0320D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61925"/>
            <a:ext cx="6991350" cy="6534150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1EC95902-F4F4-40AE-B7C9-EAA5C9FEB533}"/>
              </a:ext>
            </a:extLst>
          </p:cNvPr>
          <p:cNvSpPr/>
          <p:nvPr/>
        </p:nvSpPr>
        <p:spPr>
          <a:xfrm>
            <a:off x="0" y="5838092"/>
            <a:ext cx="2600325" cy="694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239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EE96F7D-AA32-4916-AC1D-33BBA1C1D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9" y="1690688"/>
            <a:ext cx="9330048" cy="49301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4DB378-AC4B-46DF-BA38-FEA06161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Vragenlijst bewerken: 2 mogelijkheden</a:t>
            </a:r>
          </a:p>
        </p:txBody>
      </p:sp>
    </p:spTree>
    <p:extLst>
      <p:ext uri="{BB962C8B-B14F-4D97-AF65-F5344CB8AC3E}">
        <p14:creationId xmlns:p14="http://schemas.microsoft.com/office/powerpoint/2010/main" val="1812351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C36CE611-C97C-4E4F-B489-4CF7E880E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46" y="0"/>
            <a:ext cx="6738131" cy="653546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84CE8FF-3173-485E-B03D-2B41CA5BC215}"/>
              </a:ext>
            </a:extLst>
          </p:cNvPr>
          <p:cNvSpPr txBox="1"/>
          <p:nvPr/>
        </p:nvSpPr>
        <p:spPr>
          <a:xfrm>
            <a:off x="339970" y="715107"/>
            <a:ext cx="4325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+mj-lt"/>
              </a:rPr>
              <a:t>Extra vragen toevoegen </a:t>
            </a:r>
          </a:p>
        </p:txBody>
      </p:sp>
    </p:spTree>
    <p:extLst>
      <p:ext uri="{BB962C8B-B14F-4D97-AF65-F5344CB8AC3E}">
        <p14:creationId xmlns:p14="http://schemas.microsoft.com/office/powerpoint/2010/main" val="3417951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EE96F7D-AA32-4916-AC1D-33BBA1C1D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9" y="1690688"/>
            <a:ext cx="9330048" cy="49301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4DB378-AC4B-46DF-BA38-FEA06161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Vragenlijst bewerken: eigen vragen toevoegen</a:t>
            </a:r>
          </a:p>
        </p:txBody>
      </p:sp>
    </p:spTree>
    <p:extLst>
      <p:ext uri="{BB962C8B-B14F-4D97-AF65-F5344CB8AC3E}">
        <p14:creationId xmlns:p14="http://schemas.microsoft.com/office/powerpoint/2010/main" val="2092926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06C446B-8715-4A20-8B78-9A335146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94" y="0"/>
            <a:ext cx="7245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44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93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FBA232-89EB-41E0-802E-FCA715E3B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Waar SELFIE vandaan komt?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39AFED8-4450-45DC-8DF6-7B9A684BF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435" y="416688"/>
            <a:ext cx="8545563" cy="60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7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2106903-DBAB-4762-A683-5572D2FBF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09" y="637888"/>
            <a:ext cx="6070884" cy="62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1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790E0-2796-4369-9BEA-210EE875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Follow-up dashboard voor coördinatoren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0D218C1-074C-4D0C-BC89-5873FE22A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739" y="2716480"/>
            <a:ext cx="9605693" cy="32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2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70B08-0FE2-42BA-9161-DA163127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Participatieratio leerkrachten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CE06184-96F4-47B8-9D42-D1080A07B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413" y="1693735"/>
            <a:ext cx="10706581" cy="49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10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70B08-0FE2-42BA-9161-DA163127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Participatieratio schoolleiders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FEC9838-51AC-4E3B-B968-530FED633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944" y="2812648"/>
            <a:ext cx="11455793" cy="35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91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70B08-0FE2-42BA-9161-DA163127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Participatieratio leerlingen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39895D9-511D-47A4-85A8-18EC19D9E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56" y="1771449"/>
            <a:ext cx="10627669" cy="49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95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20BC89-50F9-47B3-A784-42F77A18B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79" y="101924"/>
            <a:ext cx="6862818" cy="66541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6E9031-4C08-4202-8205-E8AF968E1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vragenlijst </a:t>
            </a:r>
          </a:p>
        </p:txBody>
      </p:sp>
    </p:spTree>
    <p:extLst>
      <p:ext uri="{BB962C8B-B14F-4D97-AF65-F5344CB8AC3E}">
        <p14:creationId xmlns:p14="http://schemas.microsoft.com/office/powerpoint/2010/main" val="2790601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7358A3A-7CB5-429B-BBC0-13E436977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0" y="182880"/>
            <a:ext cx="682752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27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8601EB-29E6-4EDC-BB3D-D86F05697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03" y="0"/>
            <a:ext cx="552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49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7B7375-BA1D-4CDA-B91E-125AC5135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resultaten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4D2497BD-A97F-4409-890B-DF5B0A37D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30" y="104172"/>
            <a:ext cx="6313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47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8BD65BA-0FAB-4012-A19B-AA7AC358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784" y="266218"/>
            <a:ext cx="7606220" cy="63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Wie?     Europese Commissie</a:t>
            </a:r>
            <a:br>
              <a:rPr lang="nl-BE" dirty="0"/>
            </a:br>
            <a:r>
              <a:rPr lang="nl-BE" dirty="0"/>
              <a:t>Joint Research Centre  </a:t>
            </a:r>
            <a:br>
              <a:rPr lang="nl-BE" dirty="0"/>
            </a:br>
            <a:r>
              <a:rPr lang="nl-BE" dirty="0" err="1"/>
              <a:t>Institute</a:t>
            </a:r>
            <a:r>
              <a:rPr lang="nl-BE" dirty="0"/>
              <a:t> for </a:t>
            </a:r>
            <a:r>
              <a:rPr lang="nl-BE" dirty="0" err="1"/>
              <a:t>Prospective</a:t>
            </a:r>
            <a:r>
              <a:rPr lang="nl-BE" dirty="0"/>
              <a:t> </a:t>
            </a:r>
            <a:r>
              <a:rPr lang="nl-BE" dirty="0" err="1"/>
              <a:t>Technological</a:t>
            </a:r>
            <a:r>
              <a:rPr lang="nl-BE" dirty="0"/>
              <a:t> Studies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426" y="1965100"/>
            <a:ext cx="4867275" cy="20193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744" y="2107720"/>
            <a:ext cx="3200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86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CD1D7C-6DF8-4457-9383-CC538989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9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CCD5F8-C0BC-4B66-97AE-CCF43ACB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4" y="0"/>
            <a:ext cx="634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7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2F87DE2-98C6-4E0A-BF24-7783B220D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710" y="643467"/>
            <a:ext cx="692057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4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9E8610-4333-4ED9-95D6-ACC4BA65D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28" y="150471"/>
            <a:ext cx="6298594" cy="64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63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F74188-8D25-470F-8221-E74C279F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BE">
                <a:solidFill>
                  <a:schemeClr val="accent1"/>
                </a:solidFill>
              </a:rPr>
              <a:t>Wat doe je met de resultaten?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D375115-E714-448D-84E5-A0AA6A36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BE" sz="2400" dirty="0"/>
              <a:t>Zelfreflectie </a:t>
            </a:r>
          </a:p>
          <a:p>
            <a:r>
              <a:rPr lang="nl-BE" sz="2400" dirty="0"/>
              <a:t>Beleidsplanning (nulmeting)</a:t>
            </a:r>
          </a:p>
          <a:p>
            <a:r>
              <a:rPr lang="nl-BE" sz="2400" dirty="0"/>
              <a:t>Beleidsevaluatie </a:t>
            </a:r>
          </a:p>
          <a:p>
            <a:r>
              <a:rPr lang="nl-BE" sz="2400" dirty="0"/>
              <a:t>Input voor (aanpassing van) ICT-beleidsplan, actieplan, schoolbeleidsplan,… </a:t>
            </a:r>
          </a:p>
          <a:p>
            <a:r>
              <a:rPr lang="nl-BE" sz="2400" dirty="0"/>
              <a:t>Discussie </a:t>
            </a:r>
          </a:p>
          <a:p>
            <a:r>
              <a:rPr lang="nl-BE" sz="2400" dirty="0"/>
              <a:t>…</a:t>
            </a:r>
          </a:p>
          <a:p>
            <a:endParaRPr lang="nl-BE" sz="2400" dirty="0"/>
          </a:p>
          <a:p>
            <a:r>
              <a:rPr lang="nl-BE" sz="2400" dirty="0"/>
              <a:t>Opgelet! SELFIE is een momentopname </a:t>
            </a:r>
          </a:p>
          <a:p>
            <a:r>
              <a:rPr lang="nl-BE" sz="2400" dirty="0"/>
              <a:t>Periodieke afname mogelijk</a:t>
            </a:r>
          </a:p>
        </p:txBody>
      </p:sp>
    </p:spTree>
    <p:extLst>
      <p:ext uri="{BB962C8B-B14F-4D97-AF65-F5344CB8AC3E}">
        <p14:creationId xmlns:p14="http://schemas.microsoft.com/office/powerpoint/2010/main" val="3199171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445478" y="1560572"/>
            <a:ext cx="9657145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nl-BE" sz="2400" dirty="0">
                <a:latin typeface="Arial" charset="0"/>
                <a:ea typeface="ＭＳ Ｐゴシック" pitchFamily="-84" charset="-128"/>
              </a:rPr>
              <a:t>Kennis, expertise en lesmateriaal delen via KlasCement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nl-BE" sz="2400" dirty="0" err="1">
                <a:latin typeface="Arial" charset="0"/>
                <a:ea typeface="ＭＳ Ｐゴシック" pitchFamily="-84" charset="-128"/>
              </a:rPr>
              <a:t>Klascement</a:t>
            </a:r>
            <a:r>
              <a:rPr lang="nl-BE" sz="2400" dirty="0">
                <a:latin typeface="Arial" charset="0"/>
                <a:ea typeface="ＭＳ Ｐゴシック" pitchFamily="-84" charset="-128"/>
              </a:rPr>
              <a:t> ICT-team: ook voor ICT-coördinatoren 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nl-BE" sz="2400" dirty="0">
              <a:latin typeface="Arial" charset="0"/>
              <a:ea typeface="ＭＳ Ｐゴシック" pitchFamily="-84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nl-BE" sz="2400" dirty="0">
                <a:latin typeface="Arial" charset="0"/>
                <a:ea typeface="ＭＳ Ｐゴシック" pitchFamily="-84" charset="-128"/>
              </a:rPr>
              <a:t>Nog meer leerinhouden VIAA Archief voor Onderwijs 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nl-BE" sz="2400" dirty="0">
              <a:latin typeface="Arial" charset="0"/>
              <a:ea typeface="ＭＳ Ｐゴシック" pitchFamily="-84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nl-BE" sz="2400" dirty="0">
                <a:latin typeface="Arial" charset="0"/>
                <a:ea typeface="ＭＳ Ｐゴシック" pitchFamily="-84" charset="-128"/>
              </a:rPr>
              <a:t>Het </a:t>
            </a:r>
            <a:r>
              <a:rPr lang="nl-BE" sz="2400" dirty="0" err="1">
                <a:latin typeface="Arial" charset="0"/>
                <a:ea typeface="ＭＳ Ｐゴシック" pitchFamily="-84" charset="-128"/>
              </a:rPr>
              <a:t>eSafety</a:t>
            </a:r>
            <a:r>
              <a:rPr lang="nl-BE" sz="2400" dirty="0">
                <a:latin typeface="Arial" charset="0"/>
                <a:ea typeface="ＭＳ Ｐゴシック" pitchFamily="-84" charset="-128"/>
              </a:rPr>
              <a:t> Label voor ICT-veilige scholen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nl-BE" sz="2400" dirty="0">
              <a:latin typeface="Arial" charset="0"/>
              <a:ea typeface="ＭＳ Ｐゴシック" pitchFamily="-84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nl-BE" sz="2400" dirty="0">
                <a:latin typeface="Arial" charset="0"/>
                <a:ea typeface="ＭＳ Ｐゴシック" pitchFamily="-84" charset="-128"/>
              </a:rPr>
              <a:t>Kenniscentrum voor Mediawijsheid en Mediacoach opleiding  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nl-BE" sz="2400" dirty="0">
              <a:latin typeface="Arial" charset="0"/>
              <a:ea typeface="ＭＳ Ｐゴシック" pitchFamily="-84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nl-BE" sz="2400" dirty="0">
                <a:latin typeface="Arial" charset="0"/>
                <a:ea typeface="ＭＳ Ｐゴシック" pitchFamily="-84" charset="-128"/>
              </a:rPr>
              <a:t>Voldoende bandbreedte, wifi en een professioneel beheer en beveiliging </a:t>
            </a:r>
            <a:r>
              <a:rPr lang="nl-BE" sz="2400" dirty="0">
                <a:latin typeface="Arial" charset="0"/>
                <a:ea typeface="ＭＳ Ｐゴシック" pitchFamily="-84" charset="-128"/>
                <a:hlinkClick r:id="rId3"/>
              </a:rPr>
              <a:t>www.telenet.schoolnet.be</a:t>
            </a:r>
            <a:endParaRPr lang="nl-BE" sz="2400" dirty="0">
              <a:latin typeface="Arial" charset="0"/>
              <a:ea typeface="ＭＳ Ｐゴシック" pitchFamily="-84" charset="-128"/>
            </a:endParaRPr>
          </a:p>
          <a:p>
            <a:pPr>
              <a:defRPr/>
            </a:pPr>
            <a:endParaRPr lang="nl-BE" sz="2400" dirty="0">
              <a:latin typeface="Arial" charset="0"/>
              <a:ea typeface="ＭＳ Ｐゴシック" pitchFamily="-84" charset="-128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nl-BE" sz="2400" dirty="0">
                <a:latin typeface="Arial" charset="0"/>
                <a:ea typeface="ＭＳ Ｐゴシック" pitchFamily="-84" charset="-128"/>
              </a:rPr>
              <a:t>Vorming: </a:t>
            </a:r>
            <a:r>
              <a:rPr lang="nl-BE" sz="2400" dirty="0" err="1">
                <a:latin typeface="Arial" charset="0"/>
                <a:ea typeface="ＭＳ Ｐゴシック" pitchFamily="-84" charset="-128"/>
              </a:rPr>
              <a:t>TollNet</a:t>
            </a:r>
            <a:r>
              <a:rPr lang="nl-BE" sz="2400" dirty="0">
                <a:latin typeface="Arial" charset="0"/>
                <a:ea typeface="ＭＳ Ｐゴシック" pitchFamily="-84" charset="-128"/>
              </a:rPr>
              <a:t> en </a:t>
            </a:r>
            <a:r>
              <a:rPr lang="nl-BE" sz="2400" dirty="0" err="1">
                <a:latin typeface="Arial" charset="0"/>
                <a:ea typeface="ＭＳ Ｐゴシック" pitchFamily="-84" charset="-128"/>
              </a:rPr>
              <a:t>Future</a:t>
            </a:r>
            <a:r>
              <a:rPr lang="nl-BE" sz="2400" dirty="0">
                <a:latin typeface="Arial" charset="0"/>
                <a:ea typeface="ＭＳ Ｐゴシック" pitchFamily="-84" charset="-128"/>
              </a:rPr>
              <a:t> Teacher </a:t>
            </a:r>
          </a:p>
          <a:p>
            <a:pPr>
              <a:defRPr/>
            </a:pPr>
            <a:endParaRPr lang="nl-BE" dirty="0">
              <a:latin typeface="Arial" charset="0"/>
              <a:ea typeface="ＭＳ Ｐゴシック" pitchFamily="-84" charset="-128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na SELFIE: ondersteunende initiatieven</a:t>
            </a:r>
          </a:p>
        </p:txBody>
      </p:sp>
    </p:spTree>
    <p:extLst>
      <p:ext uri="{BB962C8B-B14F-4D97-AF65-F5344CB8AC3E}">
        <p14:creationId xmlns:p14="http://schemas.microsoft.com/office/powerpoint/2010/main" val="1705158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66B954-F728-4887-980D-E1460645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Aandachtspunten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2C5360-17C9-497A-94BD-5DBAAD95F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Secundair Onderwijs</a:t>
            </a:r>
          </a:p>
          <a:p>
            <a:pPr lvl="1"/>
            <a:r>
              <a:rPr lang="nl-BE" dirty="0"/>
              <a:t>middenschool </a:t>
            </a:r>
            <a:r>
              <a:rPr lang="nl-BE" dirty="0" err="1"/>
              <a:t>vs</a:t>
            </a:r>
            <a:r>
              <a:rPr lang="nl-BE" dirty="0"/>
              <a:t> bovenbouw</a:t>
            </a:r>
          </a:p>
          <a:p>
            <a:pPr lvl="1"/>
            <a:r>
              <a:rPr lang="nl-BE" dirty="0"/>
              <a:t>ASO </a:t>
            </a:r>
            <a:r>
              <a:rPr lang="nl-BE" dirty="0" err="1"/>
              <a:t>vs</a:t>
            </a:r>
            <a:r>
              <a:rPr lang="nl-BE" dirty="0"/>
              <a:t> TSO/BSO </a:t>
            </a:r>
          </a:p>
          <a:p>
            <a:endParaRPr lang="nl-BE" dirty="0"/>
          </a:p>
          <a:p>
            <a:r>
              <a:rPr lang="nl-BE" dirty="0"/>
              <a:t>Lager onderwijs</a:t>
            </a:r>
          </a:p>
          <a:p>
            <a:pPr lvl="1"/>
            <a:r>
              <a:rPr lang="nl-BE" dirty="0" err="1"/>
              <a:t>LLn</a:t>
            </a:r>
            <a:r>
              <a:rPr lang="nl-BE" dirty="0"/>
              <a:t> enkel 3</a:t>
            </a:r>
            <a:r>
              <a:rPr lang="nl-BE" baseline="30000" dirty="0"/>
              <a:t>e</a:t>
            </a:r>
            <a:r>
              <a:rPr lang="nl-BE" dirty="0"/>
              <a:t> graad </a:t>
            </a:r>
          </a:p>
          <a:p>
            <a:pPr lvl="1"/>
            <a:r>
              <a:rPr lang="nl-BE" dirty="0" err="1"/>
              <a:t>LLn</a:t>
            </a:r>
            <a:r>
              <a:rPr lang="nl-BE" dirty="0"/>
              <a:t> moeilijkheidsgraad </a:t>
            </a:r>
          </a:p>
          <a:p>
            <a:pPr lvl="1"/>
            <a:endParaRPr lang="nl-BE" dirty="0"/>
          </a:p>
          <a:p>
            <a:r>
              <a:rPr lang="nl-BE" dirty="0"/>
              <a:t>Motiveer uw leraren!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B4D2C8-3DAC-4860-8B9E-410DF58C3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34" y="1709901"/>
            <a:ext cx="10502641" cy="43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820DA-3F11-4815-9C91-FFE78C5B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SELFIE in jouw school?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BB2F8B-D463-4FA5-8020-4D47766D4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690688"/>
            <a:ext cx="10515600" cy="4486275"/>
          </a:xfrm>
        </p:spPr>
        <p:txBody>
          <a:bodyPr/>
          <a:lstStyle/>
          <a:p>
            <a:r>
              <a:rPr lang="nl-BE" dirty="0"/>
              <a:t>Bepaal vooraf waarvoor je SELFIE wil gebruiken</a:t>
            </a:r>
          </a:p>
          <a:p>
            <a:pPr lvl="1"/>
            <a:r>
              <a:rPr lang="nl-BE" dirty="0"/>
              <a:t>Nulmeting</a:t>
            </a:r>
          </a:p>
          <a:p>
            <a:pPr lvl="1"/>
            <a:r>
              <a:rPr lang="nl-BE" dirty="0"/>
              <a:t>Evaluatie</a:t>
            </a:r>
          </a:p>
          <a:p>
            <a:r>
              <a:rPr lang="nl-BE" dirty="0"/>
              <a:t>Gedragenheid is belangrijk </a:t>
            </a:r>
          </a:p>
          <a:p>
            <a:r>
              <a:rPr lang="nl-BE" dirty="0"/>
              <a:t>Gebruik ondersteunende materialen om collega’s en leerlingen te informeren: folder, video’s, …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516E7E-50CE-4EAB-9843-554B82D15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14" y="4632767"/>
            <a:ext cx="834614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6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_selfie-voor-studenten_NL">
            <a:hlinkClick r:id="" action="ppaction://media"/>
            <a:extLst>
              <a:ext uri="{FF2B5EF4-FFF2-40B4-BE49-F238E27FC236}">
                <a16:creationId xmlns:a16="http://schemas.microsoft.com/office/drawing/2014/main" id="{235658FC-E063-4FBA-B100-642F8EF4F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058C1-AF94-4E4D-82C9-8445D0DBE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Timing huidig en volgend schooljaar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A357E-43EA-40E2-919E-979B5787A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Voor het schooljaar 2018-2019 zijn drie sessies beschikbaar: </a:t>
            </a:r>
          </a:p>
          <a:p>
            <a:endParaRPr lang="nl-BE" dirty="0"/>
          </a:p>
          <a:p>
            <a:pPr lvl="1"/>
            <a:r>
              <a:rPr lang="nl-BE" dirty="0"/>
              <a:t> Selfie-sessie 1: 25 oktober 2018 – 31 december 2018 </a:t>
            </a:r>
          </a:p>
          <a:p>
            <a:pPr lvl="1"/>
            <a:r>
              <a:rPr lang="nl-BE" dirty="0"/>
              <a:t>Selfie-sessie 2: 5 januari 2019 – 14 april 2019 </a:t>
            </a:r>
          </a:p>
          <a:p>
            <a:pPr lvl="1"/>
            <a:r>
              <a:rPr lang="nl-BE" dirty="0"/>
              <a:t>Selfie-sessie 3: 18 april 2019 – 31 juli 2019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1F2A15-F820-4572-8C80-7A4704EFFE66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Voor het schooljaar 2019-2020</a:t>
            </a:r>
          </a:p>
          <a:p>
            <a:endParaRPr lang="nl-BE" dirty="0"/>
          </a:p>
          <a:p>
            <a:pPr lvl="1"/>
            <a:endParaRPr lang="nl-BE" dirty="0"/>
          </a:p>
          <a:p>
            <a:pPr lvl="1"/>
            <a:r>
              <a:rPr lang="nl-BE" dirty="0"/>
              <a:t>Vanaf 1 augustus 2019</a:t>
            </a:r>
          </a:p>
        </p:txBody>
      </p:sp>
    </p:spTree>
    <p:extLst>
      <p:ext uri="{BB962C8B-B14F-4D97-AF65-F5344CB8AC3E}">
        <p14:creationId xmlns:p14="http://schemas.microsoft.com/office/powerpoint/2010/main" val="157624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52B4B-529B-44A2-81D4-8437634D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</a:t>
            </a:r>
            <a:r>
              <a:rPr lang="nl-BE" dirty="0" err="1"/>
              <a:t>DigComp</a:t>
            </a:r>
            <a:r>
              <a:rPr lang="nl-BE" dirty="0"/>
              <a:t> familie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B2735E5-B761-4CF0-B0F8-167342C2E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830" y="2311762"/>
            <a:ext cx="3124630" cy="43513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D9C477-C1F3-4F43-8131-AB9D6EDC0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351" y="1796195"/>
            <a:ext cx="3373725" cy="45577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08DB5F3-D5D7-4ED1-AC6A-FB76DB113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752" y="2311762"/>
            <a:ext cx="27983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92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BD63E-63A5-4924-BF06-3E34A4EA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/>
          <a:lstStyle/>
          <a:p>
            <a:r>
              <a:rPr lang="nl-BE" dirty="0"/>
              <a:t>Handleiding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CC61B67-7744-48C7-842D-C4A99E932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3" y="1918222"/>
            <a:ext cx="32494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53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8414393-9CA8-43C7-AF42-2019442C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1" y="0"/>
            <a:ext cx="10936514" cy="6858000"/>
          </a:xfrm>
          <a:prstGeom prst="rect">
            <a:avLst/>
          </a:prstGeom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2C9C9FAC-7835-451A-915C-7DC4CA41BB27}"/>
              </a:ext>
            </a:extLst>
          </p:cNvPr>
          <p:cNvSpPr/>
          <p:nvPr/>
        </p:nvSpPr>
        <p:spPr>
          <a:xfrm rot="7482352">
            <a:off x="9208477" y="3692769"/>
            <a:ext cx="2778369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4098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0A19E-35C8-4E22-8513-7E2A4CB8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</p:spPr>
        <p:txBody>
          <a:bodyPr>
            <a:normAutofit/>
          </a:bodyPr>
          <a:lstStyle/>
          <a:p>
            <a:r>
              <a:rPr lang="nl-BE" dirty="0"/>
              <a:t>Dataveiligheid 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711F80-8077-4B6D-AF2F-33600A601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173" y="2607718"/>
            <a:ext cx="3267942" cy="163397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577A97-EC3E-4A4F-A68F-E82FDE1D7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1790" y="2535623"/>
            <a:ext cx="6705247" cy="3751808"/>
          </a:xfrm>
        </p:spPr>
        <p:txBody>
          <a:bodyPr>
            <a:normAutofit/>
          </a:bodyPr>
          <a:lstStyle/>
          <a:p>
            <a:r>
              <a:rPr lang="nl-BE" sz="2400" dirty="0"/>
              <a:t>SELFIE is </a:t>
            </a:r>
            <a:r>
              <a:rPr lang="nl-BE" sz="2400" dirty="0" err="1"/>
              <a:t>cloudbased</a:t>
            </a:r>
            <a:endParaRPr lang="nl-BE" sz="2400" dirty="0"/>
          </a:p>
          <a:p>
            <a:r>
              <a:rPr lang="nl-BE" sz="2400" dirty="0"/>
              <a:t>Data worden verzameld op de server van Joint Research Centre (EU) in Sevilla</a:t>
            </a:r>
          </a:p>
          <a:p>
            <a:r>
              <a:rPr lang="nl-BE" sz="2400" dirty="0"/>
              <a:t>School blijft eigenaar van de data </a:t>
            </a:r>
          </a:p>
          <a:p>
            <a:r>
              <a:rPr lang="nl-BE" sz="2400" dirty="0"/>
              <a:t>Deelname is anoniem en vrijwillig: géén gebruikers-login</a:t>
            </a:r>
          </a:p>
          <a:p>
            <a:r>
              <a:rPr lang="nl-BE" sz="2400" dirty="0"/>
              <a:t>Rapport: voor de schoolcoördinator (kan gedeeld worden) </a:t>
            </a:r>
          </a:p>
        </p:txBody>
      </p:sp>
    </p:spTree>
    <p:extLst>
      <p:ext uri="{BB962C8B-B14F-4D97-AF65-F5344CB8AC3E}">
        <p14:creationId xmlns:p14="http://schemas.microsoft.com/office/powerpoint/2010/main" val="3347087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6C34D-D1AF-4E6B-B082-A66B6675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Meer weten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AD82B3-F91D-401A-A927-EFAA960DE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dirty="0">
                <a:hlinkClick r:id="rId2"/>
              </a:rPr>
              <a:t>https://ec.europa.eu/education/schools-go-digital_nl</a:t>
            </a:r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>
                <a:hlinkClick r:id="rId3"/>
              </a:rPr>
              <a:t>https://www.klascement.net/thema/selfie</a:t>
            </a:r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>
                <a:hlinkClick r:id="rId4"/>
              </a:rPr>
              <a:t>https://onderwijs.vlaanderen.be/nl/selfie-tool-ondersteunt-het-digitaal-leren-in-scholen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hlinkClick r:id="rId5"/>
              </a:rPr>
              <a:t>https://onderwijs.vlaanderen.be/nl/onderwijspersoneel/van-basis-tot-volwassenenonderwijs/lespraktijk/ict-in-de-klas</a:t>
            </a:r>
            <a:endParaRPr lang="nl-BE" dirty="0"/>
          </a:p>
          <a:p>
            <a:endParaRPr lang="nl-BE" dirty="0"/>
          </a:p>
          <a:p>
            <a:r>
              <a:rPr lang="nl-BE" dirty="0"/>
              <a:t>#SELFIE_EU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4032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C06183-8C6A-4185-83F8-29942FF3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Vragen?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2EF0AE-F609-4587-BAE2-E483B3CEE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5963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DigComp</a:t>
            </a:r>
            <a:r>
              <a:rPr lang="nl-BE" dirty="0"/>
              <a:t>: wat en waarom?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Wat?</a:t>
            </a:r>
          </a:p>
          <a:p>
            <a:r>
              <a:rPr lang="nl-BE" sz="2400" dirty="0"/>
              <a:t>Een referentiekader voor digitale competentie</a:t>
            </a:r>
          </a:p>
          <a:p>
            <a:r>
              <a:rPr lang="nl-BE" sz="2400" dirty="0"/>
              <a:t>Identificatie van de belangrijkste componenten van digitale competentie </a:t>
            </a:r>
          </a:p>
          <a:p>
            <a:r>
              <a:rPr lang="nl-BE" sz="2400" dirty="0"/>
              <a:t>Verschillende niveaus en met voorbeelden van toepassingen</a:t>
            </a:r>
          </a:p>
          <a:p>
            <a:pPr marL="0" indent="0">
              <a:buNone/>
            </a:pPr>
            <a:endParaRPr lang="nl-BE" sz="2400" dirty="0"/>
          </a:p>
          <a:p>
            <a:pPr marL="0" indent="0">
              <a:buNone/>
            </a:pPr>
            <a:r>
              <a:rPr lang="nl-BE" dirty="0"/>
              <a:t>Waarom?</a:t>
            </a:r>
          </a:p>
          <a:p>
            <a:r>
              <a:rPr lang="nl-BE" sz="2400" dirty="0"/>
              <a:t>Voorzien van een gemeenschappelijk kader en gedragen visie </a:t>
            </a:r>
          </a:p>
          <a:p>
            <a:r>
              <a:rPr lang="nl-BE" sz="2400" dirty="0"/>
              <a:t>Grote nood aan meer digitale vaardigheden, met name </a:t>
            </a:r>
            <a:r>
              <a:rPr lang="nl-BE" sz="2400" dirty="0" err="1"/>
              <a:t>i.f.v</a:t>
            </a:r>
            <a:r>
              <a:rPr lang="nl-BE" sz="2400" dirty="0"/>
              <a:t>. participatie op de arbeidsmarkt en andere maatschappelijke domeinen</a:t>
            </a:r>
          </a:p>
        </p:txBody>
      </p:sp>
    </p:spTree>
    <p:extLst>
      <p:ext uri="{BB962C8B-B14F-4D97-AF65-F5344CB8AC3E}">
        <p14:creationId xmlns:p14="http://schemas.microsoft.com/office/powerpoint/2010/main" val="123419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6" y="0"/>
            <a:ext cx="9727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4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BE" dirty="0"/>
              <a:t>Lokalisering </a:t>
            </a:r>
            <a:r>
              <a:rPr lang="nl-BE" dirty="0" err="1"/>
              <a:t>DigComp</a:t>
            </a:r>
            <a:r>
              <a:rPr lang="nl-BE" dirty="0"/>
              <a:t> Vlaanderen: nieuwe ET  Secundair Onderwijs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528642"/>
            <a:ext cx="5181600" cy="5032374"/>
          </a:xfrm>
        </p:spPr>
        <p:txBody>
          <a:bodyPr>
            <a:noAutofit/>
          </a:bodyPr>
          <a:lstStyle/>
          <a:p>
            <a:pPr lvl="0"/>
            <a:r>
              <a:rPr lang="nl-BE" sz="1800" b="1" dirty="0"/>
              <a:t>Informatie verwerven en verwerken</a:t>
            </a:r>
            <a:endParaRPr lang="nl-BE" sz="1800" dirty="0"/>
          </a:p>
          <a:p>
            <a:pPr lvl="2"/>
            <a:r>
              <a:rPr lang="nl-BE" sz="1800" b="1" dirty="0"/>
              <a:t>Informatiebehoefte expliciteren</a:t>
            </a:r>
            <a:endParaRPr lang="nl-BE" sz="1800" dirty="0"/>
          </a:p>
          <a:p>
            <a:pPr lvl="2"/>
            <a:r>
              <a:rPr lang="nl-BE" sz="1800" b="1" dirty="0"/>
              <a:t>Zoeken naar en verwerven van informatie</a:t>
            </a:r>
            <a:endParaRPr lang="nl-BE" sz="1800" dirty="0"/>
          </a:p>
          <a:p>
            <a:pPr lvl="2"/>
            <a:r>
              <a:rPr lang="nl-BE" sz="1800" b="1" dirty="0"/>
              <a:t>Informatie beoordelen</a:t>
            </a:r>
            <a:endParaRPr lang="nl-BE" sz="1800" dirty="0"/>
          </a:p>
          <a:p>
            <a:pPr lvl="2"/>
            <a:r>
              <a:rPr lang="nl-BE" sz="1800" b="1" dirty="0"/>
              <a:t>Georganiseerd ophalen en opslaan van informatie</a:t>
            </a:r>
          </a:p>
          <a:p>
            <a:pPr marL="914400" lvl="2" indent="0">
              <a:buNone/>
            </a:pPr>
            <a:endParaRPr lang="nl-BE" sz="1800" dirty="0"/>
          </a:p>
          <a:p>
            <a:pPr lvl="0"/>
            <a:r>
              <a:rPr lang="nl-BE" sz="1800" b="1" dirty="0"/>
              <a:t>Communiceren, samenwerken, burgerschap</a:t>
            </a:r>
            <a:endParaRPr lang="nl-BE" sz="1800" dirty="0"/>
          </a:p>
          <a:p>
            <a:pPr lvl="2"/>
            <a:r>
              <a:rPr lang="nl-BE" sz="1800" b="1" dirty="0"/>
              <a:t>Doel en middel van communicatie op elkaar afstemmen</a:t>
            </a:r>
            <a:endParaRPr lang="nl-BE" sz="1800" dirty="0"/>
          </a:p>
          <a:p>
            <a:pPr lvl="2"/>
            <a:r>
              <a:rPr lang="nl-BE" sz="1800" b="1" dirty="0"/>
              <a:t>Informatie en inhouden delen</a:t>
            </a:r>
            <a:endParaRPr lang="nl-BE" sz="1800" dirty="0"/>
          </a:p>
          <a:p>
            <a:pPr lvl="2"/>
            <a:r>
              <a:rPr lang="nl-BE" sz="1800" b="1" dirty="0"/>
              <a:t>Engageren in online burgerschap</a:t>
            </a:r>
            <a:endParaRPr lang="nl-BE" sz="1800" dirty="0"/>
          </a:p>
          <a:p>
            <a:pPr lvl="2"/>
            <a:r>
              <a:rPr lang="nl-BE" sz="1800" b="1" dirty="0"/>
              <a:t>Samenwerken </a:t>
            </a:r>
            <a:endParaRPr lang="nl-BE" sz="1800" dirty="0"/>
          </a:p>
          <a:p>
            <a:pPr lvl="2"/>
            <a:r>
              <a:rPr lang="nl-BE" sz="1800" b="1" dirty="0"/>
              <a:t>Veilig en verantwoord communiceren, bewust van de verschillen tussen gebruikers</a:t>
            </a:r>
            <a:endParaRPr lang="nl-BE" sz="1800" dirty="0"/>
          </a:p>
          <a:p>
            <a:pPr lvl="2"/>
            <a:r>
              <a:rPr lang="nl-BE" sz="1800" b="1" dirty="0"/>
              <a:t>E-identiteit en E-reputatie beheren</a:t>
            </a:r>
            <a:endParaRPr lang="nl-BE" sz="18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28642"/>
            <a:ext cx="5181600" cy="5329357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nl-BE" sz="2600" b="1" dirty="0"/>
              <a:t>Creëren, </a:t>
            </a:r>
            <a:r>
              <a:rPr lang="nl-BE" sz="2600" b="1" dirty="0" err="1"/>
              <a:t>computationeel</a:t>
            </a:r>
            <a:r>
              <a:rPr lang="nl-BE" sz="2600" b="1" dirty="0"/>
              <a:t> denken</a:t>
            </a:r>
            <a:endParaRPr lang="nl-BE" sz="2600" dirty="0"/>
          </a:p>
          <a:p>
            <a:pPr lvl="2"/>
            <a:r>
              <a:rPr lang="nl-BE" sz="2600" b="1" dirty="0"/>
              <a:t>Inhouden integreren, structureren en herwerken</a:t>
            </a:r>
            <a:endParaRPr lang="nl-BE" sz="2600" dirty="0"/>
          </a:p>
          <a:p>
            <a:pPr lvl="2"/>
            <a:r>
              <a:rPr lang="nl-BE" sz="2600" b="1" dirty="0"/>
              <a:t>Inhouden ontwikkelen, creëren</a:t>
            </a:r>
            <a:endParaRPr lang="nl-BE" sz="2600" dirty="0"/>
          </a:p>
          <a:p>
            <a:pPr lvl="2"/>
            <a:r>
              <a:rPr lang="nl-BE" sz="2600" b="1" dirty="0"/>
              <a:t>Omgaan met copyright en licenties </a:t>
            </a:r>
            <a:endParaRPr lang="nl-BE" sz="2600" dirty="0"/>
          </a:p>
          <a:p>
            <a:pPr lvl="2"/>
            <a:r>
              <a:rPr lang="nl-BE" sz="2600" b="1" dirty="0"/>
              <a:t>Computationeel denken en programmeren</a:t>
            </a:r>
            <a:endParaRPr lang="nl-BE" sz="2600" dirty="0"/>
          </a:p>
          <a:p>
            <a:pPr lvl="0"/>
            <a:r>
              <a:rPr lang="nl-BE" sz="2600" b="1" dirty="0"/>
              <a:t>Veilig ICT</a:t>
            </a:r>
            <a:endParaRPr lang="nl-BE" sz="2600" dirty="0"/>
          </a:p>
          <a:p>
            <a:pPr lvl="2"/>
            <a:r>
              <a:rPr lang="nl-BE" sz="2600" b="1" dirty="0"/>
              <a:t>Materiaal beveiligen</a:t>
            </a:r>
            <a:endParaRPr lang="nl-BE" sz="2600" dirty="0"/>
          </a:p>
          <a:p>
            <a:pPr lvl="2"/>
            <a:r>
              <a:rPr lang="nl-BE" sz="2600" b="1" dirty="0"/>
              <a:t>Persoonlijke gegevens beheren</a:t>
            </a:r>
            <a:endParaRPr lang="nl-BE" sz="2600" dirty="0"/>
          </a:p>
          <a:p>
            <a:pPr lvl="2"/>
            <a:r>
              <a:rPr lang="nl-BE" sz="2600" b="1" dirty="0"/>
              <a:t>Fysische en psychische gezondheid beschermen</a:t>
            </a:r>
            <a:endParaRPr lang="nl-BE" sz="2600" dirty="0"/>
          </a:p>
          <a:p>
            <a:pPr lvl="2"/>
            <a:r>
              <a:rPr lang="nl-BE" sz="2600" b="1" dirty="0"/>
              <a:t>Duurzaam omgaan met technologie</a:t>
            </a:r>
            <a:endParaRPr lang="nl-BE" sz="2600" dirty="0"/>
          </a:p>
          <a:p>
            <a:pPr lvl="0"/>
            <a:r>
              <a:rPr lang="nl-BE" sz="2600" b="1" dirty="0"/>
              <a:t>Problemen oplossen</a:t>
            </a:r>
            <a:endParaRPr lang="nl-BE" sz="2600" dirty="0"/>
          </a:p>
          <a:p>
            <a:pPr lvl="2"/>
            <a:r>
              <a:rPr lang="nl-BE" sz="2600" b="1" dirty="0"/>
              <a:t>Problemen identificeren</a:t>
            </a:r>
            <a:endParaRPr lang="nl-BE" sz="2600" dirty="0"/>
          </a:p>
          <a:p>
            <a:pPr lvl="2"/>
            <a:r>
              <a:rPr lang="nl-BE" sz="2600" b="1" dirty="0"/>
              <a:t>Noden en oplossingen identificeren</a:t>
            </a:r>
            <a:endParaRPr lang="nl-BE" sz="2600" dirty="0"/>
          </a:p>
          <a:p>
            <a:pPr lvl="2"/>
            <a:r>
              <a:rPr lang="nl-BE" sz="2600" b="1" dirty="0"/>
              <a:t>Mogelijkheden innovatief en creatief gebruiken</a:t>
            </a:r>
            <a:endParaRPr lang="nl-BE" sz="2600" dirty="0"/>
          </a:p>
          <a:p>
            <a:pPr lvl="2"/>
            <a:r>
              <a:rPr lang="nl-BE" sz="2600" b="1" dirty="0"/>
              <a:t>Lacunes in de competentie identificeren en remediëren</a:t>
            </a:r>
            <a:endParaRPr lang="nl-BE" sz="2600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092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1100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7857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1129</Words>
  <Application>Microsoft Office PowerPoint</Application>
  <PresentationFormat>Breedbeeld</PresentationFormat>
  <Paragraphs>280</Paragraphs>
  <Slides>54</Slides>
  <Notes>19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54</vt:i4>
      </vt:variant>
    </vt:vector>
  </HeadingPairs>
  <TitlesOfParts>
    <vt:vector size="64" baseType="lpstr">
      <vt:lpstr>ＭＳ Ｐゴシック</vt:lpstr>
      <vt:lpstr>Arial</vt:lpstr>
      <vt:lpstr>Calibri</vt:lpstr>
      <vt:lpstr>Calibri Light</vt:lpstr>
      <vt:lpstr>Times New Roman</vt:lpstr>
      <vt:lpstr>Verdana</vt:lpstr>
      <vt:lpstr>Wingdings</vt:lpstr>
      <vt:lpstr>Wingdings 2</vt:lpstr>
      <vt:lpstr>Kantoorthema</vt:lpstr>
      <vt:lpstr>Aspect</vt:lpstr>
      <vt:lpstr>  SELFIE Schoolfeedbacksysteem voor  ICT in onderwijs   Jan De Craemer  Departement Onderwijs   </vt:lpstr>
      <vt:lpstr>Agenda</vt:lpstr>
      <vt:lpstr>Waar SELFIE vandaan komt? </vt:lpstr>
      <vt:lpstr>Wie?     Europese Commissie Joint Research Centre   Institute for Prospective Technological Studies </vt:lpstr>
      <vt:lpstr>De DigComp familie </vt:lpstr>
      <vt:lpstr>DigComp: wat en waarom? </vt:lpstr>
      <vt:lpstr>PowerPoint-presentatie</vt:lpstr>
      <vt:lpstr>Lokalisering DigComp Vlaanderen: nieuwe ET  Secundair Onderwijs </vt:lpstr>
      <vt:lpstr>PowerPoint-presentatie</vt:lpstr>
      <vt:lpstr>Nieuwe ICT eindtermen</vt:lpstr>
      <vt:lpstr>PowerPoint-presentatie</vt:lpstr>
      <vt:lpstr>DigCompOrg:  het achterliggende theoretische model </vt:lpstr>
      <vt:lpstr>PowerPoint-presentatie</vt:lpstr>
      <vt:lpstr>Indicatoren</vt:lpstr>
      <vt:lpstr>Indicatoren</vt:lpstr>
      <vt:lpstr>PowerPoint-presentatie</vt:lpstr>
      <vt:lpstr>Aanmelden en schoolprofiel aanmaken</vt:lpstr>
      <vt:lpstr>SELFIE in 6 stappen </vt:lpstr>
      <vt:lpstr>Het Schoolprofiel</vt:lpstr>
      <vt:lpstr>PowerPoint-presentatie</vt:lpstr>
      <vt:lpstr>Afname vragenlijst bij 3 doelgroepen</vt:lpstr>
      <vt:lpstr>PowerPoint-presentatie</vt:lpstr>
      <vt:lpstr>PowerPoint-presentatie</vt:lpstr>
      <vt:lpstr>PowerPoint-presentatie</vt:lpstr>
      <vt:lpstr>PowerPoint-presentatie</vt:lpstr>
      <vt:lpstr>Vragenlijst bewerken: 2 mogelijkheden</vt:lpstr>
      <vt:lpstr>PowerPoint-presentatie</vt:lpstr>
      <vt:lpstr>Vragenlijst bewerken: eigen vragen toevoegen</vt:lpstr>
      <vt:lpstr>PowerPoint-presentatie</vt:lpstr>
      <vt:lpstr>PowerPoint-presentatie</vt:lpstr>
      <vt:lpstr>Follow-up dashboard voor coördinatoren </vt:lpstr>
      <vt:lpstr>Participatieratio leerkrachten </vt:lpstr>
      <vt:lpstr>Participatieratio schoolleiders</vt:lpstr>
      <vt:lpstr>Participatieratio leerlingen</vt:lpstr>
      <vt:lpstr>De vragenlijst </vt:lpstr>
      <vt:lpstr>PowerPoint-presentatie</vt:lpstr>
      <vt:lpstr>PowerPoint-presentatie</vt:lpstr>
      <vt:lpstr>De resultaten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doe je met de resultaten? </vt:lpstr>
      <vt:lpstr>Wat na SELFIE: ondersteunende initiatieven</vt:lpstr>
      <vt:lpstr>Aandachtspunten </vt:lpstr>
      <vt:lpstr>SELFIE in jouw school?</vt:lpstr>
      <vt:lpstr>PowerPoint-presentatie</vt:lpstr>
      <vt:lpstr>Timing huidig en volgend schooljaar</vt:lpstr>
      <vt:lpstr>Handleiding </vt:lpstr>
      <vt:lpstr>PowerPoint-presentatie</vt:lpstr>
      <vt:lpstr>Dataveiligheid </vt:lpstr>
      <vt:lpstr>Meer weten </vt:lpstr>
      <vt:lpstr>Vragen?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SELFIE Schoolfeedbacksysteem voor  ICT in onderwijs   Jan De Craemer  Departement Onderwijs   </dc:title>
  <dc:creator>De Craemer Jan</dc:creator>
  <cp:lastModifiedBy>De Craemer Jan</cp:lastModifiedBy>
  <cp:revision>18</cp:revision>
  <dcterms:created xsi:type="dcterms:W3CDTF">2019-06-03T13:05:08Z</dcterms:created>
  <dcterms:modified xsi:type="dcterms:W3CDTF">2019-06-04T18:05:19Z</dcterms:modified>
</cp:coreProperties>
</file>