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7" r:id="rId2"/>
    <p:sldId id="262" r:id="rId3"/>
    <p:sldId id="268" r:id="rId4"/>
    <p:sldId id="258" r:id="rId5"/>
    <p:sldId id="272" r:id="rId6"/>
    <p:sldId id="280" r:id="rId7"/>
    <p:sldId id="279" r:id="rId8"/>
    <p:sldId id="273" r:id="rId9"/>
    <p:sldId id="297" r:id="rId10"/>
    <p:sldId id="283" r:id="rId11"/>
    <p:sldId id="259" r:id="rId12"/>
    <p:sldId id="264" r:id="rId13"/>
    <p:sldId id="266" r:id="rId14"/>
    <p:sldId id="267" r:id="rId15"/>
    <p:sldId id="260" r:id="rId16"/>
    <p:sldId id="269" r:id="rId17"/>
    <p:sldId id="270" r:id="rId18"/>
    <p:sldId id="277" r:id="rId19"/>
    <p:sldId id="278" r:id="rId20"/>
    <p:sldId id="271" r:id="rId21"/>
    <p:sldId id="286" r:id="rId22"/>
    <p:sldId id="292" r:id="rId23"/>
    <p:sldId id="284" r:id="rId24"/>
    <p:sldId id="275" r:id="rId25"/>
    <p:sldId id="291" r:id="rId26"/>
    <p:sldId id="282" r:id="rId27"/>
    <p:sldId id="288" r:id="rId28"/>
    <p:sldId id="287" r:id="rId29"/>
    <p:sldId id="289" r:id="rId30"/>
    <p:sldId id="295" r:id="rId31"/>
    <p:sldId id="296" r:id="rId32"/>
    <p:sldId id="294" r:id="rId33"/>
    <p:sldId id="293" r:id="rId34"/>
  </p:sldIdLst>
  <p:sldSz cx="12192000" cy="6858000"/>
  <p:notesSz cx="7010400" cy="92964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 Craemer, Jan" initials="DCJ" lastIdx="2" clrIdx="0">
    <p:extLst>
      <p:ext uri="{19B8F6BF-5375-455C-9EA6-DF929625EA0E}">
        <p15:presenceInfo xmlns:p15="http://schemas.microsoft.com/office/powerpoint/2012/main" userId="S-1-5-21-3662605696-431538287-2476864782-202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335" autoAdjust="0"/>
  </p:normalViewPr>
  <p:slideViewPr>
    <p:cSldViewPr snapToGrid="0">
      <p:cViewPr varScale="1">
        <p:scale>
          <a:sx n="77" d="100"/>
          <a:sy n="77" d="100"/>
        </p:scale>
        <p:origin x="912" y="62"/>
      </p:cViewPr>
      <p:guideLst>
        <p:guide orient="horz" pos="2160"/>
        <p:guide pos="3840"/>
      </p:guideLst>
    </p:cSldViewPr>
  </p:slideViewPr>
  <p:notesTextViewPr>
    <p:cViewPr>
      <p:scale>
        <a:sx n="1" d="1"/>
        <a:sy n="1" d="1"/>
      </p:scale>
      <p:origin x="0" y="0"/>
    </p:cViewPr>
  </p:notesTextViewPr>
  <p:sorterViewPr>
    <p:cViewPr>
      <p:scale>
        <a:sx n="100" d="100"/>
        <a:sy n="100" d="100"/>
      </p:scale>
      <p:origin x="0" y="-97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1-12T09:32:15.548" idx="2">
    <p:pos x="10" y="10"/>
    <p:text>Focus ligt op leerplichtonderwijs</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1-12T09:32:06.001" idx="1">
    <p:pos x="10" y="10"/>
    <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65800F4-47EB-41B9-B710-C1857A56867A}" type="datetimeFigureOut">
              <a:rPr lang="nl-BE" smtClean="0"/>
              <a:t>31/01/2018</a:t>
            </a:fld>
            <a:endParaRPr lang="nl-BE"/>
          </a:p>
        </p:txBody>
      </p:sp>
      <p:sp>
        <p:nvSpPr>
          <p:cNvPr id="4" name="Tijdelijke aanduiding voor voettekst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4F06C5F-D3F2-49B6-A032-5271248EF430}" type="slidenum">
              <a:rPr lang="nl-BE" smtClean="0"/>
              <a:t>‹nr.›</a:t>
            </a:fld>
            <a:endParaRPr lang="nl-BE"/>
          </a:p>
        </p:txBody>
      </p:sp>
    </p:spTree>
    <p:extLst>
      <p:ext uri="{BB962C8B-B14F-4D97-AF65-F5344CB8AC3E}">
        <p14:creationId xmlns:p14="http://schemas.microsoft.com/office/powerpoint/2010/main" val="3350455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nl-BE"/>
          </a:p>
        </p:txBody>
      </p:sp>
      <p:sp>
        <p:nvSpPr>
          <p:cNvPr id="3" name="Tijdelijke aanduiding voor datum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C952BF1-9769-49E2-97CD-7A6A963E19BE}" type="datetimeFigureOut">
              <a:rPr lang="nl-BE" smtClean="0"/>
              <a:t>31/01/2018</a:t>
            </a:fld>
            <a:endParaRPr lang="nl-BE"/>
          </a:p>
        </p:txBody>
      </p:sp>
      <p:sp>
        <p:nvSpPr>
          <p:cNvPr id="4" name="Tijdelijke aanduiding voor dia-afbeelding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nl-BE"/>
          </a:p>
        </p:txBody>
      </p:sp>
      <p:sp>
        <p:nvSpPr>
          <p:cNvPr id="5" name="Tijdelijke aanduiding voor notiti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E2B2097-3B3D-4A1C-B04C-76FE5FC31DF7}" type="slidenum">
              <a:rPr lang="nl-BE" smtClean="0"/>
              <a:t>‹nr.›</a:t>
            </a:fld>
            <a:endParaRPr lang="nl-BE"/>
          </a:p>
        </p:txBody>
      </p:sp>
    </p:spTree>
    <p:extLst>
      <p:ext uri="{BB962C8B-B14F-4D97-AF65-F5344CB8AC3E}">
        <p14:creationId xmlns:p14="http://schemas.microsoft.com/office/powerpoint/2010/main" val="3572769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2</a:t>
            </a:fld>
            <a:endParaRPr lang="nl-BE"/>
          </a:p>
        </p:txBody>
      </p:sp>
    </p:spTree>
    <p:extLst>
      <p:ext uri="{BB962C8B-B14F-4D97-AF65-F5344CB8AC3E}">
        <p14:creationId xmlns:p14="http://schemas.microsoft.com/office/powerpoint/2010/main" val="1407319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Ze zitten in elke school!</a:t>
            </a:r>
          </a:p>
          <a:p>
            <a:r>
              <a:rPr lang="nl-BE" dirty="0" smtClean="0"/>
              <a:t>PISA: ook daar zitten </a:t>
            </a:r>
            <a:r>
              <a:rPr lang="nl-BE" dirty="0" err="1" smtClean="0"/>
              <a:t>misshcien</a:t>
            </a:r>
            <a:r>
              <a:rPr lang="nl-BE" dirty="0" smtClean="0"/>
              <a:t> </a:t>
            </a:r>
            <a:r>
              <a:rPr lang="nl-BE" dirty="0" err="1" smtClean="0"/>
              <a:t>lln</a:t>
            </a:r>
            <a:r>
              <a:rPr lang="nl-BE" dirty="0" smtClean="0"/>
              <a:t> die tot de doelgroep behoren – die in elk geval extra ondersteuning en zorg nodig hebben</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11</a:t>
            </a:fld>
            <a:endParaRPr lang="nl-BE"/>
          </a:p>
        </p:txBody>
      </p:sp>
    </p:spTree>
    <p:extLst>
      <p:ext uri="{BB962C8B-B14F-4D97-AF65-F5344CB8AC3E}">
        <p14:creationId xmlns:p14="http://schemas.microsoft.com/office/powerpoint/2010/main" val="990142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 focus ligt op leerplicht onderwijs </a:t>
            </a:r>
          </a:p>
          <a:p>
            <a:r>
              <a:rPr lang="nl-BE" dirty="0" smtClean="0"/>
              <a:t>Wel gratis </a:t>
            </a:r>
            <a:r>
              <a:rPr lang="nl-BE" dirty="0" err="1" smtClean="0"/>
              <a:t>adiboeken</a:t>
            </a:r>
            <a:r>
              <a:rPr lang="nl-BE" dirty="0" smtClean="0"/>
              <a:t> voor VO</a:t>
            </a:r>
            <a:r>
              <a:rPr lang="nl-BE" baseline="0" dirty="0" smtClean="0"/>
              <a:t> HO </a:t>
            </a:r>
            <a:r>
              <a:rPr lang="nl-BE" baseline="0" dirty="0" err="1" smtClean="0"/>
              <a:t>huO</a:t>
            </a:r>
            <a:endParaRPr lang="nl-BE" dirty="0"/>
          </a:p>
        </p:txBody>
      </p:sp>
      <p:sp>
        <p:nvSpPr>
          <p:cNvPr id="4" name="Tijdelijke aanduiding voor dianummer 3"/>
          <p:cNvSpPr>
            <a:spLocks noGrp="1"/>
          </p:cNvSpPr>
          <p:nvPr>
            <p:ph type="sldNum" sz="quarter" idx="10"/>
          </p:nvPr>
        </p:nvSpPr>
        <p:spPr/>
        <p:txBody>
          <a:bodyPr/>
          <a:lstStyle/>
          <a:p>
            <a:fld id="{7D08A8A4-3748-4CB9-98EE-0555956C2727}" type="slidenum">
              <a:rPr lang="nl-BE" smtClean="0"/>
              <a:t>12</a:t>
            </a:fld>
            <a:endParaRPr lang="nl-BE"/>
          </a:p>
        </p:txBody>
      </p:sp>
    </p:spTree>
    <p:extLst>
      <p:ext uri="{BB962C8B-B14F-4D97-AF65-F5344CB8AC3E}">
        <p14:creationId xmlns:p14="http://schemas.microsoft.com/office/powerpoint/2010/main" val="1328813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Adibib</a:t>
            </a:r>
            <a:r>
              <a:rPr lang="nl-BE" dirty="0" smtClean="0"/>
              <a:t> attest is een </a:t>
            </a:r>
            <a:r>
              <a:rPr lang="nl-BE" dirty="0" err="1" smtClean="0"/>
              <a:t>specialleke</a:t>
            </a:r>
            <a:r>
              <a:rPr lang="nl-BE" dirty="0" smtClean="0"/>
              <a:t> </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13</a:t>
            </a:fld>
            <a:endParaRPr lang="nl-BE"/>
          </a:p>
        </p:txBody>
      </p:sp>
    </p:spTree>
    <p:extLst>
      <p:ext uri="{BB962C8B-B14F-4D97-AF65-F5344CB8AC3E}">
        <p14:creationId xmlns:p14="http://schemas.microsoft.com/office/powerpoint/2010/main" val="111821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Vbn</a:t>
            </a:r>
            <a:r>
              <a:rPr lang="nl-BE" dirty="0" smtClean="0"/>
              <a:t>???</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14</a:t>
            </a:fld>
            <a:endParaRPr lang="nl-BE"/>
          </a:p>
        </p:txBody>
      </p:sp>
    </p:spTree>
    <p:extLst>
      <p:ext uri="{BB962C8B-B14F-4D97-AF65-F5344CB8AC3E}">
        <p14:creationId xmlns:p14="http://schemas.microsoft.com/office/powerpoint/2010/main" val="3350318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UD </a:t>
            </a:r>
            <a:r>
              <a:rPr lang="nl-BE" dirty="0" err="1" smtClean="0"/>
              <a:t>Vb</a:t>
            </a:r>
            <a:r>
              <a:rPr lang="nl-BE" dirty="0" smtClean="0"/>
              <a:t> toegankelijkheidsopties  in </a:t>
            </a:r>
            <a:r>
              <a:rPr lang="nl-BE" dirty="0" err="1" smtClean="0"/>
              <a:t>ipad</a:t>
            </a:r>
            <a:r>
              <a:rPr lang="nl-BE" dirty="0" smtClean="0"/>
              <a:t> </a:t>
            </a:r>
          </a:p>
          <a:p>
            <a:r>
              <a:rPr lang="nl-BE" dirty="0" smtClean="0"/>
              <a:t>UD: Open source software en in toestellen standaard aanwezige applicaties hebben zeker hun waarde. Voor sommige leerlingen met een lees- en/of spellingsproblematiek bieden ze voldoende hulp en dan is het prima dat deze leerlingen zich daar verder van bedienen. Het is overigens ook toe te juichen – vanuit de optiek van </a:t>
            </a:r>
            <a:r>
              <a:rPr lang="nl-BE" dirty="0" err="1" smtClean="0"/>
              <a:t>universal</a:t>
            </a:r>
            <a:r>
              <a:rPr lang="nl-BE" dirty="0" smtClean="0"/>
              <a:t> design – dat ICT-toestellen meer en meer over geïntegreerde functies zoals een voorlezer beschikken. </a:t>
            </a:r>
          </a:p>
          <a:p>
            <a:endParaRPr lang="nl-BE" dirty="0" smtClean="0"/>
          </a:p>
          <a:p>
            <a:r>
              <a:rPr lang="nl-BE" dirty="0" smtClean="0"/>
              <a:t>Voor veel leerlingen (denk aan die 2,5%) volstaat wat open source software en in toestellen standaard aanwezige applicaties te bieden hebben niet.</a:t>
            </a:r>
          </a:p>
          <a:p>
            <a:r>
              <a:rPr lang="nl-BE" dirty="0" smtClean="0"/>
              <a:t> </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15</a:t>
            </a:fld>
            <a:endParaRPr lang="nl-BE"/>
          </a:p>
        </p:txBody>
      </p:sp>
    </p:spTree>
    <p:extLst>
      <p:ext uri="{BB962C8B-B14F-4D97-AF65-F5344CB8AC3E}">
        <p14:creationId xmlns:p14="http://schemas.microsoft.com/office/powerpoint/2010/main" val="701957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Geselecteerde software : 4 pakketten</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16</a:t>
            </a:fld>
            <a:endParaRPr lang="nl-BE"/>
          </a:p>
        </p:txBody>
      </p:sp>
    </p:spTree>
    <p:extLst>
      <p:ext uri="{BB962C8B-B14F-4D97-AF65-F5344CB8AC3E}">
        <p14:creationId xmlns:p14="http://schemas.microsoft.com/office/powerpoint/2010/main" val="697857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100% </a:t>
            </a:r>
            <a:r>
              <a:rPr lang="nl-BE" dirty="0" err="1" smtClean="0"/>
              <a:t>webbased</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19</a:t>
            </a:fld>
            <a:endParaRPr lang="nl-BE"/>
          </a:p>
        </p:txBody>
      </p:sp>
    </p:spTree>
    <p:extLst>
      <p:ext uri="{BB962C8B-B14F-4D97-AF65-F5344CB8AC3E}">
        <p14:creationId xmlns:p14="http://schemas.microsoft.com/office/powerpoint/2010/main" val="2540781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Burgerschapsmodel </a:t>
            </a:r>
            <a:r>
              <a:rPr lang="nl-BE" dirty="0" err="1" smtClean="0"/>
              <a:t>lln</a:t>
            </a:r>
            <a:r>
              <a:rPr lang="nl-BE" dirty="0" smtClean="0"/>
              <a:t> kiest – niet de school</a:t>
            </a:r>
          </a:p>
          <a:p>
            <a:r>
              <a:rPr lang="nl-BE" dirty="0" smtClean="0"/>
              <a:t>Demoversies uitproberen</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20</a:t>
            </a:fld>
            <a:endParaRPr lang="nl-BE"/>
          </a:p>
        </p:txBody>
      </p:sp>
    </p:spTree>
    <p:extLst>
      <p:ext uri="{BB962C8B-B14F-4D97-AF65-F5344CB8AC3E}">
        <p14:creationId xmlns:p14="http://schemas.microsoft.com/office/powerpoint/2010/main" val="683461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Rijksregisternr</a:t>
            </a:r>
            <a:r>
              <a:rPr lang="nl-BE" baseline="0" dirty="0" smtClean="0"/>
              <a:t> en attest vereist voor inschrijving – dus die gegevens hou je best bij de hand </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22</a:t>
            </a:fld>
            <a:endParaRPr lang="nl-BE"/>
          </a:p>
        </p:txBody>
      </p:sp>
    </p:spTree>
    <p:extLst>
      <p:ext uri="{BB962C8B-B14F-4D97-AF65-F5344CB8AC3E}">
        <p14:creationId xmlns:p14="http://schemas.microsoft.com/office/powerpoint/2010/main" val="1729028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Licentie </a:t>
            </a:r>
            <a:r>
              <a:rPr lang="nl-BE" dirty="0" err="1" smtClean="0"/>
              <a:t>to</a:t>
            </a:r>
            <a:r>
              <a:rPr lang="nl-BE" dirty="0" smtClean="0"/>
              <a:t> einde </a:t>
            </a:r>
            <a:r>
              <a:rPr lang="nl-BE" dirty="0" err="1" smtClean="0"/>
              <a:t>schooljaat</a:t>
            </a:r>
            <a:r>
              <a:rPr lang="nl-BE" dirty="0" smtClean="0"/>
              <a:t> </a:t>
            </a:r>
          </a:p>
          <a:p>
            <a:r>
              <a:rPr lang="nl-BE" dirty="0" smtClean="0"/>
              <a:t>Veranderen tijdens jaar kan niet wel nadien</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23</a:t>
            </a:fld>
            <a:endParaRPr lang="nl-BE"/>
          </a:p>
        </p:txBody>
      </p:sp>
    </p:spTree>
    <p:extLst>
      <p:ext uri="{BB962C8B-B14F-4D97-AF65-F5344CB8AC3E}">
        <p14:creationId xmlns:p14="http://schemas.microsoft.com/office/powerpoint/2010/main" val="1468016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 ruimer dan dyslectici </a:t>
            </a:r>
          </a:p>
          <a:p>
            <a:r>
              <a:rPr lang="nl-BE" dirty="0" smtClean="0"/>
              <a:t>bv. anderstalige nieuwkomers</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3</a:t>
            </a:fld>
            <a:endParaRPr lang="nl-BE"/>
          </a:p>
        </p:txBody>
      </p:sp>
    </p:spTree>
    <p:extLst>
      <p:ext uri="{BB962C8B-B14F-4D97-AF65-F5344CB8AC3E}">
        <p14:creationId xmlns:p14="http://schemas.microsoft.com/office/powerpoint/2010/main" val="2855383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Extra </a:t>
            </a:r>
            <a:r>
              <a:rPr lang="nl-BE" dirty="0" err="1" smtClean="0"/>
              <a:t>begelider</a:t>
            </a:r>
            <a:r>
              <a:rPr lang="nl-BE" dirty="0" smtClean="0"/>
              <a:t>: zal </a:t>
            </a:r>
            <a:r>
              <a:rPr lang="nl-BE" dirty="0" err="1" smtClean="0"/>
              <a:t>vraaggestuurd</a:t>
            </a:r>
            <a:r>
              <a:rPr lang="nl-BE" dirty="0" smtClean="0"/>
              <a:t> werken – zal extra tools ontwikkelen </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25</a:t>
            </a:fld>
            <a:endParaRPr lang="nl-BE"/>
          </a:p>
        </p:txBody>
      </p:sp>
    </p:spTree>
    <p:extLst>
      <p:ext uri="{BB962C8B-B14F-4D97-AF65-F5344CB8AC3E}">
        <p14:creationId xmlns:p14="http://schemas.microsoft.com/office/powerpoint/2010/main" val="2385126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Vervangt</a:t>
            </a:r>
            <a:r>
              <a:rPr lang="nl-BE" baseline="0" dirty="0" smtClean="0"/>
              <a:t> oude publicatie “dyslexie software! Wat nu?” </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26</a:t>
            </a:fld>
            <a:endParaRPr lang="nl-BE"/>
          </a:p>
        </p:txBody>
      </p:sp>
    </p:spTree>
    <p:extLst>
      <p:ext uri="{BB962C8B-B14F-4D97-AF65-F5344CB8AC3E}">
        <p14:creationId xmlns:p14="http://schemas.microsoft.com/office/powerpoint/2010/main" val="3167867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4 extra tools </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27</a:t>
            </a:fld>
            <a:endParaRPr lang="nl-BE"/>
          </a:p>
        </p:txBody>
      </p:sp>
    </p:spTree>
    <p:extLst>
      <p:ext uri="{BB962C8B-B14F-4D97-AF65-F5344CB8AC3E}">
        <p14:creationId xmlns:p14="http://schemas.microsoft.com/office/powerpoint/2010/main" val="336288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29</a:t>
            </a:fld>
            <a:endParaRPr lang="nl-BE"/>
          </a:p>
        </p:txBody>
      </p:sp>
    </p:spTree>
    <p:extLst>
      <p:ext uri="{BB962C8B-B14F-4D97-AF65-F5344CB8AC3E}">
        <p14:creationId xmlns:p14="http://schemas.microsoft.com/office/powerpoint/2010/main" val="4262770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A509AC7-E6A1-404C-9C11-523D3AE81477}" type="slidenum">
              <a:rPr lang="nl-BE" smtClean="0"/>
              <a:t>33</a:t>
            </a:fld>
            <a:endParaRPr lang="nl-BE"/>
          </a:p>
        </p:txBody>
      </p:sp>
    </p:spTree>
    <p:extLst>
      <p:ext uri="{BB962C8B-B14F-4D97-AF65-F5344CB8AC3E}">
        <p14:creationId xmlns:p14="http://schemas.microsoft.com/office/powerpoint/2010/main" val="2111306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Adibib</a:t>
            </a:r>
            <a:r>
              <a:rPr lang="nl-BE" dirty="0" smtClean="0"/>
              <a:t> –richtlijn - </a:t>
            </a:r>
            <a:r>
              <a:rPr lang="nl-BE" dirty="0" err="1" smtClean="0"/>
              <a:t>Eperstise</a:t>
            </a:r>
            <a:r>
              <a:rPr lang="nl-BE" dirty="0" smtClean="0"/>
              <a:t> centrum – </a:t>
            </a:r>
            <a:r>
              <a:rPr lang="nl-BE" dirty="0" err="1" smtClean="0"/>
              <a:t>leesvoor</a:t>
            </a:r>
            <a:r>
              <a:rPr lang="nl-BE" dirty="0" smtClean="0"/>
              <a:t> (vroeger 50K) groene map</a:t>
            </a:r>
          </a:p>
          <a:p>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4</a:t>
            </a:fld>
            <a:endParaRPr lang="nl-BE"/>
          </a:p>
        </p:txBody>
      </p:sp>
    </p:spTree>
    <p:extLst>
      <p:ext uri="{BB962C8B-B14F-4D97-AF65-F5344CB8AC3E}">
        <p14:creationId xmlns:p14="http://schemas.microsoft.com/office/powerpoint/2010/main" val="1173669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VN verdrag introduceert enkele fundamentele concepten: zoals </a:t>
            </a:r>
            <a:r>
              <a:rPr lang="nl-BE" baseline="0" dirty="0" smtClean="0"/>
              <a:t>inclusie en redelijke aanpassing.</a:t>
            </a:r>
          </a:p>
          <a:p>
            <a:r>
              <a:rPr lang="nl-BE" baseline="0" dirty="0" smtClean="0"/>
              <a:t>Alle volgende regelgeving geeft daar verdere uitvoering aan. </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5</a:t>
            </a:fld>
            <a:endParaRPr lang="nl-BE"/>
          </a:p>
        </p:txBody>
      </p:sp>
    </p:spTree>
    <p:extLst>
      <p:ext uri="{BB962C8B-B14F-4D97-AF65-F5344CB8AC3E}">
        <p14:creationId xmlns:p14="http://schemas.microsoft.com/office/powerpoint/2010/main" val="720679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smtClean="0"/>
              <a:t>Ene heeft meer ondersteuning nodig dan andere </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6</a:t>
            </a:fld>
            <a:endParaRPr lang="nl-BE"/>
          </a:p>
        </p:txBody>
      </p:sp>
    </p:spTree>
    <p:extLst>
      <p:ext uri="{BB962C8B-B14F-4D97-AF65-F5344CB8AC3E}">
        <p14:creationId xmlns:p14="http://schemas.microsoft.com/office/powerpoint/2010/main" val="3216978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7</a:t>
            </a:fld>
            <a:endParaRPr lang="nl-BE"/>
          </a:p>
        </p:txBody>
      </p:sp>
    </p:spTree>
    <p:extLst>
      <p:ext uri="{BB962C8B-B14F-4D97-AF65-F5344CB8AC3E}">
        <p14:creationId xmlns:p14="http://schemas.microsoft.com/office/powerpoint/2010/main" val="350048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8</a:t>
            </a:fld>
            <a:endParaRPr lang="nl-BE"/>
          </a:p>
        </p:txBody>
      </p:sp>
    </p:spTree>
    <p:extLst>
      <p:ext uri="{BB962C8B-B14F-4D97-AF65-F5344CB8AC3E}">
        <p14:creationId xmlns:p14="http://schemas.microsoft.com/office/powerpoint/2010/main" val="805468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Conclusie:</a:t>
            </a:r>
            <a:r>
              <a:rPr lang="nl-BE" baseline="0" dirty="0" smtClean="0"/>
              <a:t> </a:t>
            </a:r>
            <a:r>
              <a:rPr lang="nl-BE" baseline="0" dirty="0" err="1" smtClean="0"/>
              <a:t>VoorleessoftwarADIBoeken</a:t>
            </a:r>
            <a:r>
              <a:rPr lang="nl-BE" baseline="0" dirty="0" smtClean="0"/>
              <a:t> en voorleessoftware laten evenwaardige participatie toe en verhogen de zelfstandigheid. Voor die leerlingen die er nuttig gebruik van kunnen maken zijn het dus redelijke aanpassingen. Het feit dat voorleessoftware gratis is voor de leerlingen maakt de financiële impact voor de school of ouders extra haalbaar.  Het weigeren van redelijke aanpassingen is verboden, het is immers een vorm van discriminatie</a:t>
            </a:r>
          </a:p>
          <a:p>
            <a:r>
              <a:rPr lang="nl-BE" baseline="0" dirty="0" smtClean="0"/>
              <a:t>&lt;</a:t>
            </a:r>
            <a:r>
              <a:rPr lang="nl-BE" baseline="0" dirty="0" err="1" smtClean="0"/>
              <a:t>vb</a:t>
            </a:r>
            <a:r>
              <a:rPr lang="nl-BE" baseline="0" dirty="0" smtClean="0"/>
              <a:t> v</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9</a:t>
            </a:fld>
            <a:endParaRPr lang="nl-BE"/>
          </a:p>
        </p:txBody>
      </p:sp>
    </p:spTree>
    <p:extLst>
      <p:ext uri="{BB962C8B-B14F-4D97-AF65-F5344CB8AC3E}">
        <p14:creationId xmlns:p14="http://schemas.microsoft.com/office/powerpoint/2010/main" val="835628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Een woordje over de doelgroep getuigenis Louis</a:t>
            </a:r>
          </a:p>
          <a:p>
            <a:r>
              <a:rPr lang="nl-BE" dirty="0" smtClean="0"/>
              <a:t>Zelfs met veel ondersteuning blijft het</a:t>
            </a:r>
            <a:r>
              <a:rPr lang="nl-BE" baseline="0" dirty="0" smtClean="0"/>
              <a:t> moeilijk </a:t>
            </a:r>
          </a:p>
          <a:p>
            <a:r>
              <a:rPr lang="nl-BE" baseline="0" dirty="0" smtClean="0"/>
              <a:t>Louis gebruikt compenserende software en dat maakt het wellicht heel pak draaglijker – maar zijn onderwijscours zal altijd moeilijk zijn en zal altijd hardwerken zijn, harder dan iemand die zo’n stoornis niet heeft,</a:t>
            </a:r>
            <a:endParaRPr lang="nl-BE" dirty="0"/>
          </a:p>
        </p:txBody>
      </p:sp>
      <p:sp>
        <p:nvSpPr>
          <p:cNvPr id="4" name="Tijdelijke aanduiding voor dianummer 3"/>
          <p:cNvSpPr>
            <a:spLocks noGrp="1"/>
          </p:cNvSpPr>
          <p:nvPr>
            <p:ph type="sldNum" sz="quarter" idx="10"/>
          </p:nvPr>
        </p:nvSpPr>
        <p:spPr/>
        <p:txBody>
          <a:bodyPr/>
          <a:lstStyle/>
          <a:p>
            <a:fld id="{1E2B2097-3B3D-4A1C-B04C-76FE5FC31DF7}" type="slidenum">
              <a:rPr lang="nl-BE" smtClean="0"/>
              <a:t>10</a:t>
            </a:fld>
            <a:endParaRPr lang="nl-BE"/>
          </a:p>
        </p:txBody>
      </p:sp>
    </p:spTree>
    <p:extLst>
      <p:ext uri="{BB962C8B-B14F-4D97-AF65-F5344CB8AC3E}">
        <p14:creationId xmlns:p14="http://schemas.microsoft.com/office/powerpoint/2010/main" val="3543119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61020907-1CB9-4624-9E3E-7F887FB73FF0}" type="datetimeFigureOut">
              <a:rPr lang="nl-BE" smtClean="0"/>
              <a:t>31/01/2018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8FC7B34-9ABA-4A77-A05C-8CEEF006B291}" type="slidenum">
              <a:rPr lang="nl-BE" smtClean="0"/>
              <a:t>‹nr.›</a:t>
            </a:fld>
            <a:endParaRPr lang="nl-BE"/>
          </a:p>
        </p:txBody>
      </p:sp>
    </p:spTree>
    <p:extLst>
      <p:ext uri="{BB962C8B-B14F-4D97-AF65-F5344CB8AC3E}">
        <p14:creationId xmlns:p14="http://schemas.microsoft.com/office/powerpoint/2010/main" val="435253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61020907-1CB9-4624-9E3E-7F887FB73FF0}" type="datetimeFigureOut">
              <a:rPr lang="nl-BE" smtClean="0"/>
              <a:t>31/01/2018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8FC7B34-9ABA-4A77-A05C-8CEEF006B291}" type="slidenum">
              <a:rPr lang="nl-BE" smtClean="0"/>
              <a:t>‹nr.›</a:t>
            </a:fld>
            <a:endParaRPr lang="nl-BE"/>
          </a:p>
        </p:txBody>
      </p:sp>
    </p:spTree>
    <p:extLst>
      <p:ext uri="{BB962C8B-B14F-4D97-AF65-F5344CB8AC3E}">
        <p14:creationId xmlns:p14="http://schemas.microsoft.com/office/powerpoint/2010/main" val="102715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61020907-1CB9-4624-9E3E-7F887FB73FF0}" type="datetimeFigureOut">
              <a:rPr lang="nl-BE" smtClean="0"/>
              <a:t>31/01/2018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8FC7B34-9ABA-4A77-A05C-8CEEF006B291}" type="slidenum">
              <a:rPr lang="nl-BE" smtClean="0"/>
              <a:t>‹nr.›</a:t>
            </a:fld>
            <a:endParaRPr lang="nl-BE"/>
          </a:p>
        </p:txBody>
      </p:sp>
    </p:spTree>
    <p:extLst>
      <p:ext uri="{BB962C8B-B14F-4D97-AF65-F5344CB8AC3E}">
        <p14:creationId xmlns:p14="http://schemas.microsoft.com/office/powerpoint/2010/main" val="2470680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p>
            <a:r>
              <a:rPr lang="nl-NL" smtClean="0"/>
              <a:t>Klik om de stijl te bewerken</a:t>
            </a:r>
            <a:endParaRPr lang="nl-BE"/>
          </a:p>
        </p:txBody>
      </p:sp>
      <p:sp>
        <p:nvSpPr>
          <p:cNvPr id="3" name="Tijdelijke aanduiding voor tekst 2"/>
          <p:cNvSpPr>
            <a:spLocks noGrp="1"/>
          </p:cNvSpPr>
          <p:nvPr>
            <p:ph type="body" sz="half" idx="1"/>
          </p:nvPr>
        </p:nvSpPr>
        <p:spPr>
          <a:xfrm>
            <a:off x="609600" y="1600201"/>
            <a:ext cx="53848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97600" y="1600201"/>
            <a:ext cx="53848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352FE881-0900-43FF-844F-36D532E60E36}" type="slidenum">
              <a:rPr lang="nl-NL"/>
              <a:pPr>
                <a:defRPr/>
              </a:pPr>
              <a:t>‹nr.›</a:t>
            </a:fld>
            <a:endParaRPr lang="nl-NL"/>
          </a:p>
        </p:txBody>
      </p:sp>
    </p:spTree>
    <p:extLst>
      <p:ext uri="{BB962C8B-B14F-4D97-AF65-F5344CB8AC3E}">
        <p14:creationId xmlns:p14="http://schemas.microsoft.com/office/powerpoint/2010/main" val="361072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61020907-1CB9-4624-9E3E-7F887FB73FF0}" type="datetimeFigureOut">
              <a:rPr lang="nl-BE" smtClean="0"/>
              <a:t>31/01/2018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8FC7B34-9ABA-4A77-A05C-8CEEF006B291}" type="slidenum">
              <a:rPr lang="nl-BE" smtClean="0"/>
              <a:t>‹nr.›</a:t>
            </a:fld>
            <a:endParaRPr lang="nl-BE"/>
          </a:p>
        </p:txBody>
      </p:sp>
    </p:spTree>
    <p:extLst>
      <p:ext uri="{BB962C8B-B14F-4D97-AF65-F5344CB8AC3E}">
        <p14:creationId xmlns:p14="http://schemas.microsoft.com/office/powerpoint/2010/main" val="3653571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61020907-1CB9-4624-9E3E-7F887FB73FF0}" type="datetimeFigureOut">
              <a:rPr lang="nl-BE" smtClean="0"/>
              <a:t>31/01/2018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8FC7B34-9ABA-4A77-A05C-8CEEF006B291}" type="slidenum">
              <a:rPr lang="nl-BE" smtClean="0"/>
              <a:t>‹nr.›</a:t>
            </a:fld>
            <a:endParaRPr lang="nl-BE"/>
          </a:p>
        </p:txBody>
      </p:sp>
    </p:spTree>
    <p:extLst>
      <p:ext uri="{BB962C8B-B14F-4D97-AF65-F5344CB8AC3E}">
        <p14:creationId xmlns:p14="http://schemas.microsoft.com/office/powerpoint/2010/main" val="335020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61020907-1CB9-4624-9E3E-7F887FB73FF0}" type="datetimeFigureOut">
              <a:rPr lang="nl-BE" smtClean="0"/>
              <a:t>31/01/2018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18FC7B34-9ABA-4A77-A05C-8CEEF006B291}" type="slidenum">
              <a:rPr lang="nl-BE" smtClean="0"/>
              <a:t>‹nr.›</a:t>
            </a:fld>
            <a:endParaRPr lang="nl-BE"/>
          </a:p>
        </p:txBody>
      </p:sp>
    </p:spTree>
    <p:extLst>
      <p:ext uri="{BB962C8B-B14F-4D97-AF65-F5344CB8AC3E}">
        <p14:creationId xmlns:p14="http://schemas.microsoft.com/office/powerpoint/2010/main" val="388169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61020907-1CB9-4624-9E3E-7F887FB73FF0}" type="datetimeFigureOut">
              <a:rPr lang="nl-BE" smtClean="0"/>
              <a:t>31/01/2018</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18FC7B34-9ABA-4A77-A05C-8CEEF006B291}" type="slidenum">
              <a:rPr lang="nl-BE" smtClean="0"/>
              <a:t>‹nr.›</a:t>
            </a:fld>
            <a:endParaRPr lang="nl-BE"/>
          </a:p>
        </p:txBody>
      </p:sp>
    </p:spTree>
    <p:extLst>
      <p:ext uri="{BB962C8B-B14F-4D97-AF65-F5344CB8AC3E}">
        <p14:creationId xmlns:p14="http://schemas.microsoft.com/office/powerpoint/2010/main" val="577348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61020907-1CB9-4624-9E3E-7F887FB73FF0}" type="datetimeFigureOut">
              <a:rPr lang="nl-BE" smtClean="0"/>
              <a:t>31/01/2018</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18FC7B34-9ABA-4A77-A05C-8CEEF006B291}" type="slidenum">
              <a:rPr lang="nl-BE" smtClean="0"/>
              <a:t>‹nr.›</a:t>
            </a:fld>
            <a:endParaRPr lang="nl-BE"/>
          </a:p>
        </p:txBody>
      </p:sp>
    </p:spTree>
    <p:extLst>
      <p:ext uri="{BB962C8B-B14F-4D97-AF65-F5344CB8AC3E}">
        <p14:creationId xmlns:p14="http://schemas.microsoft.com/office/powerpoint/2010/main" val="3996162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1020907-1CB9-4624-9E3E-7F887FB73FF0}" type="datetimeFigureOut">
              <a:rPr lang="nl-BE" smtClean="0"/>
              <a:t>31/01/2018</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18FC7B34-9ABA-4A77-A05C-8CEEF006B291}" type="slidenum">
              <a:rPr lang="nl-BE" smtClean="0"/>
              <a:t>‹nr.›</a:t>
            </a:fld>
            <a:endParaRPr lang="nl-BE"/>
          </a:p>
        </p:txBody>
      </p:sp>
    </p:spTree>
    <p:extLst>
      <p:ext uri="{BB962C8B-B14F-4D97-AF65-F5344CB8AC3E}">
        <p14:creationId xmlns:p14="http://schemas.microsoft.com/office/powerpoint/2010/main" val="313693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61020907-1CB9-4624-9E3E-7F887FB73FF0}" type="datetimeFigureOut">
              <a:rPr lang="nl-BE" smtClean="0"/>
              <a:t>31/01/2018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18FC7B34-9ABA-4A77-A05C-8CEEF006B291}" type="slidenum">
              <a:rPr lang="nl-BE" smtClean="0"/>
              <a:t>‹nr.›</a:t>
            </a:fld>
            <a:endParaRPr lang="nl-BE"/>
          </a:p>
        </p:txBody>
      </p:sp>
    </p:spTree>
    <p:extLst>
      <p:ext uri="{BB962C8B-B14F-4D97-AF65-F5344CB8AC3E}">
        <p14:creationId xmlns:p14="http://schemas.microsoft.com/office/powerpoint/2010/main" val="1240465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61020907-1CB9-4624-9E3E-7F887FB73FF0}" type="datetimeFigureOut">
              <a:rPr lang="nl-BE" smtClean="0"/>
              <a:t>31/01/2018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18FC7B34-9ABA-4A77-A05C-8CEEF006B291}" type="slidenum">
              <a:rPr lang="nl-BE" smtClean="0"/>
              <a:t>‹nr.›</a:t>
            </a:fld>
            <a:endParaRPr lang="nl-BE"/>
          </a:p>
        </p:txBody>
      </p:sp>
    </p:spTree>
    <p:extLst>
      <p:ext uri="{BB962C8B-B14F-4D97-AF65-F5344CB8AC3E}">
        <p14:creationId xmlns:p14="http://schemas.microsoft.com/office/powerpoint/2010/main" val="1997357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20907-1CB9-4624-9E3E-7F887FB73FF0}" type="datetimeFigureOut">
              <a:rPr lang="nl-BE" smtClean="0"/>
              <a:t>31/01/2018</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C7B34-9ABA-4A77-A05C-8CEEF006B291}" type="slidenum">
              <a:rPr lang="nl-BE" smtClean="0"/>
              <a:t>‹nr.›</a:t>
            </a:fld>
            <a:endParaRPr lang="nl-BE"/>
          </a:p>
        </p:txBody>
      </p:sp>
    </p:spTree>
    <p:extLst>
      <p:ext uri="{BB962C8B-B14F-4D97-AF65-F5344CB8AC3E}">
        <p14:creationId xmlns:p14="http://schemas.microsoft.com/office/powerpoint/2010/main" val="2720077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dibib.be/" TargetMode="External"/><Relationship Id="rId2" Type="http://schemas.openxmlformats.org/officeDocument/2006/relationships/hyperlink" Target="http://www.leesvoor.vlaanderen/" TargetMode="Externa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hyperlink" Target="http://www.leesvoor.vlaandere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leesvoor.vlaandere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leesvoor.vlaandere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www.dyslexiehulpmiddelen.com/" TargetMode="External"/><Relationship Id="rId3" Type="http://schemas.openxmlformats.org/officeDocument/2006/relationships/image" Target="../media/image33.png"/><Relationship Id="rId7" Type="http://schemas.openxmlformats.org/officeDocument/2006/relationships/hyperlink" Target="http://www.onderwijs.vlaanderen.be/"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www.adibib.be/" TargetMode="External"/><Relationship Id="rId5" Type="http://schemas.openxmlformats.org/officeDocument/2006/relationships/hyperlink" Target="http://www.leesvoor.vlaanderen/" TargetMode="External"/><Relationship Id="rId4" Type="http://schemas.openxmlformats.org/officeDocument/2006/relationships/hyperlink" Target="http://www.klascement.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mailto:Jan.rottier@eurekaleuven.be" TargetMode="External"/><Relationship Id="rId13" Type="http://schemas.openxmlformats.org/officeDocument/2006/relationships/oleObject" Target="../embeddings/oleObject1.bin"/><Relationship Id="rId3" Type="http://schemas.openxmlformats.org/officeDocument/2006/relationships/notesSlide" Target="../notesSlides/notesSlide24.xml"/><Relationship Id="rId7" Type="http://schemas.openxmlformats.org/officeDocument/2006/relationships/hyperlink" Target="mailto:luc.vanbeeumen@ond.vlaanderen.be" TargetMode="External"/><Relationship Id="rId12" Type="http://schemas.openxmlformats.org/officeDocument/2006/relationships/image" Target="../media/image40.jpeg"/><Relationship Id="rId17" Type="http://schemas.openxmlformats.org/officeDocument/2006/relationships/image" Target="../media/image42.jpeg"/><Relationship Id="rId2" Type="http://schemas.openxmlformats.org/officeDocument/2006/relationships/slideLayout" Target="../slideLayouts/slideLayout12.xml"/><Relationship Id="rId16" Type="http://schemas.openxmlformats.org/officeDocument/2006/relationships/image" Target="../media/image41.png"/><Relationship Id="rId1" Type="http://schemas.openxmlformats.org/officeDocument/2006/relationships/vmlDrawing" Target="../drawings/vmlDrawing1.vml"/><Relationship Id="rId6" Type="http://schemas.openxmlformats.org/officeDocument/2006/relationships/hyperlink" Target="mailto:jan.decraemer@ond.vlaanderen.be" TargetMode="External"/><Relationship Id="rId11" Type="http://schemas.openxmlformats.org/officeDocument/2006/relationships/hyperlink" Target="http://images.google.be/imgres?imgurl=http://tweakers.net/ext/i.dsp/1134161595.jpg&amp;imgrefurl=http://tweakers.net/nieuws/40271/Intel-ziet-weinig-heil-in-$100-notebook.html&amp;h=406&amp;w=500&amp;sz=82&amp;hl=nl&amp;start=3&amp;tbnid=bCGaDg0rwHU4cM:&amp;tbnh=106&amp;tbnw=130&amp;prev=/images?q=100-dollar+laptop&amp;gbv=2&amp;svnum=10&amp;hl=nl&amp;sa=G" TargetMode="External"/><Relationship Id="rId5" Type="http://schemas.openxmlformats.org/officeDocument/2006/relationships/hyperlink" Target="http://www.adibib.be/" TargetMode="External"/><Relationship Id="rId15" Type="http://schemas.openxmlformats.org/officeDocument/2006/relationships/image" Target="../media/image14.JPG"/><Relationship Id="rId10" Type="http://schemas.openxmlformats.org/officeDocument/2006/relationships/image" Target="../media/image39.jpeg"/><Relationship Id="rId4" Type="http://schemas.openxmlformats.org/officeDocument/2006/relationships/hyperlink" Target="http://www.leesvoor.vlaanderen/" TargetMode="External"/><Relationship Id="rId9" Type="http://schemas.openxmlformats.org/officeDocument/2006/relationships/hyperlink" Target="http://images.google.be/imgres?imgurl=http://adfoblog.onstuimig.nl/images/uploads/secondlife-orientation-island-advertising.jpg&amp;imgrefurl=http://blog.adformatie.nl/index.php/entries/second-life-hype-van-het-jaar/&amp;h=379&amp;w=505&amp;sz=38&amp;hl=nl&amp;start=3&amp;um=1&amp;tbnid=C37kmzM-ZOC5OM:&amp;tbnh=98&amp;tbnw=130&amp;prev=/images?q=second+life&amp;svnum=10&amp;um=1&amp;hl=nl" TargetMode="External"/><Relationship Id="rId14" Type="http://schemas.openxmlformats.org/officeDocument/2006/relationships/image" Target="../media/image38.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5771" y="353048"/>
            <a:ext cx="10515600" cy="1325563"/>
          </a:xfrm>
        </p:spPr>
        <p:txBody>
          <a:bodyPr>
            <a:normAutofit fontScale="90000"/>
          </a:bodyPr>
          <a:lstStyle/>
          <a:p>
            <a:pPr algn="ctr"/>
            <a:r>
              <a:rPr lang="nl-BE" sz="7200" b="1" dirty="0" smtClean="0"/>
              <a:t>Infosessie voorleessoftware</a:t>
            </a:r>
            <a:br>
              <a:rPr lang="nl-BE" sz="7200" b="1" dirty="0" smtClean="0"/>
            </a:br>
            <a:r>
              <a:rPr lang="nl-BE" sz="7200" b="1" dirty="0" smtClean="0"/>
              <a:t>WELKOM</a:t>
            </a:r>
            <a:endParaRPr lang="nl-BE" sz="7200" b="1" dirty="0"/>
          </a:p>
        </p:txBody>
      </p:sp>
      <p:sp>
        <p:nvSpPr>
          <p:cNvPr id="3" name="Tijdelijke aanduiding voor inhoud 2"/>
          <p:cNvSpPr>
            <a:spLocks noGrp="1"/>
          </p:cNvSpPr>
          <p:nvPr>
            <p:ph sz="half" idx="2"/>
          </p:nvPr>
        </p:nvSpPr>
        <p:spPr>
          <a:xfrm>
            <a:off x="6638831" y="2623050"/>
            <a:ext cx="5287993" cy="4351338"/>
          </a:xfrm>
        </p:spPr>
        <p:txBody>
          <a:bodyPr/>
          <a:lstStyle/>
          <a:p>
            <a:pPr marL="0" indent="0">
              <a:buNone/>
            </a:pPr>
            <a:endParaRPr lang="nl-BE" dirty="0" smtClean="0"/>
          </a:p>
          <a:p>
            <a:pPr marL="0" indent="0">
              <a:buNone/>
            </a:pPr>
            <a:r>
              <a:rPr lang="nl-BE" dirty="0" smtClean="0"/>
              <a:t>Twitter: #voorleessoftware</a:t>
            </a:r>
            <a:endParaRPr lang="nl-BE" dirty="0"/>
          </a:p>
          <a:p>
            <a:endParaRPr lang="nl-BE" dirty="0"/>
          </a:p>
          <a:p>
            <a:pPr marL="0" indent="0">
              <a:buNone/>
            </a:pPr>
            <a:r>
              <a:rPr lang="nl-BE" dirty="0"/>
              <a:t>wifi code </a:t>
            </a:r>
            <a:r>
              <a:rPr lang="nl-BE" dirty="0" smtClean="0"/>
              <a:t>“VO Events”: </a:t>
            </a:r>
            <a:r>
              <a:rPr lang="nl-BE" b="1" dirty="0" err="1" smtClean="0"/>
              <a:t>vlaanderen</a:t>
            </a:r>
            <a:endParaRPr lang="nl-BE" b="1" dirty="0">
              <a:solidFill>
                <a:srgbClr val="FF0000"/>
              </a:solidFill>
            </a:endParaRPr>
          </a:p>
          <a:p>
            <a:endParaRPr lang="nl-BE" dirty="0"/>
          </a:p>
          <a:p>
            <a:pPr marL="0" indent="0">
              <a:buNone/>
            </a:pPr>
            <a:r>
              <a:rPr lang="nl-BE" dirty="0" smtClean="0">
                <a:hlinkClick r:id="rId2"/>
              </a:rPr>
              <a:t>www.leesvoor.vlaanderen</a:t>
            </a:r>
            <a:endParaRPr lang="nl-BE" dirty="0" smtClean="0"/>
          </a:p>
          <a:p>
            <a:pPr marL="0" indent="0">
              <a:buNone/>
            </a:pPr>
            <a:r>
              <a:rPr lang="nl-BE" dirty="0" smtClean="0">
                <a:hlinkClick r:id="rId3"/>
              </a:rPr>
              <a:t>www.adibib.be</a:t>
            </a:r>
            <a:endParaRPr lang="nl-BE" dirty="0" smtClean="0"/>
          </a:p>
          <a:p>
            <a:pPr marL="0" indent="0">
              <a:buNone/>
            </a:pPr>
            <a:endParaRPr lang="nl-BE" dirty="0" smtClean="0"/>
          </a:p>
          <a:p>
            <a:pPr marL="0" indent="0">
              <a:buNone/>
            </a:pPr>
            <a:endParaRPr lang="nl-BE" dirty="0"/>
          </a:p>
          <a:p>
            <a:endParaRPr lang="nl-BE" dirty="0"/>
          </a:p>
        </p:txBody>
      </p:sp>
      <p:pic>
        <p:nvPicPr>
          <p:cNvPr id="6" name="Tijdelijke aanduiding voor inhoud 5"/>
          <p:cNvPicPr>
            <a:picLocks noGrp="1" noChangeAspect="1"/>
          </p:cNvPicPr>
          <p:nvPr>
            <p:ph sz="half" idx="1"/>
          </p:nvPr>
        </p:nvPicPr>
        <p:blipFill>
          <a:blip r:embed="rId4"/>
          <a:stretch>
            <a:fillRect/>
          </a:stretch>
        </p:blipFill>
        <p:spPr>
          <a:xfrm>
            <a:off x="501869" y="3009418"/>
            <a:ext cx="5181600" cy="3181932"/>
          </a:xfrm>
          <a:prstGeom prst="rect">
            <a:avLst/>
          </a:prstGeom>
        </p:spPr>
      </p:pic>
    </p:spTree>
    <p:extLst>
      <p:ext uri="{BB962C8B-B14F-4D97-AF65-F5344CB8AC3E}">
        <p14:creationId xmlns:p14="http://schemas.microsoft.com/office/powerpoint/2010/main" val="3525659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t Heb Ik 3 Dyslexi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 y="-22780"/>
            <a:ext cx="12190971" cy="6871367"/>
          </a:xfrm>
        </p:spPr>
      </p:pic>
    </p:spTree>
    <p:extLst>
      <p:ext uri="{BB962C8B-B14F-4D97-AF65-F5344CB8AC3E}">
        <p14:creationId xmlns:p14="http://schemas.microsoft.com/office/powerpoint/2010/main" val="35764559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Ruime doelgroep: enkele </a:t>
            </a:r>
            <a:r>
              <a:rPr lang="nl-BE" dirty="0"/>
              <a:t>cijfers</a:t>
            </a:r>
            <a:br>
              <a:rPr lang="nl-BE" dirty="0"/>
            </a:br>
            <a:endParaRPr lang="nl-BE" dirty="0"/>
          </a:p>
        </p:txBody>
      </p:sp>
      <p:sp>
        <p:nvSpPr>
          <p:cNvPr id="3" name="Tijdelijke aanduiding voor inhoud 2"/>
          <p:cNvSpPr>
            <a:spLocks noGrp="1"/>
          </p:cNvSpPr>
          <p:nvPr>
            <p:ph idx="1"/>
          </p:nvPr>
        </p:nvSpPr>
        <p:spPr/>
        <p:txBody>
          <a:bodyPr/>
          <a:lstStyle/>
          <a:p>
            <a:r>
              <a:rPr lang="nl-BE" dirty="0" smtClean="0"/>
              <a:t>Tussen 7</a:t>
            </a:r>
            <a:r>
              <a:rPr lang="nl-BE" dirty="0"/>
              <a:t>% </a:t>
            </a:r>
            <a:r>
              <a:rPr lang="nl-BE" dirty="0" smtClean="0"/>
              <a:t>en 10% </a:t>
            </a:r>
            <a:r>
              <a:rPr lang="nl-BE" dirty="0"/>
              <a:t>van de onderwijspopulatie heeft ernstige lees-, spelling- en schrijfproblemen</a:t>
            </a:r>
          </a:p>
          <a:p>
            <a:r>
              <a:rPr lang="nl-BE" dirty="0"/>
              <a:t>Ca. 2,5% (25.000 leerlingen) heeft zeer ernstige </a:t>
            </a:r>
            <a:r>
              <a:rPr lang="nl-BE" dirty="0" smtClean="0"/>
              <a:t>lees- en/of </a:t>
            </a:r>
            <a:r>
              <a:rPr lang="nl-BE" dirty="0"/>
              <a:t>schrijfbeperkingen </a:t>
            </a:r>
          </a:p>
          <a:p>
            <a:r>
              <a:rPr lang="nl-BE" dirty="0"/>
              <a:t>PISA: 17% van de 15-jarigen haalt basisniveau leesvaardigheid niet</a:t>
            </a:r>
          </a:p>
          <a:p>
            <a:endParaRPr lang="nl-BE" dirty="0"/>
          </a:p>
          <a:p>
            <a:r>
              <a:rPr lang="nl-BE" dirty="0" smtClean="0"/>
              <a:t>18.740 leerlingen </a:t>
            </a:r>
            <a:r>
              <a:rPr lang="nl-BE" dirty="0"/>
              <a:t>bereikt met </a:t>
            </a:r>
            <a:r>
              <a:rPr lang="nl-BE" dirty="0" err="1"/>
              <a:t>AdiBib</a:t>
            </a:r>
            <a:r>
              <a:rPr lang="nl-BE" dirty="0"/>
              <a:t> sinds start</a:t>
            </a:r>
          </a:p>
          <a:p>
            <a:r>
              <a:rPr lang="nl-BE" dirty="0"/>
              <a:t>Vraag blijft stijgen</a:t>
            </a:r>
          </a:p>
        </p:txBody>
      </p:sp>
      <p:sp>
        <p:nvSpPr>
          <p:cNvPr id="6" name="PIJL-RECHTS 5"/>
          <p:cNvSpPr/>
          <p:nvPr/>
        </p:nvSpPr>
        <p:spPr>
          <a:xfrm rot="18412194">
            <a:off x="1348142" y="3647262"/>
            <a:ext cx="1875713" cy="515246"/>
          </a:xfrm>
          <a:prstGeom prst="rightArrow">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9825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Doelgroep: Schoolcontext</a:t>
            </a:r>
            <a:br>
              <a:rPr lang="nl-BE" dirty="0"/>
            </a:br>
            <a:endParaRPr lang="nl-BE" dirty="0"/>
          </a:p>
        </p:txBody>
      </p:sp>
      <p:sp>
        <p:nvSpPr>
          <p:cNvPr id="3" name="Tijdelijke aanduiding voor inhoud 2"/>
          <p:cNvSpPr>
            <a:spLocks noGrp="1"/>
          </p:cNvSpPr>
          <p:nvPr>
            <p:ph sz="half" idx="1"/>
          </p:nvPr>
        </p:nvSpPr>
        <p:spPr/>
        <p:txBody>
          <a:bodyPr>
            <a:normAutofit lnSpcReduction="10000"/>
          </a:bodyPr>
          <a:lstStyle/>
          <a:p>
            <a:pPr marL="0" indent="0">
              <a:buNone/>
            </a:pPr>
            <a:r>
              <a:rPr lang="nl-BE" b="1" dirty="0"/>
              <a:t>WEL</a:t>
            </a:r>
          </a:p>
          <a:p>
            <a:pPr marL="0" indent="0">
              <a:buNone/>
            </a:pPr>
            <a:endParaRPr lang="nl-BE" dirty="0"/>
          </a:p>
          <a:p>
            <a:r>
              <a:rPr lang="nl-BE" dirty="0"/>
              <a:t>Leerlingen uit gewoon en buitengewoon basisonderwijs </a:t>
            </a:r>
          </a:p>
          <a:p>
            <a:r>
              <a:rPr lang="nl-BE" dirty="0"/>
              <a:t>Leerlingen uit gewoon en buitengewoon secundair onderwijs  </a:t>
            </a:r>
          </a:p>
          <a:p>
            <a:r>
              <a:rPr lang="nl-BE" dirty="0"/>
              <a:t>Leerlingen uit ziekenhuisscholen </a:t>
            </a:r>
          </a:p>
          <a:p>
            <a:pPr marL="0" indent="0">
              <a:buNone/>
            </a:pPr>
            <a:endParaRPr lang="nl-BE" dirty="0"/>
          </a:p>
          <a:p>
            <a:r>
              <a:rPr lang="nl-BE" dirty="0"/>
              <a:t>Thuisgebruikrecht</a:t>
            </a:r>
          </a:p>
          <a:p>
            <a:pPr marL="0" indent="0">
              <a:buNone/>
            </a:pPr>
            <a:endParaRPr lang="nl-BE" dirty="0"/>
          </a:p>
        </p:txBody>
      </p:sp>
      <p:sp>
        <p:nvSpPr>
          <p:cNvPr id="4" name="Tijdelijke aanduiding voor inhoud 3"/>
          <p:cNvSpPr>
            <a:spLocks noGrp="1"/>
          </p:cNvSpPr>
          <p:nvPr>
            <p:ph sz="half" idx="2"/>
          </p:nvPr>
        </p:nvSpPr>
        <p:spPr/>
        <p:txBody>
          <a:bodyPr>
            <a:normAutofit lnSpcReduction="10000"/>
          </a:bodyPr>
          <a:lstStyle/>
          <a:p>
            <a:pPr marL="0" indent="0">
              <a:buNone/>
            </a:pPr>
            <a:r>
              <a:rPr lang="nl-BE" b="1" dirty="0"/>
              <a:t>NIET</a:t>
            </a:r>
          </a:p>
          <a:p>
            <a:pPr marL="0" indent="0">
              <a:buNone/>
            </a:pPr>
            <a:endParaRPr lang="nl-BE" dirty="0"/>
          </a:p>
          <a:p>
            <a:r>
              <a:rPr lang="nl-BE" dirty="0"/>
              <a:t>Volwasseneneducatie </a:t>
            </a:r>
          </a:p>
          <a:p>
            <a:r>
              <a:rPr lang="nl-BE" dirty="0" smtClean="0"/>
              <a:t>Hoger </a:t>
            </a:r>
            <a:r>
              <a:rPr lang="nl-BE" dirty="0"/>
              <a:t>Onderwijs </a:t>
            </a:r>
            <a:endParaRPr lang="nl-BE" dirty="0" smtClean="0"/>
          </a:p>
          <a:p>
            <a:r>
              <a:rPr lang="nl-BE" dirty="0" smtClean="0"/>
              <a:t>Huisonderwijs</a:t>
            </a:r>
            <a:endParaRPr lang="nl-BE" dirty="0"/>
          </a:p>
        </p:txBody>
      </p:sp>
    </p:spTree>
    <p:extLst>
      <p:ext uri="{BB962C8B-B14F-4D97-AF65-F5344CB8AC3E}">
        <p14:creationId xmlns:p14="http://schemas.microsoft.com/office/powerpoint/2010/main" val="177808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Doelgroep: op basis van attest</a:t>
            </a:r>
            <a:endParaRPr lang="nl-BE" dirty="0"/>
          </a:p>
        </p:txBody>
      </p:sp>
      <p:sp>
        <p:nvSpPr>
          <p:cNvPr id="3" name="Tijdelijke aanduiding voor inhoud 2"/>
          <p:cNvSpPr>
            <a:spLocks noGrp="1"/>
          </p:cNvSpPr>
          <p:nvPr>
            <p:ph idx="1"/>
          </p:nvPr>
        </p:nvSpPr>
        <p:spPr>
          <a:xfrm>
            <a:off x="838200" y="1825625"/>
            <a:ext cx="9741195" cy="4351338"/>
          </a:xfrm>
        </p:spPr>
        <p:txBody>
          <a:bodyPr/>
          <a:lstStyle/>
          <a:p>
            <a:endParaRPr lang="nl-BE" dirty="0" smtClean="0"/>
          </a:p>
          <a:p>
            <a:r>
              <a:rPr lang="nl-BE" dirty="0" smtClean="0"/>
              <a:t>Leerlingen </a:t>
            </a:r>
            <a:r>
              <a:rPr lang="nl-BE" dirty="0"/>
              <a:t>met een attest dyslexie = ernstige leesproblemen;</a:t>
            </a:r>
          </a:p>
          <a:p>
            <a:r>
              <a:rPr lang="nl-BE" dirty="0" smtClean="0"/>
              <a:t>Leerlingen </a:t>
            </a:r>
            <a:r>
              <a:rPr lang="nl-BE" dirty="0"/>
              <a:t>met een attest dyspraxie = ernstige schrijfproblemen;</a:t>
            </a:r>
          </a:p>
          <a:p>
            <a:r>
              <a:rPr lang="nl-BE" dirty="0" smtClean="0"/>
              <a:t>Leerlingen </a:t>
            </a:r>
            <a:r>
              <a:rPr lang="nl-BE" dirty="0"/>
              <a:t>in het gewoon onderwijs met een gemotiveerd verslag</a:t>
            </a:r>
          </a:p>
          <a:p>
            <a:r>
              <a:rPr lang="nl-BE" dirty="0" smtClean="0"/>
              <a:t>Leerlingen </a:t>
            </a:r>
            <a:r>
              <a:rPr lang="nl-BE" dirty="0"/>
              <a:t>met een (</a:t>
            </a:r>
            <a:r>
              <a:rPr lang="nl-BE" dirty="0" err="1"/>
              <a:t>inschrijvings</a:t>
            </a:r>
            <a:r>
              <a:rPr lang="nl-BE" dirty="0"/>
              <a:t>)verslag type 1, 2, 3, 4, 5, 6, 7, 8, 9 of </a:t>
            </a:r>
            <a:r>
              <a:rPr lang="nl-BE" dirty="0" smtClean="0"/>
              <a:t>basisaanbod</a:t>
            </a:r>
            <a:r>
              <a:rPr lang="nl-BE" dirty="0"/>
              <a:t>.</a:t>
            </a:r>
          </a:p>
          <a:p>
            <a:r>
              <a:rPr lang="nl-BE" dirty="0" smtClean="0"/>
              <a:t>Leerlingen </a:t>
            </a:r>
            <a:r>
              <a:rPr lang="nl-BE" dirty="0"/>
              <a:t>met een </a:t>
            </a:r>
            <a:r>
              <a:rPr lang="nl-BE" dirty="0" smtClean="0"/>
              <a:t>ADIBib-attest</a:t>
            </a:r>
            <a:endParaRPr lang="nl-BE" dirty="0"/>
          </a:p>
        </p:txBody>
      </p:sp>
    </p:spTree>
    <p:extLst>
      <p:ext uri="{BB962C8B-B14F-4D97-AF65-F5344CB8AC3E}">
        <p14:creationId xmlns:p14="http://schemas.microsoft.com/office/powerpoint/2010/main" val="38593441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Het ADIBib attest</a:t>
            </a:r>
            <a:endParaRPr lang="nl-BE" dirty="0"/>
          </a:p>
        </p:txBody>
      </p:sp>
      <p:sp>
        <p:nvSpPr>
          <p:cNvPr id="3" name="Tijdelijke aanduiding voor inhoud 2"/>
          <p:cNvSpPr>
            <a:spLocks noGrp="1"/>
          </p:cNvSpPr>
          <p:nvPr>
            <p:ph idx="1"/>
          </p:nvPr>
        </p:nvSpPr>
        <p:spPr>
          <a:xfrm>
            <a:off x="838200" y="1825625"/>
            <a:ext cx="7699744" cy="4351338"/>
          </a:xfrm>
        </p:spPr>
        <p:txBody>
          <a:bodyPr>
            <a:normAutofit/>
          </a:bodyPr>
          <a:lstStyle/>
          <a:p>
            <a:endParaRPr lang="nl-BE" dirty="0" smtClean="0"/>
          </a:p>
          <a:p>
            <a:r>
              <a:rPr lang="nl-BE" dirty="0" smtClean="0"/>
              <a:t>Opgemaakt </a:t>
            </a:r>
            <a:r>
              <a:rPr lang="nl-BE" dirty="0"/>
              <a:t>door het CLB </a:t>
            </a:r>
            <a:endParaRPr lang="nl-BE" dirty="0" smtClean="0"/>
          </a:p>
          <a:p>
            <a:endParaRPr lang="nl-BE" dirty="0" smtClean="0"/>
          </a:p>
          <a:p>
            <a:r>
              <a:rPr lang="nl-BE" dirty="0" smtClean="0"/>
              <a:t>Kan geregistreerd worden in LARS</a:t>
            </a:r>
          </a:p>
          <a:p>
            <a:endParaRPr lang="nl-BE" dirty="0" smtClean="0"/>
          </a:p>
          <a:p>
            <a:r>
              <a:rPr lang="nl-BE" dirty="0" smtClean="0"/>
              <a:t>Bedoeld </a:t>
            </a:r>
            <a:r>
              <a:rPr lang="nl-BE" dirty="0"/>
              <a:t>voor jongeren die buiten de </a:t>
            </a:r>
            <a:r>
              <a:rPr lang="nl-BE" dirty="0" smtClean="0"/>
              <a:t>doelgroepen </a:t>
            </a:r>
            <a:r>
              <a:rPr lang="nl-BE" dirty="0"/>
              <a:t>vallen maar die wel zinvol </a:t>
            </a:r>
            <a:r>
              <a:rPr lang="nl-BE" dirty="0" smtClean="0"/>
              <a:t>gebruik </a:t>
            </a:r>
            <a:r>
              <a:rPr lang="nl-BE" dirty="0"/>
              <a:t>kunnen maken van ADIBoeken en voorleessoftware. </a:t>
            </a:r>
            <a:r>
              <a:rPr lang="nl-BE" dirty="0" smtClean="0"/>
              <a:t>Bv. anderstalige </a:t>
            </a:r>
          </a:p>
          <a:p>
            <a:endParaRPr lang="nl-BE" dirty="0" smtClean="0"/>
          </a:p>
          <a:p>
            <a:endParaRPr lang="nl-BE"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1841" y="1939999"/>
            <a:ext cx="3019425" cy="3467100"/>
          </a:xfrm>
          <a:prstGeom prst="rect">
            <a:avLst/>
          </a:prstGeom>
        </p:spPr>
      </p:pic>
    </p:spTree>
    <p:extLst>
      <p:ext uri="{BB962C8B-B14F-4D97-AF65-F5344CB8AC3E}">
        <p14:creationId xmlns:p14="http://schemas.microsoft.com/office/powerpoint/2010/main" val="4138494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Technologische </a:t>
            </a:r>
            <a:r>
              <a:rPr lang="nl-BE" dirty="0"/>
              <a:t>evoluties</a:t>
            </a:r>
          </a:p>
        </p:txBody>
      </p:sp>
      <p:sp>
        <p:nvSpPr>
          <p:cNvPr id="3" name="Tijdelijke aanduiding voor inhoud 2"/>
          <p:cNvSpPr>
            <a:spLocks noGrp="1"/>
          </p:cNvSpPr>
          <p:nvPr>
            <p:ph idx="1"/>
          </p:nvPr>
        </p:nvSpPr>
        <p:spPr/>
        <p:txBody>
          <a:bodyPr>
            <a:normAutofit/>
          </a:bodyPr>
          <a:lstStyle/>
          <a:p>
            <a:endParaRPr lang="nl-BE" dirty="0" smtClean="0"/>
          </a:p>
          <a:p>
            <a:r>
              <a:rPr lang="nl-BE" dirty="0" smtClean="0"/>
              <a:t>Mobiele </a:t>
            </a:r>
            <a:r>
              <a:rPr lang="nl-BE" dirty="0"/>
              <a:t>technologie met ingebouwde spraaktechnologie </a:t>
            </a:r>
            <a:r>
              <a:rPr lang="nl-BE" dirty="0" smtClean="0"/>
              <a:t>(UD – universeel design)</a:t>
            </a:r>
            <a:endParaRPr lang="nl-BE" dirty="0"/>
          </a:p>
          <a:p>
            <a:r>
              <a:rPr lang="nl-BE" dirty="0" smtClean="0"/>
              <a:t>Nieuwe </a:t>
            </a:r>
            <a:r>
              <a:rPr lang="nl-BE" dirty="0"/>
              <a:t>aanbieders op de markt</a:t>
            </a:r>
          </a:p>
          <a:p>
            <a:r>
              <a:rPr lang="nl-BE" dirty="0" smtClean="0"/>
              <a:t>Evolutie </a:t>
            </a:r>
            <a:r>
              <a:rPr lang="nl-BE" dirty="0"/>
              <a:t>van robuuste software naar apps</a:t>
            </a:r>
          </a:p>
          <a:p>
            <a:r>
              <a:rPr lang="nl-BE" dirty="0"/>
              <a:t>Nieuwe licentiemodellen</a:t>
            </a:r>
          </a:p>
          <a:p>
            <a:pPr lvl="1"/>
            <a:r>
              <a:rPr lang="nl-BE" dirty="0" err="1"/>
              <a:t>Webbased</a:t>
            </a:r>
            <a:r>
              <a:rPr lang="nl-BE" dirty="0"/>
              <a:t> modellen </a:t>
            </a:r>
          </a:p>
          <a:p>
            <a:pPr lvl="1"/>
            <a:r>
              <a:rPr lang="nl-BE" dirty="0"/>
              <a:t>FTE of </a:t>
            </a:r>
            <a:r>
              <a:rPr lang="nl-BE" dirty="0" err="1"/>
              <a:t>desktopcounting</a:t>
            </a:r>
            <a:r>
              <a:rPr lang="nl-BE" dirty="0"/>
              <a:t>, campuslicenties,…</a:t>
            </a:r>
          </a:p>
          <a:p>
            <a:pPr lvl="1"/>
            <a:r>
              <a:rPr lang="nl-BE" dirty="0"/>
              <a:t>Cloudtoepassingen en </a:t>
            </a:r>
            <a:r>
              <a:rPr lang="nl-BE" dirty="0" err="1"/>
              <a:t>cloudlicenties</a:t>
            </a:r>
            <a:r>
              <a:rPr lang="nl-BE" dirty="0"/>
              <a:t> (SAAS)</a:t>
            </a:r>
          </a:p>
        </p:txBody>
      </p:sp>
      <p:pic>
        <p:nvPicPr>
          <p:cNvPr id="4" name="Afbeelding 3"/>
          <p:cNvPicPr>
            <a:picLocks noChangeAspect="1"/>
          </p:cNvPicPr>
          <p:nvPr/>
        </p:nvPicPr>
        <p:blipFill>
          <a:blip r:embed="rId3"/>
          <a:stretch>
            <a:fillRect/>
          </a:stretch>
        </p:blipFill>
        <p:spPr>
          <a:xfrm>
            <a:off x="7475258" y="3626069"/>
            <a:ext cx="3735286" cy="2869981"/>
          </a:xfrm>
          <a:prstGeom prst="rect">
            <a:avLst/>
          </a:prstGeom>
        </p:spPr>
      </p:pic>
    </p:spTree>
    <p:extLst>
      <p:ext uri="{BB962C8B-B14F-4D97-AF65-F5344CB8AC3E}">
        <p14:creationId xmlns:p14="http://schemas.microsoft.com/office/powerpoint/2010/main" val="3554082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1134725" cy="1325563"/>
          </a:xfrm>
        </p:spPr>
        <p:txBody>
          <a:bodyPr/>
          <a:lstStyle/>
          <a:p>
            <a:r>
              <a:rPr lang="nl-BE" dirty="0" smtClean="0"/>
              <a:t>Basisfunctionaliteit </a:t>
            </a:r>
            <a:r>
              <a:rPr lang="nl-BE" dirty="0"/>
              <a:t>voorleessoftware</a:t>
            </a:r>
          </a:p>
        </p:txBody>
      </p:sp>
      <p:sp>
        <p:nvSpPr>
          <p:cNvPr id="3" name="Tijdelijke aanduiding voor inhoud 2"/>
          <p:cNvSpPr>
            <a:spLocks noGrp="1"/>
          </p:cNvSpPr>
          <p:nvPr>
            <p:ph idx="1"/>
          </p:nvPr>
        </p:nvSpPr>
        <p:spPr/>
        <p:txBody>
          <a:bodyPr>
            <a:normAutofit/>
          </a:bodyPr>
          <a:lstStyle/>
          <a:p>
            <a:endParaRPr lang="nl-BE" dirty="0"/>
          </a:p>
          <a:p>
            <a:pPr marL="514350" indent="-514350">
              <a:buFont typeface="+mj-lt"/>
              <a:buAutoNum type="arabicPeriod"/>
            </a:pPr>
            <a:r>
              <a:rPr lang="nl-BE" dirty="0" smtClean="0"/>
              <a:t>Voorleesfunctie </a:t>
            </a:r>
            <a:r>
              <a:rPr lang="nl-BE" dirty="0"/>
              <a:t>met 4 talen: Nederlands, Frans, </a:t>
            </a:r>
            <a:r>
              <a:rPr lang="nl-BE" dirty="0" smtClean="0"/>
              <a:t>Engels, Duits </a:t>
            </a:r>
            <a:endParaRPr lang="nl-BE" dirty="0"/>
          </a:p>
          <a:p>
            <a:pPr marL="514350" indent="-514350">
              <a:buFont typeface="+mj-lt"/>
              <a:buAutoNum type="arabicPeriod"/>
            </a:pPr>
            <a:r>
              <a:rPr lang="nl-BE" dirty="0" smtClean="0"/>
              <a:t>Woordvoorspeller</a:t>
            </a:r>
            <a:endParaRPr lang="nl-BE" dirty="0"/>
          </a:p>
          <a:p>
            <a:pPr marL="514350" indent="-514350">
              <a:buFont typeface="+mj-lt"/>
              <a:buAutoNum type="arabicPeriod"/>
            </a:pPr>
            <a:r>
              <a:rPr lang="nl-BE" dirty="0" smtClean="0"/>
              <a:t>Spellingcorrectie</a:t>
            </a:r>
            <a:endParaRPr lang="nl-BE" dirty="0"/>
          </a:p>
          <a:p>
            <a:pPr marL="514350" indent="-514350">
              <a:buFont typeface="+mj-lt"/>
              <a:buAutoNum type="arabicPeriod"/>
            </a:pPr>
            <a:r>
              <a:rPr lang="nl-BE" dirty="0" smtClean="0"/>
              <a:t>Typefunctie</a:t>
            </a:r>
            <a:endParaRPr lang="nl-BE" dirty="0"/>
          </a:p>
          <a:p>
            <a:pPr marL="514350" indent="-514350">
              <a:buFont typeface="+mj-lt"/>
              <a:buAutoNum type="arabicPeriod"/>
            </a:pPr>
            <a:r>
              <a:rPr lang="nl-BE" dirty="0" smtClean="0"/>
              <a:t>Lezen </a:t>
            </a:r>
            <a:r>
              <a:rPr lang="nl-BE" dirty="0"/>
              <a:t>en schrijven in ADIBoeken</a:t>
            </a:r>
          </a:p>
          <a:p>
            <a:endParaRPr lang="nl-BE" dirty="0"/>
          </a:p>
        </p:txBody>
      </p:sp>
      <p:pic>
        <p:nvPicPr>
          <p:cNvPr id="4" name="Afbeelding 3"/>
          <p:cNvPicPr>
            <a:picLocks noChangeAspect="1"/>
          </p:cNvPicPr>
          <p:nvPr/>
        </p:nvPicPr>
        <p:blipFill>
          <a:blip r:embed="rId3"/>
          <a:stretch>
            <a:fillRect/>
          </a:stretch>
        </p:blipFill>
        <p:spPr>
          <a:xfrm>
            <a:off x="8720100" y="2982382"/>
            <a:ext cx="2633700" cy="3194581"/>
          </a:xfrm>
          <a:prstGeom prst="rect">
            <a:avLst/>
          </a:prstGeom>
        </p:spPr>
      </p:pic>
    </p:spTree>
    <p:extLst>
      <p:ext uri="{BB962C8B-B14F-4D97-AF65-F5344CB8AC3E}">
        <p14:creationId xmlns:p14="http://schemas.microsoft.com/office/powerpoint/2010/main" val="40752477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                        van </a:t>
            </a:r>
            <a:r>
              <a:rPr lang="nl-BE" dirty="0" err="1" smtClean="0"/>
              <a:t>Jabbla</a:t>
            </a:r>
            <a:r>
              <a:rPr lang="nl-BE" dirty="0" smtClean="0"/>
              <a:t> </a:t>
            </a:r>
            <a:endParaRPr lang="nl-BE" dirty="0"/>
          </a:p>
        </p:txBody>
      </p:sp>
      <p:pic>
        <p:nvPicPr>
          <p:cNvPr id="4" name="Tijdelijke aanduiding voor inhoud 3"/>
          <p:cNvPicPr>
            <a:picLocks noGrp="1" noChangeAspect="1"/>
          </p:cNvPicPr>
          <p:nvPr>
            <p:ph idx="1"/>
          </p:nvPr>
        </p:nvPicPr>
        <p:blipFill>
          <a:blip r:embed="rId2"/>
          <a:stretch>
            <a:fillRect/>
          </a:stretch>
        </p:blipFill>
        <p:spPr>
          <a:xfrm>
            <a:off x="838200" y="1910685"/>
            <a:ext cx="6970909" cy="4351338"/>
          </a:xfrm>
          <a:prstGeom prst="rect">
            <a:avLst/>
          </a:prstGeom>
        </p:spPr>
      </p:pic>
      <p:pic>
        <p:nvPicPr>
          <p:cNvPr id="5" name="Afbeelding 4"/>
          <p:cNvPicPr>
            <a:picLocks noChangeAspect="1"/>
          </p:cNvPicPr>
          <p:nvPr/>
        </p:nvPicPr>
        <p:blipFill>
          <a:blip r:embed="rId3"/>
          <a:stretch>
            <a:fillRect/>
          </a:stretch>
        </p:blipFill>
        <p:spPr>
          <a:xfrm>
            <a:off x="1129155" y="465931"/>
            <a:ext cx="2809875" cy="1123950"/>
          </a:xfrm>
          <a:prstGeom prst="rect">
            <a:avLst/>
          </a:prstGeom>
        </p:spPr>
      </p:pic>
    </p:spTree>
    <p:extLst>
      <p:ext uri="{BB962C8B-B14F-4D97-AF65-F5344CB8AC3E}">
        <p14:creationId xmlns:p14="http://schemas.microsoft.com/office/powerpoint/2010/main" val="17397623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Geselecteerde software van </a:t>
            </a:r>
            <a:r>
              <a:rPr lang="nl-BE" dirty="0" err="1" smtClean="0"/>
              <a:t>Sensotec</a:t>
            </a:r>
            <a:r>
              <a:rPr lang="nl-BE" dirty="0" smtClean="0"/>
              <a:t> </a:t>
            </a:r>
            <a:endParaRPr lang="nl-BE" dirty="0"/>
          </a:p>
        </p:txBody>
      </p:sp>
      <p:pic>
        <p:nvPicPr>
          <p:cNvPr id="4" name="Tijdelijke aanduiding voor inhoud 3"/>
          <p:cNvPicPr>
            <a:picLocks noGrp="1" noChangeAspect="1"/>
          </p:cNvPicPr>
          <p:nvPr>
            <p:ph idx="1"/>
          </p:nvPr>
        </p:nvPicPr>
        <p:blipFill>
          <a:blip r:embed="rId2"/>
          <a:stretch>
            <a:fillRect/>
          </a:stretch>
        </p:blipFill>
        <p:spPr>
          <a:xfrm>
            <a:off x="147084" y="1690688"/>
            <a:ext cx="5427433" cy="4812131"/>
          </a:xfrm>
          <a:prstGeom prst="rect">
            <a:avLst/>
          </a:prstGeom>
        </p:spPr>
      </p:pic>
      <p:pic>
        <p:nvPicPr>
          <p:cNvPr id="5" name="Afbeelding 4"/>
          <p:cNvPicPr>
            <a:picLocks noChangeAspect="1"/>
          </p:cNvPicPr>
          <p:nvPr/>
        </p:nvPicPr>
        <p:blipFill>
          <a:blip r:embed="rId3"/>
          <a:stretch>
            <a:fillRect/>
          </a:stretch>
        </p:blipFill>
        <p:spPr>
          <a:xfrm>
            <a:off x="6096000" y="1690688"/>
            <a:ext cx="6853682" cy="4731377"/>
          </a:xfrm>
          <a:prstGeom prst="rect">
            <a:avLst/>
          </a:prstGeom>
        </p:spPr>
      </p:pic>
    </p:spTree>
    <p:extLst>
      <p:ext uri="{BB962C8B-B14F-4D97-AF65-F5344CB8AC3E}">
        <p14:creationId xmlns:p14="http://schemas.microsoft.com/office/powerpoint/2010/main" val="25518037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 </a:t>
            </a:r>
            <a:endParaRPr lang="nl-BE" dirty="0"/>
          </a:p>
        </p:txBody>
      </p:sp>
      <p:pic>
        <p:nvPicPr>
          <p:cNvPr id="4" name="Tijdelijke aanduiding voor inhoud 3"/>
          <p:cNvPicPr>
            <a:picLocks noGrp="1" noChangeAspect="1"/>
          </p:cNvPicPr>
          <p:nvPr>
            <p:ph idx="1"/>
          </p:nvPr>
        </p:nvPicPr>
        <p:blipFill>
          <a:blip r:embed="rId3"/>
          <a:stretch>
            <a:fillRect/>
          </a:stretch>
        </p:blipFill>
        <p:spPr>
          <a:xfrm>
            <a:off x="747801" y="1821983"/>
            <a:ext cx="8406832" cy="4599529"/>
          </a:xfrm>
          <a:prstGeom prst="rect">
            <a:avLst/>
          </a:prstGeom>
        </p:spPr>
      </p:pic>
      <p:pic>
        <p:nvPicPr>
          <p:cNvPr id="5" name="Afbeelding 4"/>
          <p:cNvPicPr>
            <a:picLocks noChangeAspect="1"/>
          </p:cNvPicPr>
          <p:nvPr/>
        </p:nvPicPr>
        <p:blipFill>
          <a:blip r:embed="rId4"/>
          <a:stretch>
            <a:fillRect/>
          </a:stretch>
        </p:blipFill>
        <p:spPr>
          <a:xfrm>
            <a:off x="747801" y="233830"/>
            <a:ext cx="3486150" cy="952500"/>
          </a:xfrm>
          <a:prstGeom prst="rect">
            <a:avLst/>
          </a:prstGeom>
        </p:spPr>
      </p:pic>
    </p:spTree>
    <p:extLst>
      <p:ext uri="{BB962C8B-B14F-4D97-AF65-F5344CB8AC3E}">
        <p14:creationId xmlns:p14="http://schemas.microsoft.com/office/powerpoint/2010/main" val="30385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Agenda van de dag</a:t>
            </a:r>
            <a:endParaRPr lang="nl-BE" dirty="0"/>
          </a:p>
        </p:txBody>
      </p:sp>
      <p:sp>
        <p:nvSpPr>
          <p:cNvPr id="3" name="Tijdelijke aanduiding voor inhoud 2"/>
          <p:cNvSpPr>
            <a:spLocks noGrp="1"/>
          </p:cNvSpPr>
          <p:nvPr>
            <p:ph idx="1"/>
          </p:nvPr>
        </p:nvSpPr>
        <p:spPr>
          <a:xfrm>
            <a:off x="533399" y="1902372"/>
            <a:ext cx="9724697" cy="3363311"/>
          </a:xfrm>
        </p:spPr>
        <p:txBody>
          <a:bodyPr>
            <a:normAutofit lnSpcReduction="10000"/>
          </a:bodyPr>
          <a:lstStyle/>
          <a:p>
            <a:r>
              <a:rPr lang="nl-BE" dirty="0" smtClean="0"/>
              <a:t>Voorstelling nieuw programma voorleessoftware </a:t>
            </a:r>
          </a:p>
          <a:p>
            <a:r>
              <a:rPr lang="nl-BE" dirty="0" smtClean="0"/>
              <a:t>Voorstelling software en functionaliteit </a:t>
            </a:r>
          </a:p>
          <a:p>
            <a:pPr marL="0" indent="0">
              <a:buNone/>
            </a:pPr>
            <a:endParaRPr lang="nl-BE" dirty="0" smtClean="0"/>
          </a:p>
          <a:p>
            <a:pPr marL="0" indent="0">
              <a:buNone/>
            </a:pPr>
            <a:r>
              <a:rPr lang="nl-BE" dirty="0" smtClean="0"/>
              <a:t>Lunch </a:t>
            </a:r>
          </a:p>
          <a:p>
            <a:endParaRPr lang="nl-BE" dirty="0" smtClean="0"/>
          </a:p>
          <a:p>
            <a:r>
              <a:rPr lang="nl-BE" dirty="0" smtClean="0"/>
              <a:t>Hoe integreer je voorleessoftware in het schoolbeleid? </a:t>
            </a:r>
          </a:p>
          <a:p>
            <a:r>
              <a:rPr lang="nl-BE" dirty="0" smtClean="0"/>
              <a:t>Vragen </a:t>
            </a:r>
            <a:endParaRPr lang="nl-BE"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58" y="5593962"/>
            <a:ext cx="2693275" cy="1004072"/>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4977" y="5602418"/>
            <a:ext cx="2421539" cy="995616"/>
          </a:xfrm>
          <a:prstGeom prst="rect">
            <a:avLst/>
          </a:prstGeom>
        </p:spPr>
      </p:pic>
      <p:pic>
        <p:nvPicPr>
          <p:cNvPr id="6" name="Afbeelding 5"/>
          <p:cNvPicPr>
            <a:picLocks noChangeAspect="1"/>
          </p:cNvPicPr>
          <p:nvPr/>
        </p:nvPicPr>
        <p:blipFill>
          <a:blip r:embed="rId5"/>
          <a:stretch>
            <a:fillRect/>
          </a:stretch>
        </p:blipFill>
        <p:spPr>
          <a:xfrm>
            <a:off x="8324850" y="5710404"/>
            <a:ext cx="819351" cy="887630"/>
          </a:xfrm>
          <a:prstGeom prst="rect">
            <a:avLst/>
          </a:prstGeom>
        </p:spPr>
      </p:pic>
    </p:spTree>
    <p:extLst>
      <p:ext uri="{BB962C8B-B14F-4D97-AF65-F5344CB8AC3E}">
        <p14:creationId xmlns:p14="http://schemas.microsoft.com/office/powerpoint/2010/main" val="972409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74650"/>
            <a:ext cx="10515600" cy="1325563"/>
          </a:xfrm>
        </p:spPr>
        <p:txBody>
          <a:bodyPr/>
          <a:lstStyle/>
          <a:p>
            <a:r>
              <a:rPr lang="nl-BE" dirty="0" smtClean="0"/>
              <a:t>Aanvraagprocedure (1)</a:t>
            </a:r>
            <a:endParaRPr lang="nl-BE" dirty="0"/>
          </a:p>
        </p:txBody>
      </p:sp>
      <p:sp>
        <p:nvSpPr>
          <p:cNvPr id="3" name="Tijdelijke aanduiding voor inhoud 2"/>
          <p:cNvSpPr>
            <a:spLocks noGrp="1"/>
          </p:cNvSpPr>
          <p:nvPr>
            <p:ph idx="1"/>
          </p:nvPr>
        </p:nvSpPr>
        <p:spPr>
          <a:xfrm>
            <a:off x="723900" y="2361653"/>
            <a:ext cx="10744200" cy="4351338"/>
          </a:xfrm>
        </p:spPr>
        <p:txBody>
          <a:bodyPr>
            <a:normAutofit/>
          </a:bodyPr>
          <a:lstStyle/>
          <a:p>
            <a:r>
              <a:rPr lang="nl-BE" dirty="0"/>
              <a:t>Aanmeldingen via </a:t>
            </a:r>
            <a:r>
              <a:rPr lang="nl-BE" dirty="0" smtClean="0"/>
              <a:t>centraal registratieportal: </a:t>
            </a:r>
            <a:r>
              <a:rPr lang="nl-BE" dirty="0" smtClean="0">
                <a:hlinkClick r:id="rId3"/>
              </a:rPr>
              <a:t>www.leesvoor.vlaanderen</a:t>
            </a:r>
            <a:endParaRPr lang="nl-BE" dirty="0" smtClean="0"/>
          </a:p>
          <a:p>
            <a:endParaRPr lang="nl-BE" dirty="0" smtClean="0"/>
          </a:p>
          <a:p>
            <a:r>
              <a:rPr lang="nl-BE" dirty="0" smtClean="0"/>
              <a:t>beheerd </a:t>
            </a:r>
            <a:r>
              <a:rPr lang="nl-BE" dirty="0"/>
              <a:t>door vzw Eureka Die-’s-</a:t>
            </a:r>
            <a:r>
              <a:rPr lang="nl-BE" dirty="0" err="1"/>
              <a:t>lekti</a:t>
            </a:r>
            <a:r>
              <a:rPr lang="nl-BE" dirty="0"/>
              <a:t>-kus</a:t>
            </a:r>
          </a:p>
          <a:p>
            <a:endParaRPr lang="nl-BE" dirty="0" smtClean="0"/>
          </a:p>
          <a:p>
            <a:r>
              <a:rPr lang="nl-BE" dirty="0" smtClean="0"/>
              <a:t>Aanmelding </a:t>
            </a:r>
            <a:r>
              <a:rPr lang="nl-BE" dirty="0"/>
              <a:t>kan door om het even wie: </a:t>
            </a:r>
            <a:r>
              <a:rPr lang="nl-BE" dirty="0" smtClean="0"/>
              <a:t>ouder</a:t>
            </a:r>
            <a:r>
              <a:rPr lang="nl-BE" dirty="0"/>
              <a:t>, leraar, CLB, </a:t>
            </a:r>
            <a:r>
              <a:rPr lang="nl-BE" dirty="0" err="1"/>
              <a:t>zorgco</a:t>
            </a:r>
            <a:r>
              <a:rPr lang="nl-BE" dirty="0"/>
              <a:t>, leerling zelf, paramedisch personeel, </a:t>
            </a:r>
            <a:r>
              <a:rPr lang="nl-BE" dirty="0" smtClean="0"/>
              <a:t>…</a:t>
            </a:r>
          </a:p>
          <a:p>
            <a:endParaRPr lang="nl-BE" dirty="0" smtClean="0"/>
          </a:p>
          <a:p>
            <a:r>
              <a:rPr lang="nl-BE" dirty="0"/>
              <a:t>Bij aanmelding: keuze van een software pakket vermelden </a:t>
            </a:r>
            <a:endParaRPr lang="nl-BE" dirty="0" smtClean="0"/>
          </a:p>
          <a:p>
            <a:pPr marL="457200" lvl="1" indent="0">
              <a:buNone/>
            </a:pPr>
            <a:r>
              <a:rPr lang="nl-BE" dirty="0" smtClean="0">
                <a:sym typeface="Wingdings" panose="05000000000000000000" pitchFamily="2" charset="2"/>
              </a:rPr>
              <a:t> gebruiker kiest software</a:t>
            </a:r>
            <a:endParaRPr lang="nl-BE" dirty="0"/>
          </a:p>
          <a:p>
            <a:endParaRPr lang="nl-BE" dirty="0"/>
          </a:p>
          <a:p>
            <a:pPr marL="0" indent="0">
              <a:buNone/>
            </a:pPr>
            <a:endParaRPr lang="nl-BE" dirty="0"/>
          </a:p>
          <a:p>
            <a:endParaRPr lang="nl-BE" dirty="0"/>
          </a:p>
          <a:p>
            <a:endParaRPr lang="nl-BE" dirty="0"/>
          </a:p>
          <a:p>
            <a:pPr marL="0" indent="0">
              <a:buNone/>
            </a:pPr>
            <a:endParaRPr lang="nl-BE" dirty="0"/>
          </a:p>
        </p:txBody>
      </p:sp>
    </p:spTree>
    <p:extLst>
      <p:ext uri="{BB962C8B-B14F-4D97-AF65-F5344CB8AC3E}">
        <p14:creationId xmlns:p14="http://schemas.microsoft.com/office/powerpoint/2010/main" val="42384075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Portal: </a:t>
            </a:r>
            <a:r>
              <a:rPr lang="nl-BE" dirty="0" smtClean="0">
                <a:hlinkClick r:id="rId2"/>
              </a:rPr>
              <a:t>www.leesvoor.vlaanderen</a:t>
            </a:r>
            <a:r>
              <a:rPr lang="nl-BE" dirty="0" smtClean="0"/>
              <a:t/>
            </a:r>
            <a:br>
              <a:rPr lang="nl-BE" dirty="0" smtClean="0"/>
            </a:br>
            <a:endParaRPr lang="nl-BE" dirty="0"/>
          </a:p>
        </p:txBody>
      </p:sp>
      <p:pic>
        <p:nvPicPr>
          <p:cNvPr id="4" name="Tijdelijke aanduiding voor inhoud 3"/>
          <p:cNvPicPr>
            <a:picLocks noGrp="1" noChangeAspect="1"/>
          </p:cNvPicPr>
          <p:nvPr>
            <p:ph idx="1"/>
          </p:nvPr>
        </p:nvPicPr>
        <p:blipFill>
          <a:blip r:embed="rId3"/>
          <a:stretch>
            <a:fillRect/>
          </a:stretch>
        </p:blipFill>
        <p:spPr>
          <a:xfrm>
            <a:off x="838200" y="1807779"/>
            <a:ext cx="10790212" cy="4568881"/>
          </a:xfrm>
          <a:prstGeom prst="rect">
            <a:avLst/>
          </a:prstGeom>
        </p:spPr>
      </p:pic>
    </p:spTree>
    <p:extLst>
      <p:ext uri="{BB962C8B-B14F-4D97-AF65-F5344CB8AC3E}">
        <p14:creationId xmlns:p14="http://schemas.microsoft.com/office/powerpoint/2010/main" val="17428895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Portal: </a:t>
            </a:r>
            <a:r>
              <a:rPr lang="nl-BE" dirty="0" smtClean="0">
                <a:hlinkClick r:id="rId3"/>
              </a:rPr>
              <a:t>www.leesvoor.vlaanderen</a:t>
            </a:r>
            <a:r>
              <a:rPr lang="nl-BE" dirty="0" smtClean="0"/>
              <a:t/>
            </a:r>
            <a:br>
              <a:rPr lang="nl-BE" dirty="0" smtClean="0"/>
            </a:br>
            <a:endParaRPr lang="nl-BE" dirty="0"/>
          </a:p>
        </p:txBody>
      </p:sp>
      <p:pic>
        <p:nvPicPr>
          <p:cNvPr id="5" name="Tijdelijke aanduiding voor inhoud 4"/>
          <p:cNvPicPr>
            <a:picLocks noGrp="1" noChangeAspect="1"/>
          </p:cNvPicPr>
          <p:nvPr>
            <p:ph idx="1"/>
          </p:nvPr>
        </p:nvPicPr>
        <p:blipFill>
          <a:blip r:embed="rId4"/>
          <a:stretch>
            <a:fillRect/>
          </a:stretch>
        </p:blipFill>
        <p:spPr>
          <a:xfrm>
            <a:off x="2091559" y="1314056"/>
            <a:ext cx="8271641" cy="5550803"/>
          </a:xfrm>
          <a:prstGeom prst="rect">
            <a:avLst/>
          </a:prstGeom>
        </p:spPr>
      </p:pic>
    </p:spTree>
    <p:extLst>
      <p:ext uri="{BB962C8B-B14F-4D97-AF65-F5344CB8AC3E}">
        <p14:creationId xmlns:p14="http://schemas.microsoft.com/office/powerpoint/2010/main" val="85234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2793" y="364140"/>
            <a:ext cx="10515600" cy="1325563"/>
          </a:xfrm>
        </p:spPr>
        <p:txBody>
          <a:bodyPr/>
          <a:lstStyle/>
          <a:p>
            <a:r>
              <a:rPr lang="nl-BE" dirty="0" smtClean="0"/>
              <a:t>Aanvraagprocedure (2)</a:t>
            </a:r>
            <a:endParaRPr lang="nl-BE" dirty="0"/>
          </a:p>
        </p:txBody>
      </p:sp>
      <p:sp>
        <p:nvSpPr>
          <p:cNvPr id="3" name="Tijdelijke aanduiding voor inhoud 2"/>
          <p:cNvSpPr>
            <a:spLocks noGrp="1"/>
          </p:cNvSpPr>
          <p:nvPr>
            <p:ph idx="1"/>
          </p:nvPr>
        </p:nvSpPr>
        <p:spPr>
          <a:xfrm>
            <a:off x="838200" y="1825625"/>
            <a:ext cx="10912366" cy="4351338"/>
          </a:xfrm>
        </p:spPr>
        <p:txBody>
          <a:bodyPr>
            <a:normAutofit/>
          </a:bodyPr>
          <a:lstStyle/>
          <a:p>
            <a:endParaRPr lang="nl-BE" dirty="0" smtClean="0"/>
          </a:p>
          <a:p>
            <a:r>
              <a:rPr lang="nl-BE" dirty="0" smtClean="0"/>
              <a:t> </a:t>
            </a:r>
            <a:r>
              <a:rPr lang="nl-BE" dirty="0"/>
              <a:t>Authenticatie en identificatie: check of aangemelde effectief leerling is</a:t>
            </a:r>
          </a:p>
          <a:p>
            <a:r>
              <a:rPr lang="nl-BE" dirty="0" smtClean="0"/>
              <a:t>Ter </a:t>
            </a:r>
            <a:r>
              <a:rPr lang="nl-BE" dirty="0"/>
              <a:t>beschikking stellen van de </a:t>
            </a:r>
            <a:r>
              <a:rPr lang="nl-BE" dirty="0" smtClean="0"/>
              <a:t>software</a:t>
            </a:r>
          </a:p>
          <a:p>
            <a:endParaRPr lang="nl-BE" dirty="0"/>
          </a:p>
          <a:p>
            <a:r>
              <a:rPr lang="nl-BE" dirty="0" smtClean="0"/>
              <a:t>Instappen kan op om het even welk moment</a:t>
            </a:r>
            <a:endParaRPr lang="nl-BE" dirty="0"/>
          </a:p>
          <a:p>
            <a:r>
              <a:rPr lang="nl-BE" dirty="0" smtClean="0"/>
              <a:t>Jaarlijks veranderen van software mogelijk </a:t>
            </a:r>
          </a:p>
          <a:p>
            <a:r>
              <a:rPr lang="nl-BE" dirty="0" err="1" smtClean="0"/>
              <a:t>Weblicentie</a:t>
            </a:r>
            <a:r>
              <a:rPr lang="nl-BE" dirty="0" smtClean="0"/>
              <a:t> </a:t>
            </a:r>
            <a:endParaRPr lang="nl-BE" dirty="0"/>
          </a:p>
          <a:p>
            <a:endParaRPr lang="nl-BE" dirty="0"/>
          </a:p>
          <a:p>
            <a:endParaRPr lang="nl-BE" dirty="0"/>
          </a:p>
          <a:p>
            <a:endParaRPr lang="nl-BE" dirty="0"/>
          </a:p>
          <a:p>
            <a:pPr marL="0" indent="0">
              <a:buNone/>
            </a:pPr>
            <a:endParaRPr lang="nl-BE" dirty="0"/>
          </a:p>
        </p:txBody>
      </p:sp>
    </p:spTree>
    <p:extLst>
      <p:ext uri="{BB962C8B-B14F-4D97-AF65-F5344CB8AC3E}">
        <p14:creationId xmlns:p14="http://schemas.microsoft.com/office/powerpoint/2010/main" val="19662494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690" y="2683890"/>
            <a:ext cx="9852837" cy="3969286"/>
          </a:xfrm>
          <a:prstGeom prst="rect">
            <a:avLst/>
          </a:prstGeom>
        </p:spPr>
      </p:pic>
      <p:sp>
        <p:nvSpPr>
          <p:cNvPr id="2" name="Titel 1"/>
          <p:cNvSpPr>
            <a:spLocks noGrp="1"/>
          </p:cNvSpPr>
          <p:nvPr>
            <p:ph type="title"/>
          </p:nvPr>
        </p:nvSpPr>
        <p:spPr/>
        <p:txBody>
          <a:bodyPr/>
          <a:lstStyle/>
          <a:p>
            <a:r>
              <a:rPr lang="nl-BE" dirty="0" smtClean="0"/>
              <a:t>En de teller staat op…</a:t>
            </a:r>
            <a:endParaRPr lang="nl-BE" dirty="0"/>
          </a:p>
        </p:txBody>
      </p:sp>
      <p:sp>
        <p:nvSpPr>
          <p:cNvPr id="3" name="Tijdelijke aanduiding voor inhoud 2"/>
          <p:cNvSpPr>
            <a:spLocks noGrp="1"/>
          </p:cNvSpPr>
          <p:nvPr>
            <p:ph idx="1"/>
          </p:nvPr>
        </p:nvSpPr>
        <p:spPr>
          <a:xfrm>
            <a:off x="3804684" y="1910685"/>
            <a:ext cx="5647660" cy="1225919"/>
          </a:xfrm>
        </p:spPr>
        <p:txBody>
          <a:bodyPr>
            <a:normAutofit/>
          </a:bodyPr>
          <a:lstStyle/>
          <a:p>
            <a:pPr marL="0" indent="0">
              <a:buNone/>
            </a:pPr>
            <a:r>
              <a:rPr lang="nl-BE" sz="4400" b="1" smtClean="0"/>
              <a:t>… 10.977 </a:t>
            </a:r>
            <a:r>
              <a:rPr lang="nl-BE" sz="4400" b="1" dirty="0" smtClean="0"/>
              <a:t>gebruikers</a:t>
            </a:r>
            <a:endParaRPr lang="nl-BE" sz="4400" b="1" dirty="0"/>
          </a:p>
        </p:txBody>
      </p:sp>
    </p:spTree>
    <p:extLst>
      <p:ext uri="{BB962C8B-B14F-4D97-AF65-F5344CB8AC3E}">
        <p14:creationId xmlns:p14="http://schemas.microsoft.com/office/powerpoint/2010/main" val="408060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U staat er niet alleen voor </a:t>
            </a:r>
            <a:endParaRPr lang="nl-BE" dirty="0"/>
          </a:p>
        </p:txBody>
      </p:sp>
      <p:sp>
        <p:nvSpPr>
          <p:cNvPr id="7" name="Tijdelijke aanduiding voor inhoud 6"/>
          <p:cNvSpPr>
            <a:spLocks noGrp="1"/>
          </p:cNvSpPr>
          <p:nvPr>
            <p:ph sz="half" idx="1"/>
          </p:nvPr>
        </p:nvSpPr>
        <p:spPr>
          <a:xfrm>
            <a:off x="420414" y="1825625"/>
            <a:ext cx="5969876" cy="4351338"/>
          </a:xfrm>
        </p:spPr>
        <p:txBody>
          <a:bodyPr>
            <a:normAutofit/>
          </a:bodyPr>
          <a:lstStyle/>
          <a:p>
            <a:endParaRPr lang="nl-BE" dirty="0" smtClean="0"/>
          </a:p>
          <a:p>
            <a:r>
              <a:rPr lang="nl-BE" dirty="0" smtClean="0"/>
              <a:t>Extra begeleider bij Eureka </a:t>
            </a:r>
          </a:p>
          <a:p>
            <a:r>
              <a:rPr lang="nl-BE" dirty="0" smtClean="0"/>
              <a:t>Nieuwe publicatie “aan de slag met voorleessoftware”</a:t>
            </a:r>
          </a:p>
          <a:p>
            <a:r>
              <a:rPr lang="nl-BE" dirty="0" smtClean="0"/>
              <a:t>Ondersteuning door verdelers software</a:t>
            </a:r>
          </a:p>
          <a:p>
            <a:r>
              <a:rPr lang="nl-BE" dirty="0" smtClean="0"/>
              <a:t>Extra tools </a:t>
            </a:r>
          </a:p>
          <a:p>
            <a:r>
              <a:rPr lang="nl-BE" dirty="0" smtClean="0"/>
              <a:t>Demoversies van de software</a:t>
            </a:r>
          </a:p>
          <a:p>
            <a:r>
              <a:rPr lang="nl-BE" dirty="0" smtClean="0"/>
              <a:t>Instructiefilms </a:t>
            </a:r>
          </a:p>
          <a:p>
            <a:endParaRPr lang="nl-BE" dirty="0"/>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924" y="2159356"/>
            <a:ext cx="5523591" cy="3683875"/>
          </a:xfrm>
          <a:prstGeom prst="rect">
            <a:avLst/>
          </a:prstGeom>
        </p:spPr>
      </p:pic>
    </p:spTree>
    <p:extLst>
      <p:ext uri="{BB962C8B-B14F-4D97-AF65-F5344CB8AC3E}">
        <p14:creationId xmlns:p14="http://schemas.microsoft.com/office/powerpoint/2010/main" val="1148502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887" y="-230298"/>
            <a:ext cx="10515600" cy="1325563"/>
          </a:xfrm>
        </p:spPr>
        <p:txBody>
          <a:bodyPr/>
          <a:lstStyle/>
          <a:p>
            <a:r>
              <a:rPr lang="nl-BE" dirty="0" smtClean="0"/>
              <a:t>Nieuwe praktische gids  voor schole</a:t>
            </a:r>
            <a:r>
              <a:rPr lang="nl-BE" dirty="0"/>
              <a:t>n</a:t>
            </a:r>
          </a:p>
        </p:txBody>
      </p:sp>
      <p:pic>
        <p:nvPicPr>
          <p:cNvPr id="3" name="Afbeelding 2"/>
          <p:cNvPicPr>
            <a:picLocks noChangeAspect="1"/>
          </p:cNvPicPr>
          <p:nvPr/>
        </p:nvPicPr>
        <p:blipFill>
          <a:blip r:embed="rId3"/>
          <a:stretch>
            <a:fillRect/>
          </a:stretch>
        </p:blipFill>
        <p:spPr>
          <a:xfrm>
            <a:off x="2289572" y="1871317"/>
            <a:ext cx="7747807" cy="3602257"/>
          </a:xfrm>
          <a:prstGeom prst="rect">
            <a:avLst/>
          </a:prstGeom>
        </p:spPr>
      </p:pic>
      <p:pic>
        <p:nvPicPr>
          <p:cNvPr id="5" name="Afbeelding 4"/>
          <p:cNvPicPr>
            <a:picLocks noChangeAspect="1"/>
          </p:cNvPicPr>
          <p:nvPr/>
        </p:nvPicPr>
        <p:blipFill>
          <a:blip r:embed="rId4"/>
          <a:stretch>
            <a:fillRect/>
          </a:stretch>
        </p:blipFill>
        <p:spPr>
          <a:xfrm>
            <a:off x="1858648" y="849728"/>
            <a:ext cx="8685540" cy="5843274"/>
          </a:xfrm>
          <a:prstGeom prst="rect">
            <a:avLst/>
          </a:prstGeom>
        </p:spPr>
      </p:pic>
    </p:spTree>
    <p:extLst>
      <p:ext uri="{BB962C8B-B14F-4D97-AF65-F5344CB8AC3E}">
        <p14:creationId xmlns:p14="http://schemas.microsoft.com/office/powerpoint/2010/main" val="60372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Rollen: wie doet wat?</a:t>
            </a:r>
            <a:endParaRPr lang="nl-BE" dirty="0"/>
          </a:p>
        </p:txBody>
      </p:sp>
      <p:pic>
        <p:nvPicPr>
          <p:cNvPr id="4" name="Tijdelijke aanduiding voor inhoud 3"/>
          <p:cNvPicPr>
            <a:picLocks noGrp="1" noChangeAspect="1"/>
          </p:cNvPicPr>
          <p:nvPr>
            <p:ph idx="1"/>
          </p:nvPr>
        </p:nvPicPr>
        <p:blipFill>
          <a:blip r:embed="rId3"/>
          <a:stretch>
            <a:fillRect/>
          </a:stretch>
        </p:blipFill>
        <p:spPr>
          <a:xfrm>
            <a:off x="250658" y="1857155"/>
            <a:ext cx="6635418" cy="4816913"/>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735" y="1857155"/>
            <a:ext cx="3414113" cy="4819474"/>
          </a:xfrm>
          <a:prstGeom prst="rect">
            <a:avLst/>
          </a:prstGeom>
        </p:spPr>
      </p:pic>
    </p:spTree>
    <p:extLst>
      <p:ext uri="{BB962C8B-B14F-4D97-AF65-F5344CB8AC3E}">
        <p14:creationId xmlns:p14="http://schemas.microsoft.com/office/powerpoint/2010/main" val="39796985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86146"/>
            <a:ext cx="10515600" cy="1325563"/>
          </a:xfrm>
        </p:spPr>
        <p:txBody>
          <a:bodyPr>
            <a:normAutofit/>
          </a:bodyPr>
          <a:lstStyle/>
          <a:p>
            <a:r>
              <a:rPr lang="nl-BE" sz="3600" dirty="0" smtClean="0"/>
              <a:t>Checklist randvoorwaarden Voorleessoftware thuis en op school + actieplan implementatie </a:t>
            </a:r>
            <a:endParaRPr lang="nl-BE" sz="3600" dirty="0"/>
          </a:p>
        </p:txBody>
      </p:sp>
      <p:pic>
        <p:nvPicPr>
          <p:cNvPr id="4" name="Tijdelijke aanduiding voor inhoud 3"/>
          <p:cNvPicPr>
            <a:picLocks noGrp="1" noChangeAspect="1"/>
          </p:cNvPicPr>
          <p:nvPr>
            <p:ph idx="1"/>
          </p:nvPr>
        </p:nvPicPr>
        <p:blipFill>
          <a:blip r:embed="rId2"/>
          <a:stretch>
            <a:fillRect/>
          </a:stretch>
        </p:blipFill>
        <p:spPr>
          <a:xfrm>
            <a:off x="838200" y="1930727"/>
            <a:ext cx="3369828" cy="4925597"/>
          </a:xfrm>
          <a:prstGeom prst="rect">
            <a:avLst/>
          </a:prstGeom>
        </p:spPr>
      </p:pic>
      <p:pic>
        <p:nvPicPr>
          <p:cNvPr id="5" name="Afbeelding 4"/>
          <p:cNvPicPr>
            <a:picLocks noChangeAspect="1"/>
          </p:cNvPicPr>
          <p:nvPr/>
        </p:nvPicPr>
        <p:blipFill>
          <a:blip r:embed="rId3"/>
          <a:stretch>
            <a:fillRect/>
          </a:stretch>
        </p:blipFill>
        <p:spPr>
          <a:xfrm>
            <a:off x="6159006" y="1930727"/>
            <a:ext cx="3366948" cy="4937784"/>
          </a:xfrm>
          <a:prstGeom prst="rect">
            <a:avLst/>
          </a:prstGeom>
        </p:spPr>
      </p:pic>
    </p:spTree>
    <p:extLst>
      <p:ext uri="{BB962C8B-B14F-4D97-AF65-F5344CB8AC3E}">
        <p14:creationId xmlns:p14="http://schemas.microsoft.com/office/powerpoint/2010/main" val="8269466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Analysemodel behoeften en noden</a:t>
            </a:r>
            <a:endParaRPr lang="nl-BE" dirty="0"/>
          </a:p>
        </p:txBody>
      </p:sp>
      <p:pic>
        <p:nvPicPr>
          <p:cNvPr id="6" name="Tijdelijke aanduiding voor inhoud 5"/>
          <p:cNvPicPr>
            <a:picLocks noGrp="1" noChangeAspect="1"/>
          </p:cNvPicPr>
          <p:nvPr>
            <p:ph sz="half" idx="1"/>
          </p:nvPr>
        </p:nvPicPr>
        <p:blipFill>
          <a:blip r:embed="rId3"/>
          <a:stretch>
            <a:fillRect/>
          </a:stretch>
        </p:blipFill>
        <p:spPr>
          <a:xfrm>
            <a:off x="1704024" y="1825625"/>
            <a:ext cx="3449951" cy="4351338"/>
          </a:xfrm>
          <a:prstGeom prst="rect">
            <a:avLst/>
          </a:prstGeom>
        </p:spPr>
      </p:pic>
      <p:sp>
        <p:nvSpPr>
          <p:cNvPr id="10" name="Tijdelijke aanduiding voor inhoud 9"/>
          <p:cNvSpPr>
            <a:spLocks noGrp="1"/>
          </p:cNvSpPr>
          <p:nvPr>
            <p:ph sz="half" idx="2"/>
          </p:nvPr>
        </p:nvSpPr>
        <p:spPr/>
        <p:txBody>
          <a:bodyPr>
            <a:normAutofit fontScale="85000" lnSpcReduction="20000"/>
          </a:bodyPr>
          <a:lstStyle/>
          <a:p>
            <a:pPr marL="0" indent="0" algn="ctr">
              <a:buNone/>
            </a:pPr>
            <a:r>
              <a:rPr lang="nl-BE" b="1" dirty="0" smtClean="0"/>
              <a:t>Waar te vinden? </a:t>
            </a:r>
          </a:p>
          <a:p>
            <a:pPr marL="0" indent="0">
              <a:buNone/>
            </a:pPr>
            <a:endParaRPr lang="nl-BE" dirty="0"/>
          </a:p>
          <a:p>
            <a:pPr marL="0" indent="0">
              <a:buNone/>
            </a:pPr>
            <a:r>
              <a:rPr lang="nl-BE" dirty="0" smtClean="0">
                <a:hlinkClick r:id="rId4"/>
              </a:rPr>
              <a:t>www.klascement.net</a:t>
            </a:r>
            <a:endParaRPr lang="nl-BE" dirty="0" smtClean="0"/>
          </a:p>
          <a:p>
            <a:pPr marL="0" indent="0">
              <a:buNone/>
            </a:pPr>
            <a:endParaRPr lang="nl-BE" dirty="0"/>
          </a:p>
          <a:p>
            <a:pPr marL="0" indent="0">
              <a:buNone/>
            </a:pPr>
            <a:r>
              <a:rPr lang="nl-BE" dirty="0" smtClean="0">
                <a:hlinkClick r:id="rId5"/>
              </a:rPr>
              <a:t>www.leesvoor.vlaanderen</a:t>
            </a:r>
            <a:endParaRPr lang="nl-BE" dirty="0" smtClean="0"/>
          </a:p>
          <a:p>
            <a:pPr marL="0" indent="0">
              <a:buNone/>
            </a:pPr>
            <a:endParaRPr lang="nl-BE" dirty="0" smtClean="0">
              <a:hlinkClick r:id="rId6"/>
            </a:endParaRPr>
          </a:p>
          <a:p>
            <a:pPr marL="0" indent="0">
              <a:buNone/>
            </a:pPr>
            <a:r>
              <a:rPr lang="nl-BE" dirty="0" smtClean="0">
                <a:hlinkClick r:id="rId6"/>
              </a:rPr>
              <a:t>www.adibib.be</a:t>
            </a:r>
            <a:endParaRPr lang="nl-BE" dirty="0" smtClean="0"/>
          </a:p>
          <a:p>
            <a:pPr marL="0" indent="0">
              <a:buNone/>
            </a:pPr>
            <a:endParaRPr lang="nl-BE" dirty="0" smtClean="0"/>
          </a:p>
          <a:p>
            <a:pPr marL="0" indent="0">
              <a:buNone/>
            </a:pPr>
            <a:r>
              <a:rPr lang="nl-BE" dirty="0" smtClean="0">
                <a:hlinkClick r:id="rId7"/>
              </a:rPr>
              <a:t>www.onderwijs.vlaanderen.be</a:t>
            </a:r>
            <a:endParaRPr lang="nl-BE" dirty="0" smtClean="0"/>
          </a:p>
          <a:p>
            <a:pPr marL="0" indent="0">
              <a:buNone/>
            </a:pPr>
            <a:endParaRPr lang="nl-BE" dirty="0" smtClean="0"/>
          </a:p>
          <a:p>
            <a:pPr marL="0" indent="0">
              <a:buNone/>
            </a:pPr>
            <a:r>
              <a:rPr lang="nl-BE" dirty="0" smtClean="0">
                <a:hlinkClick r:id="rId8"/>
              </a:rPr>
              <a:t>www.dyslexiehulpmiddelen.com</a:t>
            </a:r>
            <a:endParaRPr lang="nl-BE" dirty="0" smtClean="0"/>
          </a:p>
          <a:p>
            <a:pPr marL="0" indent="0">
              <a:buNone/>
            </a:pPr>
            <a:endParaRPr lang="nl-BE" dirty="0" smtClean="0"/>
          </a:p>
          <a:p>
            <a:pPr marL="0" indent="0">
              <a:buNone/>
            </a:pPr>
            <a:endParaRPr lang="nl-BE" dirty="0"/>
          </a:p>
        </p:txBody>
      </p:sp>
    </p:spTree>
    <p:extLst>
      <p:ext uri="{BB962C8B-B14F-4D97-AF65-F5344CB8AC3E}">
        <p14:creationId xmlns:p14="http://schemas.microsoft.com/office/powerpoint/2010/main" val="35495041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t>Waarom een nieuwe benadering van voorleessoftware?</a:t>
            </a:r>
            <a:endParaRPr lang="nl-BE" dirty="0"/>
          </a:p>
        </p:txBody>
      </p:sp>
      <p:sp>
        <p:nvSpPr>
          <p:cNvPr id="3" name="Tijdelijke aanduiding voor inhoud 2"/>
          <p:cNvSpPr>
            <a:spLocks noGrp="1"/>
          </p:cNvSpPr>
          <p:nvPr>
            <p:ph idx="1"/>
          </p:nvPr>
        </p:nvSpPr>
        <p:spPr>
          <a:xfrm>
            <a:off x="4939862" y="1825625"/>
            <a:ext cx="7504386" cy="4351338"/>
          </a:xfrm>
        </p:spPr>
        <p:txBody>
          <a:bodyPr>
            <a:normAutofit fontScale="92500" lnSpcReduction="10000"/>
          </a:bodyPr>
          <a:lstStyle/>
          <a:p>
            <a:endParaRPr lang="nl-BE" dirty="0" smtClean="0"/>
          </a:p>
          <a:p>
            <a:endParaRPr lang="nl-BE" dirty="0"/>
          </a:p>
          <a:p>
            <a:r>
              <a:rPr lang="nl-BE" sz="3000" dirty="0" smtClean="0"/>
              <a:t>Maatschappelijke context </a:t>
            </a:r>
          </a:p>
          <a:p>
            <a:pPr lvl="1"/>
            <a:r>
              <a:rPr lang="nl-BE" sz="3000" dirty="0" smtClean="0"/>
              <a:t>Beleidscontext en wettelijk kader </a:t>
            </a:r>
          </a:p>
          <a:p>
            <a:pPr lvl="1"/>
            <a:r>
              <a:rPr lang="nl-BE" sz="3000" dirty="0" smtClean="0"/>
              <a:t>Redelijke aanpassing en universeel ontwerp </a:t>
            </a:r>
          </a:p>
          <a:p>
            <a:pPr lvl="1"/>
            <a:r>
              <a:rPr lang="nl-BE" sz="3000" dirty="0" smtClean="0"/>
              <a:t>Doelgroep</a:t>
            </a:r>
          </a:p>
          <a:p>
            <a:pPr lvl="1"/>
            <a:endParaRPr lang="nl-BE" sz="3000" dirty="0"/>
          </a:p>
          <a:p>
            <a:r>
              <a:rPr lang="nl-BE" sz="3000" dirty="0" smtClean="0"/>
              <a:t>Technologische ontwikkelingen </a:t>
            </a:r>
          </a:p>
          <a:p>
            <a:r>
              <a:rPr lang="nl-BE" sz="3000" dirty="0" smtClean="0"/>
              <a:t>Aanvraagprocedure </a:t>
            </a:r>
          </a:p>
          <a:p>
            <a:r>
              <a:rPr lang="nl-BE" sz="3000" dirty="0" smtClean="0"/>
              <a:t>Ondersteuningskader</a:t>
            </a:r>
            <a:endParaRPr lang="nl-BE" sz="3000" dirty="0"/>
          </a:p>
          <a:p>
            <a:endParaRPr lang="nl-BE" dirty="0"/>
          </a:p>
          <a:p>
            <a:pPr marL="0" indent="0">
              <a:buNone/>
            </a:pPr>
            <a:endParaRPr lang="nl-BE" dirty="0"/>
          </a:p>
          <a:p>
            <a:pPr lvl="1"/>
            <a:endParaRPr lang="nl-BE" dirty="0"/>
          </a:p>
        </p:txBody>
      </p:sp>
      <p:pic>
        <p:nvPicPr>
          <p:cNvPr id="7" name="Afbeelding 6"/>
          <p:cNvPicPr>
            <a:picLocks noChangeAspect="1"/>
          </p:cNvPicPr>
          <p:nvPr/>
        </p:nvPicPr>
        <p:blipFill>
          <a:blip r:embed="rId3"/>
          <a:stretch>
            <a:fillRect/>
          </a:stretch>
        </p:blipFill>
        <p:spPr>
          <a:xfrm>
            <a:off x="1" y="2627586"/>
            <a:ext cx="4437944" cy="4230414"/>
          </a:xfrm>
          <a:prstGeom prst="rect">
            <a:avLst/>
          </a:prstGeom>
        </p:spPr>
      </p:pic>
    </p:spTree>
    <p:extLst>
      <p:ext uri="{BB962C8B-B14F-4D97-AF65-F5344CB8AC3E}">
        <p14:creationId xmlns:p14="http://schemas.microsoft.com/office/powerpoint/2010/main" val="42189072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Instructiefilms </a:t>
            </a:r>
            <a:r>
              <a:rPr lang="nl-BE" dirty="0" err="1" smtClean="0"/>
              <a:t>Adibib</a:t>
            </a:r>
            <a:r>
              <a:rPr lang="nl-BE" dirty="0" smtClean="0"/>
              <a:t> en voorleessoftware </a:t>
            </a:r>
            <a:endParaRPr lang="nl-BE" dirty="0"/>
          </a:p>
        </p:txBody>
      </p:sp>
      <p:pic>
        <p:nvPicPr>
          <p:cNvPr id="5" name="Tijdelijke aanduiding voor inhoud 4"/>
          <p:cNvPicPr>
            <a:picLocks noGrp="1" noChangeAspect="1"/>
          </p:cNvPicPr>
          <p:nvPr>
            <p:ph idx="1"/>
          </p:nvPr>
        </p:nvPicPr>
        <p:blipFill>
          <a:blip r:embed="rId2"/>
          <a:stretch>
            <a:fillRect/>
          </a:stretch>
        </p:blipFill>
        <p:spPr>
          <a:xfrm>
            <a:off x="551992" y="1765738"/>
            <a:ext cx="10801808" cy="4355702"/>
          </a:xfrm>
          <a:prstGeom prst="rect">
            <a:avLst/>
          </a:prstGeom>
        </p:spPr>
      </p:pic>
    </p:spTree>
    <p:extLst>
      <p:ext uri="{BB962C8B-B14F-4D97-AF65-F5344CB8AC3E}">
        <p14:creationId xmlns:p14="http://schemas.microsoft.com/office/powerpoint/2010/main" val="6356878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Instructiefilms </a:t>
            </a:r>
            <a:r>
              <a:rPr lang="nl-BE" dirty="0" err="1" smtClean="0"/>
              <a:t>Adibib</a:t>
            </a:r>
            <a:r>
              <a:rPr lang="nl-BE" dirty="0" smtClean="0"/>
              <a:t> en voorleessoftware </a:t>
            </a:r>
            <a:endParaRPr lang="nl-BE" dirty="0"/>
          </a:p>
        </p:txBody>
      </p:sp>
      <p:pic>
        <p:nvPicPr>
          <p:cNvPr id="4" name="Tijdelijke aanduiding voor inhoud 3"/>
          <p:cNvPicPr>
            <a:picLocks noGrp="1" noChangeAspect="1"/>
          </p:cNvPicPr>
          <p:nvPr>
            <p:ph idx="1"/>
          </p:nvPr>
        </p:nvPicPr>
        <p:blipFill>
          <a:blip r:embed="rId2"/>
          <a:stretch>
            <a:fillRect/>
          </a:stretch>
        </p:blipFill>
        <p:spPr>
          <a:xfrm>
            <a:off x="838200" y="1832845"/>
            <a:ext cx="10515600" cy="4336897"/>
          </a:xfrm>
          <a:prstGeom prst="rect">
            <a:avLst/>
          </a:prstGeom>
        </p:spPr>
      </p:pic>
    </p:spTree>
    <p:extLst>
      <p:ext uri="{BB962C8B-B14F-4D97-AF65-F5344CB8AC3E}">
        <p14:creationId xmlns:p14="http://schemas.microsoft.com/office/powerpoint/2010/main" val="9794354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Probeer vooraf de demoversies </a:t>
            </a:r>
            <a:endParaRPr lang="nl-BE" dirty="0"/>
          </a:p>
        </p:txBody>
      </p:sp>
      <p:pic>
        <p:nvPicPr>
          <p:cNvPr id="6" name="Afbeelding 5"/>
          <p:cNvPicPr>
            <a:picLocks noChangeAspect="1"/>
          </p:cNvPicPr>
          <p:nvPr/>
        </p:nvPicPr>
        <p:blipFill>
          <a:blip r:embed="rId2"/>
          <a:stretch>
            <a:fillRect/>
          </a:stretch>
        </p:blipFill>
        <p:spPr>
          <a:xfrm>
            <a:off x="166360" y="2511972"/>
            <a:ext cx="5690916" cy="4322215"/>
          </a:xfrm>
          <a:prstGeom prst="rect">
            <a:avLst/>
          </a:prstGeom>
        </p:spPr>
      </p:pic>
      <p:sp>
        <p:nvSpPr>
          <p:cNvPr id="7" name="Ovaal 6"/>
          <p:cNvSpPr/>
          <p:nvPr/>
        </p:nvSpPr>
        <p:spPr>
          <a:xfrm>
            <a:off x="115614" y="5475890"/>
            <a:ext cx="2711669" cy="566135"/>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Tijdelijke aanduiding voor inhoud 8"/>
          <p:cNvPicPr>
            <a:picLocks noGrp="1" noChangeAspect="1"/>
          </p:cNvPicPr>
          <p:nvPr>
            <p:ph idx="1"/>
          </p:nvPr>
        </p:nvPicPr>
        <p:blipFill>
          <a:blip r:embed="rId3"/>
          <a:stretch>
            <a:fillRect/>
          </a:stretch>
        </p:blipFill>
        <p:spPr>
          <a:xfrm>
            <a:off x="5993740" y="2511971"/>
            <a:ext cx="5790577" cy="4322215"/>
          </a:xfrm>
          <a:prstGeom prst="rect">
            <a:avLst/>
          </a:prstGeom>
        </p:spPr>
      </p:pic>
      <p:sp>
        <p:nvSpPr>
          <p:cNvPr id="10" name="Ovaal 9"/>
          <p:cNvSpPr/>
          <p:nvPr/>
        </p:nvSpPr>
        <p:spPr>
          <a:xfrm>
            <a:off x="5993740" y="5244662"/>
            <a:ext cx="2687805" cy="588579"/>
          </a:xfrm>
          <a:prstGeom prst="ellipse">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0504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dianummer 6"/>
          <p:cNvSpPr>
            <a:spLocks noGrp="1"/>
          </p:cNvSpPr>
          <p:nvPr>
            <p:ph type="sldNum" sz="quarter" idx="12"/>
          </p:nvPr>
        </p:nvSpPr>
        <p:spPr/>
        <p:txBody>
          <a:bodyPr/>
          <a:lstStyle/>
          <a:p>
            <a:pPr>
              <a:defRPr/>
            </a:pPr>
            <a:fld id="{D5958887-3DE6-4488-A8EA-3C0B474C9B3B}" type="slidenum">
              <a:rPr lang="nl-NL"/>
              <a:pPr>
                <a:defRPr/>
              </a:pPr>
              <a:t>33</a:t>
            </a:fld>
            <a:endParaRPr lang="nl-NL"/>
          </a:p>
        </p:txBody>
      </p:sp>
      <p:sp>
        <p:nvSpPr>
          <p:cNvPr id="64515" name="Rectangle 2"/>
          <p:cNvSpPr>
            <a:spLocks noGrp="1" noChangeArrowheads="1"/>
          </p:cNvSpPr>
          <p:nvPr>
            <p:ph type="title"/>
          </p:nvPr>
        </p:nvSpPr>
        <p:spPr/>
        <p:txBody>
          <a:bodyPr/>
          <a:lstStyle/>
          <a:p>
            <a:r>
              <a:rPr lang="nl-BE" sz="3200" dirty="0"/>
              <a:t>Bedankt</a:t>
            </a:r>
            <a:endParaRPr lang="nl-NL" dirty="0" smtClean="0"/>
          </a:p>
        </p:txBody>
      </p:sp>
      <p:sp>
        <p:nvSpPr>
          <p:cNvPr id="122883" name="Rectangle 3"/>
          <p:cNvSpPr>
            <a:spLocks noGrp="1" noChangeArrowheads="1"/>
          </p:cNvSpPr>
          <p:nvPr>
            <p:ph type="body" sz="half" idx="1"/>
          </p:nvPr>
        </p:nvSpPr>
        <p:spPr>
          <a:xfrm>
            <a:off x="609601" y="1556793"/>
            <a:ext cx="9745466" cy="4525963"/>
          </a:xfrm>
        </p:spPr>
        <p:txBody>
          <a:bodyPr/>
          <a:lstStyle/>
          <a:p>
            <a:pPr marL="0" indent="0">
              <a:buNone/>
              <a:defRPr/>
            </a:pPr>
            <a:r>
              <a:rPr lang="nl-BE" sz="2000" b="1" dirty="0"/>
              <a:t>Meer info: </a:t>
            </a:r>
            <a:endParaRPr lang="nl-BE" sz="2000" b="1" dirty="0" smtClean="0"/>
          </a:p>
          <a:p>
            <a:pPr marL="0" indent="0">
              <a:buNone/>
              <a:defRPr/>
            </a:pPr>
            <a:r>
              <a:rPr lang="nl-BE" sz="2000" b="1" dirty="0" smtClean="0">
                <a:hlinkClick r:id="rId4"/>
              </a:rPr>
              <a:t>https</a:t>
            </a:r>
            <a:r>
              <a:rPr lang="nl-BE" sz="2000" b="1" dirty="0">
                <a:hlinkClick r:id="rId4"/>
              </a:rPr>
              <a:t>://onderwijs.vlaanderen.be/voorleessoftware-voor-leerlingen-met-leesbeperkingen</a:t>
            </a:r>
          </a:p>
          <a:p>
            <a:pPr marL="0" indent="0">
              <a:buNone/>
              <a:defRPr/>
            </a:pPr>
            <a:r>
              <a:rPr lang="nl-BE" sz="2000" b="1" dirty="0" smtClean="0">
                <a:hlinkClick r:id="rId4"/>
              </a:rPr>
              <a:t>www.leesvoor.vlaanderen</a:t>
            </a:r>
            <a:endParaRPr lang="nl-BE" sz="2000" b="1" dirty="0" smtClean="0"/>
          </a:p>
          <a:p>
            <a:pPr marL="0" indent="0">
              <a:buNone/>
              <a:defRPr/>
            </a:pPr>
            <a:r>
              <a:rPr lang="nl-BE" sz="2000" b="1" dirty="0" smtClean="0">
                <a:hlinkClick r:id="rId5"/>
              </a:rPr>
              <a:t>www.adibib.be</a:t>
            </a:r>
            <a:endParaRPr lang="nl-BE" sz="2000" b="1" dirty="0" smtClean="0"/>
          </a:p>
          <a:p>
            <a:pPr>
              <a:buFontTx/>
              <a:buNone/>
              <a:defRPr/>
            </a:pPr>
            <a:endParaRPr lang="nl-BE" sz="2000" b="1" dirty="0" smtClean="0">
              <a:hlinkClick r:id=""/>
            </a:endParaRPr>
          </a:p>
          <a:p>
            <a:pPr>
              <a:buFontTx/>
              <a:buNone/>
              <a:defRPr/>
            </a:pPr>
            <a:r>
              <a:rPr lang="nl-BE" sz="2000" b="1" dirty="0" smtClean="0"/>
              <a:t>Contact:</a:t>
            </a:r>
            <a:endParaRPr lang="nl-BE" sz="2000" b="1" dirty="0" smtClean="0">
              <a:hlinkClick r:id=""/>
            </a:endParaRPr>
          </a:p>
          <a:p>
            <a:pPr>
              <a:buFontTx/>
              <a:buNone/>
              <a:defRPr/>
            </a:pPr>
            <a:r>
              <a:rPr lang="nl-BE" sz="2000" b="1" dirty="0" smtClean="0">
                <a:hlinkClick r:id="rId6"/>
              </a:rPr>
              <a:t>jan.decraemer@ond.vlaanderen.be</a:t>
            </a:r>
            <a:r>
              <a:rPr lang="nl-BE" sz="2000" b="1" dirty="0" smtClean="0"/>
              <a:t> , </a:t>
            </a:r>
            <a:r>
              <a:rPr lang="nl-BE" sz="2000" b="1" dirty="0" smtClean="0">
                <a:hlinkClick r:id="rId7"/>
              </a:rPr>
              <a:t>luc.vanbeeumen@ond.vlaanderen.be</a:t>
            </a:r>
            <a:r>
              <a:rPr lang="nl-BE" sz="2000" b="1" dirty="0" smtClean="0"/>
              <a:t> of</a:t>
            </a:r>
          </a:p>
          <a:p>
            <a:pPr>
              <a:buFontTx/>
              <a:buNone/>
              <a:defRPr/>
            </a:pPr>
            <a:r>
              <a:rPr lang="nl-BE" sz="2000" b="1" dirty="0" smtClean="0">
                <a:hlinkClick r:id="rId8"/>
              </a:rPr>
              <a:t>Jan.rottier@eurekaleuven.be</a:t>
            </a:r>
            <a:endParaRPr lang="nl-BE" sz="2000" b="1" dirty="0" smtClean="0"/>
          </a:p>
          <a:p>
            <a:pPr>
              <a:buFontTx/>
              <a:buNone/>
              <a:defRPr/>
            </a:pPr>
            <a:endParaRPr lang="nl-BE" sz="2000" b="1" dirty="0"/>
          </a:p>
          <a:p>
            <a:pPr>
              <a:buFontTx/>
              <a:buNone/>
              <a:defRPr/>
            </a:pPr>
            <a:endParaRPr lang="nl-NL" dirty="0"/>
          </a:p>
        </p:txBody>
      </p:sp>
      <p:pic>
        <p:nvPicPr>
          <p:cNvPr id="64518" name="Picture 6" descr="secondlife-orientation-island-advertisi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8164" y="5084764"/>
            <a:ext cx="201612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7" descr="1134161595">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24338" y="5097464"/>
            <a:ext cx="1655762"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4520" name="Object 8"/>
          <p:cNvGraphicFramePr>
            <a:graphicFrameLocks noGrp="1" noChangeAspect="1"/>
          </p:cNvGraphicFramePr>
          <p:nvPr>
            <p:ph sz="half" idx="2"/>
          </p:nvPr>
        </p:nvGraphicFramePr>
        <p:xfrm>
          <a:off x="5664201" y="5084764"/>
          <a:ext cx="1368425" cy="1773237"/>
        </p:xfrm>
        <a:graphic>
          <a:graphicData uri="http://schemas.openxmlformats.org/presentationml/2006/ole">
            <mc:AlternateContent xmlns:mc="http://schemas.openxmlformats.org/markup-compatibility/2006">
              <mc:Choice xmlns:v="urn:schemas-microsoft-com:vml" Requires="v">
                <p:oleObj spid="_x0000_s1047" name="Acrobat Document" r:id="rId13" imgW="6378480" imgH="8606160" progId="AcroExch.Document.7">
                  <p:embed/>
                </p:oleObj>
              </mc:Choice>
              <mc:Fallback>
                <p:oleObj name="Acrobat Document" r:id="rId13" imgW="6378480" imgH="8606160" progId="AcroExch.Document.7">
                  <p:embed/>
                  <p:pic>
                    <p:nvPicPr>
                      <p:cNvPr id="0" name=""/>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64201" y="5084764"/>
                        <a:ext cx="1368425" cy="177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4521" name="Picture 2" descr="D:\Gebruikersgegevens\decraeja\Documents\Mijn afbeeldingen\visuals ICT algemeen\klasse ict 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04289" y="5076825"/>
            <a:ext cx="1747837"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20964" y="5076653"/>
            <a:ext cx="1628775" cy="1773410"/>
          </a:xfrm>
          <a:prstGeom prst="rect">
            <a:avLst/>
          </a:prstGeom>
        </p:spPr>
      </p:pic>
      <p:pic>
        <p:nvPicPr>
          <p:cNvPr id="3" name="Afbeelding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49661" y="5097464"/>
            <a:ext cx="1356665" cy="1942608"/>
          </a:xfrm>
          <a:prstGeom prst="rect">
            <a:avLst/>
          </a:prstGeom>
        </p:spPr>
      </p:pic>
    </p:spTree>
    <p:extLst>
      <p:ext uri="{BB962C8B-B14F-4D97-AF65-F5344CB8AC3E}">
        <p14:creationId xmlns:p14="http://schemas.microsoft.com/office/powerpoint/2010/main" val="2238308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4167648" y="4297320"/>
            <a:ext cx="1771650" cy="2343150"/>
          </a:xfrm>
          <a:prstGeom prst="rect">
            <a:avLst/>
          </a:prstGeom>
        </p:spPr>
      </p:pic>
      <p:sp>
        <p:nvSpPr>
          <p:cNvPr id="2" name="Titel 1"/>
          <p:cNvSpPr>
            <a:spLocks noGrp="1"/>
          </p:cNvSpPr>
          <p:nvPr>
            <p:ph type="title"/>
          </p:nvPr>
        </p:nvSpPr>
        <p:spPr/>
        <p:txBody>
          <a:bodyPr/>
          <a:lstStyle/>
          <a:p>
            <a:r>
              <a:rPr lang="nl-BE" dirty="0" smtClean="0"/>
              <a:t> Beleidscontext: geïntegreerde aanpak </a:t>
            </a:r>
            <a:endParaRPr lang="nl-BE" dirty="0"/>
          </a:p>
        </p:txBody>
      </p:sp>
      <p:pic>
        <p:nvPicPr>
          <p:cNvPr id="6" name="Afbeelding 5"/>
          <p:cNvPicPr>
            <a:picLocks noChangeAspect="1"/>
          </p:cNvPicPr>
          <p:nvPr/>
        </p:nvPicPr>
        <p:blipFill>
          <a:blip r:embed="rId4"/>
          <a:stretch>
            <a:fillRect/>
          </a:stretch>
        </p:blipFill>
        <p:spPr>
          <a:xfrm>
            <a:off x="167877" y="5158982"/>
            <a:ext cx="3999771" cy="1699018"/>
          </a:xfrm>
          <a:prstGeom prst="rect">
            <a:avLst/>
          </a:prstGeom>
        </p:spPr>
      </p:pic>
      <p:pic>
        <p:nvPicPr>
          <p:cNvPr id="10" name="Tijdelijke aanduiding voor inhoud 9"/>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19098" y="1943091"/>
            <a:ext cx="2199006" cy="2199006"/>
          </a:xfrm>
        </p:spPr>
      </p:pic>
      <p:pic>
        <p:nvPicPr>
          <p:cNvPr id="13" name="Afbeelding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5688" y="4561293"/>
            <a:ext cx="4505826" cy="1815204"/>
          </a:xfrm>
          <a:prstGeom prst="rect">
            <a:avLst/>
          </a:prstGeom>
        </p:spPr>
      </p:pic>
      <p:pic>
        <p:nvPicPr>
          <p:cNvPr id="14" name="Tijdelijke aanduiding voor inhoud 5"/>
          <p:cNvPicPr>
            <a:picLocks noChangeAspect="1"/>
          </p:cNvPicPr>
          <p:nvPr/>
        </p:nvPicPr>
        <p:blipFill>
          <a:blip r:embed="rId7"/>
          <a:stretch>
            <a:fillRect/>
          </a:stretch>
        </p:blipFill>
        <p:spPr>
          <a:xfrm>
            <a:off x="1630841" y="1547012"/>
            <a:ext cx="2184414" cy="2595085"/>
          </a:xfrm>
          <a:prstGeom prst="rect">
            <a:avLst/>
          </a:prstGeom>
        </p:spPr>
      </p:pic>
    </p:spTree>
    <p:extLst>
      <p:ext uri="{BB962C8B-B14F-4D97-AF65-F5344CB8AC3E}">
        <p14:creationId xmlns:p14="http://schemas.microsoft.com/office/powerpoint/2010/main" val="3231126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Internationaal wettelijk kader</a:t>
            </a:r>
            <a:endParaRPr lang="nl-BE" dirty="0"/>
          </a:p>
        </p:txBody>
      </p:sp>
      <p:sp>
        <p:nvSpPr>
          <p:cNvPr id="3" name="Tijdelijke aanduiding voor inhoud 2"/>
          <p:cNvSpPr>
            <a:spLocks noGrp="1"/>
          </p:cNvSpPr>
          <p:nvPr>
            <p:ph idx="1"/>
          </p:nvPr>
        </p:nvSpPr>
        <p:spPr/>
        <p:txBody>
          <a:bodyPr>
            <a:normAutofit fontScale="77500" lnSpcReduction="20000"/>
          </a:bodyPr>
          <a:lstStyle/>
          <a:p>
            <a:r>
              <a:rPr lang="nl-BE" dirty="0"/>
              <a:t>Het </a:t>
            </a:r>
            <a:r>
              <a:rPr lang="nl-BE" b="1" dirty="0"/>
              <a:t>Verdrag van de Verenigde Naties inzake de Rechten van Personen met een Handicap </a:t>
            </a:r>
            <a:r>
              <a:rPr lang="nl-BE" dirty="0"/>
              <a:t>bevordert, beschermt en waarborgt de fundamentele vrijheden en mensenrechten van mensen met een handicap</a:t>
            </a:r>
            <a:r>
              <a:rPr lang="nl-BE" dirty="0" smtClean="0"/>
              <a:t>.</a:t>
            </a:r>
          </a:p>
          <a:p>
            <a:endParaRPr lang="nl-BE" dirty="0" smtClean="0"/>
          </a:p>
          <a:p>
            <a:r>
              <a:rPr lang="nl-BE" dirty="0"/>
              <a:t>Het </a:t>
            </a:r>
            <a:r>
              <a:rPr lang="nl-BE" b="1" dirty="0"/>
              <a:t>protocol betreffende het begrip redelijke aanpassingen </a:t>
            </a:r>
            <a:r>
              <a:rPr lang="nl-BE" dirty="0"/>
              <a:t>van 19 juli 2007 geeft een definitie van het begrip redelijke aanpassingen en somt de criteria op waaraan dergelijke aanpassingen moeten voldoen</a:t>
            </a:r>
          </a:p>
          <a:p>
            <a:endParaRPr lang="nl-BE" dirty="0" smtClean="0"/>
          </a:p>
          <a:p>
            <a:r>
              <a:rPr lang="nl-BE" dirty="0" smtClean="0"/>
              <a:t>Het </a:t>
            </a:r>
            <a:r>
              <a:rPr lang="nl-BE" b="1" dirty="0"/>
              <a:t>kaderdecreet voor het Vlaamse </a:t>
            </a:r>
            <a:r>
              <a:rPr lang="nl-BE" b="1" dirty="0" err="1"/>
              <a:t>gelijkekansen</a:t>
            </a:r>
            <a:r>
              <a:rPr lang="nl-BE" b="1" dirty="0"/>
              <a:t>- </a:t>
            </a:r>
            <a:r>
              <a:rPr lang="nl-BE" dirty="0"/>
              <a:t>en </a:t>
            </a:r>
            <a:r>
              <a:rPr lang="nl-BE" dirty="0" err="1"/>
              <a:t>gelijkebehandelingsbeleid</a:t>
            </a:r>
            <a:r>
              <a:rPr lang="nl-BE" dirty="0"/>
              <a:t> van 10 juli 2008 beschouwt het weigeren van redelijke aanpassingen voor een persoon met een handicap als een vorm van </a:t>
            </a:r>
            <a:r>
              <a:rPr lang="nl-BE" dirty="0" smtClean="0"/>
              <a:t>discriminatie, </a:t>
            </a:r>
          </a:p>
          <a:p>
            <a:endParaRPr lang="nl-BE" dirty="0" smtClean="0"/>
          </a:p>
          <a:p>
            <a:r>
              <a:rPr lang="nl-BE" dirty="0" smtClean="0"/>
              <a:t>het </a:t>
            </a:r>
            <a:r>
              <a:rPr lang="nl-BE" b="1" dirty="0"/>
              <a:t>M-decreet</a:t>
            </a:r>
            <a:r>
              <a:rPr lang="nl-BE" dirty="0"/>
              <a:t> voegt nieuwe regels in over het inschrijvingsrecht en verplicht om voor die leerlingen redelijke aanpassingen te doen. </a:t>
            </a:r>
          </a:p>
          <a:p>
            <a:endParaRPr lang="nl-BE" dirty="0"/>
          </a:p>
        </p:txBody>
      </p:sp>
    </p:spTree>
    <p:extLst>
      <p:ext uri="{BB962C8B-B14F-4D97-AF65-F5344CB8AC3E}">
        <p14:creationId xmlns:p14="http://schemas.microsoft.com/office/powerpoint/2010/main" val="142255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Is voorleessoftware een redelijke aanpassing?</a:t>
            </a:r>
            <a:endParaRPr lang="nl-BE" dirty="0"/>
          </a:p>
        </p:txBody>
      </p:sp>
      <p:pic>
        <p:nvPicPr>
          <p:cNvPr id="4" name="Tijdelijke aanduiding voor inhoud 3"/>
          <p:cNvPicPr>
            <a:picLocks noGrp="1" noChangeAspect="1"/>
          </p:cNvPicPr>
          <p:nvPr>
            <p:ph idx="1"/>
          </p:nvPr>
        </p:nvPicPr>
        <p:blipFill>
          <a:blip r:embed="rId3"/>
          <a:stretch>
            <a:fillRect/>
          </a:stretch>
        </p:blipFill>
        <p:spPr>
          <a:xfrm>
            <a:off x="2979894" y="1826809"/>
            <a:ext cx="5796243" cy="5031191"/>
          </a:xfrm>
          <a:prstGeom prst="rect">
            <a:avLst/>
          </a:prstGeom>
        </p:spPr>
      </p:pic>
    </p:spTree>
    <p:extLst>
      <p:ext uri="{BB962C8B-B14F-4D97-AF65-F5344CB8AC3E}">
        <p14:creationId xmlns:p14="http://schemas.microsoft.com/office/powerpoint/2010/main" val="4287641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Redelijke aanpassing</a:t>
            </a:r>
            <a:endParaRPr lang="nl-BE" dirty="0"/>
          </a:p>
        </p:txBody>
      </p:sp>
      <p:sp>
        <p:nvSpPr>
          <p:cNvPr id="3" name="Tijdelijke aanduiding voor inhoud 2"/>
          <p:cNvSpPr>
            <a:spLocks noGrp="1"/>
          </p:cNvSpPr>
          <p:nvPr>
            <p:ph idx="1"/>
          </p:nvPr>
        </p:nvSpPr>
        <p:spPr>
          <a:xfrm>
            <a:off x="838200" y="1825625"/>
            <a:ext cx="6540795" cy="4351338"/>
          </a:xfrm>
        </p:spPr>
        <p:txBody>
          <a:bodyPr>
            <a:normAutofit/>
          </a:bodyPr>
          <a:lstStyle/>
          <a:p>
            <a:pPr marL="0" indent="0">
              <a:buNone/>
            </a:pPr>
            <a:endParaRPr lang="nl-BE" dirty="0" smtClean="0"/>
          </a:p>
          <a:p>
            <a:pPr marL="0" indent="0">
              <a:buNone/>
            </a:pPr>
            <a:r>
              <a:rPr lang="nl-BE" dirty="0" smtClean="0"/>
              <a:t>Redelijke aanpassing moet…</a:t>
            </a:r>
          </a:p>
          <a:p>
            <a:pPr marL="0" indent="0">
              <a:buNone/>
            </a:pPr>
            <a:endParaRPr lang="nl-BE" dirty="0" smtClean="0"/>
          </a:p>
          <a:p>
            <a:r>
              <a:rPr lang="nl-BE" dirty="0" smtClean="0"/>
              <a:t>Doeltreffend zijn</a:t>
            </a:r>
            <a:endParaRPr lang="nl-BE" dirty="0"/>
          </a:p>
          <a:p>
            <a:r>
              <a:rPr lang="nl-BE" dirty="0"/>
              <a:t>E</a:t>
            </a:r>
            <a:r>
              <a:rPr lang="nl-BE" dirty="0" smtClean="0"/>
              <a:t>venwaardige </a:t>
            </a:r>
            <a:r>
              <a:rPr lang="nl-BE" dirty="0"/>
              <a:t>participatie </a:t>
            </a:r>
            <a:r>
              <a:rPr lang="nl-BE" dirty="0" smtClean="0"/>
              <a:t>mogelijk maken</a:t>
            </a:r>
            <a:endParaRPr lang="nl-BE" dirty="0"/>
          </a:p>
          <a:p>
            <a:r>
              <a:rPr lang="nl-BE" dirty="0" smtClean="0"/>
              <a:t>Gericht op zelfstandigheid</a:t>
            </a:r>
            <a:endParaRPr lang="nl-BE" dirty="0"/>
          </a:p>
          <a:p>
            <a:r>
              <a:rPr lang="nl-BE" dirty="0" smtClean="0"/>
              <a:t>De </a:t>
            </a:r>
            <a:r>
              <a:rPr lang="nl-BE" dirty="0"/>
              <a:t>veiligheid van de persoon met een handicap </a:t>
            </a:r>
            <a:r>
              <a:rPr lang="nl-BE" dirty="0" smtClean="0"/>
              <a:t>waarborgen</a:t>
            </a:r>
            <a:endParaRPr lang="nl-BE" dirty="0"/>
          </a:p>
          <a:p>
            <a:endParaRPr lang="nl-BE" dirty="0" smtClean="0"/>
          </a:p>
          <a:p>
            <a:endParaRPr lang="nl-BE" dirty="0"/>
          </a:p>
        </p:txBody>
      </p:sp>
      <p:pic>
        <p:nvPicPr>
          <p:cNvPr id="5" name="Afbeelding 4"/>
          <p:cNvPicPr>
            <a:picLocks noChangeAspect="1"/>
          </p:cNvPicPr>
          <p:nvPr/>
        </p:nvPicPr>
        <p:blipFill>
          <a:blip r:embed="rId3"/>
          <a:stretch>
            <a:fillRect/>
          </a:stretch>
        </p:blipFill>
        <p:spPr>
          <a:xfrm>
            <a:off x="7806486" y="2228129"/>
            <a:ext cx="4257918" cy="2843601"/>
          </a:xfrm>
          <a:prstGeom prst="rect">
            <a:avLst/>
          </a:prstGeom>
        </p:spPr>
      </p:pic>
    </p:spTree>
    <p:extLst>
      <p:ext uri="{BB962C8B-B14F-4D97-AF65-F5344CB8AC3E}">
        <p14:creationId xmlns:p14="http://schemas.microsoft.com/office/powerpoint/2010/main" val="12243660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Wanneer </a:t>
            </a:r>
            <a:r>
              <a:rPr lang="nl-BE" dirty="0"/>
              <a:t>is de aanpassing redelijk?   </a:t>
            </a:r>
            <a:br>
              <a:rPr lang="nl-BE" dirty="0"/>
            </a:br>
            <a:endParaRPr lang="nl-BE" dirty="0"/>
          </a:p>
        </p:txBody>
      </p:sp>
      <p:sp>
        <p:nvSpPr>
          <p:cNvPr id="3" name="Tijdelijke aanduiding voor inhoud 2"/>
          <p:cNvSpPr>
            <a:spLocks noGrp="1"/>
          </p:cNvSpPr>
          <p:nvPr>
            <p:ph idx="1"/>
          </p:nvPr>
        </p:nvSpPr>
        <p:spPr/>
        <p:txBody>
          <a:bodyPr>
            <a:normAutofit fontScale="92500"/>
          </a:bodyPr>
          <a:lstStyle/>
          <a:p>
            <a:pPr marL="0" indent="0">
              <a:buNone/>
            </a:pPr>
            <a:endParaRPr lang="nl-BE" dirty="0" smtClean="0"/>
          </a:p>
          <a:p>
            <a:pPr marL="0" indent="0">
              <a:buNone/>
            </a:pPr>
            <a:endParaRPr lang="nl-BE" dirty="0"/>
          </a:p>
          <a:p>
            <a:r>
              <a:rPr lang="nl-BE" dirty="0" smtClean="0"/>
              <a:t>de </a:t>
            </a:r>
            <a:r>
              <a:rPr lang="nl-BE" dirty="0"/>
              <a:t>financiële impact </a:t>
            </a:r>
            <a:endParaRPr lang="nl-BE" dirty="0" smtClean="0"/>
          </a:p>
          <a:p>
            <a:r>
              <a:rPr lang="nl-BE" dirty="0" smtClean="0"/>
              <a:t>eventuele </a:t>
            </a:r>
            <a:r>
              <a:rPr lang="nl-BE" dirty="0"/>
              <a:t>ondersteunende financiële tegemoetkomingen; </a:t>
            </a:r>
          </a:p>
          <a:p>
            <a:r>
              <a:rPr lang="nl-BE" dirty="0" smtClean="0"/>
              <a:t>de </a:t>
            </a:r>
            <a:r>
              <a:rPr lang="nl-BE" dirty="0"/>
              <a:t>financiële draagkracht </a:t>
            </a:r>
            <a:r>
              <a:rPr lang="nl-BE" dirty="0" smtClean="0"/>
              <a:t> </a:t>
            </a:r>
            <a:endParaRPr lang="nl-BE" dirty="0"/>
          </a:p>
          <a:p>
            <a:r>
              <a:rPr lang="nl-BE" dirty="0" smtClean="0"/>
              <a:t>de </a:t>
            </a:r>
            <a:r>
              <a:rPr lang="nl-BE" dirty="0"/>
              <a:t>organisatorische impact van de aanpassing; </a:t>
            </a:r>
          </a:p>
          <a:p>
            <a:r>
              <a:rPr lang="nl-BE" dirty="0" smtClean="0"/>
              <a:t>frequentie </a:t>
            </a:r>
            <a:r>
              <a:rPr lang="nl-BE" dirty="0"/>
              <a:t>en duur van het gebruik van de aanpassing </a:t>
            </a:r>
            <a:r>
              <a:rPr lang="nl-BE" dirty="0" smtClean="0"/>
              <a:t> </a:t>
            </a:r>
            <a:endParaRPr lang="nl-BE" dirty="0"/>
          </a:p>
          <a:p>
            <a:r>
              <a:rPr lang="nl-BE" dirty="0" smtClean="0"/>
              <a:t>de </a:t>
            </a:r>
            <a:r>
              <a:rPr lang="nl-BE" dirty="0"/>
              <a:t>impact van de aanpassing op de </a:t>
            </a:r>
            <a:r>
              <a:rPr lang="nl-BE" dirty="0" smtClean="0"/>
              <a:t>levenskwaliteit;</a:t>
            </a:r>
          </a:p>
          <a:p>
            <a:r>
              <a:rPr lang="nl-BE" dirty="0" smtClean="0"/>
              <a:t>de </a:t>
            </a:r>
            <a:r>
              <a:rPr lang="nl-BE" dirty="0"/>
              <a:t>impact van de aanpassing op de omgeving en op andere </a:t>
            </a:r>
            <a:r>
              <a:rPr lang="nl-BE" dirty="0" smtClean="0"/>
              <a:t>gebruikers</a:t>
            </a:r>
            <a:endParaRPr lang="nl-BE" dirty="0"/>
          </a:p>
          <a:p>
            <a:endParaRPr lang="nl-BE" dirty="0"/>
          </a:p>
          <a:p>
            <a:endParaRPr lang="nl-BE" dirty="0"/>
          </a:p>
        </p:txBody>
      </p:sp>
    </p:spTree>
    <p:extLst>
      <p:ext uri="{BB962C8B-B14F-4D97-AF65-F5344CB8AC3E}">
        <p14:creationId xmlns:p14="http://schemas.microsoft.com/office/powerpoint/2010/main" val="5179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Voorleessoftware is een redelijke aanpassing</a:t>
            </a:r>
            <a:endParaRPr lang="nl-BE" dirty="0"/>
          </a:p>
        </p:txBody>
      </p:sp>
      <p:pic>
        <p:nvPicPr>
          <p:cNvPr id="4" name="Tijdelijke aanduiding voor inhoud 3"/>
          <p:cNvPicPr>
            <a:picLocks noGrp="1" noChangeAspect="1"/>
          </p:cNvPicPr>
          <p:nvPr>
            <p:ph idx="1"/>
          </p:nvPr>
        </p:nvPicPr>
        <p:blipFill>
          <a:blip r:embed="rId3"/>
          <a:stretch>
            <a:fillRect/>
          </a:stretch>
        </p:blipFill>
        <p:spPr>
          <a:xfrm>
            <a:off x="2979894" y="1826809"/>
            <a:ext cx="5796243" cy="5031191"/>
          </a:xfrm>
          <a:prstGeom prst="rect">
            <a:avLst/>
          </a:prstGeom>
        </p:spPr>
      </p:pic>
    </p:spTree>
    <p:extLst>
      <p:ext uri="{BB962C8B-B14F-4D97-AF65-F5344CB8AC3E}">
        <p14:creationId xmlns:p14="http://schemas.microsoft.com/office/powerpoint/2010/main" val="631951762"/>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1056</TotalTime>
  <Words>1122</Words>
  <Application>Microsoft Office PowerPoint</Application>
  <PresentationFormat>Breedbeeld</PresentationFormat>
  <Paragraphs>230</Paragraphs>
  <Slides>33</Slides>
  <Notes>24</Notes>
  <HiddenSlides>0</HiddenSlides>
  <MMClips>1</MMClips>
  <ScaleCrop>false</ScaleCrop>
  <HeadingPairs>
    <vt:vector size="8" baseType="variant">
      <vt:variant>
        <vt:lpstr>Gebruikte lettertypen</vt:lpstr>
      </vt:variant>
      <vt:variant>
        <vt:i4>4</vt:i4>
      </vt:variant>
      <vt:variant>
        <vt:lpstr>Thema</vt:lpstr>
      </vt:variant>
      <vt:variant>
        <vt:i4>1</vt:i4>
      </vt:variant>
      <vt:variant>
        <vt:lpstr>Ingesloten OLE-bronprogramma's</vt:lpstr>
      </vt:variant>
      <vt:variant>
        <vt:i4>1</vt:i4>
      </vt:variant>
      <vt:variant>
        <vt:lpstr>Diatitels</vt:lpstr>
      </vt:variant>
      <vt:variant>
        <vt:i4>33</vt:i4>
      </vt:variant>
    </vt:vector>
  </HeadingPairs>
  <TitlesOfParts>
    <vt:vector size="39" baseType="lpstr">
      <vt:lpstr>Arial</vt:lpstr>
      <vt:lpstr>Calibri</vt:lpstr>
      <vt:lpstr>Calibri Light</vt:lpstr>
      <vt:lpstr>Wingdings</vt:lpstr>
      <vt:lpstr>Kantoorthema</vt:lpstr>
      <vt:lpstr>Acrobat Document</vt:lpstr>
      <vt:lpstr>Infosessie voorleessoftware WELKOM</vt:lpstr>
      <vt:lpstr>Agenda van de dag</vt:lpstr>
      <vt:lpstr>Waarom een nieuwe benadering van voorleessoftware?</vt:lpstr>
      <vt:lpstr> Beleidscontext: geïntegreerde aanpak </vt:lpstr>
      <vt:lpstr>Internationaal wettelijk kader</vt:lpstr>
      <vt:lpstr>Is voorleessoftware een redelijke aanpassing?</vt:lpstr>
      <vt:lpstr>Redelijke aanpassing</vt:lpstr>
      <vt:lpstr>Wanneer is de aanpassing redelijk?    </vt:lpstr>
      <vt:lpstr>Voorleessoftware is een redelijke aanpassing</vt:lpstr>
      <vt:lpstr>PowerPoint-presentatie</vt:lpstr>
      <vt:lpstr>Ruime doelgroep: enkele cijfers </vt:lpstr>
      <vt:lpstr>Doelgroep: Schoolcontext </vt:lpstr>
      <vt:lpstr>Doelgroep: op basis van attest</vt:lpstr>
      <vt:lpstr>Het ADIBib attest</vt:lpstr>
      <vt:lpstr>Technologische evoluties</vt:lpstr>
      <vt:lpstr>Basisfunctionaliteit voorleessoftware</vt:lpstr>
      <vt:lpstr>                        van Jabbla </vt:lpstr>
      <vt:lpstr>Geselecteerde software van Sensotec </vt:lpstr>
      <vt:lpstr> </vt:lpstr>
      <vt:lpstr>Aanvraagprocedure (1)</vt:lpstr>
      <vt:lpstr>Portal: www.leesvoor.vlaanderen </vt:lpstr>
      <vt:lpstr>Portal: www.leesvoor.vlaanderen </vt:lpstr>
      <vt:lpstr>Aanvraagprocedure (2)</vt:lpstr>
      <vt:lpstr>En de teller staat op…</vt:lpstr>
      <vt:lpstr>U staat er niet alleen voor </vt:lpstr>
      <vt:lpstr>Nieuwe praktische gids  voor scholen</vt:lpstr>
      <vt:lpstr>Rollen: wie doet wat?</vt:lpstr>
      <vt:lpstr>Checklist randvoorwaarden Voorleessoftware thuis en op school + actieplan implementatie </vt:lpstr>
      <vt:lpstr>Analysemodel behoeften en noden</vt:lpstr>
      <vt:lpstr>Instructiefilms Adibib en voorleessoftware </vt:lpstr>
      <vt:lpstr>Instructiefilms Adibib en voorleessoftware </vt:lpstr>
      <vt:lpstr>Probeer vooraf de demoversies </vt:lpstr>
      <vt:lpstr>Bedankt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Infosesie voorleessoftware WELKOM</dc:title>
  <dc:creator>De Craemer, Jan</dc:creator>
  <cp:lastModifiedBy>Stoops, Luc</cp:lastModifiedBy>
  <cp:revision>56</cp:revision>
  <cp:lastPrinted>2018-01-15T15:31:30Z</cp:lastPrinted>
  <dcterms:created xsi:type="dcterms:W3CDTF">2018-01-11T13:51:16Z</dcterms:created>
  <dcterms:modified xsi:type="dcterms:W3CDTF">2018-01-31T08:58:54Z</dcterms:modified>
</cp:coreProperties>
</file>