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20" r:id="rId2"/>
    <p:sldId id="259" r:id="rId3"/>
    <p:sldId id="343" r:id="rId4"/>
    <p:sldId id="260" r:id="rId5"/>
    <p:sldId id="342" r:id="rId6"/>
    <p:sldId id="261" r:id="rId7"/>
    <p:sldId id="321" r:id="rId8"/>
    <p:sldId id="315" r:id="rId9"/>
    <p:sldId id="316" r:id="rId10"/>
    <p:sldId id="313" r:id="rId11"/>
    <p:sldId id="314" r:id="rId12"/>
    <p:sldId id="344" r:id="rId13"/>
    <p:sldId id="287" r:id="rId14"/>
    <p:sldId id="312" r:id="rId15"/>
    <p:sldId id="317" r:id="rId16"/>
    <p:sldId id="322" r:id="rId17"/>
    <p:sldId id="325" r:id="rId18"/>
    <p:sldId id="326" r:id="rId19"/>
    <p:sldId id="328" r:id="rId20"/>
    <p:sldId id="329" r:id="rId21"/>
    <p:sldId id="331" r:id="rId22"/>
    <p:sldId id="330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6" r:id="rId32"/>
    <p:sldId id="347" r:id="rId33"/>
    <p:sldId id="345" r:id="rId34"/>
    <p:sldId id="340" r:id="rId35"/>
    <p:sldId id="1050" r:id="rId36"/>
    <p:sldId id="1051" r:id="rId37"/>
    <p:sldId id="1048" r:id="rId38"/>
    <p:sldId id="1049" r:id="rId39"/>
    <p:sldId id="348" r:id="rId4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6" autoAdjust="0"/>
    <p:restoredTop sz="95291" autoAdjust="0"/>
  </p:normalViewPr>
  <p:slideViewPr>
    <p:cSldViewPr snapToGrid="0">
      <p:cViewPr varScale="1">
        <p:scale>
          <a:sx n="87" d="100"/>
          <a:sy n="87" d="100"/>
        </p:scale>
        <p:origin x="6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5D088-0248-42CF-A90E-B74CD26F2319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16567-752F-466B-B1C0-F026A9D9044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007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3B3F1-5876-4554-A8B9-37093C81048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27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Domeinoverschrijdende</a:t>
            </a:r>
            <a:r>
              <a:rPr lang="nl-BE" dirty="0"/>
              <a:t> initiatie is een andere domein dan de 4 andere. Dus </a:t>
            </a:r>
            <a:r>
              <a:rPr lang="nl-BE" dirty="0" err="1"/>
              <a:t>lln</a:t>
            </a:r>
            <a:r>
              <a:rPr lang="nl-BE" dirty="0"/>
              <a:t> die initiatie M en initiatie </a:t>
            </a:r>
            <a:r>
              <a:rPr lang="nl-BE" dirty="0" err="1"/>
              <a:t>domeinoverschrijdend</a:t>
            </a:r>
            <a:r>
              <a:rPr lang="nl-BE" dirty="0"/>
              <a:t> volgen, betalen 2x inschrijvingsgeld en zijn 2x financierbaar.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4CAFC-CEBD-A849-B49F-A275A209C002}" type="slidenum">
              <a:rPr lang="nl-NL" altLang="nl-BE" smtClean="0"/>
              <a:pPr>
                <a:defRPr/>
              </a:pPr>
              <a:t>37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01750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4CAFC-CEBD-A849-B49F-A275A209C002}" type="slidenum">
              <a:rPr lang="nl-NL" altLang="nl-BE" smtClean="0"/>
              <a:pPr>
                <a:defRPr/>
              </a:pPr>
              <a:t>38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3861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5C735-8C81-4642-AD02-54C832772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937AC2-3810-406D-B08E-47F89AC57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82E4CD-F274-43DE-91A0-FF28FB70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96C0EC-EB4F-4C8C-8A9A-A2CB4B04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E7F8E6-BB49-47EC-8EED-DD734344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602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4DE0B-9348-4E10-88AC-8D2E51E8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149761-72AE-4B6E-AD03-1387510D9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1E1047-B93B-45D8-A932-5413BE3B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63AEA7-A497-4E85-99F6-1A19F153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20C8CA-40B3-4682-BFFC-6998FEB3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217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C367B68-844E-4DA1-886F-78E73B815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EA928-BFDF-4B5C-AC13-75601524A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BDC4F2-25D0-4D7C-B783-E32C428E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13D180-2496-4744-A4C9-9A9BE746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49C3D5-AEDB-4751-9610-49296CF4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6429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6/05/2018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  <a:cs typeface="Calibri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  <a:cs typeface="Calibri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1" y="5958000"/>
            <a:ext cx="2545116" cy="72000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0"/>
            <a:ext cx="376276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86" y="6058528"/>
            <a:ext cx="2879996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9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6/05/2018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  <a:cs typeface="Calibri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  <a:cs typeface="Calibri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1" y="5958000"/>
            <a:ext cx="2545116" cy="72000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0"/>
            <a:ext cx="376276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86" y="6058528"/>
            <a:ext cx="2879996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36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6/05/2018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  <a:cs typeface="Calibri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  <a:cs typeface="Calibri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1" y="5958000"/>
            <a:ext cx="2545116" cy="72000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0"/>
            <a:ext cx="376276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86" y="6058528"/>
            <a:ext cx="2879996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39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6/05/2018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  <a:cs typeface="Calibri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  <a:cs typeface="Calibri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1" y="5958000"/>
            <a:ext cx="2545116" cy="72000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0"/>
            <a:ext cx="376276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86" y="6058528"/>
            <a:ext cx="2879996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5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979521" y="288001"/>
            <a:ext cx="9828479" cy="6265475"/>
            <a:chOff x="1484640" y="288000"/>
            <a:chExt cx="7371359" cy="6265475"/>
          </a:xfrm>
          <a:solidFill>
            <a:srgbClr val="543F5E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n>
                  <a:solidFill>
                    <a:srgbClr val="543F5E"/>
                  </a:solidFill>
                </a:ln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8464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n>
                  <a:solidFill>
                    <a:srgbClr val="543F5E"/>
                  </a:solidFill>
                </a:ln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28069" y="2104574"/>
            <a:ext cx="5088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 b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4443" y="463162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1" y="576000"/>
            <a:ext cx="2545119" cy="720000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4848029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Calibri"/>
                <a:cs typeface="Calibri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41" y="670999"/>
            <a:ext cx="287999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1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CACC0-01A1-4365-900A-FF3E7D2F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C1078F-42DB-4AE7-A9E7-581E063D5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93CE03-EADD-4F59-88AF-066FBB29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1EBA8E-0A53-4A84-A817-FB8FB3D7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01C555-34D9-4D39-8111-D6239039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718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B3FB2-8764-48B0-AB83-77DBEA14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B2E6BC-7EFD-45E3-8FF1-7846007CB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8CE46A-6D95-4C3C-A84F-777458445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AED3BD-ECD6-4CF5-A1E0-A5BBC371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1C9158-20EE-443F-B38D-4CA79CC0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438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0B51E-34E9-45A1-A2C5-2EE4D619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82A38A-BD8E-4FD1-BB5F-2CD24843B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9D1757-8C76-4308-BCDC-8CB94B20C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38BABF-4320-47CF-BC47-BF935E40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E5AAD5-41B2-4381-9693-EB056774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4E4551-3EDB-4247-95C8-928874BC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941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BC5DE0-E7BB-471E-B139-A551508E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07AD98-AA06-46EB-91B8-0389D7076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42F0D3-C0C9-415C-A257-FB0A2DA0C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866AF93-5043-467E-89BB-914EE5373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44F1052-31A8-4139-B38D-1B7CF5ACF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7D80A4E-5DED-4802-A96D-FE3C572C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3AB8BA3-0B88-4787-8B1D-81C84D75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68A9DF0-EAB7-4BC4-A286-AC2FA27C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49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F1018-9488-49B9-80A8-9915CDD6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AB920B-D972-405D-9CEC-EA1C20FD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CCF724-B931-4040-94A1-AC122057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AAF7A4-A059-4C6D-9DAE-DADA3226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82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3C1F7C-F295-4077-8F94-60FED6420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04F0AD4-017F-4928-AF74-9C56E297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2B6942-69D0-4B02-A6E6-ED12DD43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035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C5245-3BA8-475D-8005-76D0EFD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5F955F-A68E-4EDE-81A2-5B6A28F75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8659EA-918A-4B5D-B002-4EFC1D555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349146-D873-4A28-9C71-06283B8D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5D0FBF-A485-4B1B-8415-038837BD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D68557-7077-4A2B-8937-3EA3CCEC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366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575F3-1399-49BB-84F4-D99C9013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FBC22F0-1B98-4B3B-A719-087A31B2F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0AE7D0-7715-4E16-802D-6D4505E10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0C4FFF-E86C-4F91-A155-01614DC7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512659-2845-4232-847C-AECD5C69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998229-D5B9-4578-9F51-A008982A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35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5A0D83-4657-41E6-BD4D-09C3F941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37400-6327-4D4A-97CF-F000EBB29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7AED53-7A56-42C9-97F8-26112110F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AF3C3-AE10-4E2C-91D9-3C2D1F2586AF}" type="datetimeFigureOut">
              <a:rPr lang="nl-BE" smtClean="0"/>
              <a:t>6/05/2018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28057D-7A01-465D-986C-5412D8233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C525AB-38F5-46CB-A27F-5A522E1E0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E13F5-4813-4226-B27E-46461492A4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067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722594" y="5634000"/>
            <a:ext cx="5088000" cy="1224000"/>
          </a:xfrm>
        </p:spPr>
        <p:txBody>
          <a:bodyPr/>
          <a:lstStyle/>
          <a:p>
            <a:r>
              <a:rPr lang="nl-BE" dirty="0"/>
              <a:t>Sint-Niklaas, Tienen, Roeselare</a:t>
            </a:r>
          </a:p>
          <a:p>
            <a:r>
              <a:rPr lang="nl-BE"/>
              <a:t>26 april, 3 mei, 4 mei </a:t>
            </a:r>
            <a:r>
              <a:rPr lang="nl-BE" dirty="0"/>
              <a:t>2018</a:t>
            </a:r>
          </a:p>
        </p:txBody>
      </p:sp>
      <p:pic>
        <p:nvPicPr>
          <p:cNvPr id="4" name="Afbeelding 3" descr="model-2598442_1920.jpg">
            <a:extLst>
              <a:ext uri="{FF2B5EF4-FFF2-40B4-BE49-F238E27FC236}">
                <a16:creationId xmlns:a16="http://schemas.microsoft.com/office/drawing/2014/main" id="{A66C788D-45DB-4B18-A2D8-9A84E10CC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75" y="2692232"/>
            <a:ext cx="5457263" cy="36381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5091" y="1580063"/>
            <a:ext cx="7010163" cy="2484000"/>
          </a:xfrm>
        </p:spPr>
        <p:txBody>
          <a:bodyPr/>
          <a:lstStyle/>
          <a:p>
            <a:r>
              <a:rPr lang="nl-BE" sz="4400" dirty="0"/>
              <a:t>Dieper in op programmatie, rationalisatie en </a:t>
            </a:r>
            <a:r>
              <a:rPr lang="nl-BE" sz="4400" dirty="0" err="1"/>
              <a:t>onderwijsbevoegheid</a:t>
            </a:r>
            <a:r>
              <a:rPr lang="nl-BE" sz="4400" dirty="0"/>
              <a:t> </a:t>
            </a:r>
            <a:r>
              <a:rPr lang="nl-BE" sz="4400" dirty="0" err="1"/>
              <a:t>dko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051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D69BF6-070D-40C4-8BE3-5DA33E15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1" y="0"/>
            <a:ext cx="7905432" cy="58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8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46B2C2F-F57B-44CC-ABB1-289C5D4E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650240"/>
            <a:ext cx="8048307" cy="526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4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EBEE91C-344A-4ED0-9875-E5B6FDF77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18" y="419531"/>
            <a:ext cx="6515869" cy="557106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477D4D0-2F9D-4B3A-93AE-C26598D70595}"/>
              </a:ext>
            </a:extLst>
          </p:cNvPr>
          <p:cNvSpPr txBox="1"/>
          <p:nvPr/>
        </p:nvSpPr>
        <p:spPr>
          <a:xfrm>
            <a:off x="8529610" y="5990598"/>
            <a:ext cx="13281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/>
              <a:t>Zac </a:t>
            </a:r>
            <a:r>
              <a:rPr lang="nl-BE" sz="1100" dirty="0" err="1"/>
              <a:t>Campbelll</a:t>
            </a:r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330599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426EFD-5B2C-470F-A340-6A0FD3412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1426" y="1565577"/>
            <a:ext cx="9888000" cy="3672000"/>
          </a:xfrm>
        </p:spPr>
        <p:txBody>
          <a:bodyPr/>
          <a:lstStyle/>
          <a:p>
            <a:r>
              <a:rPr lang="nl-BE" sz="2000" dirty="0">
                <a:latin typeface="Arial" charset="0"/>
              </a:rPr>
              <a:t>Spreiding van het aanbod: groepsgericht aanbod voor kinderen in periferie, individuelere aanbod voor jongeren en volwassen in de kern</a:t>
            </a:r>
          </a:p>
          <a:p>
            <a:pPr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2CB428-9F69-4323-B5BD-370B08F6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CFD809-41E6-47BD-B471-054080FDB195}" type="slidenum">
              <a:rPr lang="nl-NL" altLang="nl-BE"/>
              <a:pPr eaLnBrk="1" hangingPunct="1"/>
              <a:t>13</a:t>
            </a:fld>
            <a:endParaRPr lang="nl-NL" altLang="nl-B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1E45836-AA5B-4F19-8673-ED6AC9CDF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352551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nl-BE" altLang="nl-BE" sz="20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nl-BE" altLang="nl-BE" sz="2000">
              <a:cs typeface="Arial" panose="020B0604020202020204" pitchFamily="34" charset="0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48EF22CD-97DE-452F-920B-E6C8F40E65C7}"/>
              </a:ext>
            </a:extLst>
          </p:cNvPr>
          <p:cNvSpPr/>
          <p:nvPr/>
        </p:nvSpPr>
        <p:spPr>
          <a:xfrm>
            <a:off x="6265864" y="3213100"/>
            <a:ext cx="560387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4CF5D28-029C-4DEE-8FD9-15F788870407}"/>
              </a:ext>
            </a:extLst>
          </p:cNvPr>
          <p:cNvCxnSpPr/>
          <p:nvPr/>
        </p:nvCxnSpPr>
        <p:spPr>
          <a:xfrm flipV="1">
            <a:off x="5673725" y="3716339"/>
            <a:ext cx="647700" cy="649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EE9CDE5A-D281-4301-8768-AD204DEC345E}"/>
              </a:ext>
            </a:extLst>
          </p:cNvPr>
          <p:cNvCxnSpPr/>
          <p:nvPr/>
        </p:nvCxnSpPr>
        <p:spPr>
          <a:xfrm flipV="1">
            <a:off x="5394325" y="3573464"/>
            <a:ext cx="782638" cy="41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AE5654CE-E5D5-4C9B-9B20-492D47F5DB9F}"/>
              </a:ext>
            </a:extLst>
          </p:cNvPr>
          <p:cNvSpPr/>
          <p:nvPr/>
        </p:nvSpPr>
        <p:spPr>
          <a:xfrm>
            <a:off x="5232400" y="4221163"/>
            <a:ext cx="368300" cy="3603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FDD276BD-273D-42C2-B600-8F9FB9C6B03D}"/>
              </a:ext>
            </a:extLst>
          </p:cNvPr>
          <p:cNvCxnSpPr/>
          <p:nvPr/>
        </p:nvCxnSpPr>
        <p:spPr>
          <a:xfrm flipV="1">
            <a:off x="6480175" y="3860801"/>
            <a:ext cx="0" cy="498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EF53626A-3219-47B7-8DD5-0C940A5C12A4}"/>
              </a:ext>
            </a:extLst>
          </p:cNvPr>
          <p:cNvCxnSpPr/>
          <p:nvPr/>
        </p:nvCxnSpPr>
        <p:spPr>
          <a:xfrm>
            <a:off x="5432425" y="2924176"/>
            <a:ext cx="782638" cy="403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A8FF655-9498-4DBC-9090-FFDB2F5B732A}"/>
              </a:ext>
            </a:extLst>
          </p:cNvPr>
          <p:cNvCxnSpPr/>
          <p:nvPr/>
        </p:nvCxnSpPr>
        <p:spPr>
          <a:xfrm flipH="1">
            <a:off x="6472239" y="2674938"/>
            <a:ext cx="7937" cy="450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77363DD8-991B-4EBA-875A-032B72297194}"/>
              </a:ext>
            </a:extLst>
          </p:cNvPr>
          <p:cNvCxnSpPr/>
          <p:nvPr/>
        </p:nvCxnSpPr>
        <p:spPr>
          <a:xfrm flipH="1" flipV="1">
            <a:off x="6826251" y="3557589"/>
            <a:ext cx="766763" cy="15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BFB76F45-4F2F-4149-AFDF-F4D37C901DE3}"/>
              </a:ext>
            </a:extLst>
          </p:cNvPr>
          <p:cNvCxnSpPr/>
          <p:nvPr/>
        </p:nvCxnSpPr>
        <p:spPr>
          <a:xfrm flipH="1" flipV="1">
            <a:off x="6753226" y="3821113"/>
            <a:ext cx="384175" cy="40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C37FC8AB-154B-401B-87F2-CF36A5EA5EAC}"/>
              </a:ext>
            </a:extLst>
          </p:cNvPr>
          <p:cNvCxnSpPr/>
          <p:nvPr/>
        </p:nvCxnSpPr>
        <p:spPr>
          <a:xfrm flipH="1">
            <a:off x="6753226" y="2876550"/>
            <a:ext cx="384175" cy="450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6D7EA1EA-389F-4291-A5DE-AB4EBB6F794C}"/>
              </a:ext>
            </a:extLst>
          </p:cNvPr>
          <p:cNvSpPr/>
          <p:nvPr/>
        </p:nvSpPr>
        <p:spPr>
          <a:xfrm>
            <a:off x="6426201" y="4473575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827E9D8F-3CF9-4276-97DD-420D13CEAED9}"/>
              </a:ext>
            </a:extLst>
          </p:cNvPr>
          <p:cNvSpPr/>
          <p:nvPr/>
        </p:nvSpPr>
        <p:spPr>
          <a:xfrm>
            <a:off x="7216776" y="4359275"/>
            <a:ext cx="207963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82C09D2B-29D9-4D3B-BD54-59A4D864C914}"/>
              </a:ext>
            </a:extLst>
          </p:cNvPr>
          <p:cNvSpPr/>
          <p:nvPr/>
        </p:nvSpPr>
        <p:spPr>
          <a:xfrm>
            <a:off x="7761289" y="3486150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C88C8FC1-653D-4712-95BC-C979582C1002}"/>
              </a:ext>
            </a:extLst>
          </p:cNvPr>
          <p:cNvSpPr/>
          <p:nvPr/>
        </p:nvSpPr>
        <p:spPr>
          <a:xfrm>
            <a:off x="7254876" y="2566988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21FADB4A-8E23-40C1-A246-1DBCAE7DBA75}"/>
              </a:ext>
            </a:extLst>
          </p:cNvPr>
          <p:cNvSpPr/>
          <p:nvPr/>
        </p:nvSpPr>
        <p:spPr>
          <a:xfrm>
            <a:off x="6369051" y="2351088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0B1F90D0-9E2D-44E0-B5FC-32910D84749C}"/>
              </a:ext>
            </a:extLst>
          </p:cNvPr>
          <p:cNvSpPr/>
          <p:nvPr/>
        </p:nvSpPr>
        <p:spPr>
          <a:xfrm>
            <a:off x="5026026" y="2697163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2D6B881A-A27C-42F1-8309-1001AC10A617}"/>
              </a:ext>
            </a:extLst>
          </p:cNvPr>
          <p:cNvSpPr/>
          <p:nvPr/>
        </p:nvSpPr>
        <p:spPr>
          <a:xfrm>
            <a:off x="4906964" y="3573463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49131CFF-C34A-412E-8A45-EC034395603C}"/>
              </a:ext>
            </a:extLst>
          </p:cNvPr>
          <p:cNvSpPr/>
          <p:nvPr/>
        </p:nvSpPr>
        <p:spPr>
          <a:xfrm>
            <a:off x="5187951" y="4941888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EB6E07DF-4DF1-4B11-83C3-452976036D5E}"/>
              </a:ext>
            </a:extLst>
          </p:cNvPr>
          <p:cNvSpPr/>
          <p:nvPr/>
        </p:nvSpPr>
        <p:spPr>
          <a:xfrm>
            <a:off x="4367214" y="4292600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12C82818-F83A-4E66-A494-56C67C158F8D}"/>
              </a:ext>
            </a:extLst>
          </p:cNvPr>
          <p:cNvCxnSpPr/>
          <p:nvPr/>
        </p:nvCxnSpPr>
        <p:spPr>
          <a:xfrm flipV="1">
            <a:off x="4727575" y="4406900"/>
            <a:ext cx="4016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3A39264D-AC2B-48FD-9658-31F0D7980C99}"/>
              </a:ext>
            </a:extLst>
          </p:cNvPr>
          <p:cNvCxnSpPr/>
          <p:nvPr/>
        </p:nvCxnSpPr>
        <p:spPr>
          <a:xfrm flipV="1">
            <a:off x="5343525" y="4581525"/>
            <a:ext cx="5080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el 31">
            <a:extLst>
              <a:ext uri="{FF2B5EF4-FFF2-40B4-BE49-F238E27FC236}">
                <a16:creationId xmlns:a16="http://schemas.microsoft.com/office/drawing/2014/main" id="{940A1C71-5DEF-405E-85A5-E7F8D17F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Landschapstekening AS IS</a:t>
            </a:r>
          </a:p>
        </p:txBody>
      </p:sp>
    </p:spTree>
    <p:extLst>
      <p:ext uri="{BB962C8B-B14F-4D97-AF65-F5344CB8AC3E}">
        <p14:creationId xmlns:p14="http://schemas.microsoft.com/office/powerpoint/2010/main" val="339760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D8E8A4-1ACC-4B02-A8E7-02141956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8575" y="1702398"/>
            <a:ext cx="9888000" cy="3672000"/>
          </a:xfrm>
        </p:spPr>
        <p:txBody>
          <a:bodyPr/>
          <a:lstStyle/>
          <a:p>
            <a:r>
              <a:rPr lang="nl-BE" sz="2000" dirty="0">
                <a:latin typeface="Arial" charset="0"/>
              </a:rPr>
              <a:t>Spreiding van het aanbod: behoefte aan decentralisatie</a:t>
            </a:r>
          </a:p>
          <a:p>
            <a:pPr lvl="1">
              <a:defRPr/>
            </a:pPr>
            <a:r>
              <a:rPr lang="nl-BE" sz="2000" dirty="0">
                <a:latin typeface="Arial" charset="0"/>
              </a:rPr>
              <a:t>Aansluiten bij het basisonderwijs (brede school)</a:t>
            </a:r>
          </a:p>
          <a:p>
            <a:pPr lvl="1">
              <a:defRPr/>
            </a:pPr>
            <a:r>
              <a:rPr lang="nl-BE" sz="2000" dirty="0">
                <a:latin typeface="Arial" charset="0"/>
              </a:rPr>
              <a:t>Tegengaan van bijkomend, niet duurzaam woon-schoolverkeer </a:t>
            </a:r>
          </a:p>
          <a:p>
            <a:pPr lvl="1">
              <a:defRPr/>
            </a:pPr>
            <a:r>
              <a:rPr lang="nl-BE" sz="2000" dirty="0">
                <a:latin typeface="Arial" charset="0"/>
              </a:rPr>
              <a:t>Beter benutten van multifunctionele infrastructuur</a:t>
            </a:r>
          </a:p>
          <a:p>
            <a:pPr>
              <a:buNone/>
            </a:pPr>
            <a:endParaRPr lang="nl-BE" sz="2000" dirty="0">
              <a:latin typeface="Arial" charset="0"/>
            </a:endParaRPr>
          </a:p>
          <a:p>
            <a:endParaRPr lang="nl-BE" dirty="0"/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143BD797-33D2-4C7F-A791-EB836E18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0491"/>
            <a:ext cx="27432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3F5AC6-857C-4EBC-8C2A-51EF8AE0F970}" type="slidenum">
              <a:rPr lang="nl-NL" altLang="nl-BE"/>
              <a:pPr eaLnBrk="1" hangingPunct="1"/>
              <a:t>14</a:t>
            </a:fld>
            <a:endParaRPr lang="nl-NL" alt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C929EDE-E17A-4EC5-8C8B-6A186EEFED86}"/>
              </a:ext>
            </a:extLst>
          </p:cNvPr>
          <p:cNvSpPr/>
          <p:nvPr/>
        </p:nvSpPr>
        <p:spPr>
          <a:xfrm>
            <a:off x="4287838" y="3885267"/>
            <a:ext cx="366712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4757EC57-8931-4D51-B5D4-516F8FEA868B}"/>
              </a:ext>
            </a:extLst>
          </p:cNvPr>
          <p:cNvSpPr/>
          <p:nvPr/>
        </p:nvSpPr>
        <p:spPr>
          <a:xfrm>
            <a:off x="5232400" y="4185304"/>
            <a:ext cx="368300" cy="3603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77C243ED-D36A-404C-944C-F73343F07B1D}"/>
              </a:ext>
            </a:extLst>
          </p:cNvPr>
          <p:cNvCxnSpPr/>
          <p:nvPr/>
        </p:nvCxnSpPr>
        <p:spPr>
          <a:xfrm flipV="1">
            <a:off x="6480175" y="4798080"/>
            <a:ext cx="0" cy="496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C7AE1626-571D-440D-B514-9D19CE7B91C2}"/>
              </a:ext>
            </a:extLst>
          </p:cNvPr>
          <p:cNvCxnSpPr/>
          <p:nvPr/>
        </p:nvCxnSpPr>
        <p:spPr>
          <a:xfrm flipH="1">
            <a:off x="6472239" y="3610630"/>
            <a:ext cx="7937" cy="452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DB2F076-CABE-4C3F-B3EE-DC90F6B97A42}"/>
              </a:ext>
            </a:extLst>
          </p:cNvPr>
          <p:cNvCxnSpPr/>
          <p:nvPr/>
        </p:nvCxnSpPr>
        <p:spPr>
          <a:xfrm flipV="1">
            <a:off x="8112125" y="4345642"/>
            <a:ext cx="287338" cy="55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C7BDD22-9F7C-4F46-A8EE-82E0FA8CCC80}"/>
              </a:ext>
            </a:extLst>
          </p:cNvPr>
          <p:cNvCxnSpPr/>
          <p:nvPr/>
        </p:nvCxnSpPr>
        <p:spPr>
          <a:xfrm flipH="1" flipV="1">
            <a:off x="6753226" y="4756804"/>
            <a:ext cx="384175" cy="40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A054210C-F50F-4B82-AD50-E8A20A09206F}"/>
              </a:ext>
            </a:extLst>
          </p:cNvPr>
          <p:cNvCxnSpPr/>
          <p:nvPr/>
        </p:nvCxnSpPr>
        <p:spPr>
          <a:xfrm flipH="1">
            <a:off x="6753226" y="3812241"/>
            <a:ext cx="384175" cy="450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A14B9A67-E8BC-411D-AA28-0BA47D25CC1E}"/>
              </a:ext>
            </a:extLst>
          </p:cNvPr>
          <p:cNvSpPr/>
          <p:nvPr/>
        </p:nvSpPr>
        <p:spPr>
          <a:xfrm>
            <a:off x="6426201" y="5409266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3433D41-AB4E-4A62-9888-434BF1DAA583}"/>
              </a:ext>
            </a:extLst>
          </p:cNvPr>
          <p:cNvSpPr/>
          <p:nvPr/>
        </p:nvSpPr>
        <p:spPr>
          <a:xfrm>
            <a:off x="7216776" y="5294966"/>
            <a:ext cx="207963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C829038C-073D-46EC-A593-A25BF004A8A5}"/>
              </a:ext>
            </a:extLst>
          </p:cNvPr>
          <p:cNvSpPr/>
          <p:nvPr/>
        </p:nvSpPr>
        <p:spPr>
          <a:xfrm>
            <a:off x="7761289" y="4256741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1867584-51FC-4E76-B2A6-F270C676A49C}"/>
              </a:ext>
            </a:extLst>
          </p:cNvPr>
          <p:cNvSpPr/>
          <p:nvPr/>
        </p:nvSpPr>
        <p:spPr>
          <a:xfrm>
            <a:off x="7254876" y="3502679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69F63E7-9355-4998-9762-93348D42657B}"/>
              </a:ext>
            </a:extLst>
          </p:cNvPr>
          <p:cNvSpPr/>
          <p:nvPr/>
        </p:nvSpPr>
        <p:spPr>
          <a:xfrm>
            <a:off x="6369051" y="3286779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DEDA84F6-7E24-4399-BB24-A6F6C2224408}"/>
              </a:ext>
            </a:extLst>
          </p:cNvPr>
          <p:cNvSpPr/>
          <p:nvPr/>
        </p:nvSpPr>
        <p:spPr>
          <a:xfrm>
            <a:off x="5026026" y="3382029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7DBDAADB-37A7-4189-9907-C99496123845}"/>
              </a:ext>
            </a:extLst>
          </p:cNvPr>
          <p:cNvSpPr/>
          <p:nvPr/>
        </p:nvSpPr>
        <p:spPr>
          <a:xfrm>
            <a:off x="4906964" y="4401204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D9720BFD-D37B-42FD-BAA5-A8AA579B7C81}"/>
              </a:ext>
            </a:extLst>
          </p:cNvPr>
          <p:cNvSpPr/>
          <p:nvPr/>
        </p:nvSpPr>
        <p:spPr>
          <a:xfrm>
            <a:off x="5187951" y="4906029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C1A8046F-F496-4DD9-9B55-14F52FDABD67}"/>
              </a:ext>
            </a:extLst>
          </p:cNvPr>
          <p:cNvSpPr/>
          <p:nvPr/>
        </p:nvSpPr>
        <p:spPr>
          <a:xfrm>
            <a:off x="4367214" y="4977466"/>
            <a:ext cx="206375" cy="215900"/>
          </a:xfrm>
          <a:prstGeom prst="ellipse">
            <a:avLst/>
          </a:prstGeom>
          <a:solidFill>
            <a:srgbClr val="EB6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F6FA0173-A28F-48EE-A5C8-BDA22A306CA1}"/>
              </a:ext>
            </a:extLst>
          </p:cNvPr>
          <p:cNvCxnSpPr/>
          <p:nvPr/>
        </p:nvCxnSpPr>
        <p:spPr>
          <a:xfrm flipH="1">
            <a:off x="4654550" y="3523316"/>
            <a:ext cx="355600" cy="261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6F73E57D-ABFD-4743-9FE2-0735413117E9}"/>
              </a:ext>
            </a:extLst>
          </p:cNvPr>
          <p:cNvCxnSpPr/>
          <p:nvPr/>
        </p:nvCxnSpPr>
        <p:spPr>
          <a:xfrm flipV="1">
            <a:off x="5343525" y="4545666"/>
            <a:ext cx="5080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al 23">
            <a:extLst>
              <a:ext uri="{FF2B5EF4-FFF2-40B4-BE49-F238E27FC236}">
                <a16:creationId xmlns:a16="http://schemas.microsoft.com/office/drawing/2014/main" id="{C0278C27-ECF5-4670-8AC2-399D7F2B8868}"/>
              </a:ext>
            </a:extLst>
          </p:cNvPr>
          <p:cNvSpPr/>
          <p:nvPr/>
        </p:nvSpPr>
        <p:spPr>
          <a:xfrm>
            <a:off x="8464550" y="4120217"/>
            <a:ext cx="368300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A1708B6-DD08-4B8A-8193-93038407D988}"/>
              </a:ext>
            </a:extLst>
          </p:cNvPr>
          <p:cNvSpPr/>
          <p:nvPr/>
        </p:nvSpPr>
        <p:spPr>
          <a:xfrm>
            <a:off x="6265863" y="4320242"/>
            <a:ext cx="366712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EFF9214F-B160-4D48-A620-41FE7AF9F548}"/>
              </a:ext>
            </a:extLst>
          </p:cNvPr>
          <p:cNvCxnSpPr/>
          <p:nvPr/>
        </p:nvCxnSpPr>
        <p:spPr>
          <a:xfrm flipH="1" flipV="1">
            <a:off x="4406900" y="4394855"/>
            <a:ext cx="63500" cy="511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DB485CBD-85DE-45F6-9E90-8C8FE6347210}"/>
              </a:ext>
            </a:extLst>
          </p:cNvPr>
          <p:cNvCxnSpPr/>
          <p:nvPr/>
        </p:nvCxnSpPr>
        <p:spPr>
          <a:xfrm flipH="1" flipV="1">
            <a:off x="4591051" y="4237691"/>
            <a:ext cx="309563" cy="12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el 31">
            <a:extLst>
              <a:ext uri="{FF2B5EF4-FFF2-40B4-BE49-F238E27FC236}">
                <a16:creationId xmlns:a16="http://schemas.microsoft.com/office/drawing/2014/main" id="{B0A8F6E2-1255-4BAD-A4A6-658922E1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Landschapstekening: uitdaging voor toekomst</a:t>
            </a:r>
          </a:p>
        </p:txBody>
      </p:sp>
    </p:spTree>
    <p:extLst>
      <p:ext uri="{BB962C8B-B14F-4D97-AF65-F5344CB8AC3E}">
        <p14:creationId xmlns:p14="http://schemas.microsoft.com/office/powerpoint/2010/main" val="162887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2807" y="272562"/>
            <a:ext cx="10665069" cy="1371600"/>
          </a:xfrm>
        </p:spPr>
        <p:txBody>
          <a:bodyPr>
            <a:normAutofit fontScale="90000"/>
          </a:bodyPr>
          <a:lstStyle/>
          <a:p>
            <a:r>
              <a:rPr lang="nl-BE" dirty="0"/>
              <a:t>Wat moet de nieuwe programmatie- en rationalisatieregelgeving bewerkstelligen?</a:t>
            </a:r>
            <a:br>
              <a:rPr lang="nl-BE" sz="3200" dirty="0"/>
            </a:br>
            <a:endParaRPr lang="nl-BE" sz="3200" dirty="0"/>
          </a:p>
        </p:txBody>
      </p:sp>
      <p:sp>
        <p:nvSpPr>
          <p:cNvPr id="6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982200" y="6356351"/>
            <a:ext cx="647700" cy="365125"/>
          </a:xfrm>
        </p:spPr>
        <p:txBody>
          <a:bodyPr/>
          <a:lstStyle/>
          <a:p>
            <a:fld id="{4FF2CE58-114F-A548-8604-E6BAB18F15F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jdelijke aanduiding voor inhoud 4"/>
          <p:cNvSpPr txBox="1">
            <a:spLocks/>
          </p:cNvSpPr>
          <p:nvPr/>
        </p:nvSpPr>
        <p:spPr>
          <a:xfrm>
            <a:off x="2163234" y="1007532"/>
            <a:ext cx="7818967" cy="4064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2200" kern="1200" spc="0" baseline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marL="5715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768642"/>
            <a:ext cx="8508000" cy="4351275"/>
          </a:xfrm>
        </p:spPr>
        <p:txBody>
          <a:bodyPr/>
          <a:lstStyle/>
          <a:p>
            <a:r>
              <a:rPr lang="nl-BE" sz="2800" dirty="0"/>
              <a:t>schoolbesturen meer autonomie geven in de keuzes en de inplanting van hun opleidingsaanbod</a:t>
            </a:r>
          </a:p>
          <a:p>
            <a:r>
              <a:rPr lang="nl-BE" sz="2800" dirty="0"/>
              <a:t>ongelijkheid tussen schoolbesturen in programmatiemogelijkheden wegwerken</a:t>
            </a:r>
          </a:p>
          <a:p>
            <a:pPr marL="0" lvl="2" indent="0">
              <a:buSzPct val="90000"/>
              <a:buBlip>
                <a:blip r:embed="rId2"/>
              </a:buBlip>
            </a:pPr>
            <a:r>
              <a:rPr lang="nl-BE" sz="2800" dirty="0"/>
              <a:t>een divers opleidingsaanbod creëren, verschraling tegengaan</a:t>
            </a:r>
          </a:p>
          <a:p>
            <a:pPr marL="0" lvl="2" indent="0">
              <a:buSzPct val="90000"/>
              <a:buBlip>
                <a:blip r:embed="rId2"/>
              </a:buBlip>
            </a:pPr>
            <a:r>
              <a:rPr lang="nl-BE" sz="2800" dirty="0"/>
              <a:t>blinde vlekken invullen</a:t>
            </a:r>
          </a:p>
          <a:p>
            <a:pPr marL="0" lvl="2" indent="0">
              <a:buSzPct val="90000"/>
              <a:buNone/>
            </a:pPr>
            <a:endParaRPr lang="nl-BE" dirty="0"/>
          </a:p>
          <a:p>
            <a:pPr marL="576000" lvl="2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127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bove-atmosphere-clouds-377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0"/>
            <a:ext cx="12192000" cy="6858000"/>
          </a:xfrm>
          <a:prstGeom prst="rect">
            <a:avLst/>
          </a:prstGeom>
        </p:spPr>
      </p:pic>
      <p:pic>
        <p:nvPicPr>
          <p:cNvPr id="6" name="Afbeelding 5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4415679" y="-450230"/>
            <a:ext cx="2988106" cy="1434467"/>
          </a:xfrm>
          <a:prstGeom prst="rect">
            <a:avLst/>
          </a:prstGeom>
        </p:spPr>
      </p:pic>
      <p:pic>
        <p:nvPicPr>
          <p:cNvPr id="7" name="Afbeelding 6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4492985" y="1256153"/>
            <a:ext cx="2988106" cy="1434467"/>
          </a:xfrm>
          <a:prstGeom prst="rect">
            <a:avLst/>
          </a:prstGeom>
        </p:spPr>
      </p:pic>
      <p:pic>
        <p:nvPicPr>
          <p:cNvPr id="8" name="Afbeelding 7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7605395" y="2960305"/>
            <a:ext cx="2988106" cy="1434467"/>
          </a:xfrm>
          <a:prstGeom prst="rect">
            <a:avLst/>
          </a:prstGeom>
        </p:spPr>
      </p:pic>
      <p:pic>
        <p:nvPicPr>
          <p:cNvPr id="9" name="Afbeelding 8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2395799" y="3036115"/>
            <a:ext cx="2988106" cy="143446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645254" y="2550"/>
            <a:ext cx="25289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Academie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645254" y="1653689"/>
            <a:ext cx="25289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Domein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645036" y="3187751"/>
            <a:ext cx="2528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Structuur-onderdeel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7644550" y="3187750"/>
            <a:ext cx="290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Onderwijs-</a:t>
            </a:r>
          </a:p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bevoegdheid</a:t>
            </a:r>
          </a:p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opties en instrumenten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679465" y="916000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 rot="18873353">
            <a:off x="7215037" y="2683811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 rot="1981080">
            <a:off x="4630267" y="2590278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 rot="18835891">
            <a:off x="1550801" y="2833807"/>
            <a:ext cx="194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32E9A"/>
                </a:solidFill>
              </a:rPr>
              <a:t>Waar</a:t>
            </a:r>
            <a:endParaRPr lang="nl-NL" sz="2400" b="1" dirty="0">
              <a:solidFill>
                <a:srgbClr val="732E9A"/>
              </a:solidFill>
            </a:endParaRPr>
          </a:p>
        </p:txBody>
      </p:sp>
      <p:pic>
        <p:nvPicPr>
          <p:cNvPr id="22" name="Afbeelding 21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116928" y="3753348"/>
            <a:ext cx="1899067" cy="911664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120161" y="4055284"/>
            <a:ext cx="1560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Nieuw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Afbeelding 23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1003465" y="4863475"/>
            <a:ext cx="1899067" cy="911664"/>
          </a:xfrm>
          <a:prstGeom prst="rect">
            <a:avLst/>
          </a:prstGeom>
        </p:spPr>
      </p:pic>
      <p:sp>
        <p:nvSpPr>
          <p:cNvPr id="25" name="Tekstvak 24"/>
          <p:cNvSpPr txBox="1"/>
          <p:nvPr/>
        </p:nvSpPr>
        <p:spPr>
          <a:xfrm>
            <a:off x="1096614" y="5038410"/>
            <a:ext cx="196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Bestaand, nieuwe </a:t>
            </a:r>
            <a:r>
              <a:rPr lang="nl-NL" sz="2000" b="1" dirty="0" err="1">
                <a:solidFill>
                  <a:schemeClr val="accent1">
                    <a:lumMod val="75000"/>
                  </a:schemeClr>
                </a:solidFill>
              </a:rPr>
              <a:t>vpl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Afbeelding 25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5155052" y="4484525"/>
            <a:ext cx="1899067" cy="911664"/>
          </a:xfrm>
          <a:prstGeom prst="rect">
            <a:avLst/>
          </a:prstGeom>
        </p:spPr>
      </p:pic>
      <p:sp>
        <p:nvSpPr>
          <p:cNvPr id="28" name="Tekstvak 27"/>
          <p:cNvSpPr txBox="1"/>
          <p:nvPr/>
        </p:nvSpPr>
        <p:spPr>
          <a:xfrm rot="4394549">
            <a:off x="1885371" y="3821045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9" name="Tekstvak 28"/>
          <p:cNvSpPr txBox="1"/>
          <p:nvPr/>
        </p:nvSpPr>
        <p:spPr>
          <a:xfrm>
            <a:off x="4025347" y="4437603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0" name="Tekstvak 29"/>
          <p:cNvSpPr txBox="1"/>
          <p:nvPr/>
        </p:nvSpPr>
        <p:spPr>
          <a:xfrm rot="18839294">
            <a:off x="5003040" y="4347679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31" name="Afbeelding 30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6875858" y="5202901"/>
            <a:ext cx="1899067" cy="911664"/>
          </a:xfrm>
          <a:prstGeom prst="rect">
            <a:avLst/>
          </a:prstGeom>
        </p:spPr>
      </p:pic>
      <p:sp>
        <p:nvSpPr>
          <p:cNvPr id="32" name="Tekstvak 31"/>
          <p:cNvSpPr txBox="1"/>
          <p:nvPr/>
        </p:nvSpPr>
        <p:spPr>
          <a:xfrm>
            <a:off x="6777596" y="5478871"/>
            <a:ext cx="1964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Nieuwe cluster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" name="Afbeelding 32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8655015" y="4828571"/>
            <a:ext cx="1899067" cy="911664"/>
          </a:xfrm>
          <a:prstGeom prst="rect">
            <a:avLst/>
          </a:prstGeom>
        </p:spPr>
      </p:pic>
      <p:sp>
        <p:nvSpPr>
          <p:cNvPr id="34" name="Tekstvak 33"/>
          <p:cNvSpPr txBox="1"/>
          <p:nvPr/>
        </p:nvSpPr>
        <p:spPr>
          <a:xfrm>
            <a:off x="8532294" y="4890303"/>
            <a:ext cx="213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</a:rPr>
              <a:t>Melden </a:t>
            </a:r>
          </a:p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</a:rPr>
              <a:t>nieuwe optie verworven cluster</a:t>
            </a:r>
          </a:p>
        </p:txBody>
      </p:sp>
      <p:sp>
        <p:nvSpPr>
          <p:cNvPr id="35" name="Tekstvak 34"/>
          <p:cNvSpPr txBox="1"/>
          <p:nvPr/>
        </p:nvSpPr>
        <p:spPr>
          <a:xfrm rot="1347305">
            <a:off x="8080252" y="4552733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6" name="Tekstvak 35"/>
          <p:cNvSpPr txBox="1"/>
          <p:nvPr/>
        </p:nvSpPr>
        <p:spPr>
          <a:xfrm rot="19174864">
            <a:off x="9056630" y="4472604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7" name="Tekstvak 36"/>
          <p:cNvSpPr txBox="1"/>
          <p:nvPr/>
        </p:nvSpPr>
        <p:spPr>
          <a:xfrm rot="2750061">
            <a:off x="9405556" y="2637942"/>
            <a:ext cx="194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32E9A"/>
                </a:solidFill>
              </a:rPr>
              <a:t>Wat</a:t>
            </a:r>
            <a:endParaRPr lang="nl-NL" sz="2400" b="1" dirty="0">
              <a:solidFill>
                <a:srgbClr val="732E9A"/>
              </a:solidFill>
            </a:endParaRPr>
          </a:p>
        </p:txBody>
      </p:sp>
      <p:pic>
        <p:nvPicPr>
          <p:cNvPr id="38" name="Afbeelding 37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3204805" y="4903376"/>
            <a:ext cx="1899067" cy="911664"/>
          </a:xfrm>
          <a:prstGeom prst="rect">
            <a:avLst/>
          </a:prstGeom>
        </p:spPr>
      </p:pic>
      <p:sp>
        <p:nvSpPr>
          <p:cNvPr id="39" name="Tekstvak 38"/>
          <p:cNvSpPr txBox="1"/>
          <p:nvPr/>
        </p:nvSpPr>
        <p:spPr>
          <a:xfrm>
            <a:off x="5098360" y="4785501"/>
            <a:ext cx="189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Concordantie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3228998" y="5108810"/>
            <a:ext cx="189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Melden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565AB57-3CE2-4209-BF3A-19F9E70674F6}"/>
              </a:ext>
            </a:extLst>
          </p:cNvPr>
          <p:cNvGrpSpPr/>
          <p:nvPr/>
        </p:nvGrpSpPr>
        <p:grpSpPr>
          <a:xfrm>
            <a:off x="10591197" y="4448930"/>
            <a:ext cx="1602808" cy="1227915"/>
            <a:chOff x="10708022" y="4976466"/>
            <a:chExt cx="1602808" cy="1227915"/>
          </a:xfrm>
        </p:grpSpPr>
        <p:pic>
          <p:nvPicPr>
            <p:cNvPr id="42" name="Afbeelding 41" descr="5a1d14214aeeb6.3217075115118551373069.png">
              <a:extLst>
                <a:ext uri="{FF2B5EF4-FFF2-40B4-BE49-F238E27FC236}">
                  <a16:creationId xmlns:a16="http://schemas.microsoft.com/office/drawing/2014/main" id="{7ACBE8C5-C836-4139-9590-E09FA0E65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1"/>
            <a:stretch/>
          </p:blipFill>
          <p:spPr>
            <a:xfrm>
              <a:off x="10711926" y="5436813"/>
              <a:ext cx="1598904" cy="767568"/>
            </a:xfrm>
            <a:prstGeom prst="rect">
              <a:avLst/>
            </a:prstGeom>
          </p:spPr>
        </p:pic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1C7F4712-3513-425F-899C-D954C0A047C1}"/>
                </a:ext>
              </a:extLst>
            </p:cNvPr>
            <p:cNvSpPr txBox="1"/>
            <p:nvPr/>
          </p:nvSpPr>
          <p:spPr>
            <a:xfrm rot="19174864">
              <a:off x="10708022" y="4976466"/>
              <a:ext cx="325429" cy="386936"/>
            </a:xfrm>
            <a:prstGeom prst="downArrow">
              <a:avLst/>
            </a:prstGeom>
            <a:solidFill>
              <a:srgbClr val="732E9A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F1C4F5C2-4903-4992-80FC-994BD297A012}"/>
                </a:ext>
              </a:extLst>
            </p:cNvPr>
            <p:cNvSpPr/>
            <p:nvPr/>
          </p:nvSpPr>
          <p:spPr>
            <a:xfrm>
              <a:off x="10817196" y="5663291"/>
              <a:ext cx="14609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b="1" dirty="0">
                  <a:solidFill>
                    <a:schemeClr val="accent1">
                      <a:lumMod val="75000"/>
                    </a:schemeClr>
                  </a:solidFill>
                </a:rPr>
                <a:t>Concordantie</a:t>
              </a:r>
              <a:endParaRPr lang="nl-BE" dirty="0"/>
            </a:p>
          </p:txBody>
        </p:sp>
      </p:grpSp>
      <p:sp>
        <p:nvSpPr>
          <p:cNvPr id="40" name="Tekstvak 39">
            <a:extLst>
              <a:ext uri="{FF2B5EF4-FFF2-40B4-BE49-F238E27FC236}">
                <a16:creationId xmlns:a16="http://schemas.microsoft.com/office/drawing/2014/main" id="{7F54B233-1B3A-42E7-910C-CEE714062F75}"/>
              </a:ext>
            </a:extLst>
          </p:cNvPr>
          <p:cNvSpPr txBox="1"/>
          <p:nvPr/>
        </p:nvSpPr>
        <p:spPr>
          <a:xfrm rot="1981080">
            <a:off x="2256371" y="4405708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D373604-E66B-4E08-9EBA-7C911CFAF792}"/>
              </a:ext>
            </a:extLst>
          </p:cNvPr>
          <p:cNvSpPr txBox="1"/>
          <p:nvPr/>
        </p:nvSpPr>
        <p:spPr>
          <a:xfrm>
            <a:off x="6646935" y="482549"/>
            <a:ext cx="2127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3, 4, 8, (9) 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6F0D3922-35F3-40D5-A8B2-77C4981C21ED}"/>
              </a:ext>
            </a:extLst>
          </p:cNvPr>
          <p:cNvSpPr txBox="1"/>
          <p:nvPr/>
        </p:nvSpPr>
        <p:spPr>
          <a:xfrm>
            <a:off x="6600527" y="2122470"/>
            <a:ext cx="209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5, 8,(9) 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E694DFC5-064A-4B86-9138-E4AA94351D99}"/>
              </a:ext>
            </a:extLst>
          </p:cNvPr>
          <p:cNvSpPr txBox="1"/>
          <p:nvPr/>
        </p:nvSpPr>
        <p:spPr>
          <a:xfrm>
            <a:off x="7045318" y="5726211"/>
            <a:ext cx="138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8, 9 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47241D42-FE5A-4F1B-9832-34BFDBF15986}"/>
              </a:ext>
            </a:extLst>
          </p:cNvPr>
          <p:cNvSpPr txBox="1"/>
          <p:nvPr/>
        </p:nvSpPr>
        <p:spPr>
          <a:xfrm>
            <a:off x="249604" y="4337589"/>
            <a:ext cx="1606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6 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5759789-BDDD-405B-B01B-05E8B7A8E6C0}"/>
              </a:ext>
            </a:extLst>
          </p:cNvPr>
          <p:cNvSpPr txBox="1"/>
          <p:nvPr/>
        </p:nvSpPr>
        <p:spPr>
          <a:xfrm>
            <a:off x="513674" y="5204524"/>
            <a:ext cx="1606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7 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69C04086-5DEB-4B65-8044-465003D41778}"/>
              </a:ext>
            </a:extLst>
          </p:cNvPr>
          <p:cNvSpPr txBox="1"/>
          <p:nvPr/>
        </p:nvSpPr>
        <p:spPr>
          <a:xfrm>
            <a:off x="8839894" y="5616540"/>
            <a:ext cx="1165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>
                <a:solidFill>
                  <a:srgbClr val="002060"/>
                </a:solidFill>
              </a:rPr>
              <a:t>Doc</a:t>
            </a:r>
            <a:r>
              <a:rPr lang="nl-BE" sz="2000" b="1" dirty="0">
                <a:solidFill>
                  <a:srgbClr val="002060"/>
                </a:solidFill>
              </a:rPr>
              <a:t> G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06670E1-E2A4-4805-9376-3F601F6C365B}"/>
              </a:ext>
            </a:extLst>
          </p:cNvPr>
          <p:cNvSpPr/>
          <p:nvPr/>
        </p:nvSpPr>
        <p:spPr>
          <a:xfrm>
            <a:off x="3651699" y="5381730"/>
            <a:ext cx="115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accent5"/>
                </a:solidFill>
              </a:rPr>
              <a:t>bijlage 14 </a:t>
            </a:r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8C75B0A6-2592-4737-BB7D-D40ACA58350B}"/>
              </a:ext>
            </a:extLst>
          </p:cNvPr>
          <p:cNvSpPr/>
          <p:nvPr/>
        </p:nvSpPr>
        <p:spPr>
          <a:xfrm>
            <a:off x="5267339" y="5036932"/>
            <a:ext cx="159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accent5"/>
                </a:solidFill>
              </a:rPr>
              <a:t>NIETS invullen 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1C41F3A0-7D95-4C0E-A247-3B3A7BFC907E}"/>
              </a:ext>
            </a:extLst>
          </p:cNvPr>
          <p:cNvSpPr/>
          <p:nvPr/>
        </p:nvSpPr>
        <p:spPr>
          <a:xfrm>
            <a:off x="10697656" y="5332237"/>
            <a:ext cx="159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accent5"/>
                </a:solidFill>
              </a:rPr>
              <a:t>NIETS invullen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93AB80A-3125-43F3-A1B2-BD0853F32671}"/>
              </a:ext>
            </a:extLst>
          </p:cNvPr>
          <p:cNvSpPr txBox="1"/>
          <p:nvPr/>
        </p:nvSpPr>
        <p:spPr>
          <a:xfrm>
            <a:off x="2670043" y="629872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</a:rPr>
              <a:t>NORMEN</a:t>
            </a:r>
          </a:p>
        </p:txBody>
      </p:sp>
      <p:sp>
        <p:nvSpPr>
          <p:cNvPr id="51" name="Linkeraccolade 50">
            <a:extLst>
              <a:ext uri="{FF2B5EF4-FFF2-40B4-BE49-F238E27FC236}">
                <a16:creationId xmlns:a16="http://schemas.microsoft.com/office/drawing/2014/main" id="{33CAAD6C-5B50-451A-ABFA-14300178DD97}"/>
              </a:ext>
            </a:extLst>
          </p:cNvPr>
          <p:cNvSpPr/>
          <p:nvPr/>
        </p:nvSpPr>
        <p:spPr>
          <a:xfrm rot="16200000">
            <a:off x="9041141" y="3787299"/>
            <a:ext cx="295932" cy="4983798"/>
          </a:xfrm>
          <a:prstGeom prst="leftBrace">
            <a:avLst>
              <a:gd name="adj1" fmla="val 22038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0EAFB06E-08E7-4A44-96A2-CE1FE52C0ADA}"/>
              </a:ext>
            </a:extLst>
          </p:cNvPr>
          <p:cNvSpPr txBox="1"/>
          <p:nvPr/>
        </p:nvSpPr>
        <p:spPr>
          <a:xfrm>
            <a:off x="6975563" y="6377113"/>
            <a:ext cx="505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</a:rPr>
              <a:t>LOC, INHOUDELIJKE MOTIVERING</a:t>
            </a:r>
          </a:p>
        </p:txBody>
      </p:sp>
      <p:sp>
        <p:nvSpPr>
          <p:cNvPr id="53" name="Linkeraccolade 52">
            <a:extLst>
              <a:ext uri="{FF2B5EF4-FFF2-40B4-BE49-F238E27FC236}">
                <a16:creationId xmlns:a16="http://schemas.microsoft.com/office/drawing/2014/main" id="{6F0D6872-036D-4741-9065-70A64BAB4389}"/>
              </a:ext>
            </a:extLst>
          </p:cNvPr>
          <p:cNvSpPr/>
          <p:nvPr/>
        </p:nvSpPr>
        <p:spPr>
          <a:xfrm rot="16200000">
            <a:off x="3466154" y="3445179"/>
            <a:ext cx="295932" cy="5502788"/>
          </a:xfrm>
          <a:prstGeom prst="leftBrace">
            <a:avLst>
              <a:gd name="adj1" fmla="val 22038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882F774-4CBD-4CDB-9EEE-60FA79569D77}"/>
              </a:ext>
            </a:extLst>
          </p:cNvPr>
          <p:cNvSpPr txBox="1"/>
          <p:nvPr/>
        </p:nvSpPr>
        <p:spPr>
          <a:xfrm>
            <a:off x="9949826" y="3495526"/>
            <a:ext cx="138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1, 2 </a:t>
            </a:r>
          </a:p>
        </p:txBody>
      </p:sp>
    </p:spTree>
    <p:extLst>
      <p:ext uri="{BB962C8B-B14F-4D97-AF65-F5344CB8AC3E}">
        <p14:creationId xmlns:p14="http://schemas.microsoft.com/office/powerpoint/2010/main" val="8924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20" grpId="0"/>
      <p:bldP spid="23" grpId="0"/>
      <p:bldP spid="25" grpId="0"/>
      <p:bldP spid="28" grpId="0" animBg="1"/>
      <p:bldP spid="29" grpId="0" animBg="1"/>
      <p:bldP spid="30" grpId="0" animBg="1"/>
      <p:bldP spid="32" grpId="0"/>
      <p:bldP spid="34" grpId="0"/>
      <p:bldP spid="35" grpId="0" animBg="1"/>
      <p:bldP spid="36" grpId="0" animBg="1"/>
      <p:bldP spid="37" grpId="0"/>
      <p:bldP spid="39" grpId="0"/>
      <p:bldP spid="27" grpId="0"/>
      <p:bldP spid="40" grpId="0" animBg="1"/>
      <p:bldP spid="17" grpId="0"/>
      <p:bldP spid="41" grpId="0"/>
      <p:bldP spid="43" grpId="0"/>
      <p:bldP spid="44" grpId="0"/>
      <p:bldP spid="46" grpId="0"/>
      <p:bldP spid="47" grpId="0"/>
      <p:bldP spid="18" grpId="0"/>
      <p:bldP spid="48" grpId="0"/>
      <p:bldP spid="49" grpId="0"/>
      <p:bldP spid="19" grpId="0"/>
      <p:bldP spid="51" grpId="0" animBg="1"/>
      <p:bldP spid="52" grpId="0"/>
      <p:bldP spid="53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87285-EE9C-4532-AEB4-D3542CEB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31" y="146768"/>
            <a:ext cx="9888000" cy="1116000"/>
          </a:xfrm>
        </p:spPr>
        <p:txBody>
          <a:bodyPr>
            <a:normAutofit fontScale="90000"/>
          </a:bodyPr>
          <a:lstStyle/>
          <a:p>
            <a:r>
              <a:rPr lang="nl-BE" dirty="0"/>
              <a:t>Onderwijsbevoegdheid opties en muziekinstrumenten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89EE1C-68A7-4C70-8962-86BF978B3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731" y="1412979"/>
            <a:ext cx="10042177" cy="624897"/>
          </a:xfrm>
        </p:spPr>
        <p:txBody>
          <a:bodyPr>
            <a:normAutofit/>
          </a:bodyPr>
          <a:lstStyle/>
          <a:p>
            <a:r>
              <a:rPr lang="nl-BE" sz="2800" dirty="0"/>
              <a:t>3 stappen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8758635-6BA1-4E96-8D09-50112683E23C}"/>
              </a:ext>
            </a:extLst>
          </p:cNvPr>
          <p:cNvGrpSpPr/>
          <p:nvPr/>
        </p:nvGrpSpPr>
        <p:grpSpPr>
          <a:xfrm>
            <a:off x="1062716" y="1286792"/>
            <a:ext cx="10042177" cy="1458437"/>
            <a:chOff x="1062716" y="1286792"/>
            <a:chExt cx="10042177" cy="1458437"/>
          </a:xfrm>
        </p:grpSpPr>
        <p:pic>
          <p:nvPicPr>
            <p:cNvPr id="4" name="Afbeelding 3" descr="ring-binders-aligned-2654130.jpg">
              <a:extLst>
                <a:ext uri="{FF2B5EF4-FFF2-40B4-BE49-F238E27FC236}">
                  <a16:creationId xmlns:a16="http://schemas.microsoft.com/office/drawing/2014/main" id="{BD4DE807-18EC-4B53-B847-70ABFBA9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726" y="1286792"/>
              <a:ext cx="2804575" cy="1458437"/>
            </a:xfrm>
            <a:prstGeom prst="rect">
              <a:avLst/>
            </a:prstGeom>
          </p:spPr>
        </p:pic>
        <p:sp>
          <p:nvSpPr>
            <p:cNvPr id="7" name="Tijdelijke aanduiding voor inhoud 2">
              <a:extLst>
                <a:ext uri="{FF2B5EF4-FFF2-40B4-BE49-F238E27FC236}">
                  <a16:creationId xmlns:a16="http://schemas.microsoft.com/office/drawing/2014/main" id="{CFF76B3E-2B3B-4ECB-93BD-080A142FE5DB}"/>
                </a:ext>
              </a:extLst>
            </p:cNvPr>
            <p:cNvSpPr txBox="1">
              <a:spLocks/>
            </p:cNvSpPr>
            <p:nvPr/>
          </p:nvSpPr>
          <p:spPr>
            <a:xfrm>
              <a:off x="1062716" y="2078362"/>
              <a:ext cx="10042177" cy="624897"/>
            </a:xfrm>
            <a:prstGeom prst="rect">
              <a:avLst/>
            </a:prstGeom>
          </p:spPr>
          <p:txBody>
            <a:bodyPr vert="horz" lIns="91440" tIns="45720" rIns="9144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75000"/>
                <a:buFontTx/>
                <a:buBlip>
                  <a:blip r:embed="rId4"/>
                </a:buBlip>
                <a:defRPr sz="2200" kern="1200">
                  <a:solidFill>
                    <a:schemeClr val="bg1">
                      <a:lumMod val="50000"/>
                    </a:schemeClr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BE" sz="2800" dirty="0"/>
                <a:t>WAT HEB JE?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4B97FF8-0DDE-42BD-835D-3A12F70D6775}"/>
              </a:ext>
            </a:extLst>
          </p:cNvPr>
          <p:cNvGrpSpPr/>
          <p:nvPr/>
        </p:nvGrpSpPr>
        <p:grpSpPr>
          <a:xfrm>
            <a:off x="3949311" y="2100982"/>
            <a:ext cx="6029980" cy="1988041"/>
            <a:chOff x="4073134" y="2108830"/>
            <a:chExt cx="6029980" cy="1988041"/>
          </a:xfrm>
        </p:grpSpPr>
        <p:pic>
          <p:nvPicPr>
            <p:cNvPr id="5" name="Afbeelding 4" descr="thought-2123970.jpg">
              <a:extLst>
                <a:ext uri="{FF2B5EF4-FFF2-40B4-BE49-F238E27FC236}">
                  <a16:creationId xmlns:a16="http://schemas.microsoft.com/office/drawing/2014/main" id="{D78622FC-DFB1-46FF-9DCA-27AF2164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762" y="2108830"/>
              <a:ext cx="2799352" cy="1945550"/>
            </a:xfrm>
            <a:prstGeom prst="rect">
              <a:avLst/>
            </a:prstGeom>
          </p:spPr>
        </p:pic>
        <p:sp>
          <p:nvSpPr>
            <p:cNvPr id="8" name="Tijdelijke aanduiding voor inhoud 2">
              <a:extLst>
                <a:ext uri="{FF2B5EF4-FFF2-40B4-BE49-F238E27FC236}">
                  <a16:creationId xmlns:a16="http://schemas.microsoft.com/office/drawing/2014/main" id="{ED82247B-816A-404E-866B-321B9FC1F259}"/>
                </a:ext>
              </a:extLst>
            </p:cNvPr>
            <p:cNvSpPr txBox="1">
              <a:spLocks/>
            </p:cNvSpPr>
            <p:nvPr/>
          </p:nvSpPr>
          <p:spPr>
            <a:xfrm>
              <a:off x="4073134" y="3356068"/>
              <a:ext cx="3026914" cy="740803"/>
            </a:xfrm>
            <a:prstGeom prst="rect">
              <a:avLst/>
            </a:prstGeom>
          </p:spPr>
          <p:txBody>
            <a:bodyPr vert="horz" lIns="91440" tIns="45720" rIns="9144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75000"/>
                <a:buFontTx/>
                <a:buBlip>
                  <a:blip r:embed="rId4"/>
                </a:buBlip>
                <a:defRPr sz="2200" kern="1200">
                  <a:solidFill>
                    <a:schemeClr val="bg1">
                      <a:lumMod val="50000"/>
                    </a:schemeClr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BE" sz="2800" dirty="0"/>
                <a:t>WAT WIL JE?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040B455C-465F-43BF-821E-9CB4B44D0823}"/>
              </a:ext>
            </a:extLst>
          </p:cNvPr>
          <p:cNvGrpSpPr/>
          <p:nvPr/>
        </p:nvGrpSpPr>
        <p:grpSpPr>
          <a:xfrm>
            <a:off x="3604895" y="4301726"/>
            <a:ext cx="8355169" cy="1877423"/>
            <a:chOff x="3604895" y="4301726"/>
            <a:chExt cx="8355169" cy="1877423"/>
          </a:xfrm>
        </p:grpSpPr>
        <p:pic>
          <p:nvPicPr>
            <p:cNvPr id="6" name="Afbeelding 5" descr="ballpen-blur-close-up-461077.jpg">
              <a:extLst>
                <a:ext uri="{FF2B5EF4-FFF2-40B4-BE49-F238E27FC236}">
                  <a16:creationId xmlns:a16="http://schemas.microsoft.com/office/drawing/2014/main" id="{E63A2641-FDBF-4442-BC97-FAF6D411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281" y="4301726"/>
              <a:ext cx="2815783" cy="1877423"/>
            </a:xfrm>
            <a:prstGeom prst="rect">
              <a:avLst/>
            </a:prstGeom>
          </p:spPr>
        </p:pic>
        <p:sp>
          <p:nvSpPr>
            <p:cNvPr id="9" name="Tijdelijke aanduiding voor inhoud 2">
              <a:extLst>
                <a:ext uri="{FF2B5EF4-FFF2-40B4-BE49-F238E27FC236}">
                  <a16:creationId xmlns:a16="http://schemas.microsoft.com/office/drawing/2014/main" id="{FB7D2E54-52A4-45A2-B615-1D697A4EB280}"/>
                </a:ext>
              </a:extLst>
            </p:cNvPr>
            <p:cNvSpPr txBox="1">
              <a:spLocks/>
            </p:cNvSpPr>
            <p:nvPr/>
          </p:nvSpPr>
          <p:spPr>
            <a:xfrm>
              <a:off x="3604895" y="4733984"/>
              <a:ext cx="5340154" cy="1146699"/>
            </a:xfrm>
            <a:prstGeom prst="rect">
              <a:avLst/>
            </a:prstGeom>
          </p:spPr>
          <p:txBody>
            <a:bodyPr vert="horz" lIns="91440" tIns="45720" rIns="91440" bIns="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75000"/>
                <a:buFontTx/>
                <a:buBlip>
                  <a:blip r:embed="rId4"/>
                </a:buBlip>
                <a:defRPr sz="2200" kern="1200">
                  <a:solidFill>
                    <a:schemeClr val="bg1">
                      <a:lumMod val="50000"/>
                    </a:schemeClr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BE" sz="2800" dirty="0"/>
                <a:t>WAT MOET JE AANVRAGEN?</a:t>
              </a:r>
            </a:p>
            <a:p>
              <a:pPr lvl="1"/>
              <a:r>
                <a:rPr lang="nl-BE" sz="2800" dirty="0"/>
                <a:t>WAT MOET JE MELDEN?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8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rt-business-color-276267.jpg">
            <a:extLst>
              <a:ext uri="{FF2B5EF4-FFF2-40B4-BE49-F238E27FC236}">
                <a16:creationId xmlns:a16="http://schemas.microsoft.com/office/drawing/2014/main" id="{0DE9E3E0-2276-4A36-A91C-C0FCC5960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0" y="0"/>
            <a:ext cx="13754402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5322B39-2C57-4DCF-A9E2-AEA4B5F525BB}"/>
              </a:ext>
            </a:extLst>
          </p:cNvPr>
          <p:cNvSpPr/>
          <p:nvPr/>
        </p:nvSpPr>
        <p:spPr>
          <a:xfrm>
            <a:off x="3250354" y="0"/>
            <a:ext cx="8424147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09260B-35F3-4CCB-93B3-7588B82111FD}"/>
              </a:ext>
            </a:extLst>
          </p:cNvPr>
          <p:cNvSpPr txBox="1"/>
          <p:nvPr/>
        </p:nvSpPr>
        <p:spPr>
          <a:xfrm>
            <a:off x="3826071" y="-105124"/>
            <a:ext cx="8249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rgbClr val="002060"/>
                </a:solidFill>
              </a:rPr>
            </a:br>
            <a:r>
              <a:rPr lang="nl-NL" sz="2000" b="1" dirty="0">
                <a:solidFill>
                  <a:srgbClr val="002060"/>
                </a:solidFill>
              </a:rPr>
              <a:t>Onderwijsbevoegdheden Beeldende en Audiovisuele Kunsten 1</a:t>
            </a:r>
            <a:br>
              <a:rPr lang="nl-NL" sz="2000" b="1" dirty="0">
                <a:solidFill>
                  <a:srgbClr val="002060"/>
                </a:solidFill>
              </a:rPr>
            </a:br>
            <a:endParaRPr lang="nl-NL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ACA62D35-18A6-460C-9C20-1D50C5901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476291"/>
              </p:ext>
            </p:extLst>
          </p:nvPr>
        </p:nvGraphicFramePr>
        <p:xfrm>
          <a:off x="3229139" y="909814"/>
          <a:ext cx="840293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Cluster 1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Algemene Beeldende Vorming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rgbClr val="002060"/>
                          </a:solidFill>
                        </a:rPr>
                        <a:t>Optie Beeldatelier 1,2,3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CE2438C4-CE42-4903-9983-B223DCACB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76820"/>
              </p:ext>
            </p:extLst>
          </p:nvPr>
        </p:nvGraphicFramePr>
        <p:xfrm>
          <a:off x="3250354" y="1339684"/>
          <a:ext cx="8402933" cy="352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0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Cluster 2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Animatiefilm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Optie Audiovisueel</a:t>
                      </a:r>
                      <a:r>
                        <a:rPr lang="nl-NL" sz="1600" baseline="0" dirty="0">
                          <a:solidFill>
                            <a:srgbClr val="002060"/>
                          </a:solidFill>
                        </a:rPr>
                        <a:t> Atelier in </a:t>
                      </a:r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2,3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2A1E0764-F1A8-43BC-9E8C-8C7700468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37652"/>
              </p:ext>
            </p:extLst>
          </p:nvPr>
        </p:nvGraphicFramePr>
        <p:xfrm>
          <a:off x="3229139" y="1786699"/>
          <a:ext cx="839433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1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10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Architecturale Vorming, Textiele Vorming, Binnenhuiskunst, Edelsmeedkunst, Mode en Theaterkostuums, Textiele Kunst, Theatervormgeving, Weefkunst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in 3,4 en Specialisatie: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A) Architecturaal Ontwerp, B) Architectuuratelier, C) Interieurontwerp, D) Juweelontwerp/Edelmetaal, E) Modeontwerp, F) Productontwerp, G) Scenografie, H) Textielatelier, I) Textiele Kunst, J) Weefontwerp.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98813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775EE92A-4D27-4C16-B76B-DA68F8F95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262787"/>
              </p:ext>
            </p:extLst>
          </p:nvPr>
        </p:nvGraphicFramePr>
        <p:xfrm>
          <a:off x="3239745" y="3429000"/>
          <a:ext cx="8402934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5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1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</a:t>
                      </a:r>
                      <a:r>
                        <a:rPr lang="nl-NL" sz="14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Animatiefilm, Beeldverhaal, Digitale Beeldende Vorming, Digitale Beeldende Kunst, Fotokunst, Video- en Filmkunst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in 3,4 en Specialisatie: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A) Animatiefilm, b) Beeldverhaalatelier, C) Digitaal Beeldatelier, D) Digitale Beeldende Kunst, E) Fotokunst, F) Video- en Filmkunst.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D709DA21-7379-4885-AED7-3FFEA8811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37981"/>
              </p:ext>
            </p:extLst>
          </p:nvPr>
        </p:nvGraphicFramePr>
        <p:xfrm>
          <a:off x="3260960" y="4550117"/>
          <a:ext cx="8381719" cy="2111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1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10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5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Beeldende Vorming, Oriëntatie Beeldende Kunst, Industriële Kunst, Interactieve Media, Kunstexploratie, Monumentale Kunst, TP Conceptuele Kunst, Beeldhouwkunst, Keramiek, Schilderkunst, Tekenkunst, Textiele kunst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in 3,4 en Specialisatie: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A) Beeldende en Audiovisuele Kunsten,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B) Cross-over-project, C) Interactieve Media,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D) Initiatieatelier, E) Projectatelier.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AE56F918-6D28-425F-B409-C0487CE4D149}"/>
              </a:ext>
            </a:extLst>
          </p:cNvPr>
          <p:cNvSpPr txBox="1"/>
          <p:nvPr/>
        </p:nvSpPr>
        <p:spPr>
          <a:xfrm>
            <a:off x="4229100" y="55275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CDD5E34-2F48-490C-83C8-1323E8896127}"/>
              </a:ext>
            </a:extLst>
          </p:cNvPr>
          <p:cNvSpPr txBox="1"/>
          <p:nvPr/>
        </p:nvSpPr>
        <p:spPr>
          <a:xfrm>
            <a:off x="7256583" y="561325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8059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69169"/>
            <a:ext cx="8445363" cy="600493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0" y="0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195806" y="-18750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E357E37F-4353-4FBD-B55E-9D4069189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701508"/>
              </p:ext>
            </p:extLst>
          </p:nvPr>
        </p:nvGraphicFramePr>
        <p:xfrm>
          <a:off x="3195805" y="523426"/>
          <a:ext cx="8445363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7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6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Vrije</a:t>
                      </a:r>
                      <a:r>
                        <a:rPr lang="nl-NL" sz="14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Grafiek, Reclamekunst, Schilderkunst, Tekenkunst, Toegepaste Grafiek Grafisch Ontwerp en Illustratie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in 4 en Specialisatie:</a:t>
                      </a:r>
                    </a:p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A) Grafisch Ontwerp en Illustratie, B) Levend Model, C) Schilderkunst, D) Tekenkunst,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E) Grafiekkunst.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FE264A7F-AFC5-4480-A051-86469E5DC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886778"/>
              </p:ext>
            </p:extLst>
          </p:nvPr>
        </p:nvGraphicFramePr>
        <p:xfrm>
          <a:off x="3207928" y="1673035"/>
          <a:ext cx="844536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7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Beeldhouwkunst, Glasschilderkunst, Keramiek, Kunstambacht : Glas-in-lood, Kunstambacht : Papier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in 4 en Specialisatie: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A) Beeldhouwen en Ruimtelijke Kunst, B) Glasschilderkunst, C) Keramiek, D) Kunstambacht: Glas-in-lood, E) Kunstambacht: Papier.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7894BEE1-620F-4663-87BA-B1B0E09AD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238176"/>
              </p:ext>
            </p:extLst>
          </p:nvPr>
        </p:nvGraphicFramePr>
        <p:xfrm>
          <a:off x="3214141" y="2764692"/>
          <a:ext cx="842702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5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Boekkunst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(Boekbinden)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Kunstambacht: Boekkunst (Boekbinden)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B3BE65A2-5433-4AE8-B850-864C7A490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64318"/>
              </p:ext>
            </p:extLst>
          </p:nvPr>
        </p:nvGraphicFramePr>
        <p:xfrm>
          <a:off x="3194752" y="3382307"/>
          <a:ext cx="844641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5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Glaskunst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 Kunstambacht: Glaskunst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1C85D7FC-609F-47C2-9B08-36A618D78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70198"/>
              </p:ext>
            </p:extLst>
          </p:nvPr>
        </p:nvGraphicFramePr>
        <p:xfrm>
          <a:off x="3211074" y="3970802"/>
          <a:ext cx="84300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9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Hout - Meubel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 Kunstambacht: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Hout-meubel en Meubelrestauratie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6D5E7684-0B87-4781-B7E4-90A350834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580789"/>
              </p:ext>
            </p:extLst>
          </p:nvPr>
        </p:nvGraphicFramePr>
        <p:xfrm>
          <a:off x="3207925" y="4829151"/>
          <a:ext cx="849465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1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Polichromie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 Kunstambacht: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Polychromie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C82AA966-7021-410B-ADCD-23710CC3F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81750"/>
              </p:ext>
            </p:extLst>
          </p:nvPr>
        </p:nvGraphicFramePr>
        <p:xfrm>
          <a:off x="3207925" y="5494988"/>
          <a:ext cx="849465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9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</a:t>
                      </a:r>
                      <a:br>
                        <a:rPr lang="nl-NL" sz="1400" dirty="0"/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Steen - Beeld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 Kunstambacht: 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Steen-beeld in 4 en Specialisatie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kstvak 14">
            <a:extLst>
              <a:ext uri="{FF2B5EF4-FFF2-40B4-BE49-F238E27FC236}">
                <a16:creationId xmlns:a16="http://schemas.microsoft.com/office/drawing/2014/main" id="{97569E9E-96C1-4FA7-8153-F27936FDC7E1}"/>
              </a:ext>
            </a:extLst>
          </p:cNvPr>
          <p:cNvSpPr txBox="1"/>
          <p:nvPr/>
        </p:nvSpPr>
        <p:spPr>
          <a:xfrm>
            <a:off x="3096675" y="-372693"/>
            <a:ext cx="8249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Beeldende en Audiovisuele Kunsten 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BD2466B-9BDF-411C-B0B3-7D1F817C7AC0}"/>
              </a:ext>
            </a:extLst>
          </p:cNvPr>
          <p:cNvSpPr txBox="1"/>
          <p:nvPr/>
        </p:nvSpPr>
        <p:spPr>
          <a:xfrm>
            <a:off x="4273060" y="212297"/>
            <a:ext cx="54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64F890D-BE0B-4D4F-A887-33BE42C32E88}"/>
              </a:ext>
            </a:extLst>
          </p:cNvPr>
          <p:cNvSpPr txBox="1"/>
          <p:nvPr/>
        </p:nvSpPr>
        <p:spPr>
          <a:xfrm>
            <a:off x="7221414" y="257402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29811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Landschap van het </a:t>
            </a:r>
            <a:r>
              <a:rPr lang="nl-BE" sz="4000" dirty="0" err="1"/>
              <a:t>dko</a:t>
            </a:r>
            <a:r>
              <a:rPr lang="nl-BE" sz="4000" dirty="0"/>
              <a:t> AS IS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97" y="1907815"/>
            <a:ext cx="10424403" cy="364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2424113" y="1417637"/>
            <a:ext cx="2531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BE" altLang="nl-BE" sz="2000" b="1" dirty="0">
                <a:latin typeface="FlandersArtSans-Regular" panose="00000500000000000000" pitchFamily="2" charset="0"/>
                <a:cs typeface="Calibri"/>
              </a:rPr>
              <a:t>Blinde vlekken muziek</a:t>
            </a:r>
          </a:p>
        </p:txBody>
      </p:sp>
    </p:spTree>
    <p:extLst>
      <p:ext uri="{BB962C8B-B14F-4D97-AF65-F5344CB8AC3E}">
        <p14:creationId xmlns:p14="http://schemas.microsoft.com/office/powerpoint/2010/main" val="206345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29572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499278-0379-4E75-8008-C7C30D5B006F}"/>
              </a:ext>
            </a:extLst>
          </p:cNvPr>
          <p:cNvSpPr txBox="1"/>
          <p:nvPr/>
        </p:nvSpPr>
        <p:spPr>
          <a:xfrm>
            <a:off x="2989268" y="-30053"/>
            <a:ext cx="8249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Beeldende en Audiovisuele Kunsten 3</a:t>
            </a:r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nl-N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1135FBAF-DF8C-4D8F-BEF9-B735697BC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123870"/>
              </p:ext>
            </p:extLst>
          </p:nvPr>
        </p:nvGraphicFramePr>
        <p:xfrm>
          <a:off x="3217775" y="4871341"/>
          <a:ext cx="842566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6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20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rgbClr val="002060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Beeldende en Audiovisuele Cultuur en Recensent Beeldende 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Audiovisuele Kunsten in Kortlopende studierichting 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Beeldende en audiovisuele cultuur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A8D2150A-6724-4368-A843-EF2116A0E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95354"/>
              </p:ext>
            </p:extLst>
          </p:nvPr>
        </p:nvGraphicFramePr>
        <p:xfrm>
          <a:off x="3188223" y="928679"/>
          <a:ext cx="842566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Textiel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Kunstambacht: 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Textiel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81D3B93-0987-44CF-8CB2-5A7F8E7E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682605"/>
              </p:ext>
            </p:extLst>
          </p:nvPr>
        </p:nvGraphicFramePr>
        <p:xfrm>
          <a:off x="3207925" y="1588670"/>
          <a:ext cx="842566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Schilderen - Fresco's - Mozaïek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Kunstambacht:  Schilderen – Fresco’s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2A50AA70-DE2C-4109-8208-FCB893A97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082027"/>
              </p:ext>
            </p:extLst>
          </p:nvPr>
        </p:nvGraphicFramePr>
        <p:xfrm>
          <a:off x="3217773" y="2248661"/>
          <a:ext cx="842566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Kantwerk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Kantwerk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ABF4CEDF-F3F4-4770-B230-0C6F6166D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045710"/>
              </p:ext>
            </p:extLst>
          </p:nvPr>
        </p:nvGraphicFramePr>
        <p:xfrm>
          <a:off x="3227627" y="2723019"/>
          <a:ext cx="844536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2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Kunstambacht : Smeden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Smeedwerk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D8CC43A1-8F35-4F96-A972-C95FD9A06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95646"/>
              </p:ext>
            </p:extLst>
          </p:nvPr>
        </p:nvGraphicFramePr>
        <p:xfrm>
          <a:off x="3217774" y="3203694"/>
          <a:ext cx="842566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9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TP Integratiekunst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Mozaïek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 Kunstambacht: 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Mozaïek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08B9B7F2-477C-4A9E-831F-6D9AB4160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893455"/>
              </p:ext>
            </p:extLst>
          </p:nvPr>
        </p:nvGraphicFramePr>
        <p:xfrm>
          <a:off x="3190989" y="3892649"/>
          <a:ext cx="844536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2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TP Sounddesign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Sounddesign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D9787D6B-6737-4E82-B537-07F69BF67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813237"/>
              </p:ext>
            </p:extLst>
          </p:nvPr>
        </p:nvGraphicFramePr>
        <p:xfrm>
          <a:off x="3227627" y="4393136"/>
          <a:ext cx="842566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TP Schoenontwerpen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Schoenontwerp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kstvak 16">
            <a:extLst>
              <a:ext uri="{FF2B5EF4-FFF2-40B4-BE49-F238E27FC236}">
                <a16:creationId xmlns:a16="http://schemas.microsoft.com/office/drawing/2014/main" id="{6ED9555A-9A0E-4EB9-B15B-AFD49C2813C1}"/>
              </a:ext>
            </a:extLst>
          </p:cNvPr>
          <p:cNvSpPr txBox="1"/>
          <p:nvPr/>
        </p:nvSpPr>
        <p:spPr>
          <a:xfrm>
            <a:off x="4440114" y="54640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27B41CD-97BA-44A3-972D-C80B0414F4C5}"/>
              </a:ext>
            </a:extLst>
          </p:cNvPr>
          <p:cNvSpPr txBox="1"/>
          <p:nvPr/>
        </p:nvSpPr>
        <p:spPr>
          <a:xfrm>
            <a:off x="7467597" y="554975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140637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21896" y="-23112"/>
            <a:ext cx="8445363" cy="602401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3A4F9A5-729C-4B86-B790-2712A13B4CF8}"/>
              </a:ext>
            </a:extLst>
          </p:cNvPr>
          <p:cNvSpPr txBox="1"/>
          <p:nvPr/>
        </p:nvSpPr>
        <p:spPr>
          <a:xfrm>
            <a:off x="2371969" y="-67832"/>
            <a:ext cx="499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Dans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0EF11DD7-437F-4B71-83E7-6BE2E9BEF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20820"/>
              </p:ext>
            </p:extLst>
          </p:nvPr>
        </p:nvGraphicFramePr>
        <p:xfrm>
          <a:off x="3193953" y="1071924"/>
          <a:ext cx="8400885" cy="1115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0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55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Dansinitiatie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AABL jong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AABL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vw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Dans 1 en 2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7BFA98A7-30DA-4EAB-96AA-90A261878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709993"/>
              </p:ext>
            </p:extLst>
          </p:nvPr>
        </p:nvGraphicFramePr>
        <p:xfrm>
          <a:off x="3179981" y="2288532"/>
          <a:ext cx="8400887" cy="49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3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Klassieke dans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Klassieke Dans 3,4 en Specialisatie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64049E67-6AC2-4619-9B3A-6D985F4C4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1990"/>
              </p:ext>
            </p:extLst>
          </p:nvPr>
        </p:nvGraphicFramePr>
        <p:xfrm>
          <a:off x="3193953" y="2933566"/>
          <a:ext cx="847330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Hedendaagse Dans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Hedendaagse Dans 3,4 en Specialisatie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2650A7EA-9EF4-4C64-9D6E-2870E0A3A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86879"/>
              </p:ext>
            </p:extLst>
          </p:nvPr>
        </p:nvGraphicFramePr>
        <p:xfrm>
          <a:off x="3179982" y="3427594"/>
          <a:ext cx="8473306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4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Jazzdans 3,4 en Specialisatie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A4B9A70D-B5EB-41BB-9AF6-716AC02DD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620237"/>
              </p:ext>
            </p:extLst>
          </p:nvPr>
        </p:nvGraphicFramePr>
        <p:xfrm>
          <a:off x="3179982" y="3863931"/>
          <a:ext cx="8473306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5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Urban 3,4 en Specialisatie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0AA31C3F-D010-4527-93CB-314C81C9E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56161"/>
              </p:ext>
            </p:extLst>
          </p:nvPr>
        </p:nvGraphicFramePr>
        <p:xfrm>
          <a:off x="3179982" y="4336308"/>
          <a:ext cx="847330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2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Werelddans 3,4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61F342E4-147E-4615-8A82-E99F7A2BB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20265"/>
              </p:ext>
            </p:extLst>
          </p:nvPr>
        </p:nvGraphicFramePr>
        <p:xfrm>
          <a:off x="3179981" y="4844245"/>
          <a:ext cx="83646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4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8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 en Muziek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Choreografie 4 en Specialisatie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AC368A96-1135-4A58-A6F9-935161F41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893029"/>
              </p:ext>
            </p:extLst>
          </p:nvPr>
        </p:nvGraphicFramePr>
        <p:xfrm>
          <a:off x="3221895" y="5352182"/>
          <a:ext cx="836467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4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9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Theorie van de Dans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Danscultuur en recensent: dans in kortlopende studierichting Danscultuur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kstvak 16">
            <a:extLst>
              <a:ext uri="{FF2B5EF4-FFF2-40B4-BE49-F238E27FC236}">
                <a16:creationId xmlns:a16="http://schemas.microsoft.com/office/drawing/2014/main" id="{663AF852-A60C-4CD1-8A92-6E433CBF9E10}"/>
              </a:ext>
            </a:extLst>
          </p:cNvPr>
          <p:cNvSpPr txBox="1"/>
          <p:nvPr/>
        </p:nvSpPr>
        <p:spPr>
          <a:xfrm>
            <a:off x="4747847" y="73983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39DAC78-D6D9-4196-9227-B558269E399F}"/>
              </a:ext>
            </a:extLst>
          </p:cNvPr>
          <p:cNvSpPr txBox="1"/>
          <p:nvPr/>
        </p:nvSpPr>
        <p:spPr>
          <a:xfrm>
            <a:off x="7775330" y="748404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172211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149474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67E6B44-5418-4D39-A242-CC035FD01710}"/>
              </a:ext>
            </a:extLst>
          </p:cNvPr>
          <p:cNvSpPr txBox="1"/>
          <p:nvPr/>
        </p:nvSpPr>
        <p:spPr>
          <a:xfrm>
            <a:off x="2554979" y="-91759"/>
            <a:ext cx="624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Woordkunst-drama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2CD39E88-E9F7-4FAC-858F-AC770FDF5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316664"/>
              </p:ext>
            </p:extLst>
          </p:nvPr>
        </p:nvGraphicFramePr>
        <p:xfrm>
          <a:off x="3180651" y="1020222"/>
          <a:ext cx="838101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Woordkunst Sectie "jongeren"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Woordkunst-Drama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 en 2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0E726F27-B236-464C-8604-122F73F5A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134860"/>
              </p:ext>
            </p:extLst>
          </p:nvPr>
        </p:nvGraphicFramePr>
        <p:xfrm>
          <a:off x="3180649" y="1699646"/>
          <a:ext cx="8381013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3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Sectie "jongeren" 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Woordkunst,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Sectie “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volw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”: Toneel,</a:t>
                      </a:r>
                    </a:p>
                    <a:p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Voordracht,Welsprekendheid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In 3,4 en Specialisatie: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A) Speltheater, B) Spreken en Vertellen, C) Spreek- en Verteltheater, D) Theatermaker, E) Verteltheater, F) Woordkunst-drama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E1A018D2-378B-43D7-9331-3B76E8711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7451"/>
              </p:ext>
            </p:extLst>
          </p:nvPr>
        </p:nvGraphicFramePr>
        <p:xfrm>
          <a:off x="3160635" y="3515376"/>
          <a:ext cx="838101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3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TP regie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Podiumkunsten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Regie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70DEDA31-D413-44E6-A3BF-78577E82F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26604"/>
              </p:ext>
            </p:extLst>
          </p:nvPr>
        </p:nvGraphicFramePr>
        <p:xfrm>
          <a:off x="3160635" y="5406207"/>
          <a:ext cx="8376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7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Literaire Creatie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Schrijver in Kortlopende studierichting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69A02B98-93F9-4F04-9717-B408B0E95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366102"/>
              </p:ext>
            </p:extLst>
          </p:nvPr>
        </p:nvGraphicFramePr>
        <p:xfrm>
          <a:off x="3180649" y="2846776"/>
          <a:ext cx="843946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0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9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Cabaret en Comedy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37F8E514-B577-4C71-BFB3-22B91C6FA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379384"/>
              </p:ext>
            </p:extLst>
          </p:nvPr>
        </p:nvGraphicFramePr>
        <p:xfrm>
          <a:off x="3151423" y="4159597"/>
          <a:ext cx="8439462" cy="50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4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0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Kleinkunst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2175EC6E-82E3-4076-9B5C-47A9AB70C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9939"/>
              </p:ext>
            </p:extLst>
          </p:nvPr>
        </p:nvGraphicFramePr>
        <p:xfrm>
          <a:off x="3146815" y="4761986"/>
          <a:ext cx="839022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9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8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6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WkD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-cultuur en recensent: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Wk-Dr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in Kortlopende studierichting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kstvak 15">
            <a:extLst>
              <a:ext uri="{FF2B5EF4-FFF2-40B4-BE49-F238E27FC236}">
                <a16:creationId xmlns:a16="http://schemas.microsoft.com/office/drawing/2014/main" id="{FDF35878-534B-49F4-A3BE-F2480D0A460A}"/>
              </a:ext>
            </a:extLst>
          </p:cNvPr>
          <p:cNvSpPr txBox="1"/>
          <p:nvPr/>
        </p:nvSpPr>
        <p:spPr>
          <a:xfrm>
            <a:off x="4791809" y="64312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9E5D0BD-41D9-49DC-94ED-DD4AC776643C}"/>
              </a:ext>
            </a:extLst>
          </p:cNvPr>
          <p:cNvSpPr txBox="1"/>
          <p:nvPr/>
        </p:nvSpPr>
        <p:spPr>
          <a:xfrm>
            <a:off x="7819292" y="651690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300420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45E10F9-084C-4B4C-8580-9BDFB2A91BBC}"/>
              </a:ext>
            </a:extLst>
          </p:cNvPr>
          <p:cNvSpPr txBox="1"/>
          <p:nvPr/>
        </p:nvSpPr>
        <p:spPr>
          <a:xfrm>
            <a:off x="2370340" y="39807"/>
            <a:ext cx="624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Muziek 1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759DA9F5-3AA1-4933-9E14-826A8A5D4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740175"/>
              </p:ext>
            </p:extLst>
          </p:nvPr>
        </p:nvGraphicFramePr>
        <p:xfrm>
          <a:off x="3207925" y="1211581"/>
          <a:ext cx="844536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Algemene Muziekleer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Muziekinitiatie in 1 en Muziek in 2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0B6882EC-41B3-4171-BA93-F9DD1C334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17481"/>
              </p:ext>
            </p:extLst>
          </p:nvPr>
        </p:nvGraphicFramePr>
        <p:xfrm>
          <a:off x="3207925" y="1675428"/>
          <a:ext cx="844536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2A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Samenspel, Instrument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Klassiek in 3,4 en Specialisatie ingevuld met de Klassieke Snaarinstrumenten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AE369B7B-CA5A-4D5A-B325-2BD6E2E55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84366"/>
              </p:ext>
            </p:extLst>
          </p:nvPr>
        </p:nvGraphicFramePr>
        <p:xfrm>
          <a:off x="3207926" y="2363275"/>
          <a:ext cx="84453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2B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Samenspel, Instrument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Klassiek in 3,4 en Specialisatie ingevuld met de Klassieke Toetseninstrumenten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9209E3B2-6F03-4A91-A6BF-0E4784589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51643"/>
              </p:ext>
            </p:extLst>
          </p:nvPr>
        </p:nvGraphicFramePr>
        <p:xfrm>
          <a:off x="3207926" y="3072379"/>
          <a:ext cx="84453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2C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Samenspel, Instrument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Klassiek in 3,4 en Specialisatie ingevuld met de Klassieke Blaasinstrumenten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D40C2158-0382-490C-8EE2-C863308DD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14845"/>
              </p:ext>
            </p:extLst>
          </p:nvPr>
        </p:nvGraphicFramePr>
        <p:xfrm>
          <a:off x="3207924" y="3781483"/>
          <a:ext cx="84453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7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2D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Samenspel, Instrument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Klassiek in 3,4 en Specialisatie ingevuld met het Klassieke Slagwerk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06AB3CA7-48FB-4AC2-A7A4-52828711D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515942"/>
              </p:ext>
            </p:extLst>
          </p:nvPr>
        </p:nvGraphicFramePr>
        <p:xfrm>
          <a:off x="3207924" y="4469330"/>
          <a:ext cx="844536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2E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Stemvorming,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Klassiek in 3,4 en Specialisatie ingevuld met de Klassieke Zang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DFC22B0B-CB0F-4AEA-B9FB-40C9A1769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58920"/>
              </p:ext>
            </p:extLst>
          </p:nvPr>
        </p:nvGraphicFramePr>
        <p:xfrm>
          <a:off x="3207924" y="5401017"/>
          <a:ext cx="84453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Oude Muziek in 3,4 en Specialisatie ingevuld met de Muziekinstrumenten OM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kstvak 17">
            <a:extLst>
              <a:ext uri="{FF2B5EF4-FFF2-40B4-BE49-F238E27FC236}">
                <a16:creationId xmlns:a16="http://schemas.microsoft.com/office/drawing/2014/main" id="{222445D9-B0BE-417B-8CC7-9576A6FC0684}"/>
              </a:ext>
            </a:extLst>
          </p:cNvPr>
          <p:cNvSpPr txBox="1"/>
          <p:nvPr/>
        </p:nvSpPr>
        <p:spPr>
          <a:xfrm>
            <a:off x="4976447" y="90689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70D38C1-03FB-4B5E-B31B-2D32D06DB881}"/>
              </a:ext>
            </a:extLst>
          </p:cNvPr>
          <p:cNvSpPr txBox="1"/>
          <p:nvPr/>
        </p:nvSpPr>
        <p:spPr>
          <a:xfrm>
            <a:off x="8003930" y="915462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40665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16682" y="0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3C261C4-9099-48DC-B3D5-218C7FC96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48556"/>
              </p:ext>
            </p:extLst>
          </p:nvPr>
        </p:nvGraphicFramePr>
        <p:xfrm>
          <a:off x="3218101" y="476269"/>
          <a:ext cx="839419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8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4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Instrument, Zang JLM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Jazz-Pop-Rock in 3,4 en Specialisatie ingevuld met de Jazz-Pop-Rock muziekinstrumenten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40A568-6808-4C6F-B35A-84F0FE8F5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855925"/>
              </p:ext>
            </p:extLst>
          </p:nvPr>
        </p:nvGraphicFramePr>
        <p:xfrm>
          <a:off x="3238737" y="1110092"/>
          <a:ext cx="841172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5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AMT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Muziek schrijven in 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9DD856B7-6EE4-4F92-99FE-142F9EE10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683409"/>
              </p:ext>
            </p:extLst>
          </p:nvPr>
        </p:nvGraphicFramePr>
        <p:xfrm>
          <a:off x="3252038" y="1493750"/>
          <a:ext cx="84467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5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6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 DJ in 4 en Specialisatie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F8E07793-58ED-458C-B4C2-BBFC999C9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558212"/>
              </p:ext>
            </p:extLst>
          </p:nvPr>
        </p:nvGraphicFramePr>
        <p:xfrm>
          <a:off x="3213390" y="5457769"/>
          <a:ext cx="848181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13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solidFill>
                            <a:srgbClr val="002060"/>
                          </a:solidFill>
                        </a:rPr>
                        <a:t>Alg.</a:t>
                      </a:r>
                      <a:r>
                        <a:rPr lang="nl-NL" sz="14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muziekcultuur en </a:t>
                      </a:r>
                      <a:r>
                        <a:rPr lang="nl-NL" sz="1400" dirty="0">
                          <a:solidFill>
                            <a:srgbClr val="002060"/>
                          </a:solidFill>
                        </a:rPr>
                        <a:t>–muziekgeschiedenis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Opties Muziekcultuur en Recensent: Muziek  en Muziekgeschiedenis in kortlopende studierichting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E062CEC3-7948-4B2E-BBB1-542703507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70986"/>
              </p:ext>
            </p:extLst>
          </p:nvPr>
        </p:nvGraphicFramePr>
        <p:xfrm>
          <a:off x="3216687" y="1903910"/>
          <a:ext cx="839702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3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Volksmuziek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Folk- en Wereldmuziek in 3,4 en Specialisatie ingevuld met de JPR muziekinstrumenten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33511AF1-517F-4547-A127-52C5CF6C5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781253"/>
              </p:ext>
            </p:extLst>
          </p:nvPr>
        </p:nvGraphicFramePr>
        <p:xfrm>
          <a:off x="3238736" y="4835844"/>
          <a:ext cx="842330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3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Dirigenten-opleiding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instr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Dirigent Instrumentale Muziek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427939DC-BD35-4F78-BEA4-E2E147CE7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00094"/>
              </p:ext>
            </p:extLst>
          </p:nvPr>
        </p:nvGraphicFramePr>
        <p:xfrm>
          <a:off x="3200576" y="2747360"/>
          <a:ext cx="842924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Muziektheater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Musical/Muziektheater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CB9798D2-77E3-481E-8C90-488B9E8DD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304507"/>
              </p:ext>
            </p:extLst>
          </p:nvPr>
        </p:nvGraphicFramePr>
        <p:xfrm>
          <a:off x="3238736" y="3369285"/>
          <a:ext cx="8429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6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Experimentele Muziek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Experimentele Muziek in 3, 4 en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Spec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ED801176-F361-4D69-A978-59B84F5EF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16020"/>
              </p:ext>
            </p:extLst>
          </p:nvPr>
        </p:nvGraphicFramePr>
        <p:xfrm>
          <a:off x="3229975" y="3760615"/>
          <a:ext cx="84292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3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Muziekproductie in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C1EC5F5A-30DD-476B-917B-CFD107CFF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24070"/>
              </p:ext>
            </p:extLst>
          </p:nvPr>
        </p:nvGraphicFramePr>
        <p:xfrm>
          <a:off x="3229974" y="4199175"/>
          <a:ext cx="844676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9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Cluster 11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Dirigenten-opleiding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voc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Unieke Optie Dirigent Vocale Muziek 4 en Specialisatie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kstvak 17">
            <a:extLst>
              <a:ext uri="{FF2B5EF4-FFF2-40B4-BE49-F238E27FC236}">
                <a16:creationId xmlns:a16="http://schemas.microsoft.com/office/drawing/2014/main" id="{9166B27D-0A46-4A2D-9E84-C658B56302AF}"/>
              </a:ext>
            </a:extLst>
          </p:cNvPr>
          <p:cNvSpPr txBox="1"/>
          <p:nvPr/>
        </p:nvSpPr>
        <p:spPr>
          <a:xfrm>
            <a:off x="1974592" y="-265477"/>
            <a:ext cx="6237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Muziek 2</a:t>
            </a:r>
          </a:p>
        </p:txBody>
      </p:sp>
    </p:spTree>
    <p:extLst>
      <p:ext uri="{BB962C8B-B14F-4D97-AF65-F5344CB8AC3E}">
        <p14:creationId xmlns:p14="http://schemas.microsoft.com/office/powerpoint/2010/main" val="260737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0"/>
            <a:ext cx="8445363" cy="596848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941004A-D871-4015-B3AD-AA4B74754B3A}"/>
              </a:ext>
            </a:extLst>
          </p:cNvPr>
          <p:cNvSpPr txBox="1"/>
          <p:nvPr/>
        </p:nvSpPr>
        <p:spPr>
          <a:xfrm>
            <a:off x="2813086" y="0"/>
            <a:ext cx="6237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Muziekinstrumenten 1</a:t>
            </a: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2C8479C5-8C41-461F-AF74-E386866AB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69224"/>
              </p:ext>
            </p:extLst>
          </p:nvPr>
        </p:nvGraphicFramePr>
        <p:xfrm>
          <a:off x="3207926" y="1295494"/>
          <a:ext cx="844536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2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1° Klassieke Snaarinstrumenten</a:t>
                      </a:r>
                    </a:p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(Strijkers en Tokkelinstrumenten)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Altviool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Cello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Harp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Viool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Altviool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Cello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Harp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Viool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D80283E6-7B00-4AFE-8A07-A3BD2E7D3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372643"/>
              </p:ext>
            </p:extLst>
          </p:nvPr>
        </p:nvGraphicFramePr>
        <p:xfrm>
          <a:off x="3207925" y="3225894"/>
          <a:ext cx="8445363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8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2° Klassieke Toetseninstrumenten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Accordeon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Bandoneon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Beiaard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Klavecimbel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Orgel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Accordeon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Bandoneon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Beiaard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Klavecimbel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Orgel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Klavierklas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B36CB779-B6FC-44E6-BE82-C49B8984E9BF}"/>
              </a:ext>
            </a:extLst>
          </p:cNvPr>
          <p:cNvSpPr txBox="1"/>
          <p:nvPr/>
        </p:nvSpPr>
        <p:spPr>
          <a:xfrm>
            <a:off x="6655776" y="827759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32E5D07-C108-4692-8F70-6F86B9275165}"/>
              </a:ext>
            </a:extLst>
          </p:cNvPr>
          <p:cNvSpPr txBox="1"/>
          <p:nvPr/>
        </p:nvSpPr>
        <p:spPr>
          <a:xfrm>
            <a:off x="8047018" y="835891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18067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5" y="1"/>
            <a:ext cx="13735595" cy="684862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13391" y="1"/>
            <a:ext cx="8439896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23275E5-6474-4D0F-8A0F-751CEFC146D2}"/>
              </a:ext>
            </a:extLst>
          </p:cNvPr>
          <p:cNvSpPr txBox="1"/>
          <p:nvPr/>
        </p:nvSpPr>
        <p:spPr>
          <a:xfrm>
            <a:off x="8373533" y="-28127"/>
            <a:ext cx="347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Muziekinstrumenten 2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FEB1B20E-6735-4C86-92BD-A89A6E282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07833"/>
              </p:ext>
            </p:extLst>
          </p:nvPr>
        </p:nvGraphicFramePr>
        <p:xfrm>
          <a:off x="3213391" y="171153"/>
          <a:ext cx="8439896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283">
                  <a:extLst>
                    <a:ext uri="{9D8B030D-6E8A-4147-A177-3AD203B41FA5}">
                      <a16:colId xmlns:a16="http://schemas.microsoft.com/office/drawing/2014/main" val="9099248"/>
                    </a:ext>
                  </a:extLst>
                </a:gridCol>
                <a:gridCol w="2527690">
                  <a:extLst>
                    <a:ext uri="{9D8B030D-6E8A-4147-A177-3AD203B41FA5}">
                      <a16:colId xmlns:a16="http://schemas.microsoft.com/office/drawing/2014/main" val="280739080"/>
                    </a:ext>
                  </a:extLst>
                </a:gridCol>
                <a:gridCol w="3912923">
                  <a:extLst>
                    <a:ext uri="{9D8B030D-6E8A-4147-A177-3AD203B41FA5}">
                      <a16:colId xmlns:a16="http://schemas.microsoft.com/office/drawing/2014/main" val="923548279"/>
                    </a:ext>
                  </a:extLst>
                </a:gridCol>
              </a:tblGrid>
              <a:tr h="6522808">
                <a:tc>
                  <a:txBody>
                    <a:bodyPr/>
                    <a:lstStyle/>
                    <a:p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3° Klassieke Blaasinstrumenten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Fagot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Contrafagot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Hobo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Engelse Hoorn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Klarinet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Klarinet In 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Altklarinet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Basklarinet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Sopraansaxofoon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Tenorsaxofoon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Baritonsaxofoon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Dwarsfluit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Piccolo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Blokfluit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Trompet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Bugel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Cornet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Hoorn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Althoorn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Trombone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Bastrombone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Bariton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Eufonium</a:t>
                      </a:r>
                      <a:endParaRPr lang="nl-NL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Bastuba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Fagot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Contrafagot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Hobo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Althobo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Klarinet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Kleine Klarinet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Altklarinet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Basklarinet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Altsaxofoon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Sopraansaxofoon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Sopraninosaxofoon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Tenorsaxofoon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Baritonsaxofoon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Bassaxofoon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Dwarsfluit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Piccolo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Altfluit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Basblokfluit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Basfluit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Blokfluit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Trompet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Piccolotrompet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Bugel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Kornet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Hoorn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Althoorn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Trombone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Bastrombone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Bariton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Eufonium</a:t>
                      </a: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Bastuba   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15822"/>
                  </a:ext>
                </a:extLst>
              </a:tr>
            </a:tbl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DD438A4C-B6D7-4918-8D80-E463A1C21582}"/>
              </a:ext>
            </a:extLst>
          </p:cNvPr>
          <p:cNvSpPr txBox="1"/>
          <p:nvPr/>
        </p:nvSpPr>
        <p:spPr>
          <a:xfrm>
            <a:off x="5178669" y="-99089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0AEC110-486E-429F-A99F-851FC6711685}"/>
              </a:ext>
            </a:extLst>
          </p:cNvPr>
          <p:cNvSpPr txBox="1"/>
          <p:nvPr/>
        </p:nvSpPr>
        <p:spPr>
          <a:xfrm>
            <a:off x="7669821" y="-56256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290921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140646-F4E0-421F-BDF9-2B361C0CDF54}"/>
              </a:ext>
            </a:extLst>
          </p:cNvPr>
          <p:cNvSpPr txBox="1"/>
          <p:nvPr/>
        </p:nvSpPr>
        <p:spPr>
          <a:xfrm>
            <a:off x="2813086" y="-82352"/>
            <a:ext cx="6237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Onderwijsbevoegdheden Muziekinstrumenten 3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AE06559E-CD24-49B7-8A93-AA4A6C0CD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36395"/>
              </p:ext>
            </p:extLst>
          </p:nvPr>
        </p:nvGraphicFramePr>
        <p:xfrm>
          <a:off x="3207925" y="984164"/>
          <a:ext cx="838005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1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3° Klassiek Slagwerk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Slagwerk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Slagwerk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Slagwerk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Ritmisch Slagwerk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Melodisch Slagwerk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Orkestslagwerk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152FC4BC-EB49-4435-8053-11E7B62B9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824006"/>
              </p:ext>
            </p:extLst>
          </p:nvPr>
        </p:nvGraphicFramePr>
        <p:xfrm>
          <a:off x="3240580" y="2111529"/>
          <a:ext cx="838005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1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4° Klassieke Zang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Stemvorming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F1DAD06A-D704-4438-8A30-8A1F9B0DA061}"/>
              </a:ext>
            </a:extLst>
          </p:cNvPr>
          <p:cNvSpPr txBox="1"/>
          <p:nvPr/>
        </p:nvSpPr>
        <p:spPr>
          <a:xfrm>
            <a:off x="5178668" y="54640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3AB6CAA-0136-4FFA-890E-4A29F26B3F22}"/>
              </a:ext>
            </a:extLst>
          </p:cNvPr>
          <p:cNvSpPr txBox="1"/>
          <p:nvPr/>
        </p:nvSpPr>
        <p:spPr>
          <a:xfrm>
            <a:off x="8206151" y="554975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40040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592834E-088B-4114-AA90-898D92A44C5B}"/>
              </a:ext>
            </a:extLst>
          </p:cNvPr>
          <p:cNvSpPr/>
          <p:nvPr/>
        </p:nvSpPr>
        <p:spPr>
          <a:xfrm>
            <a:off x="3207925" y="57781"/>
            <a:ext cx="634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Onderwijsbevoegdheden Muziekinstrumenten 4</a:t>
            </a:r>
            <a:endParaRPr lang="nl-BE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037B2B59-BFD0-49AF-B2BD-7298623FC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93526"/>
              </p:ext>
            </p:extLst>
          </p:nvPr>
        </p:nvGraphicFramePr>
        <p:xfrm>
          <a:off x="3207925" y="616466"/>
          <a:ext cx="8445363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Oude Muziek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Barokaltviool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Barokviool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Barokcello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Barokfagot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Barokhobo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Barokmusette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Blokfluit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Gamba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Hobo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Klavecimbel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Natuurhoorn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Natuurtrompet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Traverso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Altviool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Viool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Cello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Fagot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Barokhobo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Barokmusette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Blokfluit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Cornetto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Gamba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D'amore Hobo D’amore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Historische Gitaar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Historische Harp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Historisch Toetsinstrument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Renaissanceluit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Renaissanceblokfluit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Barokluit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Natuurhoorn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Natuurtrompet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Sackbut</a:t>
                      </a: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Bassethoorn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Theorbe</a:t>
                      </a: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Traverso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 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6D21EFC4-1D5D-47FA-B79B-7CDA78B53BF8}"/>
              </a:ext>
            </a:extLst>
          </p:cNvPr>
          <p:cNvSpPr txBox="1"/>
          <p:nvPr/>
        </p:nvSpPr>
        <p:spPr>
          <a:xfrm>
            <a:off x="5372101" y="344185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22ADDFC-F37D-4FA5-9F3C-180DC02B44B6}"/>
              </a:ext>
            </a:extLst>
          </p:cNvPr>
          <p:cNvSpPr txBox="1"/>
          <p:nvPr/>
        </p:nvSpPr>
        <p:spPr>
          <a:xfrm>
            <a:off x="8399584" y="352753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1338479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9683E49A-9987-4922-AA0B-7DF679B34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13490"/>
              </p:ext>
            </p:extLst>
          </p:nvPr>
        </p:nvGraphicFramePr>
        <p:xfrm>
          <a:off x="3207925" y="788818"/>
          <a:ext cx="844536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1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Jazz-pop-rock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Accordeon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Akoestische Gitaar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Bugel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Cornet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Dwarsfluit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Elektrische Gitaar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Klarinet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Piano/Keyboard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Piano/Keyboard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Saxofoon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Slagwerk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Slagwerk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Trombone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Trompet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Tuba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Viool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Stemvorming/Jazz en Lichte Muziek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Zang/Jazz en Lichte Muziek,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Accordeon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Elektrische en/of Akoestische 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Basgitaar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Bugel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Kornet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Dwarsfluit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Elektrische en/of Akoestische 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Klarinet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Mondharmonica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Keyboard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Sopraansaxofoon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Altsaxofoon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Tenorsaxofoon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Baritonsaxofoon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Ritmisch Slagwerk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Melodisch Slagwerk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Trombone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Trompet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Bastuba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Viool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 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hthoek 8">
            <a:extLst>
              <a:ext uri="{FF2B5EF4-FFF2-40B4-BE49-F238E27FC236}">
                <a16:creationId xmlns:a16="http://schemas.microsoft.com/office/drawing/2014/main" id="{BA2B5348-59D0-4A58-B7F7-5D454ED15484}"/>
              </a:ext>
            </a:extLst>
          </p:cNvPr>
          <p:cNvSpPr/>
          <p:nvPr/>
        </p:nvSpPr>
        <p:spPr>
          <a:xfrm>
            <a:off x="3207925" y="92951"/>
            <a:ext cx="634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Onderwijsbevoegdheden Muziekinstrumenten 5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3FA2CA0-238F-456B-93AC-67EF9EC27B8D}"/>
              </a:ext>
            </a:extLst>
          </p:cNvPr>
          <p:cNvSpPr txBox="1"/>
          <p:nvPr/>
        </p:nvSpPr>
        <p:spPr>
          <a:xfrm>
            <a:off x="4554419" y="52882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AAA4DAD-9466-417B-AE28-A2D61BB740DD}"/>
              </a:ext>
            </a:extLst>
          </p:cNvPr>
          <p:cNvSpPr txBox="1"/>
          <p:nvPr/>
        </p:nvSpPr>
        <p:spPr>
          <a:xfrm>
            <a:off x="7581902" y="537391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275569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3609C-0E1F-471E-8871-39FFA6BB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Landschap van het </a:t>
            </a:r>
            <a:r>
              <a:rPr lang="nl-BE" dirty="0" err="1"/>
              <a:t>dko</a:t>
            </a:r>
            <a:r>
              <a:rPr lang="nl-BE" dirty="0"/>
              <a:t> AS 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A7F142-5DFF-4BBB-9685-40F768E0B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82" y="1872000"/>
            <a:ext cx="10325632" cy="33055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F381008-E07E-45CD-8777-F044AEC40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000" y="1314000"/>
            <a:ext cx="30604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BE" altLang="nl-BE" sz="2000" b="1" dirty="0">
                <a:latin typeface="FlandersArtSans-Regular" panose="00000500000000000000" pitchFamily="2" charset="0"/>
                <a:cs typeface="Calibri"/>
              </a:rPr>
              <a:t>Blinde vlekken woordkunst</a:t>
            </a:r>
          </a:p>
        </p:txBody>
      </p:sp>
    </p:spTree>
    <p:extLst>
      <p:ext uri="{BB962C8B-B14F-4D97-AF65-F5344CB8AC3E}">
        <p14:creationId xmlns:p14="http://schemas.microsoft.com/office/powerpoint/2010/main" val="304189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602764" y="-18751"/>
            <a:ext cx="8445363" cy="601964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207925" y="-18751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2B5348-59D0-4A58-B7F7-5D454ED15484}"/>
              </a:ext>
            </a:extLst>
          </p:cNvPr>
          <p:cNvSpPr/>
          <p:nvPr/>
        </p:nvSpPr>
        <p:spPr>
          <a:xfrm>
            <a:off x="3207925" y="142309"/>
            <a:ext cx="634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Onderwijsbevoegdheden Muziekinstrumenten 6</a:t>
            </a:r>
            <a:endParaRPr lang="nl-BE" dirty="0"/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AB639BAB-A045-4C2C-9337-87D2D58BE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30808"/>
              </p:ext>
            </p:extLst>
          </p:nvPr>
        </p:nvGraphicFramePr>
        <p:xfrm>
          <a:off x="3207925" y="15133137"/>
          <a:ext cx="844536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5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Folk- en Wereldmuziek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Bandoneon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Blokfluit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Diatonisch Accordeon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Doedelzak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Draailier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Folkviool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(Folk)gitaar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Hommel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Saz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Ud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Zang/Volksmuziek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Bandoneon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Blaasinstrumenten: Folk- en Wereldmuziek;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Chromatische Accordeon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Concertina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Diatonisch Accordeon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Piano-accordeon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Doedelzak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Draailier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Folkviool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Vedel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Folkgitaar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Historische en Slaginstrumenten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Hommel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Keltische Harp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Nyckelharpa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Saz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Ud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 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77E2C651-0CBD-402D-AFC1-0444C1FDF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878554"/>
              </p:ext>
            </p:extLst>
          </p:nvPr>
        </p:nvGraphicFramePr>
        <p:xfrm>
          <a:off x="3207925" y="1032658"/>
          <a:ext cx="844536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5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6409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Folk- en Wereldmuziek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Bandoneon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Blokfluit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Diatonisch Accordeon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Doedelzak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Draailier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Folkviool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(Folk)gitaar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Hommel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Saz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Ud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Zang/Volksmuziek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Bandoneon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Blaasinstrumenten: Folk- en Wereldmuziek;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Chromatische Accordeon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Concertina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Contrabas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Diatonisch Accordeon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Piano-accordeon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Doedelzak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Draailier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Folkviool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Vedel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Folkgitaar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Historische en Slaginstrumenten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Hommel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Keltische Harp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Mandoline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Nyckelharpa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Saz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Ud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Zang 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4590A773-E801-4770-9D4A-CC0151E10D5A}"/>
              </a:ext>
            </a:extLst>
          </p:cNvPr>
          <p:cNvSpPr txBox="1"/>
          <p:nvPr/>
        </p:nvSpPr>
        <p:spPr>
          <a:xfrm>
            <a:off x="5222631" y="60795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A6BF54-5F3C-45E2-96CF-46A5FCFCE26C}"/>
              </a:ext>
            </a:extLst>
          </p:cNvPr>
          <p:cNvSpPr txBox="1"/>
          <p:nvPr/>
        </p:nvSpPr>
        <p:spPr>
          <a:xfrm>
            <a:off x="8250114" y="616520"/>
            <a:ext cx="23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VANAF 2018-2019</a:t>
            </a:r>
          </a:p>
        </p:txBody>
      </p:sp>
    </p:spTree>
    <p:extLst>
      <p:ext uri="{BB962C8B-B14F-4D97-AF65-F5344CB8AC3E}">
        <p14:creationId xmlns:p14="http://schemas.microsoft.com/office/powerpoint/2010/main" val="417281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B845232-BC4A-47BB-A2C9-EF5D64981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73" y="643467"/>
            <a:ext cx="4803162" cy="4803162"/>
          </a:xfrm>
          <a:prstGeom prst="rect">
            <a:avLst/>
          </a:prstGeom>
        </p:spPr>
      </p:pic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308E7A-6ED7-4956-98A6-7409A2A1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Tips en tricks voor een VIP-behandeling van je aanvraag</a:t>
            </a:r>
          </a:p>
        </p:txBody>
      </p:sp>
    </p:spTree>
    <p:extLst>
      <p:ext uri="{BB962C8B-B14F-4D97-AF65-F5344CB8AC3E}">
        <p14:creationId xmlns:p14="http://schemas.microsoft.com/office/powerpoint/2010/main" val="3245067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72B82B6-0DAD-4DC9-8B03-F0B64CC04D6E}"/>
              </a:ext>
            </a:extLst>
          </p:cNvPr>
          <p:cNvSpPr txBox="1">
            <a:spLocks/>
          </p:cNvSpPr>
          <p:nvPr/>
        </p:nvSpPr>
        <p:spPr>
          <a:xfrm>
            <a:off x="1093176" y="221214"/>
            <a:ext cx="10407161" cy="3198994"/>
          </a:xfrm>
          <a:prstGeom prst="rect">
            <a:avLst/>
          </a:prstGeom>
        </p:spPr>
        <p:txBody>
          <a:bodyPr vert="horz" lIns="91440" tIns="4572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2200" kern="1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400" dirty="0"/>
              <a:t>V</a:t>
            </a:r>
            <a:r>
              <a:rPr lang="nl-BE" dirty="0"/>
              <a:t>isie: hoe sluit de nieuwe cluster aan bij het plan dat het schoolbestuur voor ogen heeft voor het opleidingsaanbod van de academie?</a:t>
            </a:r>
          </a:p>
          <a:p>
            <a:pPr lvl="1"/>
            <a:r>
              <a:rPr lang="nl-BE" dirty="0"/>
              <a:t>Formuleer als doelstellingen en acties</a:t>
            </a:r>
          </a:p>
          <a:p>
            <a:pPr lvl="1"/>
            <a:r>
              <a:rPr lang="nl-BE" dirty="0"/>
              <a:t>Leg een verband met de sterktes en kansen voor de academie (eigenheid!)</a:t>
            </a:r>
          </a:p>
          <a:p>
            <a:pPr lvl="1"/>
            <a:r>
              <a:rPr lang="nl-BE" dirty="0"/>
              <a:t>Unieke optie: onderzoek de lokale context (erfgoed, kunstbeoefening vandaag)</a:t>
            </a:r>
          </a:p>
          <a:p>
            <a:pPr lvl="1"/>
            <a:r>
              <a:rPr lang="nl-BE" dirty="0"/>
              <a:t>Nog niet bestaande optie, instrument: zoek relevante verschillen, maar blijf in de opdracht van het </a:t>
            </a:r>
            <a:r>
              <a:rPr lang="nl-BE" dirty="0" err="1"/>
              <a:t>dko</a:t>
            </a:r>
            <a:endParaRPr lang="nl-BE" dirty="0"/>
          </a:p>
          <a:p>
            <a:pPr>
              <a:buFontTx/>
              <a:buNone/>
            </a:pPr>
            <a:endParaRPr lang="nl-BE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0DCD1E2-0010-4962-B2A1-76D2251EA88B}"/>
              </a:ext>
            </a:extLst>
          </p:cNvPr>
          <p:cNvSpPr txBox="1">
            <a:spLocks/>
          </p:cNvSpPr>
          <p:nvPr/>
        </p:nvSpPr>
        <p:spPr>
          <a:xfrm>
            <a:off x="1093176" y="2949762"/>
            <a:ext cx="9795992" cy="1551901"/>
          </a:xfrm>
          <a:prstGeom prst="rect">
            <a:avLst/>
          </a:prstGeom>
        </p:spPr>
        <p:txBody>
          <a:bodyPr vert="horz" lIns="91440" tIns="4572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2200" kern="1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400" dirty="0"/>
              <a:t>I</a:t>
            </a:r>
            <a:r>
              <a:rPr lang="nl-BE" dirty="0"/>
              <a:t>nfrastructuur:</a:t>
            </a:r>
          </a:p>
          <a:p>
            <a:pPr lvl="1"/>
            <a:r>
              <a:rPr lang="nl-BE" dirty="0"/>
              <a:t>Zoom vooral in op de opties van de cluster die je effectief gaat aanbieden</a:t>
            </a:r>
          </a:p>
          <a:p>
            <a:pPr lvl="1"/>
            <a:r>
              <a:rPr lang="nl-BE" dirty="0"/>
              <a:t>Bekijk het gebouw (BVH) en de leermiddelen</a:t>
            </a:r>
          </a:p>
          <a:p>
            <a:pPr>
              <a:buFontTx/>
              <a:buNone/>
            </a:pPr>
            <a:endParaRPr lang="nl-BE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DD612E23-2377-4880-AF63-F2F702BC8ECF}"/>
              </a:ext>
            </a:extLst>
          </p:cNvPr>
          <p:cNvSpPr txBox="1">
            <a:spLocks/>
          </p:cNvSpPr>
          <p:nvPr/>
        </p:nvSpPr>
        <p:spPr>
          <a:xfrm>
            <a:off x="1093176" y="4501663"/>
            <a:ext cx="9922017" cy="1551901"/>
          </a:xfrm>
          <a:prstGeom prst="rect">
            <a:avLst/>
          </a:prstGeom>
        </p:spPr>
        <p:txBody>
          <a:bodyPr vert="horz" lIns="91440" tIns="4572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2200" kern="1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400" dirty="0"/>
              <a:t>P</a:t>
            </a:r>
            <a:r>
              <a:rPr lang="nl-BE" dirty="0"/>
              <a:t>otentieel aan leerlingen </a:t>
            </a:r>
          </a:p>
          <a:p>
            <a:pPr lvl="1"/>
            <a:r>
              <a:rPr lang="nl-BE" dirty="0"/>
              <a:t>Let op signalen in én buiten de academie</a:t>
            </a:r>
          </a:p>
          <a:p>
            <a:pPr lvl="1"/>
            <a:r>
              <a:rPr lang="nl-BE" dirty="0"/>
              <a:t>Welke antennes gebruik je om die signalen op te vangen?</a:t>
            </a:r>
          </a:p>
          <a:p>
            <a:pPr>
              <a:buFontTx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7895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87285-EE9C-4532-AEB4-D3542CEB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31" y="146768"/>
            <a:ext cx="9888000" cy="1116000"/>
          </a:xfrm>
        </p:spPr>
        <p:txBody>
          <a:bodyPr>
            <a:normAutofit/>
          </a:bodyPr>
          <a:lstStyle/>
          <a:p>
            <a:r>
              <a:rPr lang="nl-BE" dirty="0"/>
              <a:t>Structuuronderdelen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89EE1C-68A7-4C70-8962-86BF978B3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731" y="1412979"/>
            <a:ext cx="10042177" cy="624897"/>
          </a:xfrm>
        </p:spPr>
        <p:txBody>
          <a:bodyPr>
            <a:normAutofit/>
          </a:bodyPr>
          <a:lstStyle/>
          <a:p>
            <a:r>
              <a:rPr lang="nl-BE" sz="2800" dirty="0"/>
              <a:t>3 stappen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8758635-6BA1-4E96-8D09-50112683E23C}"/>
              </a:ext>
            </a:extLst>
          </p:cNvPr>
          <p:cNvGrpSpPr/>
          <p:nvPr/>
        </p:nvGrpSpPr>
        <p:grpSpPr>
          <a:xfrm>
            <a:off x="929159" y="1292734"/>
            <a:ext cx="10042177" cy="1458437"/>
            <a:chOff x="1062716" y="1286792"/>
            <a:chExt cx="10042177" cy="1458437"/>
          </a:xfrm>
        </p:grpSpPr>
        <p:pic>
          <p:nvPicPr>
            <p:cNvPr id="4" name="Afbeelding 3" descr="ring-binders-aligned-2654130.jpg">
              <a:extLst>
                <a:ext uri="{FF2B5EF4-FFF2-40B4-BE49-F238E27FC236}">
                  <a16:creationId xmlns:a16="http://schemas.microsoft.com/office/drawing/2014/main" id="{BD4DE807-18EC-4B53-B847-70ABFBA9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726" y="1286792"/>
              <a:ext cx="2804575" cy="1458437"/>
            </a:xfrm>
            <a:prstGeom prst="rect">
              <a:avLst/>
            </a:prstGeom>
          </p:spPr>
        </p:pic>
        <p:sp>
          <p:nvSpPr>
            <p:cNvPr id="7" name="Tijdelijke aanduiding voor inhoud 2">
              <a:extLst>
                <a:ext uri="{FF2B5EF4-FFF2-40B4-BE49-F238E27FC236}">
                  <a16:creationId xmlns:a16="http://schemas.microsoft.com/office/drawing/2014/main" id="{CFF76B3E-2B3B-4ECB-93BD-080A142FE5DB}"/>
                </a:ext>
              </a:extLst>
            </p:cNvPr>
            <p:cNvSpPr txBox="1">
              <a:spLocks/>
            </p:cNvSpPr>
            <p:nvPr/>
          </p:nvSpPr>
          <p:spPr>
            <a:xfrm>
              <a:off x="1062716" y="2078362"/>
              <a:ext cx="10042177" cy="624897"/>
            </a:xfrm>
            <a:prstGeom prst="rect">
              <a:avLst/>
            </a:prstGeom>
          </p:spPr>
          <p:txBody>
            <a:bodyPr vert="horz" lIns="91440" tIns="45720" rIns="9144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75000"/>
                <a:buFontTx/>
                <a:buBlip>
                  <a:blip r:embed="rId4"/>
                </a:buBlip>
                <a:defRPr sz="2200" kern="1200">
                  <a:solidFill>
                    <a:schemeClr val="bg1">
                      <a:lumMod val="50000"/>
                    </a:schemeClr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BE" sz="2800" dirty="0"/>
                <a:t>WAT HEB JE?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4B97FF8-0DDE-42BD-835D-3A12F70D6775}"/>
              </a:ext>
            </a:extLst>
          </p:cNvPr>
          <p:cNvGrpSpPr/>
          <p:nvPr/>
        </p:nvGrpSpPr>
        <p:grpSpPr>
          <a:xfrm>
            <a:off x="3949311" y="2100982"/>
            <a:ext cx="6029980" cy="1988041"/>
            <a:chOff x="4073134" y="2108830"/>
            <a:chExt cx="6029980" cy="1988041"/>
          </a:xfrm>
        </p:grpSpPr>
        <p:pic>
          <p:nvPicPr>
            <p:cNvPr id="5" name="Afbeelding 4" descr="thought-2123970.jpg">
              <a:extLst>
                <a:ext uri="{FF2B5EF4-FFF2-40B4-BE49-F238E27FC236}">
                  <a16:creationId xmlns:a16="http://schemas.microsoft.com/office/drawing/2014/main" id="{D78622FC-DFB1-46FF-9DCA-27AF2164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762" y="2108830"/>
              <a:ext cx="2799352" cy="1945550"/>
            </a:xfrm>
            <a:prstGeom prst="rect">
              <a:avLst/>
            </a:prstGeom>
          </p:spPr>
        </p:pic>
        <p:sp>
          <p:nvSpPr>
            <p:cNvPr id="8" name="Tijdelijke aanduiding voor inhoud 2">
              <a:extLst>
                <a:ext uri="{FF2B5EF4-FFF2-40B4-BE49-F238E27FC236}">
                  <a16:creationId xmlns:a16="http://schemas.microsoft.com/office/drawing/2014/main" id="{ED82247B-816A-404E-866B-321B9FC1F259}"/>
                </a:ext>
              </a:extLst>
            </p:cNvPr>
            <p:cNvSpPr txBox="1">
              <a:spLocks/>
            </p:cNvSpPr>
            <p:nvPr/>
          </p:nvSpPr>
          <p:spPr>
            <a:xfrm>
              <a:off x="4073134" y="3356068"/>
              <a:ext cx="3026914" cy="740803"/>
            </a:xfrm>
            <a:prstGeom prst="rect">
              <a:avLst/>
            </a:prstGeom>
          </p:spPr>
          <p:txBody>
            <a:bodyPr vert="horz" lIns="91440" tIns="45720" rIns="9144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75000"/>
                <a:buFontTx/>
                <a:buBlip>
                  <a:blip r:embed="rId4"/>
                </a:buBlip>
                <a:defRPr sz="2200" kern="1200">
                  <a:solidFill>
                    <a:schemeClr val="bg1">
                      <a:lumMod val="50000"/>
                    </a:schemeClr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BE" sz="2800" dirty="0"/>
                <a:t>WAT WIL JE?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040B455C-465F-43BF-821E-9CB4B44D0823}"/>
              </a:ext>
            </a:extLst>
          </p:cNvPr>
          <p:cNvGrpSpPr/>
          <p:nvPr/>
        </p:nvGrpSpPr>
        <p:grpSpPr>
          <a:xfrm>
            <a:off x="3963293" y="4301726"/>
            <a:ext cx="7996771" cy="1877423"/>
            <a:chOff x="3963293" y="4301726"/>
            <a:chExt cx="7996771" cy="1877423"/>
          </a:xfrm>
        </p:grpSpPr>
        <p:pic>
          <p:nvPicPr>
            <p:cNvPr id="6" name="Afbeelding 5" descr="ballpen-blur-close-up-461077.jpg">
              <a:extLst>
                <a:ext uri="{FF2B5EF4-FFF2-40B4-BE49-F238E27FC236}">
                  <a16:creationId xmlns:a16="http://schemas.microsoft.com/office/drawing/2014/main" id="{E63A2641-FDBF-4442-BC97-FAF6D411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281" y="4301726"/>
              <a:ext cx="2815783" cy="1877423"/>
            </a:xfrm>
            <a:prstGeom prst="rect">
              <a:avLst/>
            </a:prstGeom>
          </p:spPr>
        </p:pic>
        <p:sp>
          <p:nvSpPr>
            <p:cNvPr id="9" name="Tijdelijke aanduiding voor inhoud 2">
              <a:extLst>
                <a:ext uri="{FF2B5EF4-FFF2-40B4-BE49-F238E27FC236}">
                  <a16:creationId xmlns:a16="http://schemas.microsoft.com/office/drawing/2014/main" id="{FB7D2E54-52A4-45A2-B615-1D697A4EB280}"/>
                </a:ext>
              </a:extLst>
            </p:cNvPr>
            <p:cNvSpPr txBox="1">
              <a:spLocks/>
            </p:cNvSpPr>
            <p:nvPr/>
          </p:nvSpPr>
          <p:spPr>
            <a:xfrm>
              <a:off x="3963293" y="4856649"/>
              <a:ext cx="5340154" cy="979293"/>
            </a:xfrm>
            <a:prstGeom prst="rect">
              <a:avLst/>
            </a:prstGeom>
          </p:spPr>
          <p:txBody>
            <a:bodyPr vert="horz" lIns="91440" tIns="45720" rIns="9144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75000"/>
                <a:buFontTx/>
                <a:buBlip>
                  <a:blip r:embed="rId4"/>
                </a:buBlip>
                <a:defRPr sz="2200" kern="1200">
                  <a:solidFill>
                    <a:schemeClr val="bg1">
                      <a:lumMod val="50000"/>
                    </a:schemeClr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landersArtSans-Regular" panose="00000500000000000000" pitchFamily="2" charset="0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nl-BE" sz="2800" dirty="0"/>
                <a:t>WAT MOET JE AANVRAGEN?</a:t>
              </a:r>
            </a:p>
            <a:p>
              <a:pPr lvl="1"/>
              <a:r>
                <a:rPr lang="nl-BE" sz="2800" dirty="0"/>
                <a:t>WAT MOET JE MELDEN?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4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B42DDF-BCE1-44AB-90C5-183B365673DD}"/>
              </a:ext>
            </a:extLst>
          </p:cNvPr>
          <p:cNvSpPr/>
          <p:nvPr/>
        </p:nvSpPr>
        <p:spPr>
          <a:xfrm>
            <a:off x="3237054" y="-1"/>
            <a:ext cx="9979476" cy="649168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pic>
        <p:nvPicPr>
          <p:cNvPr id="6" name="Afbeelding 5" descr="art-business-color-276267.jpg">
            <a:extLst>
              <a:ext uri="{FF2B5EF4-FFF2-40B4-BE49-F238E27FC236}">
                <a16:creationId xmlns:a16="http://schemas.microsoft.com/office/drawing/2014/main" id="{F4D0F808-6F8F-4083-9438-22AB94208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" y="-9377"/>
            <a:ext cx="12054205" cy="60102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CB2EF8-6016-4455-9D27-C37E3DA643D4}"/>
              </a:ext>
            </a:extLst>
          </p:cNvPr>
          <p:cNvSpPr/>
          <p:nvPr/>
        </p:nvSpPr>
        <p:spPr>
          <a:xfrm>
            <a:off x="3196833" y="-81165"/>
            <a:ext cx="8445363" cy="60290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206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2B5348-59D0-4A58-B7F7-5D454ED15484}"/>
              </a:ext>
            </a:extLst>
          </p:cNvPr>
          <p:cNvSpPr/>
          <p:nvPr/>
        </p:nvSpPr>
        <p:spPr>
          <a:xfrm>
            <a:off x="6695327" y="4376"/>
            <a:ext cx="634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Structuuronderdelen</a:t>
            </a:r>
            <a:endParaRPr lang="nl-BE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8F8B4444-C1FE-4579-808E-BB36FDF21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546236"/>
              </p:ext>
            </p:extLst>
          </p:nvPr>
        </p:nvGraphicFramePr>
        <p:xfrm>
          <a:off x="3222489" y="4421809"/>
          <a:ext cx="1980803" cy="95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7193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1e graad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Beeldende en Audiovisuele kunsten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297EED38-6B00-4466-8645-3642E2D75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61435"/>
              </p:ext>
            </p:extLst>
          </p:nvPr>
        </p:nvGraphicFramePr>
        <p:xfrm>
          <a:off x="3222489" y="3595123"/>
          <a:ext cx="1980803" cy="869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975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Beeldende en Audiovisuele kunsten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806F9CE0-DC67-4922-9504-5FEA771F2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88291"/>
              </p:ext>
            </p:extLst>
          </p:nvPr>
        </p:nvGraphicFramePr>
        <p:xfrm>
          <a:off x="3222489" y="1786837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Beeldende en Audiovisuele kunsten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8572C16C-241C-4B63-8DF5-0FA059D25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01347"/>
              </p:ext>
            </p:extLst>
          </p:nvPr>
        </p:nvGraphicFramePr>
        <p:xfrm>
          <a:off x="3222488" y="5420141"/>
          <a:ext cx="8380412" cy="459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0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3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1e graad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Domeinoverschrijdende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initiatieopleiding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7C7BDAA0-9FE4-4CA0-803F-44F8054BA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63232"/>
              </p:ext>
            </p:extLst>
          </p:nvPr>
        </p:nvGraphicFramePr>
        <p:xfrm>
          <a:off x="5355692" y="4421809"/>
          <a:ext cx="1980803" cy="95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719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1e graad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F6201AFB-36FB-4FC8-9018-F0467E7BB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19618"/>
              </p:ext>
            </p:extLst>
          </p:nvPr>
        </p:nvGraphicFramePr>
        <p:xfrm>
          <a:off x="5355692" y="3543485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EE13D686-98D2-4A1E-B372-B241C6BA8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33652"/>
              </p:ext>
            </p:extLst>
          </p:nvPr>
        </p:nvGraphicFramePr>
        <p:xfrm>
          <a:off x="5355692" y="2665161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3e graad</a:t>
                      </a:r>
                    </a:p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2CDF55ED-5EEC-4D57-B443-3B9A5F959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82607"/>
              </p:ext>
            </p:extLst>
          </p:nvPr>
        </p:nvGraphicFramePr>
        <p:xfrm>
          <a:off x="5355692" y="1786837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el 17">
            <a:extLst>
              <a:ext uri="{FF2B5EF4-FFF2-40B4-BE49-F238E27FC236}">
                <a16:creationId xmlns:a16="http://schemas.microsoft.com/office/drawing/2014/main" id="{FA4F44EE-203A-4520-9F46-7CFEED6D3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946311"/>
              </p:ext>
            </p:extLst>
          </p:nvPr>
        </p:nvGraphicFramePr>
        <p:xfrm>
          <a:off x="7483063" y="4421809"/>
          <a:ext cx="1980803" cy="95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719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1e graad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Woordkunst-Drama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993FAFE7-2182-44EF-BCBA-29DAEB366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377764"/>
              </p:ext>
            </p:extLst>
          </p:nvPr>
        </p:nvGraphicFramePr>
        <p:xfrm>
          <a:off x="7483063" y="3543485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Woordkunst-Drama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C3C1C616-BD34-47E3-BF8D-0E95B99D3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12817"/>
              </p:ext>
            </p:extLst>
          </p:nvPr>
        </p:nvGraphicFramePr>
        <p:xfrm>
          <a:off x="7483063" y="2665161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Woordkunst-Drama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BF398B45-DA56-4C3E-9415-90D0D6BEE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04113"/>
              </p:ext>
            </p:extLst>
          </p:nvPr>
        </p:nvGraphicFramePr>
        <p:xfrm>
          <a:off x="7483063" y="1786837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Woordkunst-Drama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el 21">
            <a:extLst>
              <a:ext uri="{FF2B5EF4-FFF2-40B4-BE49-F238E27FC236}">
                <a16:creationId xmlns:a16="http://schemas.microsoft.com/office/drawing/2014/main" id="{98243C2B-7127-4939-A1D0-E25144DD3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402062"/>
              </p:ext>
            </p:extLst>
          </p:nvPr>
        </p:nvGraphicFramePr>
        <p:xfrm>
          <a:off x="9633946" y="4446976"/>
          <a:ext cx="1980803" cy="95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719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1e graad</a:t>
                      </a:r>
                      <a:b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el 22">
            <a:extLst>
              <a:ext uri="{FF2B5EF4-FFF2-40B4-BE49-F238E27FC236}">
                <a16:creationId xmlns:a16="http://schemas.microsoft.com/office/drawing/2014/main" id="{F25EB799-05BF-42AE-BAB7-FBD8D3C7F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04456"/>
              </p:ext>
            </p:extLst>
          </p:nvPr>
        </p:nvGraphicFramePr>
        <p:xfrm>
          <a:off x="9622098" y="2665161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 23">
            <a:extLst>
              <a:ext uri="{FF2B5EF4-FFF2-40B4-BE49-F238E27FC236}">
                <a16:creationId xmlns:a16="http://schemas.microsoft.com/office/drawing/2014/main" id="{17FD7075-B62B-4544-ADE2-C922F9036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907498"/>
              </p:ext>
            </p:extLst>
          </p:nvPr>
        </p:nvGraphicFramePr>
        <p:xfrm>
          <a:off x="9622098" y="1786837"/>
          <a:ext cx="1980803" cy="9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13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4e graad</a:t>
                      </a:r>
                    </a:p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</a:t>
                      </a:r>
                    </a:p>
                  </a:txBody>
                  <a:tcPr anchor="ctr"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 24">
            <a:extLst>
              <a:ext uri="{FF2B5EF4-FFF2-40B4-BE49-F238E27FC236}">
                <a16:creationId xmlns:a16="http://schemas.microsoft.com/office/drawing/2014/main" id="{0F24ACFF-94A8-4645-BCFE-E621978C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97044"/>
              </p:ext>
            </p:extLst>
          </p:nvPr>
        </p:nvGraphicFramePr>
        <p:xfrm>
          <a:off x="3222489" y="2712057"/>
          <a:ext cx="1980803" cy="442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582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3e graad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volw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. BAVK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el 25">
            <a:extLst>
              <a:ext uri="{FF2B5EF4-FFF2-40B4-BE49-F238E27FC236}">
                <a16:creationId xmlns:a16="http://schemas.microsoft.com/office/drawing/2014/main" id="{EB6BBE4A-FCA7-4B44-8556-0958C9AE6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196769"/>
              </p:ext>
            </p:extLst>
          </p:nvPr>
        </p:nvGraphicFramePr>
        <p:xfrm>
          <a:off x="3222489" y="3152542"/>
          <a:ext cx="1980803" cy="401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3e graad jong. BAVK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el 26">
            <a:extLst>
              <a:ext uri="{FF2B5EF4-FFF2-40B4-BE49-F238E27FC236}">
                <a16:creationId xmlns:a16="http://schemas.microsoft.com/office/drawing/2014/main" id="{722901F0-1E2E-4FCF-BEB2-A286B875D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61658"/>
              </p:ext>
            </p:extLst>
          </p:nvPr>
        </p:nvGraphicFramePr>
        <p:xfrm>
          <a:off x="9633946" y="3596491"/>
          <a:ext cx="1968952" cy="44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242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2e graad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volw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el 27">
            <a:extLst>
              <a:ext uri="{FF2B5EF4-FFF2-40B4-BE49-F238E27FC236}">
                <a16:creationId xmlns:a16="http://schemas.microsoft.com/office/drawing/2014/main" id="{C07B6E31-26C3-46F7-A21F-18B63A0E9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753322"/>
              </p:ext>
            </p:extLst>
          </p:nvPr>
        </p:nvGraphicFramePr>
        <p:xfrm>
          <a:off x="9622098" y="4030866"/>
          <a:ext cx="1980803" cy="415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2e graad jongeren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el 28">
            <a:extLst>
              <a:ext uri="{FF2B5EF4-FFF2-40B4-BE49-F238E27FC236}">
                <a16:creationId xmlns:a16="http://schemas.microsoft.com/office/drawing/2014/main" id="{DE4667EA-37F9-4D1A-B5B4-387A18F26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38655"/>
              </p:ext>
            </p:extLst>
          </p:nvPr>
        </p:nvGraphicFramePr>
        <p:xfrm>
          <a:off x="9622097" y="1368524"/>
          <a:ext cx="1980803" cy="389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96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Muziekcultuur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el 29">
            <a:extLst>
              <a:ext uri="{FF2B5EF4-FFF2-40B4-BE49-F238E27FC236}">
                <a16:creationId xmlns:a16="http://schemas.microsoft.com/office/drawing/2014/main" id="{EF221405-8724-4740-A4C4-14B2268F3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267968"/>
              </p:ext>
            </p:extLst>
          </p:nvPr>
        </p:nvGraphicFramePr>
        <p:xfrm>
          <a:off x="9622095" y="918620"/>
          <a:ext cx="1980803" cy="389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96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Muziekgeschiedenis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 30">
            <a:extLst>
              <a:ext uri="{FF2B5EF4-FFF2-40B4-BE49-F238E27FC236}">
                <a16:creationId xmlns:a16="http://schemas.microsoft.com/office/drawing/2014/main" id="{1D95FFFF-7D79-4CEB-B2FA-423A018DE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41370"/>
              </p:ext>
            </p:extLst>
          </p:nvPr>
        </p:nvGraphicFramePr>
        <p:xfrm>
          <a:off x="9622097" y="486584"/>
          <a:ext cx="1980803" cy="389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96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Specialisatie M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el 31">
            <a:extLst>
              <a:ext uri="{FF2B5EF4-FFF2-40B4-BE49-F238E27FC236}">
                <a16:creationId xmlns:a16="http://schemas.microsoft.com/office/drawing/2014/main" id="{DD39FE5F-2E00-4E75-87C2-F7C5A96E3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052735"/>
              </p:ext>
            </p:extLst>
          </p:nvPr>
        </p:nvGraphicFramePr>
        <p:xfrm>
          <a:off x="7483063" y="1414698"/>
          <a:ext cx="1980803" cy="389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96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Dr</a:t>
                      </a:r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-Cultuur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el 32">
            <a:extLst>
              <a:ext uri="{FF2B5EF4-FFF2-40B4-BE49-F238E27FC236}">
                <a16:creationId xmlns:a16="http://schemas.microsoft.com/office/drawing/2014/main" id="{3F04CD01-799C-4AB7-A750-870895E85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30819"/>
              </p:ext>
            </p:extLst>
          </p:nvPr>
        </p:nvGraphicFramePr>
        <p:xfrm>
          <a:off x="7498344" y="918620"/>
          <a:ext cx="1980803" cy="389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96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Schrijver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el 33">
            <a:extLst>
              <a:ext uri="{FF2B5EF4-FFF2-40B4-BE49-F238E27FC236}">
                <a16:creationId xmlns:a16="http://schemas.microsoft.com/office/drawing/2014/main" id="{7297E6AE-646C-4FD1-8A8C-200F7E479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462669"/>
              </p:ext>
            </p:extLst>
          </p:nvPr>
        </p:nvGraphicFramePr>
        <p:xfrm>
          <a:off x="7498344" y="506938"/>
          <a:ext cx="1980803" cy="389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96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Specialisatie </a:t>
                      </a:r>
                      <a:r>
                        <a:rPr lang="nl-NL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Wk-Dr</a:t>
                      </a:r>
                      <a:endParaRPr lang="nl-NL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el 34">
            <a:extLst>
              <a:ext uri="{FF2B5EF4-FFF2-40B4-BE49-F238E27FC236}">
                <a16:creationId xmlns:a16="http://schemas.microsoft.com/office/drawing/2014/main" id="{3D607074-18C3-45EF-B4A6-60A9A21B0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857378"/>
              </p:ext>
            </p:extLst>
          </p:nvPr>
        </p:nvGraphicFramePr>
        <p:xfrm>
          <a:off x="5355692" y="1165453"/>
          <a:ext cx="1980803" cy="624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254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Danscultuur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el 35">
            <a:extLst>
              <a:ext uri="{FF2B5EF4-FFF2-40B4-BE49-F238E27FC236}">
                <a16:creationId xmlns:a16="http://schemas.microsoft.com/office/drawing/2014/main" id="{19BE14AE-7632-444E-BA7E-1E43F8B1E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519351"/>
              </p:ext>
            </p:extLst>
          </p:nvPr>
        </p:nvGraphicFramePr>
        <p:xfrm>
          <a:off x="5376088" y="506938"/>
          <a:ext cx="1980803" cy="60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666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Specialisatie</a:t>
                      </a:r>
                    </a:p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el 36">
            <a:extLst>
              <a:ext uri="{FF2B5EF4-FFF2-40B4-BE49-F238E27FC236}">
                <a16:creationId xmlns:a16="http://schemas.microsoft.com/office/drawing/2014/main" id="{EC51B0EC-CB0B-4BCC-AE90-D47B99050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23956"/>
              </p:ext>
            </p:extLst>
          </p:nvPr>
        </p:nvGraphicFramePr>
        <p:xfrm>
          <a:off x="3268631" y="1165453"/>
          <a:ext cx="1949225" cy="66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542">
                <a:tc>
                  <a:txBody>
                    <a:bodyPr/>
                    <a:lstStyle/>
                    <a:p>
                      <a:pPr algn="ctr"/>
                      <a:r>
                        <a:rPr lang="nl-NL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Beeldende en Audiovisuele Cultuur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el 37">
            <a:extLst>
              <a:ext uri="{FF2B5EF4-FFF2-40B4-BE49-F238E27FC236}">
                <a16:creationId xmlns:a16="http://schemas.microsoft.com/office/drawing/2014/main" id="{21ABBC22-C521-4401-A1A7-DC47F0B0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41130"/>
              </p:ext>
            </p:extLst>
          </p:nvPr>
        </p:nvGraphicFramePr>
        <p:xfrm>
          <a:off x="3237053" y="525393"/>
          <a:ext cx="1980803" cy="60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666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Specialisatie BAVK</a:t>
                      </a:r>
                    </a:p>
                  </a:txBody>
                  <a:tcPr>
                    <a:solidFill>
                      <a:schemeClr val="accent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79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elicious-food-harvest-419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36168" b="21914"/>
          <a:stretch/>
        </p:blipFill>
        <p:spPr>
          <a:xfrm>
            <a:off x="6974905" y="5346090"/>
            <a:ext cx="5236186" cy="15119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922068-6F93-4A3A-BCAC-DF681D72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000" y="579831"/>
            <a:ext cx="9888000" cy="1116000"/>
          </a:xfrm>
        </p:spPr>
        <p:txBody>
          <a:bodyPr/>
          <a:lstStyle/>
          <a:p>
            <a:r>
              <a:rPr lang="nl-BE" dirty="0"/>
              <a:t>Programmatienorm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318DE0-D0B2-444D-ADC8-B637C60C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8000" y="1619075"/>
            <a:ext cx="9888000" cy="4202885"/>
          </a:xfrm>
        </p:spPr>
        <p:txBody>
          <a:bodyPr>
            <a:normAutofit/>
          </a:bodyPr>
          <a:lstStyle/>
          <a:p>
            <a:r>
              <a:rPr lang="nl-BE" dirty="0"/>
              <a:t>Jaar vooraf in alle domeinen de rationalisatienormen behaald hebben.</a:t>
            </a:r>
          </a:p>
          <a:p>
            <a:pPr lvl="1"/>
            <a:r>
              <a:rPr lang="nl-BE" dirty="0"/>
              <a:t>Geldt vanaf 1/2/19</a:t>
            </a:r>
          </a:p>
          <a:p>
            <a:pPr lvl="1"/>
            <a:r>
              <a:rPr lang="nl-BE" dirty="0"/>
              <a:t>Aanvragen voor 18/19 moeten hier dus niet aan voldoen.</a:t>
            </a:r>
          </a:p>
          <a:p>
            <a:r>
              <a:rPr lang="nl-BE" dirty="0"/>
              <a:t>Leerlingenaantal behalen op 1 okt (=teldatum programmatienorm)</a:t>
            </a:r>
          </a:p>
          <a:p>
            <a:r>
              <a:rPr lang="nl-BE" dirty="0"/>
              <a:t>Per structuuronderdeel in </a:t>
            </a:r>
            <a:r>
              <a:rPr lang="nl-BE" u="sng" dirty="0"/>
              <a:t>elke</a:t>
            </a:r>
            <a:r>
              <a:rPr lang="nl-BE" dirty="0"/>
              <a:t> vestigingsplaats waar programmatie loopt</a:t>
            </a:r>
          </a:p>
          <a:p>
            <a:r>
              <a:rPr lang="nl-BE" dirty="0"/>
              <a:t>genadejaar</a:t>
            </a:r>
          </a:p>
          <a:p>
            <a:r>
              <a:rPr lang="nl-BE" dirty="0"/>
              <a:t>Oprichting jaar na jaar</a:t>
            </a:r>
          </a:p>
          <a:p>
            <a:r>
              <a:rPr lang="nl-BE" dirty="0"/>
              <a:t>Uitz: specialisatie geen programatie normen</a:t>
            </a:r>
          </a:p>
          <a:p>
            <a:pPr lvl="1"/>
            <a:r>
              <a:rPr lang="nl-BE" dirty="0"/>
              <a:t>Kortlopende  studierichtingen *-cultuur: één vestigingsplaats </a:t>
            </a:r>
            <a:r>
              <a:rPr lang="nl-BE" dirty="0" err="1"/>
              <a:t>gn</a:t>
            </a:r>
            <a:r>
              <a:rPr lang="nl-BE" dirty="0"/>
              <a:t> </a:t>
            </a:r>
            <a:r>
              <a:rPr lang="nl-BE" dirty="0" err="1"/>
              <a:t>progr</a:t>
            </a:r>
            <a:r>
              <a:rPr lang="nl-BE" dirty="0"/>
              <a:t> norm / wel rationalisatienorm / wel onderwijsbevoegdheid aanvragen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1926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AAAEB-F3F7-4206-A4E3-C1330E10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Rationalisatienorm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6306E5-E63B-4BE5-9E23-69EEB71D70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Wordt op 1 februari geteld</a:t>
            </a:r>
          </a:p>
          <a:p>
            <a:r>
              <a:rPr lang="nl-BE" dirty="0"/>
              <a:t>Per structuuronderdeel een rationalisatienorm </a:t>
            </a:r>
          </a:p>
          <a:p>
            <a:r>
              <a:rPr lang="nl-BE" dirty="0"/>
              <a:t>(Ook voor domein!)</a:t>
            </a:r>
          </a:p>
          <a:p>
            <a:r>
              <a:rPr lang="nl-BE" dirty="0"/>
              <a:t>(Niet meer delen door aantal ingerichte jaren.)</a:t>
            </a:r>
          </a:p>
          <a:p>
            <a:r>
              <a:rPr lang="nl-BE" dirty="0"/>
              <a:t>Per structuuronderdeel de gemiddelde norm halen over de vestigingsplaatsen. </a:t>
            </a:r>
          </a:p>
          <a:p>
            <a:r>
              <a:rPr lang="nl-BE" dirty="0"/>
              <a:t>(aantal leerlingen / aantal vestigingsplaatsen &gt; rationalisatienorm)</a:t>
            </a:r>
          </a:p>
          <a:p>
            <a:r>
              <a:rPr lang="nl-BE" dirty="0"/>
              <a:t>Elke leerling wordt per vestigingsplaats geteld</a:t>
            </a:r>
          </a:p>
        </p:txBody>
      </p:sp>
      <p:pic>
        <p:nvPicPr>
          <p:cNvPr id="4" name="Afbeelding 3" descr="delicious-food-harvest-419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36168" b="21914"/>
          <a:stretch/>
        </p:blipFill>
        <p:spPr>
          <a:xfrm>
            <a:off x="6974905" y="5346090"/>
            <a:ext cx="5236186" cy="15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6F5D1-7B5E-4129-A2E9-7675658D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224"/>
          </a:xfrm>
        </p:spPr>
        <p:txBody>
          <a:bodyPr>
            <a:noAutofit/>
          </a:bodyPr>
          <a:lstStyle/>
          <a:p>
            <a:pPr algn="ctr"/>
            <a:r>
              <a:rPr lang="nl-BE" sz="3733" dirty="0">
                <a:solidFill>
                  <a:srgbClr val="00B0F0"/>
                </a:solidFill>
              </a:rPr>
              <a:t>Structuuronderdelen Langlopend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8C329B26-0F68-4913-A885-836B3592FE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678416"/>
              </p:ext>
            </p:extLst>
          </p:nvPr>
        </p:nvGraphicFramePr>
        <p:xfrm>
          <a:off x="1631505" y="1449389"/>
          <a:ext cx="9841093" cy="498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903">
                  <a:extLst>
                    <a:ext uri="{9D8B030D-6E8A-4147-A177-3AD203B41FA5}">
                      <a16:colId xmlns:a16="http://schemas.microsoft.com/office/drawing/2014/main" val="1356027596"/>
                    </a:ext>
                  </a:extLst>
                </a:gridCol>
                <a:gridCol w="1056763">
                  <a:extLst>
                    <a:ext uri="{9D8B030D-6E8A-4147-A177-3AD203B41FA5}">
                      <a16:colId xmlns:a16="http://schemas.microsoft.com/office/drawing/2014/main" val="3099670723"/>
                    </a:ext>
                  </a:extLst>
                </a:gridCol>
                <a:gridCol w="1056763">
                  <a:extLst>
                    <a:ext uri="{9D8B030D-6E8A-4147-A177-3AD203B41FA5}">
                      <a16:colId xmlns:a16="http://schemas.microsoft.com/office/drawing/2014/main" val="4196090030"/>
                    </a:ext>
                  </a:extLst>
                </a:gridCol>
                <a:gridCol w="1056763">
                  <a:extLst>
                    <a:ext uri="{9D8B030D-6E8A-4147-A177-3AD203B41FA5}">
                      <a16:colId xmlns:a16="http://schemas.microsoft.com/office/drawing/2014/main" val="1321936553"/>
                    </a:ext>
                  </a:extLst>
                </a:gridCol>
                <a:gridCol w="1981427">
                  <a:extLst>
                    <a:ext uri="{9D8B030D-6E8A-4147-A177-3AD203B41FA5}">
                      <a16:colId xmlns:a16="http://schemas.microsoft.com/office/drawing/2014/main" val="3124379041"/>
                    </a:ext>
                  </a:extLst>
                </a:gridCol>
                <a:gridCol w="1610273">
                  <a:extLst>
                    <a:ext uri="{9D8B030D-6E8A-4147-A177-3AD203B41FA5}">
                      <a16:colId xmlns:a16="http://schemas.microsoft.com/office/drawing/2014/main" val="1731067729"/>
                    </a:ext>
                  </a:extLst>
                </a:gridCol>
                <a:gridCol w="1824201">
                  <a:extLst>
                    <a:ext uri="{9D8B030D-6E8A-4147-A177-3AD203B41FA5}">
                      <a16:colId xmlns:a16="http://schemas.microsoft.com/office/drawing/2014/main" val="113115386"/>
                    </a:ext>
                  </a:extLst>
                </a:gridCol>
              </a:tblGrid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nl-BE" sz="2000" b="1" i="0" dirty="0" err="1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BAvK</a:t>
                      </a:r>
                      <a:endParaRPr lang="nl-BE" sz="2000" b="1" i="0" dirty="0">
                        <a:solidFill>
                          <a:srgbClr val="00529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Muziek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i="0" dirty="0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i="0" dirty="0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Domein-overschrijdend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616208"/>
                  </a:ext>
                </a:extLst>
              </a:tr>
              <a:tr h="1002089">
                <a:tc gridSpan="2"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4</a:t>
                      </a:r>
                      <a:r>
                        <a:rPr lang="nl-BE" sz="1900" i="0" baseline="30000" dirty="0"/>
                        <a:t>de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b="1" i="0" dirty="0"/>
                        <a:t>4, 5 of 10 </a:t>
                      </a:r>
                      <a:r>
                        <a:rPr lang="nl-BE" sz="1900" i="0" dirty="0"/>
                        <a:t>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0045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4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0045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4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4</a:t>
                      </a:r>
                      <a:r>
                        <a:rPr lang="nl-BE" sz="1900" i="0" baseline="30000" dirty="0"/>
                        <a:t>de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i="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900" i="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218808"/>
                  </a:ext>
                </a:extLst>
              </a:tr>
              <a:tr h="1137587"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3</a:t>
                      </a:r>
                      <a:r>
                        <a:rPr lang="nl-BE" sz="1900" i="0" baseline="30000" dirty="0"/>
                        <a:t>de</a:t>
                      </a:r>
                      <a:r>
                        <a:rPr lang="nl-BE" sz="1900" i="0" dirty="0"/>
                        <a:t> gr. </a:t>
                      </a:r>
                      <a:r>
                        <a:rPr lang="nl-BE" sz="1900" b="1" i="0" dirty="0"/>
                        <a:t>jong</a:t>
                      </a:r>
                      <a:r>
                        <a:rPr lang="nl-BE" sz="1900" i="0" dirty="0"/>
                        <a:t>. </a:t>
                      </a:r>
                    </a:p>
                    <a:p>
                      <a:pPr algn="ctr"/>
                      <a:r>
                        <a:rPr lang="nl-BE" sz="1900" b="1" i="0" dirty="0"/>
                        <a:t>6 of 7 </a:t>
                      </a:r>
                      <a:r>
                        <a:rPr lang="nl-BE" sz="1900" i="0" dirty="0"/>
                        <a:t>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1" dirty="0"/>
                        <a:t>3</a:t>
                      </a:r>
                      <a:r>
                        <a:rPr lang="nl-BE" sz="1900" i="1" baseline="30000" dirty="0"/>
                        <a:t>de</a:t>
                      </a:r>
                      <a:r>
                        <a:rPr lang="nl-BE" sz="1900" i="1" dirty="0"/>
                        <a:t> gr. </a:t>
                      </a:r>
                      <a:r>
                        <a:rPr lang="nl-BE" sz="1900" b="1" i="1" dirty="0" err="1"/>
                        <a:t>volw</a:t>
                      </a:r>
                      <a:r>
                        <a:rPr lang="nl-BE" sz="1900" i="1" dirty="0"/>
                        <a:t>. </a:t>
                      </a:r>
                    </a:p>
                    <a:p>
                      <a:pPr algn="ctr"/>
                      <a:r>
                        <a:rPr lang="nl-BE" sz="1900" i="1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3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b="1" dirty="0"/>
                        <a:t>3 of 4 </a:t>
                      </a:r>
                      <a:r>
                        <a:rPr lang="nl-BE" sz="1900" dirty="0"/>
                        <a:t>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3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3</a:t>
                      </a:r>
                      <a:r>
                        <a:rPr lang="nl-BE" sz="1900" i="0" baseline="30000" dirty="0"/>
                        <a:t>de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i="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900" i="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56700"/>
                  </a:ext>
                </a:extLst>
              </a:tr>
              <a:tr h="1137587">
                <a:tc gridSpan="2"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2</a:t>
                      </a:r>
                      <a:r>
                        <a:rPr lang="nl-BE" sz="1900" i="0" baseline="30000" dirty="0"/>
                        <a:t>de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i="0" dirty="0"/>
                        <a:t>4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2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gr. </a:t>
                      </a:r>
                      <a:r>
                        <a:rPr lang="nl-BE" sz="1900" b="1" dirty="0"/>
                        <a:t>jong</a:t>
                      </a:r>
                      <a:r>
                        <a:rPr lang="nl-BE" sz="1900" dirty="0"/>
                        <a:t>.</a:t>
                      </a:r>
                    </a:p>
                    <a:p>
                      <a:pPr algn="ctr"/>
                      <a:r>
                        <a:rPr lang="nl-BE" sz="1900" dirty="0"/>
                        <a:t>4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2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gr. </a:t>
                      </a:r>
                      <a:r>
                        <a:rPr lang="nl-BE" sz="1900" b="1" dirty="0" err="1"/>
                        <a:t>volw</a:t>
                      </a:r>
                      <a:r>
                        <a:rPr lang="nl-BE" sz="1900" dirty="0"/>
                        <a:t>.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2</a:t>
                      </a:r>
                      <a:r>
                        <a:rPr lang="nl-BE" sz="1900" baseline="30000" dirty="0"/>
                        <a:t>de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b="1" dirty="0"/>
                        <a:t>2 of 4 </a:t>
                      </a:r>
                      <a:r>
                        <a:rPr lang="nl-BE" sz="1900" dirty="0"/>
                        <a:t>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2</a:t>
                      </a:r>
                      <a:r>
                        <a:rPr lang="nl-BE" sz="1900" i="0" baseline="30000" dirty="0"/>
                        <a:t>de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b="1" i="0" dirty="0"/>
                        <a:t>2 of 4 </a:t>
                      </a:r>
                      <a:r>
                        <a:rPr lang="nl-BE" sz="1900" i="0" dirty="0"/>
                        <a:t>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900" i="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60710"/>
                  </a:ext>
                </a:extLst>
              </a:tr>
              <a:tr h="1002089">
                <a:tc gridSpan="2"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1</a:t>
                      </a:r>
                      <a:r>
                        <a:rPr lang="nl-BE" sz="1900" i="0" baseline="30000" dirty="0"/>
                        <a:t>ste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i="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1</a:t>
                      </a:r>
                      <a:r>
                        <a:rPr lang="nl-BE" sz="1900" baseline="30000" dirty="0"/>
                        <a:t>ste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1</a:t>
                      </a:r>
                      <a:r>
                        <a:rPr lang="nl-BE" sz="1900" baseline="30000" dirty="0"/>
                        <a:t>ste</a:t>
                      </a:r>
                      <a:r>
                        <a:rPr lang="nl-BE" sz="1900" dirty="0"/>
                        <a:t> graad</a:t>
                      </a:r>
                    </a:p>
                    <a:p>
                      <a:pPr algn="ctr"/>
                      <a:r>
                        <a:rPr lang="nl-BE" sz="190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1</a:t>
                      </a:r>
                      <a:r>
                        <a:rPr lang="nl-BE" sz="1900" i="0" baseline="30000" dirty="0"/>
                        <a:t>ste</a:t>
                      </a:r>
                      <a:r>
                        <a:rPr lang="nl-BE" sz="1900" i="0" dirty="0"/>
                        <a:t> graad</a:t>
                      </a:r>
                    </a:p>
                    <a:p>
                      <a:pPr algn="ctr"/>
                      <a:r>
                        <a:rPr lang="nl-BE" sz="1900" i="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1</a:t>
                      </a:r>
                      <a:r>
                        <a:rPr lang="nl-BE" sz="1900" i="0" baseline="30000" dirty="0"/>
                        <a:t>e</a:t>
                      </a:r>
                      <a:r>
                        <a:rPr lang="nl-BE" sz="1900" i="0" dirty="0"/>
                        <a:t> graad </a:t>
                      </a:r>
                    </a:p>
                    <a:p>
                      <a:pPr algn="ctr"/>
                      <a:r>
                        <a:rPr lang="nl-BE" sz="1900" i="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318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708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6F5D1-7B5E-4129-A2E9-7675658D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2281"/>
          </a:xfrm>
        </p:spPr>
        <p:txBody>
          <a:bodyPr>
            <a:noAutofit/>
          </a:bodyPr>
          <a:lstStyle/>
          <a:p>
            <a:pPr algn="ctr"/>
            <a:r>
              <a:rPr lang="nl-BE" sz="3733" dirty="0">
                <a:solidFill>
                  <a:srgbClr val="00B0F0"/>
                </a:solidFill>
              </a:rPr>
              <a:t>Structuuronderdelen Kortlopend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8C329B26-0F68-4913-A885-836B3592FE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491371"/>
              </p:ext>
            </p:extLst>
          </p:nvPr>
        </p:nvGraphicFramePr>
        <p:xfrm>
          <a:off x="1667508" y="2180861"/>
          <a:ext cx="8856984" cy="2979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135602759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19609003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12437904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731067729"/>
                    </a:ext>
                  </a:extLst>
                </a:gridCol>
              </a:tblGrid>
              <a:tr h="482227">
                <a:tc>
                  <a:txBody>
                    <a:bodyPr/>
                    <a:lstStyle/>
                    <a:p>
                      <a:pPr algn="ctr"/>
                      <a:r>
                        <a:rPr lang="nl-BE" sz="2000" b="1" i="0" dirty="0" err="1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BAvK</a:t>
                      </a:r>
                      <a:endParaRPr lang="nl-BE" sz="2000" b="1" i="0" dirty="0">
                        <a:solidFill>
                          <a:srgbClr val="00529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Muziek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 err="1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WkDc</a:t>
                      </a:r>
                      <a:endParaRPr lang="nl-BE" sz="2000" b="1" dirty="0">
                        <a:solidFill>
                          <a:srgbClr val="00529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i="0" dirty="0"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616208"/>
                  </a:ext>
                </a:extLst>
              </a:tr>
              <a:tr h="832336"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Specialisatie</a:t>
                      </a:r>
                    </a:p>
                    <a:p>
                      <a:pPr algn="ctr"/>
                      <a:r>
                        <a:rPr lang="nl-BE" sz="1900" i="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Specialisatie</a:t>
                      </a:r>
                    </a:p>
                    <a:p>
                      <a:pPr algn="ctr"/>
                      <a:r>
                        <a:rPr lang="nl-BE" sz="190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Specialisatie</a:t>
                      </a:r>
                    </a:p>
                    <a:p>
                      <a:pPr algn="ctr"/>
                      <a:r>
                        <a:rPr lang="nl-BE" sz="190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Specialisatie</a:t>
                      </a:r>
                    </a:p>
                    <a:p>
                      <a:pPr algn="ctr"/>
                      <a:r>
                        <a:rPr lang="nl-BE" sz="1900" i="0" dirty="0"/>
                        <a:t>2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18808"/>
                  </a:ext>
                </a:extLst>
              </a:tr>
              <a:tr h="832336"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 err="1"/>
                        <a:t>BAv</a:t>
                      </a:r>
                      <a:r>
                        <a:rPr lang="nl-BE" sz="1900" i="0" dirty="0"/>
                        <a:t>-cultuur</a:t>
                      </a:r>
                    </a:p>
                    <a:p>
                      <a:pPr algn="ctr"/>
                      <a:r>
                        <a:rPr lang="nl-BE" sz="1900" i="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Muziekcultuur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WD-cultuur</a:t>
                      </a:r>
                    </a:p>
                    <a:p>
                      <a:pPr algn="ctr"/>
                      <a:r>
                        <a:rPr lang="nl-BE" sz="1900" i="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i="0" dirty="0"/>
                        <a:t>Danscultuur</a:t>
                      </a:r>
                    </a:p>
                    <a:p>
                      <a:pPr algn="ctr"/>
                      <a:r>
                        <a:rPr lang="nl-BE" sz="1900" i="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56700"/>
                  </a:ext>
                </a:extLst>
              </a:tr>
              <a:tr h="832336">
                <a:tc>
                  <a:txBody>
                    <a:bodyPr/>
                    <a:lstStyle/>
                    <a:p>
                      <a:pPr algn="ctr"/>
                      <a:endParaRPr lang="nl-BE" sz="1900" i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Muziekgeschiedenis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900" dirty="0"/>
                        <a:t>Schrijver</a:t>
                      </a:r>
                    </a:p>
                    <a:p>
                      <a:pPr algn="ctr"/>
                      <a:r>
                        <a:rPr lang="nl-BE" sz="1900" dirty="0"/>
                        <a:t>3 jaar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900" i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60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929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bove-atmosphere-clouds-377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" y="36060"/>
            <a:ext cx="12192000" cy="6858000"/>
          </a:xfrm>
          <a:prstGeom prst="rect">
            <a:avLst/>
          </a:prstGeom>
        </p:spPr>
      </p:pic>
      <p:pic>
        <p:nvPicPr>
          <p:cNvPr id="6" name="Afbeelding 5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4415679" y="-450230"/>
            <a:ext cx="2988106" cy="1434467"/>
          </a:xfrm>
          <a:prstGeom prst="rect">
            <a:avLst/>
          </a:prstGeom>
        </p:spPr>
      </p:pic>
      <p:pic>
        <p:nvPicPr>
          <p:cNvPr id="7" name="Afbeelding 6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4492985" y="1256153"/>
            <a:ext cx="2988106" cy="1434467"/>
          </a:xfrm>
          <a:prstGeom prst="rect">
            <a:avLst/>
          </a:prstGeom>
        </p:spPr>
      </p:pic>
      <p:pic>
        <p:nvPicPr>
          <p:cNvPr id="8" name="Afbeelding 7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7605395" y="2960305"/>
            <a:ext cx="2988106" cy="1434467"/>
          </a:xfrm>
          <a:prstGeom prst="rect">
            <a:avLst/>
          </a:prstGeom>
        </p:spPr>
      </p:pic>
      <p:pic>
        <p:nvPicPr>
          <p:cNvPr id="9" name="Afbeelding 8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2395799" y="3036115"/>
            <a:ext cx="2988106" cy="143446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645254" y="2550"/>
            <a:ext cx="25289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Academie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645254" y="1653689"/>
            <a:ext cx="25289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Domein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645036" y="3187751"/>
            <a:ext cx="2528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75000"/>
                  </a:schemeClr>
                </a:solidFill>
              </a:rPr>
              <a:t>Structuur-onderdeel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7644550" y="3187750"/>
            <a:ext cx="290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Onderwijs-</a:t>
            </a:r>
          </a:p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bevoegdheid</a:t>
            </a:r>
          </a:p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opties en instrumenten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679465" y="916000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 rot="18873353">
            <a:off x="7215037" y="2683811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 rot="1981080">
            <a:off x="4630267" y="2590278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 rot="18835891">
            <a:off x="1550801" y="2833807"/>
            <a:ext cx="194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32E9A"/>
                </a:solidFill>
              </a:rPr>
              <a:t>Waar</a:t>
            </a:r>
            <a:endParaRPr lang="nl-NL" sz="2400" b="1" dirty="0">
              <a:solidFill>
                <a:srgbClr val="732E9A"/>
              </a:solidFill>
            </a:endParaRPr>
          </a:p>
        </p:txBody>
      </p:sp>
      <p:pic>
        <p:nvPicPr>
          <p:cNvPr id="22" name="Afbeelding 21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116928" y="3753348"/>
            <a:ext cx="1899067" cy="911664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120161" y="4055284"/>
            <a:ext cx="1560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Nieuw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Afbeelding 23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1003465" y="4863475"/>
            <a:ext cx="1899067" cy="911664"/>
          </a:xfrm>
          <a:prstGeom prst="rect">
            <a:avLst/>
          </a:prstGeom>
        </p:spPr>
      </p:pic>
      <p:sp>
        <p:nvSpPr>
          <p:cNvPr id="25" name="Tekstvak 24"/>
          <p:cNvSpPr txBox="1"/>
          <p:nvPr/>
        </p:nvSpPr>
        <p:spPr>
          <a:xfrm>
            <a:off x="1096614" y="5038410"/>
            <a:ext cx="196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Bestaand, nieuwe </a:t>
            </a:r>
            <a:r>
              <a:rPr lang="nl-NL" sz="2000" b="1" dirty="0" err="1">
                <a:solidFill>
                  <a:schemeClr val="accent1">
                    <a:lumMod val="75000"/>
                  </a:schemeClr>
                </a:solidFill>
              </a:rPr>
              <a:t>vpl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Afbeelding 25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5155052" y="4484525"/>
            <a:ext cx="1899067" cy="911664"/>
          </a:xfrm>
          <a:prstGeom prst="rect">
            <a:avLst/>
          </a:prstGeom>
        </p:spPr>
      </p:pic>
      <p:sp>
        <p:nvSpPr>
          <p:cNvPr id="28" name="Tekstvak 27"/>
          <p:cNvSpPr txBox="1"/>
          <p:nvPr/>
        </p:nvSpPr>
        <p:spPr>
          <a:xfrm rot="4394549">
            <a:off x="1885371" y="3821045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9" name="Tekstvak 28"/>
          <p:cNvSpPr txBox="1"/>
          <p:nvPr/>
        </p:nvSpPr>
        <p:spPr>
          <a:xfrm>
            <a:off x="4025347" y="4437603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0" name="Tekstvak 29"/>
          <p:cNvSpPr txBox="1"/>
          <p:nvPr/>
        </p:nvSpPr>
        <p:spPr>
          <a:xfrm rot="18839294">
            <a:off x="5003040" y="4347679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31" name="Afbeelding 30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6875858" y="5202901"/>
            <a:ext cx="1899067" cy="911664"/>
          </a:xfrm>
          <a:prstGeom prst="rect">
            <a:avLst/>
          </a:prstGeom>
        </p:spPr>
      </p:pic>
      <p:sp>
        <p:nvSpPr>
          <p:cNvPr id="32" name="Tekstvak 31"/>
          <p:cNvSpPr txBox="1"/>
          <p:nvPr/>
        </p:nvSpPr>
        <p:spPr>
          <a:xfrm>
            <a:off x="6777596" y="5478871"/>
            <a:ext cx="1964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Nieuwe cluster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" name="Afbeelding 32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8655015" y="4828571"/>
            <a:ext cx="1899067" cy="911664"/>
          </a:xfrm>
          <a:prstGeom prst="rect">
            <a:avLst/>
          </a:prstGeom>
        </p:spPr>
      </p:pic>
      <p:sp>
        <p:nvSpPr>
          <p:cNvPr id="34" name="Tekstvak 33"/>
          <p:cNvSpPr txBox="1"/>
          <p:nvPr/>
        </p:nvSpPr>
        <p:spPr>
          <a:xfrm>
            <a:off x="8532294" y="4890303"/>
            <a:ext cx="213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</a:rPr>
              <a:t>Melden </a:t>
            </a:r>
          </a:p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</a:rPr>
              <a:t>nieuwe optie verworven cluster</a:t>
            </a:r>
          </a:p>
        </p:txBody>
      </p:sp>
      <p:sp>
        <p:nvSpPr>
          <p:cNvPr id="35" name="Tekstvak 34"/>
          <p:cNvSpPr txBox="1"/>
          <p:nvPr/>
        </p:nvSpPr>
        <p:spPr>
          <a:xfrm rot="1347305">
            <a:off x="8080252" y="4552733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6" name="Tekstvak 35"/>
          <p:cNvSpPr txBox="1"/>
          <p:nvPr/>
        </p:nvSpPr>
        <p:spPr>
          <a:xfrm rot="19174864">
            <a:off x="9056630" y="4472604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7" name="Tekstvak 36"/>
          <p:cNvSpPr txBox="1"/>
          <p:nvPr/>
        </p:nvSpPr>
        <p:spPr>
          <a:xfrm rot="2750061">
            <a:off x="9405556" y="2637942"/>
            <a:ext cx="194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32E9A"/>
                </a:solidFill>
              </a:rPr>
              <a:t>Wat</a:t>
            </a:r>
            <a:endParaRPr lang="nl-NL" sz="2400" b="1" dirty="0">
              <a:solidFill>
                <a:srgbClr val="732E9A"/>
              </a:solidFill>
            </a:endParaRPr>
          </a:p>
        </p:txBody>
      </p:sp>
      <p:pic>
        <p:nvPicPr>
          <p:cNvPr id="38" name="Afbeelding 37" descr="5a1d14214aeeb6.321707511511855137306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3204805" y="4903376"/>
            <a:ext cx="1899067" cy="911664"/>
          </a:xfrm>
          <a:prstGeom prst="rect">
            <a:avLst/>
          </a:prstGeom>
        </p:spPr>
      </p:pic>
      <p:sp>
        <p:nvSpPr>
          <p:cNvPr id="39" name="Tekstvak 38"/>
          <p:cNvSpPr txBox="1"/>
          <p:nvPr/>
        </p:nvSpPr>
        <p:spPr>
          <a:xfrm>
            <a:off x="5098360" y="4785501"/>
            <a:ext cx="189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Concordantie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3228998" y="5108810"/>
            <a:ext cx="189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Melden</a:t>
            </a: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565AB57-3CE2-4209-BF3A-19F9E70674F6}"/>
              </a:ext>
            </a:extLst>
          </p:cNvPr>
          <p:cNvGrpSpPr/>
          <p:nvPr/>
        </p:nvGrpSpPr>
        <p:grpSpPr>
          <a:xfrm>
            <a:off x="10591197" y="4448930"/>
            <a:ext cx="1602808" cy="1227915"/>
            <a:chOff x="10708022" y="4976466"/>
            <a:chExt cx="1602808" cy="1227915"/>
          </a:xfrm>
        </p:grpSpPr>
        <p:pic>
          <p:nvPicPr>
            <p:cNvPr id="42" name="Afbeelding 41" descr="5a1d14214aeeb6.3217075115118551373069.png">
              <a:extLst>
                <a:ext uri="{FF2B5EF4-FFF2-40B4-BE49-F238E27FC236}">
                  <a16:creationId xmlns:a16="http://schemas.microsoft.com/office/drawing/2014/main" id="{7ACBE8C5-C836-4139-9590-E09FA0E65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1"/>
            <a:stretch/>
          </p:blipFill>
          <p:spPr>
            <a:xfrm>
              <a:off x="10711926" y="5436813"/>
              <a:ext cx="1598904" cy="767568"/>
            </a:xfrm>
            <a:prstGeom prst="rect">
              <a:avLst/>
            </a:prstGeom>
          </p:spPr>
        </p:pic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1C7F4712-3513-425F-899C-D954C0A047C1}"/>
                </a:ext>
              </a:extLst>
            </p:cNvPr>
            <p:cNvSpPr txBox="1"/>
            <p:nvPr/>
          </p:nvSpPr>
          <p:spPr>
            <a:xfrm rot="19174864">
              <a:off x="10708022" y="4976466"/>
              <a:ext cx="325429" cy="386936"/>
            </a:xfrm>
            <a:prstGeom prst="downArrow">
              <a:avLst/>
            </a:prstGeom>
            <a:solidFill>
              <a:srgbClr val="732E9A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F1C4F5C2-4903-4992-80FC-994BD297A012}"/>
                </a:ext>
              </a:extLst>
            </p:cNvPr>
            <p:cNvSpPr/>
            <p:nvPr/>
          </p:nvSpPr>
          <p:spPr>
            <a:xfrm>
              <a:off x="10817196" y="5663291"/>
              <a:ext cx="14609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b="1" dirty="0">
                  <a:solidFill>
                    <a:schemeClr val="accent1">
                      <a:lumMod val="75000"/>
                    </a:schemeClr>
                  </a:solidFill>
                </a:rPr>
                <a:t>Concordantie</a:t>
              </a:r>
              <a:endParaRPr lang="nl-BE" dirty="0"/>
            </a:p>
          </p:txBody>
        </p:sp>
      </p:grpSp>
      <p:sp>
        <p:nvSpPr>
          <p:cNvPr id="40" name="Tekstvak 39">
            <a:extLst>
              <a:ext uri="{FF2B5EF4-FFF2-40B4-BE49-F238E27FC236}">
                <a16:creationId xmlns:a16="http://schemas.microsoft.com/office/drawing/2014/main" id="{7F54B233-1B3A-42E7-910C-CEE714062F75}"/>
              </a:ext>
            </a:extLst>
          </p:cNvPr>
          <p:cNvSpPr txBox="1"/>
          <p:nvPr/>
        </p:nvSpPr>
        <p:spPr>
          <a:xfrm rot="1981080">
            <a:off x="2256371" y="4405708"/>
            <a:ext cx="386522" cy="465773"/>
          </a:xfrm>
          <a:prstGeom prst="downArrow">
            <a:avLst/>
          </a:prstGeom>
          <a:solidFill>
            <a:srgbClr val="732E9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D373604-E66B-4E08-9EBA-7C911CFAF792}"/>
              </a:ext>
            </a:extLst>
          </p:cNvPr>
          <p:cNvSpPr txBox="1"/>
          <p:nvPr/>
        </p:nvSpPr>
        <p:spPr>
          <a:xfrm>
            <a:off x="6646935" y="482549"/>
            <a:ext cx="2127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3, 4, 8, (9) 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6F0D3922-35F3-40D5-A8B2-77C4981C21ED}"/>
              </a:ext>
            </a:extLst>
          </p:cNvPr>
          <p:cNvSpPr txBox="1"/>
          <p:nvPr/>
        </p:nvSpPr>
        <p:spPr>
          <a:xfrm>
            <a:off x="6600527" y="2122470"/>
            <a:ext cx="209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5, 8,(9) 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E694DFC5-064A-4B86-9138-E4AA94351D99}"/>
              </a:ext>
            </a:extLst>
          </p:cNvPr>
          <p:cNvSpPr txBox="1"/>
          <p:nvPr/>
        </p:nvSpPr>
        <p:spPr>
          <a:xfrm>
            <a:off x="7102347" y="5720231"/>
            <a:ext cx="138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8, 9 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47241D42-FE5A-4F1B-9832-34BFDBF15986}"/>
              </a:ext>
            </a:extLst>
          </p:cNvPr>
          <p:cNvSpPr txBox="1"/>
          <p:nvPr/>
        </p:nvSpPr>
        <p:spPr>
          <a:xfrm>
            <a:off x="249604" y="4337589"/>
            <a:ext cx="1606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6 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5759789-BDDD-405B-B01B-05E8B7A8E6C0}"/>
              </a:ext>
            </a:extLst>
          </p:cNvPr>
          <p:cNvSpPr txBox="1"/>
          <p:nvPr/>
        </p:nvSpPr>
        <p:spPr>
          <a:xfrm>
            <a:off x="513674" y="5204524"/>
            <a:ext cx="1606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7 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69C04086-5DEB-4B65-8044-465003D41778}"/>
              </a:ext>
            </a:extLst>
          </p:cNvPr>
          <p:cNvSpPr txBox="1"/>
          <p:nvPr/>
        </p:nvSpPr>
        <p:spPr>
          <a:xfrm>
            <a:off x="8839894" y="5616540"/>
            <a:ext cx="1165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>
                <a:solidFill>
                  <a:srgbClr val="002060"/>
                </a:solidFill>
              </a:rPr>
              <a:t>Doc</a:t>
            </a:r>
            <a:r>
              <a:rPr lang="nl-BE" sz="2000" b="1" dirty="0">
                <a:solidFill>
                  <a:srgbClr val="002060"/>
                </a:solidFill>
              </a:rPr>
              <a:t> G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06670E1-E2A4-4805-9376-3F601F6C365B}"/>
              </a:ext>
            </a:extLst>
          </p:cNvPr>
          <p:cNvSpPr/>
          <p:nvPr/>
        </p:nvSpPr>
        <p:spPr>
          <a:xfrm>
            <a:off x="3652202" y="5371127"/>
            <a:ext cx="115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accent5"/>
                </a:solidFill>
              </a:rPr>
              <a:t>bijlage 14 </a:t>
            </a:r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8C75B0A6-2592-4737-BB7D-D40ACA58350B}"/>
              </a:ext>
            </a:extLst>
          </p:cNvPr>
          <p:cNvSpPr/>
          <p:nvPr/>
        </p:nvSpPr>
        <p:spPr>
          <a:xfrm>
            <a:off x="5267339" y="5036932"/>
            <a:ext cx="159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accent5"/>
                </a:solidFill>
              </a:rPr>
              <a:t>NIETS invullen 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1C41F3A0-7D95-4C0E-A247-3B3A7BFC907E}"/>
              </a:ext>
            </a:extLst>
          </p:cNvPr>
          <p:cNvSpPr/>
          <p:nvPr/>
        </p:nvSpPr>
        <p:spPr>
          <a:xfrm>
            <a:off x="10697656" y="5332237"/>
            <a:ext cx="159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accent5"/>
                </a:solidFill>
              </a:rPr>
              <a:t>NIETS invullen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93AB80A-3125-43F3-A1B2-BD0853F32671}"/>
              </a:ext>
            </a:extLst>
          </p:cNvPr>
          <p:cNvSpPr txBox="1"/>
          <p:nvPr/>
        </p:nvSpPr>
        <p:spPr>
          <a:xfrm>
            <a:off x="2670043" y="6298720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</a:rPr>
              <a:t>NORMEN</a:t>
            </a:r>
          </a:p>
        </p:txBody>
      </p:sp>
      <p:sp>
        <p:nvSpPr>
          <p:cNvPr id="51" name="Linkeraccolade 50">
            <a:extLst>
              <a:ext uri="{FF2B5EF4-FFF2-40B4-BE49-F238E27FC236}">
                <a16:creationId xmlns:a16="http://schemas.microsoft.com/office/drawing/2014/main" id="{33CAAD6C-5B50-451A-ABFA-14300178DD97}"/>
              </a:ext>
            </a:extLst>
          </p:cNvPr>
          <p:cNvSpPr/>
          <p:nvPr/>
        </p:nvSpPr>
        <p:spPr>
          <a:xfrm rot="16200000">
            <a:off x="9041141" y="3787299"/>
            <a:ext cx="295932" cy="4983798"/>
          </a:xfrm>
          <a:prstGeom prst="leftBrace">
            <a:avLst>
              <a:gd name="adj1" fmla="val 22038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0EAFB06E-08E7-4A44-96A2-CE1FE52C0ADA}"/>
              </a:ext>
            </a:extLst>
          </p:cNvPr>
          <p:cNvSpPr txBox="1"/>
          <p:nvPr/>
        </p:nvSpPr>
        <p:spPr>
          <a:xfrm>
            <a:off x="6975563" y="6377113"/>
            <a:ext cx="502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</a:rPr>
              <a:t>LOC, INHOUDELIJKE MOTIVERING</a:t>
            </a:r>
          </a:p>
        </p:txBody>
      </p:sp>
      <p:sp>
        <p:nvSpPr>
          <p:cNvPr id="53" name="Linkeraccolade 52">
            <a:extLst>
              <a:ext uri="{FF2B5EF4-FFF2-40B4-BE49-F238E27FC236}">
                <a16:creationId xmlns:a16="http://schemas.microsoft.com/office/drawing/2014/main" id="{6F0D6872-036D-4741-9065-70A64BAB4389}"/>
              </a:ext>
            </a:extLst>
          </p:cNvPr>
          <p:cNvSpPr/>
          <p:nvPr/>
        </p:nvSpPr>
        <p:spPr>
          <a:xfrm rot="16200000">
            <a:off x="3466154" y="3445179"/>
            <a:ext cx="295932" cy="5502788"/>
          </a:xfrm>
          <a:prstGeom prst="leftBrace">
            <a:avLst>
              <a:gd name="adj1" fmla="val 22038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904868AA-3D5F-4190-8300-8503775E72B1}"/>
              </a:ext>
            </a:extLst>
          </p:cNvPr>
          <p:cNvSpPr txBox="1"/>
          <p:nvPr/>
        </p:nvSpPr>
        <p:spPr>
          <a:xfrm>
            <a:off x="9883064" y="3533859"/>
            <a:ext cx="138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5"/>
                </a:solidFill>
              </a:rPr>
              <a:t>bijlage 1, 2 </a:t>
            </a:r>
          </a:p>
        </p:txBody>
      </p:sp>
    </p:spTree>
    <p:extLst>
      <p:ext uri="{BB962C8B-B14F-4D97-AF65-F5344CB8AC3E}">
        <p14:creationId xmlns:p14="http://schemas.microsoft.com/office/powerpoint/2010/main" val="19450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20" grpId="0"/>
      <p:bldP spid="23" grpId="0"/>
      <p:bldP spid="25" grpId="0"/>
      <p:bldP spid="28" grpId="0" animBg="1"/>
      <p:bldP spid="29" grpId="0" animBg="1"/>
      <p:bldP spid="30" grpId="0" animBg="1"/>
      <p:bldP spid="32" grpId="0"/>
      <p:bldP spid="34" grpId="0"/>
      <p:bldP spid="35" grpId="0" animBg="1"/>
      <p:bldP spid="36" grpId="0" animBg="1"/>
      <p:bldP spid="37" grpId="0"/>
      <p:bldP spid="39" grpId="0"/>
      <p:bldP spid="27" grpId="0"/>
      <p:bldP spid="40" grpId="0" animBg="1"/>
      <p:bldP spid="17" grpId="0"/>
      <p:bldP spid="41" grpId="0"/>
      <p:bldP spid="43" grpId="0"/>
      <p:bldP spid="44" grpId="0"/>
      <p:bldP spid="46" grpId="0"/>
      <p:bldP spid="47" grpId="0"/>
      <p:bldP spid="18" grpId="0"/>
      <p:bldP spid="48" grpId="0"/>
      <p:bldP spid="49" grpId="0"/>
      <p:bldP spid="19" grpId="0"/>
      <p:bldP spid="51" grpId="0" animBg="1"/>
      <p:bldP spid="52" grpId="0"/>
      <p:bldP spid="53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Landschap van het </a:t>
            </a:r>
            <a:r>
              <a:rPr lang="nl-BE" sz="4000" dirty="0" err="1"/>
              <a:t>dko</a:t>
            </a:r>
            <a:r>
              <a:rPr lang="nl-BE" sz="4000" dirty="0"/>
              <a:t> AS IS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ekstvak 4"/>
          <p:cNvSpPr txBox="1">
            <a:spLocks noChangeArrowheads="1"/>
          </p:cNvSpPr>
          <p:nvPr/>
        </p:nvSpPr>
        <p:spPr bwMode="auto">
          <a:xfrm>
            <a:off x="2424113" y="1417638"/>
            <a:ext cx="2278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BE" altLang="nl-BE" sz="2000" b="1" dirty="0">
                <a:latin typeface="FlandersArtSans-Regular" panose="00000500000000000000" pitchFamily="2" charset="0"/>
                <a:cs typeface="Calibri"/>
              </a:rPr>
              <a:t>Blinde vlekken dans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36" y="1949450"/>
            <a:ext cx="9989861" cy="363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839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32C6F-D384-4668-85D1-80664F47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677" y="298800"/>
            <a:ext cx="9888000" cy="1116000"/>
          </a:xfrm>
        </p:spPr>
        <p:txBody>
          <a:bodyPr/>
          <a:lstStyle/>
          <a:p>
            <a:r>
              <a:rPr lang="nl-BE" dirty="0"/>
              <a:t>Landschap van het </a:t>
            </a:r>
            <a:r>
              <a:rPr lang="nl-BE" dirty="0" err="1"/>
              <a:t>dko</a:t>
            </a:r>
            <a:r>
              <a:rPr lang="nl-BE" dirty="0"/>
              <a:t> AS IS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26A5AD-EC3C-463F-A02C-D2F6BACDA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498" y="856800"/>
            <a:ext cx="3518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BE" altLang="nl-BE" sz="2000" b="1" dirty="0">
                <a:latin typeface="FlandersArtSans-Regular" panose="00000500000000000000" pitchFamily="2" charset="0"/>
                <a:cs typeface="Calibri"/>
              </a:rPr>
              <a:t>Blinde vlekken beeldende kunst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FAFCEB-D398-4991-A03C-E7ED2098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13" y="1475957"/>
            <a:ext cx="10518293" cy="39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4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Programmatieregelgeving </a:t>
            </a:r>
            <a:r>
              <a:rPr lang="nl-BE" sz="3200" dirty="0" err="1"/>
              <a:t>dko</a:t>
            </a:r>
            <a:r>
              <a:rPr lang="nl-BE" sz="3200" dirty="0"/>
              <a:t> AS IS voor programmatiestop:</a:t>
            </a:r>
          </a:p>
        </p:txBody>
      </p:sp>
      <p:sp>
        <p:nvSpPr>
          <p:cNvPr id="6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982200" y="6356351"/>
            <a:ext cx="647700" cy="365125"/>
          </a:xfrm>
        </p:spPr>
        <p:txBody>
          <a:bodyPr/>
          <a:lstStyle/>
          <a:p>
            <a:fld id="{4FF2CE58-114F-A548-8604-E6BAB18F15F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jdelijke aanduiding voor inhoud 4"/>
          <p:cNvSpPr txBox="1">
            <a:spLocks/>
          </p:cNvSpPr>
          <p:nvPr/>
        </p:nvSpPr>
        <p:spPr>
          <a:xfrm>
            <a:off x="2163234" y="1007532"/>
            <a:ext cx="7818967" cy="4064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2200" kern="1200" spc="0" baseline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marL="5715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sp>
        <p:nvSpPr>
          <p:cNvPr id="3" name="AutoShape 2" descr="Afbeeldingsresultaat voor piramide"/>
          <p:cNvSpPr>
            <a:spLocks noChangeAspect="1" noChangeArrowheads="1"/>
          </p:cNvSpPr>
          <p:nvPr/>
        </p:nvSpPr>
        <p:spPr bwMode="auto">
          <a:xfrm>
            <a:off x="16256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3" name="Tekstvak 1"/>
          <p:cNvSpPr txBox="1">
            <a:spLocks noChangeArrowheads="1"/>
          </p:cNvSpPr>
          <p:nvPr/>
        </p:nvSpPr>
        <p:spPr bwMode="auto">
          <a:xfrm>
            <a:off x="2208214" y="1700214"/>
            <a:ext cx="35274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WAAR: leslocaties </a:t>
            </a: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sz="2400" dirty="0">
                <a:cs typeface="Arial" charset="0"/>
              </a:rPr>
              <a:t>► </a:t>
            </a:r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hoofdinstelling </a:t>
            </a:r>
          </a:p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= extreem streng</a:t>
            </a:r>
          </a:p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► filiaal = streng</a:t>
            </a:r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2400" dirty="0">
              <a:cs typeface="Arial" charset="0"/>
            </a:endParaRPr>
          </a:p>
          <a:p>
            <a:pPr eaLnBrk="1" hangingPunct="1"/>
            <a:endParaRPr lang="nl-BE" altLang="nl-BE" sz="2400" dirty="0">
              <a:cs typeface="Arial" charset="0"/>
            </a:endParaRPr>
          </a:p>
          <a:p>
            <a:pPr eaLnBrk="1" hangingPunct="1"/>
            <a:r>
              <a:rPr lang="nl-BE" altLang="nl-BE" sz="2400" dirty="0">
                <a:cs typeface="Arial" charset="0"/>
              </a:rPr>
              <a:t>► </a:t>
            </a:r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vestigingsplaats = volledig vrij</a:t>
            </a:r>
          </a:p>
          <a:p>
            <a:pPr eaLnBrk="1" hangingPunct="1"/>
            <a:endParaRPr lang="nl-BE" altLang="nl-BE" sz="2400" dirty="0"/>
          </a:p>
        </p:txBody>
      </p:sp>
      <p:sp>
        <p:nvSpPr>
          <p:cNvPr id="14" name="Tekstvak 4"/>
          <p:cNvSpPr txBox="1">
            <a:spLocks noChangeArrowheads="1"/>
          </p:cNvSpPr>
          <p:nvPr/>
        </p:nvSpPr>
        <p:spPr bwMode="auto">
          <a:xfrm>
            <a:off x="6157913" y="1700214"/>
            <a:ext cx="4259262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WAT: opleidingsaanbod</a:t>
            </a: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► sommige opties: bv. dirigent = max. 1 per provincie</a:t>
            </a: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► optie = volledig vrij</a:t>
            </a:r>
          </a:p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► instrumentenaanbod = volledig vrij</a:t>
            </a:r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1400" dirty="0"/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2400" dirty="0"/>
          </a:p>
        </p:txBody>
      </p:sp>
      <p:sp>
        <p:nvSpPr>
          <p:cNvPr id="15" name="Rectangle 136"/>
          <p:cNvSpPr>
            <a:spLocks noChangeArrowheads="1"/>
          </p:cNvSpPr>
          <p:nvPr/>
        </p:nvSpPr>
        <p:spPr bwMode="auto">
          <a:xfrm rot="10800000">
            <a:off x="1834405" y="2477442"/>
            <a:ext cx="419100" cy="183665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  <p:sp>
        <p:nvSpPr>
          <p:cNvPr id="10" name="Rectangle 136">
            <a:extLst>
              <a:ext uri="{FF2B5EF4-FFF2-40B4-BE49-F238E27FC236}">
                <a16:creationId xmlns:a16="http://schemas.microsoft.com/office/drawing/2014/main" id="{6585A6F8-0F81-4A15-ABB4-45E4D815D82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34250" y="3663460"/>
            <a:ext cx="419100" cy="213717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FC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  <p:sp>
        <p:nvSpPr>
          <p:cNvPr id="11" name="Rectangle 136">
            <a:extLst>
              <a:ext uri="{FF2B5EF4-FFF2-40B4-BE49-F238E27FC236}">
                <a16:creationId xmlns:a16="http://schemas.microsoft.com/office/drawing/2014/main" id="{B08AA084-B596-4C34-85CE-F1C57243DBC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85071" y="2477440"/>
            <a:ext cx="419100" cy="183665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  <p:sp>
        <p:nvSpPr>
          <p:cNvPr id="12" name="Rectangle 136">
            <a:extLst>
              <a:ext uri="{FF2B5EF4-FFF2-40B4-BE49-F238E27FC236}">
                <a16:creationId xmlns:a16="http://schemas.microsoft.com/office/drawing/2014/main" id="{CBD54207-0C0A-4DDD-9C0F-E38B94C2B6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84916" y="4272086"/>
            <a:ext cx="419100" cy="1528550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FC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</p:spTree>
    <p:extLst>
      <p:ext uri="{BB962C8B-B14F-4D97-AF65-F5344CB8AC3E}">
        <p14:creationId xmlns:p14="http://schemas.microsoft.com/office/powerpoint/2010/main" val="391064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Programmatieregelgeving </a:t>
            </a:r>
            <a:r>
              <a:rPr lang="nl-BE" sz="3200" dirty="0" err="1"/>
              <a:t>dko</a:t>
            </a:r>
            <a:r>
              <a:rPr lang="nl-BE" sz="3200" dirty="0"/>
              <a:t> AS IS tijdens programmatiestop:</a:t>
            </a:r>
          </a:p>
        </p:txBody>
      </p:sp>
      <p:sp>
        <p:nvSpPr>
          <p:cNvPr id="6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982200" y="6356351"/>
            <a:ext cx="647700" cy="365125"/>
          </a:xfrm>
        </p:spPr>
        <p:txBody>
          <a:bodyPr/>
          <a:lstStyle/>
          <a:p>
            <a:fld id="{4FF2CE58-114F-A548-8604-E6BAB18F15F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jdelijke aanduiding voor inhoud 4"/>
          <p:cNvSpPr txBox="1">
            <a:spLocks/>
          </p:cNvSpPr>
          <p:nvPr/>
        </p:nvSpPr>
        <p:spPr>
          <a:xfrm>
            <a:off x="2163234" y="1007532"/>
            <a:ext cx="7818967" cy="4064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2200" kern="1200" spc="0" baseline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marL="5715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sp>
        <p:nvSpPr>
          <p:cNvPr id="3" name="AutoShape 2" descr="Afbeeldingsresultaat voor piramide"/>
          <p:cNvSpPr>
            <a:spLocks noChangeAspect="1" noChangeArrowheads="1"/>
          </p:cNvSpPr>
          <p:nvPr/>
        </p:nvSpPr>
        <p:spPr bwMode="auto">
          <a:xfrm>
            <a:off x="16256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3" name="Tekstvak 1"/>
          <p:cNvSpPr txBox="1">
            <a:spLocks noChangeArrowheads="1"/>
          </p:cNvSpPr>
          <p:nvPr/>
        </p:nvSpPr>
        <p:spPr bwMode="auto">
          <a:xfrm>
            <a:off x="2208214" y="1700214"/>
            <a:ext cx="35274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WAAR: leslocaties </a:t>
            </a: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dirty="0">
                <a:cs typeface="Arial" charset="0"/>
              </a:rPr>
              <a:t>► </a:t>
            </a:r>
            <a:r>
              <a:rPr lang="nl-BE" altLang="nl-BE" b="1" dirty="0">
                <a:latin typeface="FlandersArtSans-Regular" panose="00000500000000000000" pitchFamily="2" charset="0"/>
                <a:cs typeface="Calibri"/>
              </a:rPr>
              <a:t>hoofdinstelling </a:t>
            </a:r>
          </a:p>
          <a:p>
            <a:pPr eaLnBrk="1" hangingPunct="1"/>
            <a:r>
              <a:rPr lang="nl-BE" altLang="nl-BE" b="1" dirty="0">
                <a:latin typeface="FlandersArtSans-Regular" panose="00000500000000000000" pitchFamily="2" charset="0"/>
                <a:cs typeface="Calibri"/>
              </a:rPr>
              <a:t>= afwijkingsaanvraag + strenge </a:t>
            </a:r>
            <a:r>
              <a:rPr lang="nl-BE" altLang="nl-BE" b="1" dirty="0" err="1">
                <a:latin typeface="FlandersArtSans-Regular" panose="00000500000000000000" pitchFamily="2" charset="0"/>
                <a:cs typeface="Calibri"/>
              </a:rPr>
              <a:t>vw</a:t>
            </a:r>
            <a:endParaRPr lang="nl-BE" altLang="nl-BE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b="1" dirty="0">
                <a:latin typeface="FlandersArtSans-Regular" panose="00000500000000000000" pitchFamily="2" charset="0"/>
                <a:cs typeface="Calibri"/>
              </a:rPr>
              <a:t>► filiaal = afwijkingsaanvraag + strenge </a:t>
            </a:r>
            <a:r>
              <a:rPr lang="nl-BE" altLang="nl-BE" b="1" dirty="0" err="1">
                <a:latin typeface="FlandersArtSans-Regular" panose="00000500000000000000" pitchFamily="2" charset="0"/>
                <a:cs typeface="Calibri"/>
              </a:rPr>
              <a:t>vw</a:t>
            </a:r>
            <a:endParaRPr lang="nl-BE" altLang="nl-BE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endParaRPr lang="nl-BE" altLang="nl-BE" sz="2400" dirty="0"/>
          </a:p>
          <a:p>
            <a:pPr eaLnBrk="1" hangingPunct="1"/>
            <a:r>
              <a:rPr lang="nl-BE" altLang="nl-BE" sz="2400" dirty="0">
                <a:cs typeface="Arial" charset="0"/>
              </a:rPr>
              <a:t>► </a:t>
            </a:r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vestigingsplaats = volledig vrij</a:t>
            </a:r>
          </a:p>
          <a:p>
            <a:pPr eaLnBrk="1" hangingPunct="1"/>
            <a:endParaRPr lang="nl-BE" altLang="nl-BE" sz="2400" dirty="0"/>
          </a:p>
        </p:txBody>
      </p:sp>
      <p:sp>
        <p:nvSpPr>
          <p:cNvPr id="14" name="Tekstvak 4"/>
          <p:cNvSpPr txBox="1">
            <a:spLocks noChangeArrowheads="1"/>
          </p:cNvSpPr>
          <p:nvPr/>
        </p:nvSpPr>
        <p:spPr bwMode="auto">
          <a:xfrm>
            <a:off x="6109449" y="1429822"/>
            <a:ext cx="4836974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sz="2400" b="1" dirty="0">
                <a:latin typeface="FlandersArtSans-Regular" panose="00000500000000000000" pitchFamily="2" charset="0"/>
                <a:cs typeface="Calibri"/>
              </a:rPr>
              <a:t>WAT: opleidingsaanbod</a:t>
            </a:r>
          </a:p>
          <a:p>
            <a:pPr eaLnBrk="1" hangingPunct="1"/>
            <a:endParaRPr lang="nl-BE" altLang="nl-BE" sz="2400" b="1" dirty="0">
              <a:latin typeface="FlandersArtSans-Regular" panose="00000500000000000000" pitchFamily="2" charset="0"/>
              <a:cs typeface="Calibri"/>
            </a:endParaRPr>
          </a:p>
          <a:p>
            <a:pPr eaLnBrk="1" hangingPunct="1"/>
            <a:r>
              <a:rPr lang="nl-BE" altLang="nl-BE" b="1" dirty="0">
                <a:latin typeface="FlandersArtSans-Regular" panose="00000500000000000000" pitchFamily="2" charset="0"/>
              </a:rPr>
              <a:t>► sommige opties: bv. dirigent = afwijkings- aanvraag + spreiding</a:t>
            </a:r>
          </a:p>
          <a:p>
            <a:pPr eaLnBrk="1" hangingPunct="1"/>
            <a:r>
              <a:rPr lang="nl-BE" altLang="nl-BE" b="1" dirty="0">
                <a:latin typeface="FlandersArtSans-Regular" panose="00000500000000000000" pitchFamily="2" charset="0"/>
              </a:rPr>
              <a:t>► optie = afwijkingsaanvraag</a:t>
            </a:r>
          </a:p>
          <a:p>
            <a:pPr eaLnBrk="1" hangingPunct="1"/>
            <a:r>
              <a:rPr lang="nl-BE" altLang="nl-BE" b="1" dirty="0">
                <a:latin typeface="FlandersArtSans-Regular" panose="00000500000000000000" pitchFamily="2" charset="0"/>
              </a:rPr>
              <a:t>► instrumentenaanbod = afwijkingsaanvraag</a:t>
            </a:r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1400" dirty="0"/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2400" dirty="0"/>
          </a:p>
          <a:p>
            <a:pPr eaLnBrk="1" hangingPunct="1"/>
            <a:endParaRPr lang="nl-BE" altLang="nl-BE" sz="2400" dirty="0"/>
          </a:p>
        </p:txBody>
      </p:sp>
      <p:sp>
        <p:nvSpPr>
          <p:cNvPr id="10" name="Rectangle 136">
            <a:extLst>
              <a:ext uri="{FF2B5EF4-FFF2-40B4-BE49-F238E27FC236}">
                <a16:creationId xmlns:a16="http://schemas.microsoft.com/office/drawing/2014/main" id="{44A2E4C4-2BBE-45BA-94B2-FFDB62D32B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34405" y="2477442"/>
            <a:ext cx="419100" cy="183665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  <p:sp>
        <p:nvSpPr>
          <p:cNvPr id="11" name="Rectangle 136">
            <a:extLst>
              <a:ext uri="{FF2B5EF4-FFF2-40B4-BE49-F238E27FC236}">
                <a16:creationId xmlns:a16="http://schemas.microsoft.com/office/drawing/2014/main" id="{5D705D15-12C7-47D7-8192-1A28F65F3CB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34250" y="3663460"/>
            <a:ext cx="419100" cy="213717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FC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  <p:sp>
        <p:nvSpPr>
          <p:cNvPr id="12" name="Rectangle 136">
            <a:extLst>
              <a:ext uri="{FF2B5EF4-FFF2-40B4-BE49-F238E27FC236}">
                <a16:creationId xmlns:a16="http://schemas.microsoft.com/office/drawing/2014/main" id="{74CF85B4-BC86-4A27-9FDE-9C6E68CBF43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85071" y="2477440"/>
            <a:ext cx="419100" cy="183665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  <p:sp>
        <p:nvSpPr>
          <p:cNvPr id="17" name="Rectangle 136">
            <a:extLst>
              <a:ext uri="{FF2B5EF4-FFF2-40B4-BE49-F238E27FC236}">
                <a16:creationId xmlns:a16="http://schemas.microsoft.com/office/drawing/2014/main" id="{5238E9DD-93A3-4A26-9B2C-FE38AE6261A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84916" y="4272086"/>
            <a:ext cx="419100" cy="1528550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FC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altLang="nl-BE" dirty="0"/>
              <a:t>	</a:t>
            </a:r>
            <a:endParaRPr lang="nl-NL" altLang="nl-BE" dirty="0"/>
          </a:p>
        </p:txBody>
      </p:sp>
    </p:spTree>
    <p:extLst>
      <p:ext uri="{BB962C8B-B14F-4D97-AF65-F5344CB8AC3E}">
        <p14:creationId xmlns:p14="http://schemas.microsoft.com/office/powerpoint/2010/main" val="389817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8799494-BF72-431B-AB9A-BFEBB8F2E4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6858" y="518160"/>
            <a:ext cx="8230982" cy="54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6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74CE6D-C15D-435D-AA13-EA58AC1F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42" y="378658"/>
            <a:ext cx="7879715" cy="52906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DF430A7-6F56-45FD-9200-4A4E894AA4BC}"/>
              </a:ext>
            </a:extLst>
          </p:cNvPr>
          <p:cNvSpPr/>
          <p:nvPr/>
        </p:nvSpPr>
        <p:spPr>
          <a:xfrm>
            <a:off x="1178560" y="5669280"/>
            <a:ext cx="8260080" cy="386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B03B578-2819-4F96-9750-FCFBF57DDD7F}"/>
              </a:ext>
            </a:extLst>
          </p:cNvPr>
          <p:cNvSpPr/>
          <p:nvPr/>
        </p:nvSpPr>
        <p:spPr>
          <a:xfrm>
            <a:off x="1368742" y="5498353"/>
            <a:ext cx="7835153" cy="367553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589475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2218</Words>
  <Application>Microsoft Office PowerPoint</Application>
  <PresentationFormat>Breedbeeld</PresentationFormat>
  <Paragraphs>806</Paragraphs>
  <Slides>39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FlandersArtSans-Regular</vt:lpstr>
      <vt:lpstr>Kantoorthema</vt:lpstr>
      <vt:lpstr>Dieper in op programmatie, rationalisatie en onderwijsbevoegheid dko</vt:lpstr>
      <vt:lpstr>Landschap van het dko AS IS</vt:lpstr>
      <vt:lpstr>Landschap van het dko AS IS</vt:lpstr>
      <vt:lpstr>Landschap van het dko AS IS</vt:lpstr>
      <vt:lpstr>Landschap van het dko AS IS</vt:lpstr>
      <vt:lpstr>Programmatieregelgeving dko AS IS voor programmatiestop:</vt:lpstr>
      <vt:lpstr>Programmatieregelgeving dko AS IS tijdens programmatiestop:</vt:lpstr>
      <vt:lpstr>PowerPoint-presentatie</vt:lpstr>
      <vt:lpstr>PowerPoint-presentatie</vt:lpstr>
      <vt:lpstr>PowerPoint-presentatie</vt:lpstr>
      <vt:lpstr>PowerPoint-presentatie</vt:lpstr>
      <vt:lpstr>PowerPoint-presentatie</vt:lpstr>
      <vt:lpstr>Landschapstekening AS IS</vt:lpstr>
      <vt:lpstr>Landschapstekening: uitdaging voor toekomst</vt:lpstr>
      <vt:lpstr>Wat moet de nieuwe programmatie- en rationalisatieregelgeving bewerkstelligen? </vt:lpstr>
      <vt:lpstr>PowerPoint-presentatie</vt:lpstr>
      <vt:lpstr>Onderwijsbevoegdheid opties en muziekinstrumenten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Tips en tricks voor een VIP-behandeling van je aanvraag</vt:lpstr>
      <vt:lpstr>PowerPoint-presentatie</vt:lpstr>
      <vt:lpstr>Structuuronderdelen</vt:lpstr>
      <vt:lpstr>PowerPoint-presentatie</vt:lpstr>
      <vt:lpstr>Programmatienorm</vt:lpstr>
      <vt:lpstr>Rationalisatienorm</vt:lpstr>
      <vt:lpstr>Structuuronderdelen Langlopend</vt:lpstr>
      <vt:lpstr>Structuuronderdelen Kortlopend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Leys, Ingrid</dc:creator>
  <cp:lastModifiedBy>Leys Ingrid</cp:lastModifiedBy>
  <cp:revision>68</cp:revision>
  <dcterms:created xsi:type="dcterms:W3CDTF">2018-04-24T08:14:52Z</dcterms:created>
  <dcterms:modified xsi:type="dcterms:W3CDTF">2018-05-06T16:35:16Z</dcterms:modified>
</cp:coreProperties>
</file>